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2.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1.xml" ContentType="application/vnd.openxmlformats-officedocument.themeOverride+xml"/>
  <Override PartName="/ppt/notesSlides/notesSlide3.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theme/themeOverride2.xml" ContentType="application/vnd.openxmlformats-officedocument.themeOverride+xml"/>
  <Override PartName="/ppt/notesSlides/notesSlide4.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theme/themeOverride3.xml" ContentType="application/vnd.openxmlformats-officedocument.themeOverr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notesSlides/notesSlide5.xml" ContentType="application/vnd.openxmlformats-officedocument.presentationml.notesSlid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theme/themeOverride4.xml" ContentType="application/vnd.openxmlformats-officedocument.themeOverr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0" r:id="rId4"/>
    <p:sldMasterId id="2147483723" r:id="rId5"/>
  </p:sldMasterIdLst>
  <p:notesMasterIdLst>
    <p:notesMasterId r:id="rId11"/>
  </p:notesMasterIdLst>
  <p:handoutMasterIdLst>
    <p:handoutMasterId r:id="rId12"/>
  </p:handoutMasterIdLst>
  <p:sldIdLst>
    <p:sldId id="268" r:id="rId6"/>
    <p:sldId id="276" r:id="rId7"/>
    <p:sldId id="275" r:id="rId8"/>
    <p:sldId id="309" r:id="rId9"/>
    <p:sldId id="307" r:id="rId10"/>
  </p:sldIdLst>
  <p:sldSz cx="9144000" cy="6858000" type="screen4x3"/>
  <p:notesSz cx="6858000" cy="9144000"/>
  <p:defaultText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570" userDrawn="1">
          <p15:clr>
            <a:srgbClr val="A4A3A4"/>
          </p15:clr>
        </p15:guide>
        <p15:guide id="2" pos="2988" userDrawn="1">
          <p15:clr>
            <a:srgbClr val="A4A3A4"/>
          </p15:clr>
        </p15:guide>
        <p15:guide id="3" orient="horz" pos="1094" userDrawn="1">
          <p15:clr>
            <a:srgbClr val="A4A3A4"/>
          </p15:clr>
        </p15:guide>
        <p15:guide id="4" pos="249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DDD91B12-F434-011F-F48F-C585143283AE}" name="Arnav Shah" initials="AS" userId="S::as@cmwf.org::5ebc33c2-31f8-4d34-9c84-ecd25ff70f5f" providerId="AD"/>
  <p188:author id="{4800F335-89FB-DCF9-0CAE-E37444C93A59}" name="Michelle M. Doty" initials="MMD" userId="S::MMD@CMWF.org::52ae03e3-3a92-4d81-b138-f181708e7369" providerId="AD"/>
  <p188:author id="{678AFF58-1777-8015-BC64-7E6AE8EBEBD3}" name="Michelle M. Doty" initials="MD" userId="S::mmd@cmwf.org::52ae03e3-3a92-4d81-b138-f181708e7369" providerId="AD"/>
  <p188:author id="{BCF7C1BA-B1F9-0131-C154-1B02388E7E25}" name="Celli E. Horstman" initials="CEH" userId="S::ceh@cmwf.org::a753d907-ffb5-47a5-b4b6-3f776c2a45d7"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Purnendu Biswas" initials="PB" lastIdx="1" clrIdx="0"/>
  <p:cmAuthor id="2" name="Laurie Zephyrin" initials="LZ" lastIdx="3" clrIdx="1">
    <p:extLst>
      <p:ext uri="{19B8F6BF-5375-455C-9EA6-DF929625EA0E}">
        <p15:presenceInfo xmlns:p15="http://schemas.microsoft.com/office/powerpoint/2012/main" userId="S::lz@cmwf.org::890bf38d-bfcf-42e9-b736-1d540489d1c0" providerId="AD"/>
      </p:ext>
    </p:extLst>
  </p:cmAuthor>
  <p:cmAuthor id="3" name="Yaphet Getachew" initials="YG" lastIdx="1" clrIdx="2">
    <p:extLst>
      <p:ext uri="{19B8F6BF-5375-455C-9EA6-DF929625EA0E}">
        <p15:presenceInfo xmlns:p15="http://schemas.microsoft.com/office/powerpoint/2012/main" userId="S::yg@cmwf.org::bc1abb62-08fb-491d-9c1e-98cd78ac0b22" providerId="AD"/>
      </p:ext>
    </p:extLst>
  </p:cmAuthor>
  <p:cmAuthor id="4" name="Arnav Shah" initials="AS" lastIdx="13" clrIdx="3">
    <p:extLst>
      <p:ext uri="{19B8F6BF-5375-455C-9EA6-DF929625EA0E}">
        <p15:presenceInfo xmlns:p15="http://schemas.microsoft.com/office/powerpoint/2012/main" userId="S::AS@cmwf.org::5ebc33c2-31f8-4d34-9c84-ecd25ff70f5f" providerId="AD"/>
      </p:ext>
    </p:extLst>
  </p:cmAuthor>
  <p:cmAuthor id="5" name="Celli E. Horstman" initials="CEH" lastIdx="1" clrIdx="4">
    <p:extLst>
      <p:ext uri="{19B8F6BF-5375-455C-9EA6-DF929625EA0E}">
        <p15:presenceInfo xmlns:p15="http://schemas.microsoft.com/office/powerpoint/2012/main" userId="S::ceh@cmwf.org::a753d907-ffb5-47a5-b4b6-3f776c2a45d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A1A1A"/>
    <a:srgbClr val="115479"/>
    <a:srgbClr val="142B41"/>
    <a:srgbClr val="65A591"/>
    <a:srgbClr val="000000"/>
    <a:srgbClr val="F08662"/>
    <a:srgbClr val="49514A"/>
    <a:srgbClr val="8ADAD2"/>
    <a:srgbClr val="0893F2"/>
    <a:srgbClr val="8F95A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4F28DF4-2D09-47ED-AE8B-AAC0D7E06FC2}" v="19" dt="2022-04-18T16:56:08.262"/>
    <p1510:client id="{4C217D92-E3CE-4034-B059-59BBBDC98E65}" v="3" dt="2022-04-18T16:58:57.57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673"/>
    <p:restoredTop sz="96357" autoAdjust="0"/>
  </p:normalViewPr>
  <p:slideViewPr>
    <p:cSldViewPr snapToGrid="0">
      <p:cViewPr varScale="1">
        <p:scale>
          <a:sx n="114" d="100"/>
          <a:sy n="114" d="100"/>
        </p:scale>
        <p:origin x="1692" y="102"/>
      </p:cViewPr>
      <p:guideLst>
        <p:guide orient="horz" pos="1570"/>
        <p:guide pos="2988"/>
        <p:guide orient="horz" pos="1094"/>
        <p:guide pos="2490"/>
      </p:guideLst>
    </p:cSldViewPr>
  </p:slideViewPr>
  <p:notesTextViewPr>
    <p:cViewPr>
      <p:scale>
        <a:sx n="1" d="1"/>
        <a:sy n="1" d="1"/>
      </p:scale>
      <p:origin x="0" y="0"/>
    </p:cViewPr>
  </p:notesTextViewPr>
  <p:notesViewPr>
    <p:cSldViewPr snapToGrid="0">
      <p:cViewPr>
        <p:scale>
          <a:sx n="1" d="2"/>
          <a:sy n="1" d="2"/>
        </p:scale>
        <p:origin x="0" y="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commentAuthors" Target="commentAuthors.xml"/><Relationship Id="rId18"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notesMaster" Target="notesMasters/notesMaster1.xml"/><Relationship Id="rId5" Type="http://schemas.openxmlformats.org/officeDocument/2006/relationships/slideMaster" Target="slideMasters/slideMaster2.xml"/><Relationship Id="rId15" Type="http://schemas.openxmlformats.org/officeDocument/2006/relationships/viewProps" Target="viewProps.xml"/><Relationship Id="rId10" Type="http://schemas.openxmlformats.org/officeDocument/2006/relationships/slide" Target="slides/slide5.xml"/><Relationship Id="rId19" Type="http://schemas.microsoft.com/office/2018/10/relationships/authors" Target="author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package" Target="../embeddings/Microsoft_Excel_Worksheet2.xlsx"/></Relationships>
</file>

<file path=ppt/charts/_rels/chart4.xml.rels><?xml version="1.0" encoding="UTF-8" standalone="yes"?>
<Relationships xmlns="http://schemas.openxmlformats.org/package/2006/relationships"><Relationship Id="rId3" Type="http://schemas.openxmlformats.org/officeDocument/2006/relationships/themeOverride" Target="../theme/themeOverride3.xml"/><Relationship Id="rId2" Type="http://schemas.microsoft.com/office/2011/relationships/chartColorStyle" Target="colors4.xml"/><Relationship Id="rId1" Type="http://schemas.microsoft.com/office/2011/relationships/chartStyle" Target="style4.xml"/><Relationship Id="rId4" Type="http://schemas.openxmlformats.org/officeDocument/2006/relationships/package" Target="../embeddings/Microsoft_Excel_Worksheet3.xlsx"/></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themeOverride" Target="../theme/themeOverride4.xml"/><Relationship Id="rId2" Type="http://schemas.microsoft.com/office/2011/relationships/chartColorStyle" Target="colors6.xml"/><Relationship Id="rId1" Type="http://schemas.microsoft.com/office/2011/relationships/chartStyle" Target="style6.xml"/><Relationship Id="rId4" Type="http://schemas.openxmlformats.org/officeDocument/2006/relationships/package" Target="../embeddings/Microsoft_Excel_Worksheet5.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0396736122270206E-4"/>
          <c:y val="2.2728006456820018E-2"/>
          <c:w val="0.99959603263877728"/>
          <c:h val="0.89968745432244701"/>
        </c:manualLayout>
      </c:layout>
      <c:barChart>
        <c:barDir val="col"/>
        <c:grouping val="clustered"/>
        <c:varyColors val="0"/>
        <c:ser>
          <c:idx val="0"/>
          <c:order val="0"/>
          <c:tx>
            <c:strRef>
              <c:f>Sheet1!$B$1</c:f>
              <c:strCache>
                <c:ptCount val="1"/>
                <c:pt idx="0">
                  <c:v>Series 1</c:v>
                </c:pt>
              </c:strCache>
            </c:strRef>
          </c:tx>
          <c:spPr>
            <a:solidFill>
              <a:srgbClr val="115479"/>
            </a:solidFill>
            <a:ln>
              <a:noFill/>
            </a:ln>
            <a:effectLst/>
          </c:spPr>
          <c:invertIfNegative val="0"/>
          <c:dPt>
            <c:idx val="0"/>
            <c:invertIfNegative val="0"/>
            <c:bubble3D val="0"/>
            <c:spPr>
              <a:solidFill>
                <a:srgbClr val="65A591"/>
              </a:solidFill>
              <a:ln>
                <a:noFill/>
              </a:ln>
              <a:effectLst/>
            </c:spPr>
            <c:extLst>
              <c:ext xmlns:c16="http://schemas.microsoft.com/office/drawing/2014/chart" uri="{C3380CC4-5D6E-409C-BE32-E72D297353CC}">
                <c16:uniqueId val="{00000004-D2A2-4000-9743-1DA0E4954E11}"/>
              </c:ext>
            </c:extLst>
          </c:dPt>
          <c:dPt>
            <c:idx val="9"/>
            <c:invertIfNegative val="0"/>
            <c:bubble3D val="0"/>
            <c:spPr>
              <a:solidFill>
                <a:srgbClr val="115479"/>
              </a:solidFill>
              <a:ln>
                <a:noFill/>
              </a:ln>
              <a:effectLst/>
            </c:spPr>
            <c:extLst>
              <c:ext xmlns:c16="http://schemas.microsoft.com/office/drawing/2014/chart" uri="{C3380CC4-5D6E-409C-BE32-E72D297353CC}">
                <c16:uniqueId val="{00000006-19BD-4099-A4BB-857571187EDC}"/>
              </c:ext>
            </c:extLst>
          </c:dPt>
          <c:dPt>
            <c:idx val="10"/>
            <c:invertIfNegative val="0"/>
            <c:bubble3D val="0"/>
            <c:spPr>
              <a:solidFill>
                <a:srgbClr val="F08662"/>
              </a:solidFill>
              <a:ln>
                <a:noFill/>
              </a:ln>
              <a:effectLst/>
            </c:spPr>
            <c:extLst>
              <c:ext xmlns:c16="http://schemas.microsoft.com/office/drawing/2014/chart" uri="{C3380CC4-5D6E-409C-BE32-E72D297353CC}">
                <c16:uniqueId val="{00000003-8BA0-4223-860B-E390210582CF}"/>
              </c:ext>
            </c:extLst>
          </c:dPt>
          <c:dLbls>
            <c:dLbl>
              <c:idx val="0"/>
              <c:layout>
                <c:manualLayout>
                  <c:x val="0"/>
                  <c:y val="8.3938660209846652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D2A2-4000-9743-1DA0E4954E11}"/>
                </c:ext>
              </c:extLst>
            </c:dLbl>
            <c:dLbl>
              <c:idx val="1"/>
              <c:layout>
                <c:manualLayout>
                  <c:x val="0"/>
                  <c:y val="6.7796610169491525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D2A2-4000-9743-1DA0E4954E11}"/>
                </c:ext>
              </c:extLst>
            </c:dLbl>
            <c:dLbl>
              <c:idx val="2"/>
              <c:layout>
                <c:manualLayout>
                  <c:x val="1.4172335600906769E-3"/>
                  <c:y val="8.3938660209846763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D2A2-4000-9743-1DA0E4954E11}"/>
                </c:ext>
              </c:extLst>
            </c:dLbl>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Sheet1!$A$2:$A$12</c:f>
              <c:strCache>
                <c:ptCount val="11"/>
                <c:pt idx="0">
                  <c:v>Total</c:v>
                </c:pt>
                <c:pt idx="1">
                  <c:v>SWIZ</c:v>
                </c:pt>
                <c:pt idx="2">
                  <c:v>UK</c:v>
                </c:pt>
                <c:pt idx="3">
                  <c:v>NOR</c:v>
                </c:pt>
                <c:pt idx="4">
                  <c:v>FRA</c:v>
                </c:pt>
                <c:pt idx="5">
                  <c:v>NZ</c:v>
                </c:pt>
                <c:pt idx="6">
                  <c:v>AUS</c:v>
                </c:pt>
                <c:pt idx="7">
                  <c:v>NETH</c:v>
                </c:pt>
                <c:pt idx="8">
                  <c:v>SWE</c:v>
                </c:pt>
                <c:pt idx="9">
                  <c:v>CAN</c:v>
                </c:pt>
                <c:pt idx="10">
                  <c:v>US</c:v>
                </c:pt>
              </c:strCache>
              <c:extLst/>
            </c:strRef>
          </c:cat>
          <c:val>
            <c:numRef>
              <c:f>Sheet1!$B$2:$B$12</c:f>
              <c:numCache>
                <c:formatCode>General</c:formatCode>
                <c:ptCount val="11"/>
                <c:pt idx="0">
                  <c:v>13</c:v>
                </c:pt>
                <c:pt idx="1">
                  <c:v>4</c:v>
                </c:pt>
                <c:pt idx="2">
                  <c:v>5</c:v>
                </c:pt>
                <c:pt idx="3">
                  <c:v>5</c:v>
                </c:pt>
                <c:pt idx="4">
                  <c:v>9</c:v>
                </c:pt>
                <c:pt idx="5">
                  <c:v>12</c:v>
                </c:pt>
                <c:pt idx="6">
                  <c:v>13</c:v>
                </c:pt>
                <c:pt idx="7">
                  <c:v>15</c:v>
                </c:pt>
                <c:pt idx="8">
                  <c:v>16</c:v>
                </c:pt>
                <c:pt idx="9">
                  <c:v>17</c:v>
                </c:pt>
                <c:pt idx="10">
                  <c:v>32</c:v>
                </c:pt>
              </c:numCache>
              <c:extLst/>
            </c:numRef>
          </c:val>
          <c:extLst>
            <c:ext xmlns:c16="http://schemas.microsoft.com/office/drawing/2014/chart" uri="{C3380CC4-5D6E-409C-BE32-E72D297353CC}">
              <c16:uniqueId val="{00000000-19BD-4099-A4BB-857571187EDC}"/>
            </c:ext>
          </c:extLst>
        </c:ser>
        <c:dLbls>
          <c:dLblPos val="inEnd"/>
          <c:showLegendKey val="0"/>
          <c:showVal val="1"/>
          <c:showCatName val="0"/>
          <c:showSerName val="0"/>
          <c:showPercent val="0"/>
          <c:showBubbleSize val="0"/>
        </c:dLbls>
        <c:gapWidth val="62"/>
        <c:overlap val="-35"/>
        <c:axId val="1997823264"/>
        <c:axId val="1997817024"/>
      </c:barChart>
      <c:catAx>
        <c:axId val="199782326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1997817024"/>
        <c:crosses val="autoZero"/>
        <c:auto val="1"/>
        <c:lblAlgn val="ctr"/>
        <c:lblOffset val="100"/>
        <c:noMultiLvlLbl val="0"/>
      </c:catAx>
      <c:valAx>
        <c:axId val="1997817024"/>
        <c:scaling>
          <c:orientation val="minMax"/>
          <c:max val="50"/>
        </c:scaling>
        <c:delete val="1"/>
        <c:axPos val="l"/>
        <c:numFmt formatCode="General" sourceLinked="1"/>
        <c:majorTickMark val="out"/>
        <c:minorTickMark val="none"/>
        <c:tickLblPos val="nextTo"/>
        <c:crossAx val="1997823264"/>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5.2398584105558237E-3"/>
          <c:y val="1.1246818579495766E-3"/>
          <c:w val="0.99000928455371651"/>
          <c:h val="0.81167088852265556"/>
        </c:manualLayout>
      </c:layout>
      <c:barChart>
        <c:barDir val="col"/>
        <c:grouping val="clustered"/>
        <c:varyColors val="0"/>
        <c:ser>
          <c:idx val="0"/>
          <c:order val="0"/>
          <c:tx>
            <c:strRef>
              <c:f>Sheet1!$B$1</c:f>
              <c:strCache>
                <c:ptCount val="1"/>
                <c:pt idx="0">
                  <c:v>Column2</c:v>
                </c:pt>
              </c:strCache>
            </c:strRef>
          </c:tx>
          <c:spPr>
            <a:solidFill>
              <a:srgbClr val="115479"/>
            </a:solidFill>
            <a:ln>
              <a:noFill/>
            </a:ln>
            <a:effectLst/>
          </c:spPr>
          <c:invertIfNegative val="0"/>
          <c:dPt>
            <c:idx val="0"/>
            <c:invertIfNegative val="0"/>
            <c:bubble3D val="0"/>
            <c:spPr>
              <a:solidFill>
                <a:srgbClr val="65A591"/>
              </a:solidFill>
              <a:ln>
                <a:noFill/>
              </a:ln>
              <a:effectLst/>
            </c:spPr>
            <c:extLst>
              <c:ext xmlns:c16="http://schemas.microsoft.com/office/drawing/2014/chart" uri="{C3380CC4-5D6E-409C-BE32-E72D297353CC}">
                <c16:uniqueId val="{00000005-FD08-DF43-94D4-73628AE71617}"/>
              </c:ext>
            </c:extLst>
          </c:dPt>
          <c:dPt>
            <c:idx val="1"/>
            <c:invertIfNegative val="0"/>
            <c:bubble3D val="0"/>
            <c:spPr>
              <a:solidFill>
                <a:srgbClr val="142B41"/>
              </a:solidFill>
              <a:ln>
                <a:noFill/>
              </a:ln>
              <a:effectLst/>
            </c:spPr>
            <c:extLst>
              <c:ext xmlns:c16="http://schemas.microsoft.com/office/drawing/2014/chart" uri="{C3380CC4-5D6E-409C-BE32-E72D297353CC}">
                <c16:uniqueId val="{00000007-FD08-DF43-94D4-73628AE71617}"/>
              </c:ext>
            </c:extLst>
          </c:dPt>
          <c:dPt>
            <c:idx val="2"/>
            <c:invertIfNegative val="0"/>
            <c:bubble3D val="0"/>
            <c:spPr>
              <a:solidFill>
                <a:srgbClr val="115479"/>
              </a:solidFill>
              <a:ln>
                <a:noFill/>
              </a:ln>
              <a:effectLst/>
            </c:spPr>
            <c:extLst>
              <c:ext xmlns:c16="http://schemas.microsoft.com/office/drawing/2014/chart" uri="{C3380CC4-5D6E-409C-BE32-E72D297353CC}">
                <c16:uniqueId val="{00000009-FD08-DF43-94D4-73628AE71617}"/>
              </c:ext>
            </c:extLst>
          </c:dPt>
          <c:dPt>
            <c:idx val="3"/>
            <c:invertIfNegative val="0"/>
            <c:bubble3D val="0"/>
            <c:spPr>
              <a:solidFill>
                <a:srgbClr val="115479"/>
              </a:solidFill>
              <a:ln>
                <a:noFill/>
              </a:ln>
              <a:effectLst/>
            </c:spPr>
            <c:extLst>
              <c:ext xmlns:c16="http://schemas.microsoft.com/office/drawing/2014/chart" uri="{C3380CC4-5D6E-409C-BE32-E72D297353CC}">
                <c16:uniqueId val="{0000000B-FD08-DF43-94D4-73628AE71617}"/>
              </c:ext>
            </c:extLst>
          </c:dPt>
          <c:dPt>
            <c:idx val="4"/>
            <c:invertIfNegative val="0"/>
            <c:bubble3D val="0"/>
            <c:spPr>
              <a:solidFill>
                <a:srgbClr val="65A591"/>
              </a:solidFill>
              <a:ln>
                <a:noFill/>
              </a:ln>
              <a:effectLst/>
            </c:spPr>
            <c:extLst>
              <c:ext xmlns:c16="http://schemas.microsoft.com/office/drawing/2014/chart" uri="{C3380CC4-5D6E-409C-BE32-E72D297353CC}">
                <c16:uniqueId val="{0000000D-FD08-DF43-94D4-73628AE71617}"/>
              </c:ext>
            </c:extLst>
          </c:dPt>
          <c:dPt>
            <c:idx val="5"/>
            <c:invertIfNegative val="0"/>
            <c:bubble3D val="0"/>
            <c:spPr>
              <a:solidFill>
                <a:srgbClr val="142B41"/>
              </a:solidFill>
              <a:ln>
                <a:noFill/>
              </a:ln>
              <a:effectLst/>
            </c:spPr>
            <c:extLst>
              <c:ext xmlns:c16="http://schemas.microsoft.com/office/drawing/2014/chart" uri="{C3380CC4-5D6E-409C-BE32-E72D297353CC}">
                <c16:uniqueId val="{0000000F-FD08-DF43-94D4-73628AE71617}"/>
              </c:ext>
            </c:extLst>
          </c:dPt>
          <c:dPt>
            <c:idx val="6"/>
            <c:invertIfNegative val="0"/>
            <c:bubble3D val="0"/>
            <c:spPr>
              <a:solidFill>
                <a:srgbClr val="115479"/>
              </a:solidFill>
              <a:ln>
                <a:noFill/>
              </a:ln>
              <a:effectLst/>
            </c:spPr>
            <c:extLst>
              <c:ext xmlns:c16="http://schemas.microsoft.com/office/drawing/2014/chart" uri="{C3380CC4-5D6E-409C-BE32-E72D297353CC}">
                <c16:uniqueId val="{00000011-EC14-4D38-A421-689A1F262D63}"/>
              </c:ext>
            </c:extLst>
          </c:dPt>
          <c:dPt>
            <c:idx val="8"/>
            <c:invertIfNegative val="0"/>
            <c:bubble3D val="0"/>
            <c:spPr>
              <a:solidFill>
                <a:srgbClr val="65A591"/>
              </a:solidFill>
              <a:ln>
                <a:noFill/>
              </a:ln>
              <a:effectLst/>
            </c:spPr>
            <c:extLst>
              <c:ext xmlns:c16="http://schemas.microsoft.com/office/drawing/2014/chart" uri="{C3380CC4-5D6E-409C-BE32-E72D297353CC}">
                <c16:uniqueId val="{00000010-EC14-4D38-A421-689A1F262D63}"/>
              </c:ext>
            </c:extLst>
          </c:dPt>
          <c:dPt>
            <c:idx val="9"/>
            <c:invertIfNegative val="0"/>
            <c:bubble3D val="0"/>
            <c:spPr>
              <a:solidFill>
                <a:srgbClr val="142B41"/>
              </a:solidFill>
              <a:ln>
                <a:noFill/>
              </a:ln>
              <a:effectLst/>
            </c:spPr>
            <c:extLst>
              <c:ext xmlns:c16="http://schemas.microsoft.com/office/drawing/2014/chart" uri="{C3380CC4-5D6E-409C-BE32-E72D297353CC}">
                <c16:uniqueId val="{0000000F-EC14-4D38-A421-689A1F262D63}"/>
              </c:ext>
            </c:extLst>
          </c:dPt>
          <c:dPt>
            <c:idx val="10"/>
            <c:invertIfNegative val="0"/>
            <c:bubble3D val="0"/>
            <c:spPr>
              <a:solidFill>
                <a:srgbClr val="115479"/>
              </a:solidFill>
              <a:ln>
                <a:noFill/>
              </a:ln>
              <a:effectLst/>
            </c:spPr>
            <c:extLst>
              <c:ext xmlns:c16="http://schemas.microsoft.com/office/drawing/2014/chart" uri="{C3380CC4-5D6E-409C-BE32-E72D297353CC}">
                <c16:uniqueId val="{00000011-29D0-444C-B956-0A7CA4048408}"/>
              </c:ext>
            </c:extLst>
          </c:dPt>
          <c:dLbls>
            <c:dLbl>
              <c:idx val="0"/>
              <c:tx>
                <c:rich>
                  <a:bodyPr rot="0" spcFirstLastPara="1" vertOverflow="ellipsis" vert="horz" wrap="square" lIns="38100" tIns="19050" rIns="38100" bIns="19050" anchor="ctr" anchorCtr="1">
                    <a:noAutofit/>
                  </a:bodyPr>
                  <a:lstStyle/>
                  <a:p>
                    <a:pPr>
                      <a:defRPr sz="1200" b="1" i="0" u="none" strike="noStrike" kern="1200" baseline="0">
                        <a:solidFill>
                          <a:schemeClr val="bg1"/>
                        </a:solidFill>
                        <a:latin typeface="Arial" panose="020B0604020202020204" pitchFamily="34" charset="0"/>
                        <a:ea typeface="+mn-ea"/>
                        <a:cs typeface="Arial" panose="020B0604020202020204" pitchFamily="34" charset="0"/>
                      </a:defRPr>
                    </a:pPr>
                    <a:fld id="{B563F7F9-BE87-4FF6-8683-34123A4F9B99}" type="VALUE">
                      <a:rPr lang="en-US" sz="1200" smtClean="0">
                        <a:latin typeface="Arial" panose="020B0604020202020204" pitchFamily="34" charset="0"/>
                        <a:cs typeface="Arial" panose="020B0604020202020204" pitchFamily="34" charset="0"/>
                      </a:rPr>
                      <a:pPr>
                        <a:defRPr sz="1200" b="1">
                          <a:solidFill>
                            <a:schemeClr val="bg1"/>
                          </a:solidFill>
                          <a:latin typeface="Arial" panose="020B0604020202020204" pitchFamily="34" charset="0"/>
                          <a:cs typeface="Arial" panose="020B0604020202020204" pitchFamily="34" charset="0"/>
                        </a:defRPr>
                      </a:pPr>
                      <a:t>[VALUE]</a:t>
                    </a:fld>
                    <a:endParaRPr lang="en-US"/>
                  </a:p>
                </c:rich>
              </c:tx>
              <c:spPr>
                <a:noFill/>
                <a:ln>
                  <a:noFill/>
                </a:ln>
                <a:effectLst/>
              </c:spPr>
              <c:txPr>
                <a:bodyPr rot="0" spcFirstLastPara="1" vertOverflow="ellipsis" vert="horz" wrap="square" lIns="38100" tIns="19050" rIns="38100" bIns="19050" anchor="ctr" anchorCtr="1">
                  <a:noAutofit/>
                </a:bodyPr>
                <a:lstStyle/>
                <a:p>
                  <a:pPr>
                    <a:defRPr sz="1200" b="1"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dLblPos val="inEnd"/>
              <c:showLegendKey val="0"/>
              <c:showVal val="1"/>
              <c:showCatName val="0"/>
              <c:showSerName val="0"/>
              <c:showPercent val="0"/>
              <c:showBubbleSize val="0"/>
              <c:extLst>
                <c:ext xmlns:c15="http://schemas.microsoft.com/office/drawing/2012/chart" uri="{CE6537A1-D6FC-4f65-9D91-7224C49458BB}">
                  <c15:layout>
                    <c:manualLayout>
                      <c:w val="5.3898731408573916E-2"/>
                      <c:h val="4.8524375537768463E-2"/>
                    </c:manualLayout>
                  </c15:layout>
                  <c15:dlblFieldTable/>
                  <c15:showDataLabelsRange val="0"/>
                </c:ext>
                <c:ext xmlns:c16="http://schemas.microsoft.com/office/drawing/2014/chart" uri="{C3380CC4-5D6E-409C-BE32-E72D297353CC}">
                  <c16:uniqueId val="{00000005-FD08-DF43-94D4-73628AE71617}"/>
                </c:ext>
              </c:extLst>
            </c:dLbl>
            <c:dLbl>
              <c:idx val="3"/>
              <c:tx>
                <c:rich>
                  <a:bodyPr/>
                  <a:lstStyle/>
                  <a:p>
                    <a:fld id="{9EA9890B-5060-4519-B032-092D06D57ED9}" type="VALUE">
                      <a:rPr lang="en-US" smtClean="0"/>
                      <a:pPr/>
                      <a:t>[VALUE]</a:t>
                    </a:fld>
                    <a:endParaRPr lang="en-US"/>
                  </a:p>
                </c:rich>
              </c:tx>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B-FD08-DF43-94D4-73628AE71617}"/>
                </c:ext>
              </c:extLst>
            </c:dLbl>
            <c:dLbl>
              <c:idx val="4"/>
              <c:tx>
                <c:rich>
                  <a:bodyPr/>
                  <a:lstStyle/>
                  <a:p>
                    <a:fld id="{33C6BB7F-6D75-4EF4-A329-311234C33327}" type="VALUE">
                      <a:rPr lang="en-US" smtClean="0"/>
                      <a:pPr/>
                      <a:t>[VALUE]</a:t>
                    </a:fld>
                    <a:r>
                      <a:rPr lang="en-US"/>
                      <a:t>*</a:t>
                    </a:r>
                  </a:p>
                </c:rich>
              </c:tx>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D-FD08-DF43-94D4-73628AE71617}"/>
                </c:ext>
              </c:extLst>
            </c:dLbl>
            <c:dLbl>
              <c:idx val="6"/>
              <c:tx>
                <c:rich>
                  <a:bodyPr/>
                  <a:lstStyle/>
                  <a:p>
                    <a:fld id="{BD5D00B4-3763-42FC-BC94-3B3B0F10DCD2}" type="VALUE">
                      <a:rPr lang="en-US" smtClean="0"/>
                      <a:pPr/>
                      <a:t>[VALUE]</a:t>
                    </a:fld>
                    <a:r>
                      <a:rPr lang="en-US"/>
                      <a:t>*</a:t>
                    </a:r>
                  </a:p>
                </c:rich>
              </c:tx>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11-EC14-4D38-A421-689A1F262D63}"/>
                </c:ext>
              </c:extLst>
            </c:dLbl>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Sheet1!$A$2:$A$12</c:f>
              <c:strCache>
                <c:ptCount val="11"/>
                <c:pt idx="0">
                  <c:v>Latinx total</c:v>
                </c:pt>
                <c:pt idx="1">
                  <c:v>Latina women</c:v>
                </c:pt>
                <c:pt idx="2">
                  <c:v>Latino men</c:v>
                </c:pt>
                <c:pt idx="4">
                  <c:v>Black total</c:v>
                </c:pt>
                <c:pt idx="5">
                  <c:v>Black women</c:v>
                </c:pt>
                <c:pt idx="6">
                  <c:v>Black men</c:v>
                </c:pt>
                <c:pt idx="8">
                  <c:v>White total</c:v>
                </c:pt>
                <c:pt idx="9">
                  <c:v>White women</c:v>
                </c:pt>
                <c:pt idx="10">
                  <c:v>White men</c:v>
                </c:pt>
              </c:strCache>
            </c:strRef>
          </c:cat>
          <c:val>
            <c:numRef>
              <c:f>Sheet1!$B$2:$B$12</c:f>
              <c:numCache>
                <c:formatCode>0</c:formatCode>
                <c:ptCount val="11"/>
                <c:pt idx="0">
                  <c:v>27</c:v>
                </c:pt>
                <c:pt idx="1">
                  <c:v>34</c:v>
                </c:pt>
                <c:pt idx="2">
                  <c:v>16</c:v>
                </c:pt>
                <c:pt idx="4" formatCode="General">
                  <c:v>44</c:v>
                </c:pt>
                <c:pt idx="5">
                  <c:v>49</c:v>
                </c:pt>
                <c:pt idx="6">
                  <c:v>40</c:v>
                </c:pt>
                <c:pt idx="7">
                  <c:v>0</c:v>
                </c:pt>
                <c:pt idx="8">
                  <c:v>31</c:v>
                </c:pt>
                <c:pt idx="9">
                  <c:v>37</c:v>
                </c:pt>
                <c:pt idx="10">
                  <c:v>26</c:v>
                </c:pt>
              </c:numCache>
            </c:numRef>
          </c:val>
          <c:extLst>
            <c:ext xmlns:c16="http://schemas.microsoft.com/office/drawing/2014/chart" uri="{C3380CC4-5D6E-409C-BE32-E72D297353CC}">
              <c16:uniqueId val="{00000010-FD08-DF43-94D4-73628AE71617}"/>
            </c:ext>
          </c:extLst>
        </c:ser>
        <c:dLbls>
          <c:showLegendKey val="0"/>
          <c:showVal val="0"/>
          <c:showCatName val="0"/>
          <c:showSerName val="0"/>
          <c:showPercent val="0"/>
          <c:showBubbleSize val="0"/>
        </c:dLbls>
        <c:gapWidth val="60"/>
        <c:axId val="460504648"/>
        <c:axId val="460506288"/>
      </c:barChart>
      <c:catAx>
        <c:axId val="460504648"/>
        <c:scaling>
          <c:orientation val="minMax"/>
        </c:scaling>
        <c:delete val="0"/>
        <c:axPos val="b"/>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lgn="r">
              <a:defRPr sz="1200" b="0" i="0" u="none" strike="noStrike" kern="1200" baseline="0">
                <a:solidFill>
                  <a:srgbClr val="1A1A1A"/>
                </a:solidFill>
                <a:latin typeface="Arial" panose="020B0604020202020204" pitchFamily="34" charset="0"/>
                <a:ea typeface="+mn-ea"/>
                <a:cs typeface="Arial" panose="020B0604020202020204" pitchFamily="34" charset="0"/>
              </a:defRPr>
            </a:pPr>
            <a:endParaRPr lang="en-US"/>
          </a:p>
        </c:txPr>
        <c:crossAx val="460506288"/>
        <c:crosses val="autoZero"/>
        <c:auto val="1"/>
        <c:lblAlgn val="ctr"/>
        <c:lblOffset val="100"/>
        <c:noMultiLvlLbl val="0"/>
      </c:catAx>
      <c:valAx>
        <c:axId val="460506288"/>
        <c:scaling>
          <c:orientation val="minMax"/>
          <c:max val="50"/>
        </c:scaling>
        <c:delete val="1"/>
        <c:axPos val="l"/>
        <c:numFmt formatCode="0" sourceLinked="1"/>
        <c:majorTickMark val="out"/>
        <c:minorTickMark val="none"/>
        <c:tickLblPos val="nextTo"/>
        <c:crossAx val="460504648"/>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4">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4.6765359687181958E-3"/>
          <c:y val="1.5508962542472909E-3"/>
          <c:w val="0.99113592943739171"/>
          <c:h val="0.87907409102931899"/>
        </c:manualLayout>
      </c:layout>
      <c:barChart>
        <c:barDir val="col"/>
        <c:grouping val="clustered"/>
        <c:varyColors val="0"/>
        <c:ser>
          <c:idx val="0"/>
          <c:order val="0"/>
          <c:spPr>
            <a:solidFill>
              <a:srgbClr val="65A591"/>
            </a:solidFill>
            <a:ln>
              <a:noFill/>
            </a:ln>
            <a:effectLst/>
          </c:spPr>
          <c:invertIfNegative val="0"/>
          <c:dPt>
            <c:idx val="0"/>
            <c:invertIfNegative val="0"/>
            <c:bubble3D val="0"/>
            <c:spPr>
              <a:solidFill>
                <a:srgbClr val="65A591"/>
              </a:solidFill>
              <a:ln>
                <a:noFill/>
              </a:ln>
              <a:effectLst/>
            </c:spPr>
            <c:extLst>
              <c:ext xmlns:c16="http://schemas.microsoft.com/office/drawing/2014/chart" uri="{C3380CC4-5D6E-409C-BE32-E72D297353CC}">
                <c16:uniqueId val="{00000003-F12F-41CF-8F8E-1DDA03BBA595}"/>
              </c:ext>
            </c:extLst>
          </c:dPt>
          <c:dPt>
            <c:idx val="1"/>
            <c:invertIfNegative val="0"/>
            <c:bubble3D val="0"/>
            <c:spPr>
              <a:solidFill>
                <a:srgbClr val="142B41"/>
              </a:solidFill>
              <a:ln>
                <a:noFill/>
              </a:ln>
              <a:effectLst/>
            </c:spPr>
            <c:extLst>
              <c:ext xmlns:c16="http://schemas.microsoft.com/office/drawing/2014/chart" uri="{C3380CC4-5D6E-409C-BE32-E72D297353CC}">
                <c16:uniqueId val="{00000005-F12F-41CF-8F8E-1DDA03BBA595}"/>
              </c:ext>
            </c:extLst>
          </c:dPt>
          <c:dPt>
            <c:idx val="2"/>
            <c:invertIfNegative val="0"/>
            <c:bubble3D val="0"/>
            <c:spPr>
              <a:solidFill>
                <a:srgbClr val="115479"/>
              </a:solidFill>
              <a:ln>
                <a:noFill/>
              </a:ln>
              <a:effectLst/>
            </c:spPr>
            <c:extLst>
              <c:ext xmlns:c16="http://schemas.microsoft.com/office/drawing/2014/chart" uri="{C3380CC4-5D6E-409C-BE32-E72D297353CC}">
                <c16:uniqueId val="{00000007-F12F-41CF-8F8E-1DDA03BBA595}"/>
              </c:ext>
            </c:extLst>
          </c:dPt>
          <c:dPt>
            <c:idx val="3"/>
            <c:invertIfNegative val="0"/>
            <c:bubble3D val="0"/>
            <c:spPr>
              <a:solidFill>
                <a:srgbClr val="65A591"/>
              </a:solidFill>
              <a:ln>
                <a:noFill/>
              </a:ln>
              <a:effectLst/>
            </c:spPr>
            <c:extLst>
              <c:ext xmlns:c16="http://schemas.microsoft.com/office/drawing/2014/chart" uri="{C3380CC4-5D6E-409C-BE32-E72D297353CC}">
                <c16:uniqueId val="{00000009-F12F-41CF-8F8E-1DDA03BBA595}"/>
              </c:ext>
            </c:extLst>
          </c:dPt>
          <c:dPt>
            <c:idx val="4"/>
            <c:invertIfNegative val="0"/>
            <c:bubble3D val="0"/>
            <c:spPr>
              <a:solidFill>
                <a:srgbClr val="65A591"/>
              </a:solidFill>
              <a:ln>
                <a:noFill/>
              </a:ln>
              <a:effectLst/>
            </c:spPr>
            <c:extLst>
              <c:ext xmlns:c16="http://schemas.microsoft.com/office/drawing/2014/chart" uri="{C3380CC4-5D6E-409C-BE32-E72D297353CC}">
                <c16:uniqueId val="{0000000B-F12F-41CF-8F8E-1DDA03BBA595}"/>
              </c:ext>
            </c:extLst>
          </c:dPt>
          <c:dPt>
            <c:idx val="5"/>
            <c:invertIfNegative val="0"/>
            <c:bubble3D val="0"/>
            <c:spPr>
              <a:solidFill>
                <a:srgbClr val="142B41"/>
              </a:solidFill>
              <a:ln>
                <a:noFill/>
              </a:ln>
              <a:effectLst/>
            </c:spPr>
            <c:extLst>
              <c:ext xmlns:c16="http://schemas.microsoft.com/office/drawing/2014/chart" uri="{C3380CC4-5D6E-409C-BE32-E72D297353CC}">
                <c16:uniqueId val="{0000000D-F12F-41CF-8F8E-1DDA03BBA595}"/>
              </c:ext>
            </c:extLst>
          </c:dPt>
          <c:dPt>
            <c:idx val="6"/>
            <c:invertIfNegative val="0"/>
            <c:bubble3D val="0"/>
            <c:spPr>
              <a:solidFill>
                <a:srgbClr val="115479"/>
              </a:solidFill>
              <a:ln>
                <a:noFill/>
              </a:ln>
              <a:effectLst/>
            </c:spPr>
            <c:extLst>
              <c:ext xmlns:c16="http://schemas.microsoft.com/office/drawing/2014/chart" uri="{C3380CC4-5D6E-409C-BE32-E72D297353CC}">
                <c16:uniqueId val="{00000013-F12F-41CF-8F8E-1DDA03BBA595}"/>
              </c:ext>
            </c:extLst>
          </c:dPt>
          <c:dPt>
            <c:idx val="8"/>
            <c:invertIfNegative val="0"/>
            <c:bubble3D val="0"/>
            <c:spPr>
              <a:solidFill>
                <a:srgbClr val="65A591"/>
              </a:solidFill>
              <a:ln>
                <a:noFill/>
              </a:ln>
              <a:effectLst/>
            </c:spPr>
            <c:extLst>
              <c:ext xmlns:c16="http://schemas.microsoft.com/office/drawing/2014/chart" uri="{C3380CC4-5D6E-409C-BE32-E72D297353CC}">
                <c16:uniqueId val="{0000000F-F12F-41CF-8F8E-1DDA03BBA595}"/>
              </c:ext>
            </c:extLst>
          </c:dPt>
          <c:dPt>
            <c:idx val="9"/>
            <c:invertIfNegative val="0"/>
            <c:bubble3D val="0"/>
            <c:spPr>
              <a:solidFill>
                <a:srgbClr val="000000"/>
              </a:solidFill>
              <a:ln>
                <a:noFill/>
              </a:ln>
              <a:effectLst/>
            </c:spPr>
            <c:extLst>
              <c:ext xmlns:c16="http://schemas.microsoft.com/office/drawing/2014/chart" uri="{C3380CC4-5D6E-409C-BE32-E72D297353CC}">
                <c16:uniqueId val="{00000011-F12F-41CF-8F8E-1DDA03BBA595}"/>
              </c:ext>
            </c:extLst>
          </c:dPt>
          <c:dPt>
            <c:idx val="10"/>
            <c:invertIfNegative val="0"/>
            <c:bubble3D val="0"/>
            <c:spPr>
              <a:solidFill>
                <a:srgbClr val="115479"/>
              </a:solidFill>
              <a:ln>
                <a:noFill/>
              </a:ln>
              <a:effectLst/>
            </c:spPr>
            <c:extLst>
              <c:ext xmlns:c16="http://schemas.microsoft.com/office/drawing/2014/chart" uri="{C3380CC4-5D6E-409C-BE32-E72D297353CC}">
                <c16:uniqueId val="{00000012-29C1-484C-BA54-21D1E55F2386}"/>
              </c:ext>
            </c:extLst>
          </c:dPt>
          <c:dLbls>
            <c:dLbl>
              <c:idx val="0"/>
              <c:tx>
                <c:rich>
                  <a:bodyPr rot="0" spcFirstLastPara="1" vertOverflow="ellipsis" vert="horz" wrap="square" lIns="38100" tIns="19050" rIns="38100" bIns="19050" anchor="ctr" anchorCtr="1">
                    <a:noAutofit/>
                  </a:bodyPr>
                  <a:lstStyle/>
                  <a:p>
                    <a:pPr>
                      <a:defRPr sz="1200" b="1" i="0" u="none" strike="noStrike" kern="1200" baseline="0">
                        <a:solidFill>
                          <a:schemeClr val="bg1"/>
                        </a:solidFill>
                        <a:latin typeface="Arial" panose="020B0604020202020204" pitchFamily="34" charset="0"/>
                        <a:ea typeface="+mn-ea"/>
                        <a:cs typeface="Arial" panose="020B0604020202020204" pitchFamily="34" charset="0"/>
                      </a:defRPr>
                    </a:pPr>
                    <a:fld id="{B563F7F9-BE87-4FF6-8683-34123A4F9B99}" type="VALUE">
                      <a:rPr lang="en-US" sz="1200" smtClean="0">
                        <a:solidFill>
                          <a:schemeClr val="bg1"/>
                        </a:solidFill>
                        <a:latin typeface="Arial" panose="020B0604020202020204" pitchFamily="34" charset="0"/>
                        <a:cs typeface="Arial" panose="020B0604020202020204" pitchFamily="34" charset="0"/>
                      </a:rPr>
                      <a:pPr>
                        <a:defRPr sz="1200" b="1">
                          <a:solidFill>
                            <a:schemeClr val="bg1"/>
                          </a:solidFill>
                          <a:latin typeface="Arial" panose="020B0604020202020204" pitchFamily="34" charset="0"/>
                          <a:cs typeface="Arial" panose="020B0604020202020204" pitchFamily="34" charset="0"/>
                        </a:defRPr>
                      </a:pPr>
                      <a:t>[VALUE]</a:t>
                    </a:fld>
                    <a:r>
                      <a:rPr lang="en-US" sz="1200">
                        <a:solidFill>
                          <a:schemeClr val="bg1"/>
                        </a:solidFill>
                        <a:latin typeface="Arial" panose="020B0604020202020204" pitchFamily="34" charset="0"/>
                        <a:cs typeface="Arial" panose="020B0604020202020204" pitchFamily="34" charset="0"/>
                      </a:rPr>
                      <a:t>*</a:t>
                    </a:r>
                  </a:p>
                </c:rich>
              </c:tx>
              <c:spPr>
                <a:noFill/>
                <a:ln>
                  <a:noFill/>
                </a:ln>
                <a:effectLst/>
              </c:spPr>
              <c:txPr>
                <a:bodyPr rot="0" spcFirstLastPara="1" vertOverflow="ellipsis" vert="horz" wrap="square" lIns="38100" tIns="19050" rIns="38100" bIns="19050" anchor="ctr" anchorCtr="1">
                  <a:noAutofit/>
                </a:bodyPr>
                <a:lstStyle/>
                <a:p>
                  <a:pPr>
                    <a:defRPr sz="1200" b="1"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dLblPos val="inEnd"/>
              <c:showLegendKey val="0"/>
              <c:showVal val="1"/>
              <c:showCatName val="0"/>
              <c:showSerName val="0"/>
              <c:showPercent val="0"/>
              <c:showBubbleSize val="0"/>
              <c:extLst>
                <c:ext xmlns:c15="http://schemas.microsoft.com/office/drawing/2012/chart" uri="{CE6537A1-D6FC-4f65-9D91-7224C49458BB}">
                  <c15:layout>
                    <c:manualLayout>
                      <c:w val="5.3898731408573916E-2"/>
                      <c:h val="4.8524375537768463E-2"/>
                    </c:manualLayout>
                  </c15:layout>
                  <c15:dlblFieldTable/>
                  <c15:showDataLabelsRange val="0"/>
                </c:ext>
                <c:ext xmlns:c16="http://schemas.microsoft.com/office/drawing/2014/chart" uri="{C3380CC4-5D6E-409C-BE32-E72D297353CC}">
                  <c16:uniqueId val="{00000003-F12F-41CF-8F8E-1DDA03BBA595}"/>
                </c:ext>
              </c:extLst>
            </c:dLbl>
            <c:dLbl>
              <c:idx val="1"/>
              <c:tx>
                <c:rich>
                  <a:bodyPr/>
                  <a:lstStyle/>
                  <a:p>
                    <a:fld id="{D8CA4FD2-F4FB-44FE-BE23-C684750F9C07}" type="VALUE">
                      <a:rPr lang="en-US" smtClean="0"/>
                      <a:pPr/>
                      <a:t>[VALUE]</a:t>
                    </a:fld>
                    <a:r>
                      <a:rPr lang="en-US"/>
                      <a:t>*</a:t>
                    </a:r>
                  </a:p>
                </c:rich>
              </c:tx>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5-F12F-41CF-8F8E-1DDA03BBA595}"/>
                </c:ext>
              </c:extLst>
            </c:dLbl>
            <c:dLbl>
              <c:idx val="2"/>
              <c:tx>
                <c:rich>
                  <a:bodyPr/>
                  <a:lstStyle/>
                  <a:p>
                    <a:fld id="{A6757BE5-70EF-4984-B8AF-C89CA004A90D}" type="VALUE">
                      <a:rPr lang="en-US" smtClean="0"/>
                      <a:pPr/>
                      <a:t>[VALUE]</a:t>
                    </a:fld>
                    <a:endParaRPr lang="en-US"/>
                  </a:p>
                </c:rich>
              </c:tx>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7-F12F-41CF-8F8E-1DDA03BBA595}"/>
                </c:ext>
              </c:extLst>
            </c:dLbl>
            <c:dLbl>
              <c:idx val="3"/>
              <c:tx>
                <c:rich>
                  <a:bodyPr/>
                  <a:lstStyle/>
                  <a:p>
                    <a:fld id="{9EA9890B-5060-4519-B032-092D06D57ED9}" type="VALUE">
                      <a:rPr lang="en-US" smtClean="0"/>
                      <a:pPr/>
                      <a:t>[VALUE]</a:t>
                    </a:fld>
                    <a:endParaRPr lang="en-US"/>
                  </a:p>
                </c:rich>
              </c:tx>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9-F12F-41CF-8F8E-1DDA03BBA595}"/>
                </c:ext>
              </c:extLst>
            </c:dLbl>
            <c:dLbl>
              <c:idx val="4"/>
              <c:tx>
                <c:rich>
                  <a:bodyPr/>
                  <a:lstStyle/>
                  <a:p>
                    <a:fld id="{33C6BB7F-6D75-4EF4-A329-311234C33327}" type="VALUE">
                      <a:rPr lang="en-US" smtClean="0"/>
                      <a:pPr/>
                      <a:t>[VALUE]</a:t>
                    </a:fld>
                    <a:r>
                      <a:rPr lang="en-US"/>
                      <a:t>*</a:t>
                    </a:r>
                  </a:p>
                </c:rich>
              </c:tx>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B-F12F-41CF-8F8E-1DDA03BBA595}"/>
                </c:ext>
              </c:extLst>
            </c:dLbl>
            <c:dLbl>
              <c:idx val="5"/>
              <c:tx>
                <c:rich>
                  <a:bodyPr/>
                  <a:lstStyle/>
                  <a:p>
                    <a:fld id="{AE1CB54B-B322-418E-BC11-3EF9DF0D8602}" type="VALUE">
                      <a:rPr lang="en-US" smtClean="0"/>
                      <a:pPr/>
                      <a:t>[VALUE]</a:t>
                    </a:fld>
                    <a:r>
                      <a:rPr lang="en-US"/>
                      <a:t>*</a:t>
                    </a:r>
                  </a:p>
                </c:rich>
              </c:tx>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D-F12F-41CF-8F8E-1DDA03BBA595}"/>
                </c:ext>
              </c:extLst>
            </c:dLbl>
            <c:dLbl>
              <c:idx val="6"/>
              <c:tx>
                <c:rich>
                  <a:bodyPr/>
                  <a:lstStyle/>
                  <a:p>
                    <a:fld id="{4254313A-FC3E-41CE-B553-7D466C3E9156}" type="VALUE">
                      <a:rPr lang="en-US" smtClean="0"/>
                      <a:pPr/>
                      <a:t>[VALUE]</a:t>
                    </a:fld>
                    <a:r>
                      <a:rPr lang="en-US"/>
                      <a:t>*</a:t>
                    </a:r>
                  </a:p>
                </c:rich>
              </c:tx>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13-F12F-41CF-8F8E-1DDA03BBA595}"/>
                </c:ext>
              </c:extLst>
            </c:dLbl>
            <c:dLbl>
              <c:idx val="7"/>
              <c:delete val="1"/>
              <c:extLst>
                <c:ext xmlns:c15="http://schemas.microsoft.com/office/drawing/2012/chart" uri="{CE6537A1-D6FC-4f65-9D91-7224C49458BB}"/>
                <c:ext xmlns:c16="http://schemas.microsoft.com/office/drawing/2014/chart" uri="{C3380CC4-5D6E-409C-BE32-E72D297353CC}">
                  <c16:uniqueId val="{00000011-BDCF-45F8-BE33-7B9CA90E875D}"/>
                </c:ext>
              </c:extLst>
            </c:dLbl>
            <c:dLbl>
              <c:idx val="8"/>
              <c:layout>
                <c:manualLayout>
                  <c:x val="-1.039292604736326E-16"/>
                  <c:y val="6.2434383202099736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F-F12F-41CF-8F8E-1DDA03BBA595}"/>
                </c:ext>
              </c:extLst>
            </c:dLbl>
            <c:dLbl>
              <c:idx val="9"/>
              <c:layout>
                <c:manualLayout>
                  <c:x val="0"/>
                  <c:y val="6.2434383202099736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1-F12F-41CF-8F8E-1DDA03BBA595}"/>
                </c:ext>
              </c:extLst>
            </c:dLbl>
            <c:dLbl>
              <c:idx val="10"/>
              <c:layout>
                <c:manualLayout>
                  <c:x val="7.0878416983591341E-4"/>
                  <c:y val="7.8767879305784452E-2"/>
                </c:manualLayout>
              </c:layout>
              <c:spPr>
                <a:noFill/>
                <a:ln>
                  <a:noFill/>
                </a:ln>
                <a:effectLst/>
              </c:spPr>
              <c:txPr>
                <a:bodyPr rot="0" spcFirstLastPara="1" vertOverflow="ellipsis" vert="horz" wrap="square" lIns="38100" tIns="19050" rIns="38100" bIns="19050" anchor="ctr" anchorCtr="1">
                  <a:noAutofit/>
                </a:bodyPr>
                <a:lstStyle/>
                <a:p>
                  <a:pPr>
                    <a:defRPr sz="1200" b="1"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dLblPos val="outEnd"/>
              <c:showLegendKey val="0"/>
              <c:showVal val="1"/>
              <c:showCatName val="0"/>
              <c:showSerName val="0"/>
              <c:showPercent val="0"/>
              <c:showBubbleSize val="0"/>
              <c:extLst>
                <c:ext xmlns:c15="http://schemas.microsoft.com/office/drawing/2012/chart" uri="{CE6537A1-D6FC-4f65-9D91-7224C49458BB}">
                  <c15:layout>
                    <c:manualLayout>
                      <c:w val="1.9380724730837212E-2"/>
                      <c:h val="0.11564935197053856"/>
                    </c:manualLayout>
                  </c15:layout>
                </c:ext>
                <c:ext xmlns:c16="http://schemas.microsoft.com/office/drawing/2014/chart" uri="{C3380CC4-5D6E-409C-BE32-E72D297353CC}">
                  <c16:uniqueId val="{00000012-29C1-484C-BA54-21D1E55F2386}"/>
                </c:ext>
              </c:extLst>
            </c:dLbl>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Sheet1!$A$2:$A$12</c:f>
              <c:strCache>
                <c:ptCount val="11"/>
                <c:pt idx="0">
                  <c:v>Latinx total</c:v>
                </c:pt>
                <c:pt idx="1">
                  <c:v>Latina women</c:v>
                </c:pt>
                <c:pt idx="2">
                  <c:v>Latino men</c:v>
                </c:pt>
                <c:pt idx="4">
                  <c:v>Black total</c:v>
                </c:pt>
                <c:pt idx="5">
                  <c:v>Black women</c:v>
                </c:pt>
                <c:pt idx="6">
                  <c:v>Black men</c:v>
                </c:pt>
                <c:pt idx="8">
                  <c:v>White total</c:v>
                </c:pt>
                <c:pt idx="9">
                  <c:v>White women</c:v>
                </c:pt>
                <c:pt idx="10">
                  <c:v>White men</c:v>
                </c:pt>
              </c:strCache>
            </c:strRef>
          </c:cat>
          <c:val>
            <c:numRef>
              <c:f>Sheet1!$B$2:$B$12</c:f>
              <c:numCache>
                <c:formatCode>0</c:formatCode>
                <c:ptCount val="11"/>
                <c:pt idx="0">
                  <c:v>23</c:v>
                </c:pt>
                <c:pt idx="1">
                  <c:v>26</c:v>
                </c:pt>
                <c:pt idx="2">
                  <c:v>19</c:v>
                </c:pt>
                <c:pt idx="4" formatCode="General">
                  <c:v>25</c:v>
                </c:pt>
                <c:pt idx="5">
                  <c:v>22</c:v>
                </c:pt>
                <c:pt idx="6">
                  <c:v>27</c:v>
                </c:pt>
                <c:pt idx="7">
                  <c:v>0</c:v>
                </c:pt>
                <c:pt idx="8">
                  <c:v>3</c:v>
                </c:pt>
                <c:pt idx="9">
                  <c:v>3</c:v>
                </c:pt>
                <c:pt idx="10">
                  <c:v>2</c:v>
                </c:pt>
              </c:numCache>
            </c:numRef>
          </c:val>
          <c:extLst>
            <c:ext xmlns:c16="http://schemas.microsoft.com/office/drawing/2014/chart" uri="{C3380CC4-5D6E-409C-BE32-E72D297353CC}">
              <c16:uniqueId val="{00000012-F12F-41CF-8F8E-1DDA03BBA595}"/>
            </c:ext>
          </c:extLst>
        </c:ser>
        <c:dLbls>
          <c:showLegendKey val="0"/>
          <c:showVal val="0"/>
          <c:showCatName val="0"/>
          <c:showSerName val="0"/>
          <c:showPercent val="0"/>
          <c:showBubbleSize val="0"/>
        </c:dLbls>
        <c:gapWidth val="60"/>
        <c:axId val="460504648"/>
        <c:axId val="460506288"/>
      </c:barChart>
      <c:catAx>
        <c:axId val="460504648"/>
        <c:scaling>
          <c:orientation val="minMax"/>
        </c:scaling>
        <c:delete val="0"/>
        <c:axPos val="b"/>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lgn="r">
              <a:defRPr sz="1200" b="0" i="0" u="none" strike="noStrike" kern="1200" baseline="0">
                <a:solidFill>
                  <a:srgbClr val="1A1A1A"/>
                </a:solidFill>
                <a:latin typeface="Arial" panose="020B0604020202020204" pitchFamily="34" charset="0"/>
                <a:ea typeface="+mn-ea"/>
                <a:cs typeface="Arial" panose="020B0604020202020204" pitchFamily="34" charset="0"/>
              </a:defRPr>
            </a:pPr>
            <a:endParaRPr lang="en-US"/>
          </a:p>
        </c:txPr>
        <c:crossAx val="460506288"/>
        <c:crosses val="autoZero"/>
        <c:auto val="1"/>
        <c:lblAlgn val="ctr"/>
        <c:lblOffset val="100"/>
        <c:noMultiLvlLbl val="0"/>
      </c:catAx>
      <c:valAx>
        <c:axId val="460506288"/>
        <c:scaling>
          <c:orientation val="minMax"/>
          <c:max val="50"/>
        </c:scaling>
        <c:delete val="1"/>
        <c:axPos val="l"/>
        <c:numFmt formatCode="0" sourceLinked="1"/>
        <c:majorTickMark val="out"/>
        <c:minorTickMark val="none"/>
        <c:tickLblPos val="nextTo"/>
        <c:crossAx val="460504648"/>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4">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4.6765359687181958E-3"/>
          <c:y val="0"/>
          <c:w val="0.99113592943739171"/>
          <c:h val="0.87907409102931899"/>
        </c:manualLayout>
      </c:layout>
      <c:barChart>
        <c:barDir val="col"/>
        <c:grouping val="clustered"/>
        <c:varyColors val="0"/>
        <c:dLbls>
          <c:showLegendKey val="0"/>
          <c:showVal val="0"/>
          <c:showCatName val="0"/>
          <c:showSerName val="0"/>
          <c:showPercent val="0"/>
          <c:showBubbleSize val="0"/>
        </c:dLbls>
        <c:gapWidth val="60"/>
        <c:axId val="460504648"/>
        <c:axId val="460506288"/>
      </c:barChart>
      <c:catAx>
        <c:axId val="460504648"/>
        <c:scaling>
          <c:orientation val="minMax"/>
        </c:scaling>
        <c:delete val="0"/>
        <c:axPos val="b"/>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lgn="r">
              <a:defRPr sz="1200" b="0" i="0" u="none" strike="noStrike" kern="1200" baseline="0">
                <a:solidFill>
                  <a:srgbClr val="1A1A1A"/>
                </a:solidFill>
                <a:latin typeface="Arial" panose="020B0604020202020204" pitchFamily="34" charset="0"/>
                <a:ea typeface="+mn-ea"/>
                <a:cs typeface="Arial" panose="020B0604020202020204" pitchFamily="34" charset="0"/>
              </a:defRPr>
            </a:pPr>
            <a:endParaRPr lang="en-US"/>
          </a:p>
        </c:txPr>
        <c:crossAx val="460506288"/>
        <c:crosses val="autoZero"/>
        <c:auto val="1"/>
        <c:lblAlgn val="ctr"/>
        <c:lblOffset val="100"/>
        <c:noMultiLvlLbl val="0"/>
      </c:catAx>
      <c:valAx>
        <c:axId val="460506288"/>
        <c:scaling>
          <c:orientation val="minMax"/>
          <c:max val="50"/>
        </c:scaling>
        <c:delete val="1"/>
        <c:axPos val="l"/>
        <c:numFmt formatCode="0" sourceLinked="1"/>
        <c:majorTickMark val="out"/>
        <c:minorTickMark val="none"/>
        <c:tickLblPos val="nextTo"/>
        <c:crossAx val="460504648"/>
        <c:crosses val="autoZero"/>
        <c:crossBetween val="between"/>
      </c:valAx>
      <c:spPr>
        <a:noFill/>
        <a:ln w="25400">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4">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Column2</c:v>
                </c:pt>
              </c:strCache>
            </c:strRef>
          </c:tx>
          <c:spPr>
            <a:effectLst/>
          </c:spPr>
          <c:dPt>
            <c:idx val="0"/>
            <c:bubble3D val="0"/>
            <c:spPr>
              <a:solidFill>
                <a:srgbClr val="F08662"/>
              </a:solidFill>
              <a:ln>
                <a:noFill/>
              </a:ln>
              <a:effectLst/>
            </c:spPr>
            <c:extLst>
              <c:ext xmlns:c16="http://schemas.microsoft.com/office/drawing/2014/chart" uri="{C3380CC4-5D6E-409C-BE32-E72D297353CC}">
                <c16:uniqueId val="{00000003-4357-2348-A167-3BFAD18885FC}"/>
              </c:ext>
            </c:extLst>
          </c:dPt>
          <c:dPt>
            <c:idx val="1"/>
            <c:bubble3D val="0"/>
            <c:spPr>
              <a:solidFill>
                <a:srgbClr val="F6B6A1"/>
              </a:solidFill>
              <a:ln>
                <a:noFill/>
              </a:ln>
              <a:effectLst/>
            </c:spPr>
            <c:extLst>
              <c:ext xmlns:c16="http://schemas.microsoft.com/office/drawing/2014/chart" uri="{C3380CC4-5D6E-409C-BE32-E72D297353CC}">
                <c16:uniqueId val="{00000002-4357-2348-A167-3BFAD18885FC}"/>
              </c:ext>
            </c:extLst>
          </c:dPt>
          <c:dLbls>
            <c:dLbl>
              <c:idx val="0"/>
              <c:spPr>
                <a:noFill/>
                <a:ln>
                  <a:noFill/>
                </a:ln>
                <a:effectLst/>
              </c:spPr>
              <c:txPr>
                <a:bodyPr rot="0" spcFirstLastPara="1" vertOverflow="ellipsis" vert="horz" wrap="square" lIns="38100" tIns="19050" rIns="38100" bIns="19050" anchor="ctr" anchorCtr="0">
                  <a:spAutoFit/>
                </a:bodyPr>
                <a:lstStyle/>
                <a:p>
                  <a:pPr algn="l">
                    <a:defRPr sz="1200" b="0" i="0" u="none" strike="noStrike" kern="1200" spc="0" baseline="0">
                      <a:solidFill>
                        <a:srgbClr val="000000"/>
                      </a:solidFill>
                      <a:latin typeface="Arial" panose="020B0604020202020204" pitchFamily="34" charset="0"/>
                      <a:ea typeface="+mn-ea"/>
                      <a:cs typeface="Arial" panose="020B0604020202020204" pitchFamily="34" charset="0"/>
                    </a:defRPr>
                  </a:pPr>
                  <a:endParaRPr lang="en-US"/>
                </a:p>
              </c:txPr>
              <c:dLblPos val="outEnd"/>
              <c:showLegendKey val="0"/>
              <c:showVal val="0"/>
              <c:showCatName val="1"/>
              <c:showSerName val="0"/>
              <c:showPercent val="0"/>
              <c:showBubbleSize val="0"/>
              <c:extLst>
                <c:ext xmlns:c15="http://schemas.microsoft.com/office/drawing/2012/chart" uri="{CE6537A1-D6FC-4f65-9D91-7224C49458BB}">
                  <c15:layout>
                    <c:manualLayout>
                      <c:w val="0.33651442423536032"/>
                      <c:h val="0.22484375000000001"/>
                    </c:manualLayout>
                  </c15:layout>
                </c:ext>
                <c:ext xmlns:c16="http://schemas.microsoft.com/office/drawing/2014/chart" uri="{C3380CC4-5D6E-409C-BE32-E72D297353CC}">
                  <c16:uniqueId val="{00000003-4357-2348-A167-3BFAD18885FC}"/>
                </c:ext>
              </c:extLst>
            </c:dLbl>
            <c:dLbl>
              <c:idx val="1"/>
              <c:spPr>
                <a:noFill/>
                <a:ln>
                  <a:noFill/>
                </a:ln>
                <a:effectLst/>
              </c:spPr>
              <c:txPr>
                <a:bodyPr rot="0" spcFirstLastPara="1" vertOverflow="ellipsis" vert="horz" wrap="square" lIns="38100" tIns="19050" rIns="38100" bIns="19050" anchor="ctr" anchorCtr="0">
                  <a:spAutoFit/>
                </a:bodyPr>
                <a:lstStyle/>
                <a:p>
                  <a:pPr algn="l">
                    <a:defRPr sz="1200" b="0" i="0" u="none" strike="noStrike" kern="1200" spc="0" baseline="0">
                      <a:solidFill>
                        <a:srgbClr val="000000"/>
                      </a:solidFill>
                      <a:latin typeface="Arial" panose="020B0604020202020204" pitchFamily="34" charset="0"/>
                      <a:ea typeface="+mn-ea"/>
                      <a:cs typeface="Arial" panose="020B0604020202020204" pitchFamily="34" charset="0"/>
                    </a:defRPr>
                  </a:pPr>
                  <a:endParaRPr lang="en-US"/>
                </a:p>
              </c:txPr>
              <c:dLblPos val="outEnd"/>
              <c:showLegendKey val="0"/>
              <c:showVal val="0"/>
              <c:showCatName val="1"/>
              <c:showSerName val="0"/>
              <c:showPercent val="0"/>
              <c:showBubbleSize val="0"/>
              <c:extLst>
                <c:ext xmlns:c15="http://schemas.microsoft.com/office/drawing/2012/chart" uri="{CE6537A1-D6FC-4f65-9D91-7224C49458BB}">
                  <c15:layout>
                    <c:manualLayout>
                      <c:w val="0.31895071406717374"/>
                      <c:h val="0.22484375000000001"/>
                    </c:manualLayout>
                  </c15:layout>
                </c:ext>
                <c:ext xmlns:c16="http://schemas.microsoft.com/office/drawing/2014/chart" uri="{C3380CC4-5D6E-409C-BE32-E72D297353CC}">
                  <c16:uniqueId val="{00000002-4357-2348-A167-3BFAD18885FC}"/>
                </c:ext>
              </c:extLst>
            </c:dLbl>
            <c:spPr>
              <a:noFill/>
              <a:ln>
                <a:noFill/>
              </a:ln>
              <a:effectLst/>
            </c:spPr>
            <c:txPr>
              <a:bodyPr rot="0" spcFirstLastPara="1" vertOverflow="ellipsis" vert="horz" wrap="square" lIns="38100" tIns="19050" rIns="38100" bIns="19050" anchor="ctr" anchorCtr="0">
                <a:spAutoFit/>
              </a:bodyPr>
              <a:lstStyle/>
              <a:p>
                <a:pPr algn="l">
                  <a:defRPr sz="1200" b="0" i="0" u="none" strike="noStrike" kern="1200" spc="0" baseline="0">
                    <a:solidFill>
                      <a:srgbClr val="000000"/>
                    </a:solidFill>
                    <a:latin typeface="Arial" panose="020B0604020202020204" pitchFamily="34" charset="0"/>
                    <a:ea typeface="+mn-ea"/>
                    <a:cs typeface="Arial" panose="020B0604020202020204" pitchFamily="34" charset="0"/>
                  </a:defRPr>
                </a:pPr>
                <a:endParaRPr lang="en-US"/>
              </a:p>
            </c:txPr>
            <c:dLblPos val="outEnd"/>
            <c:showLegendKey val="0"/>
            <c:showVal val="0"/>
            <c:showCatName val="1"/>
            <c:showSerName val="0"/>
            <c:showPercent val="0"/>
            <c:showBubbleSize val="0"/>
            <c:showLeaderLines val="0"/>
            <c:extLst>
              <c:ext xmlns:c15="http://schemas.microsoft.com/office/drawing/2012/chart" uri="{CE6537A1-D6FC-4f65-9D91-7224C49458BB}"/>
            </c:extLst>
          </c:dLbls>
          <c:cat>
            <c:strRef>
              <c:f>Sheet1!$A$2:$A$3</c:f>
              <c:strCache>
                <c:ptCount val="2"/>
                <c:pt idx="0">
                  <c:v>Experienced discrimination and felt that they did not receive care they needed</c:v>
                </c:pt>
                <c:pt idx="1">
                  <c:v>Experienced discrimination and felt that they did receive care they needed</c:v>
                </c:pt>
              </c:strCache>
            </c:strRef>
          </c:cat>
          <c:val>
            <c:numRef>
              <c:f>Sheet1!$B$2:$B$3</c:f>
              <c:numCache>
                <c:formatCode>General</c:formatCode>
                <c:ptCount val="2"/>
                <c:pt idx="0">
                  <c:v>27</c:v>
                </c:pt>
                <c:pt idx="1">
                  <c:v>73</c:v>
                </c:pt>
              </c:numCache>
            </c:numRef>
          </c:val>
          <c:extLst>
            <c:ext xmlns:c16="http://schemas.microsoft.com/office/drawing/2014/chart" uri="{C3380CC4-5D6E-409C-BE32-E72D297353CC}">
              <c16:uniqueId val="{00000000-4357-2348-A167-3BFAD18885FC}"/>
            </c:ext>
          </c:extLst>
        </c:ser>
        <c:dLbls>
          <c:dLblPos val="outEnd"/>
          <c:showLegendKey val="0"/>
          <c:showVal val="0"/>
          <c:showCatName val="0"/>
          <c:showSerName val="0"/>
          <c:showPercent val="1"/>
          <c:showBubbleSize val="0"/>
          <c:showLeaderLines val="0"/>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
          <c:y val="8.8112169118395069E-3"/>
          <c:w val="0.9943794972057064"/>
          <c:h val="0.87504374453193345"/>
        </c:manualLayout>
      </c:layout>
      <c:barChart>
        <c:barDir val="col"/>
        <c:grouping val="clustered"/>
        <c:varyColors val="0"/>
        <c:ser>
          <c:idx val="0"/>
          <c:order val="0"/>
          <c:tx>
            <c:strRef>
              <c:f>Sheet1!$B$1</c:f>
              <c:strCache>
                <c:ptCount val="1"/>
                <c:pt idx="0">
                  <c:v>Discriminated against</c:v>
                </c:pt>
              </c:strCache>
            </c:strRef>
          </c:tx>
          <c:spPr>
            <a:solidFill>
              <a:srgbClr val="F08662"/>
            </a:solidFill>
            <a:ln>
              <a:noFill/>
            </a:ln>
            <a:effectLst/>
          </c:spPr>
          <c:invertIfNegative val="0"/>
          <c:dPt>
            <c:idx val="0"/>
            <c:invertIfNegative val="0"/>
            <c:bubble3D val="0"/>
            <c:spPr>
              <a:solidFill>
                <a:srgbClr val="F08662"/>
              </a:solidFill>
              <a:ln>
                <a:noFill/>
              </a:ln>
              <a:effectLst/>
            </c:spPr>
            <c:extLst>
              <c:ext xmlns:c16="http://schemas.microsoft.com/office/drawing/2014/chart" uri="{C3380CC4-5D6E-409C-BE32-E72D297353CC}">
                <c16:uniqueId val="{00000003-F12F-41CF-8F8E-1DDA03BBA595}"/>
              </c:ext>
            </c:extLst>
          </c:dPt>
          <c:dPt>
            <c:idx val="1"/>
            <c:invertIfNegative val="0"/>
            <c:bubble3D val="0"/>
            <c:spPr>
              <a:solidFill>
                <a:srgbClr val="F08662"/>
              </a:solidFill>
              <a:ln>
                <a:noFill/>
              </a:ln>
              <a:effectLst/>
            </c:spPr>
            <c:extLst>
              <c:ext xmlns:c16="http://schemas.microsoft.com/office/drawing/2014/chart" uri="{C3380CC4-5D6E-409C-BE32-E72D297353CC}">
                <c16:uniqueId val="{00000005-F12F-41CF-8F8E-1DDA03BBA595}"/>
              </c:ext>
            </c:extLst>
          </c:dPt>
          <c:dPt>
            <c:idx val="2"/>
            <c:invertIfNegative val="0"/>
            <c:bubble3D val="0"/>
            <c:spPr>
              <a:solidFill>
                <a:srgbClr val="F08662"/>
              </a:solidFill>
              <a:ln>
                <a:noFill/>
              </a:ln>
              <a:effectLst/>
            </c:spPr>
            <c:extLst>
              <c:ext xmlns:c16="http://schemas.microsoft.com/office/drawing/2014/chart" uri="{C3380CC4-5D6E-409C-BE32-E72D297353CC}">
                <c16:uniqueId val="{00000007-F12F-41CF-8F8E-1DDA03BBA595}"/>
              </c:ext>
            </c:extLst>
          </c:dPt>
          <c:dPt>
            <c:idx val="3"/>
            <c:invertIfNegative val="0"/>
            <c:bubble3D val="0"/>
            <c:spPr>
              <a:solidFill>
                <a:srgbClr val="F08662"/>
              </a:solidFill>
              <a:ln>
                <a:noFill/>
              </a:ln>
              <a:effectLst/>
            </c:spPr>
            <c:extLst>
              <c:ext xmlns:c16="http://schemas.microsoft.com/office/drawing/2014/chart" uri="{C3380CC4-5D6E-409C-BE32-E72D297353CC}">
                <c16:uniqueId val="{00000009-F12F-41CF-8F8E-1DDA03BBA595}"/>
              </c:ext>
            </c:extLst>
          </c:dPt>
          <c:dPt>
            <c:idx val="4"/>
            <c:invertIfNegative val="0"/>
            <c:bubble3D val="0"/>
            <c:spPr>
              <a:solidFill>
                <a:srgbClr val="F08662"/>
              </a:solidFill>
              <a:ln>
                <a:noFill/>
              </a:ln>
              <a:effectLst/>
            </c:spPr>
            <c:extLst>
              <c:ext xmlns:c16="http://schemas.microsoft.com/office/drawing/2014/chart" uri="{C3380CC4-5D6E-409C-BE32-E72D297353CC}">
                <c16:uniqueId val="{0000000B-F12F-41CF-8F8E-1DDA03BBA595}"/>
              </c:ext>
            </c:extLst>
          </c:dPt>
          <c:dPt>
            <c:idx val="5"/>
            <c:invertIfNegative val="0"/>
            <c:bubble3D val="0"/>
            <c:spPr>
              <a:solidFill>
                <a:srgbClr val="F08662"/>
              </a:solidFill>
              <a:ln>
                <a:noFill/>
              </a:ln>
              <a:effectLst/>
            </c:spPr>
            <c:extLst>
              <c:ext xmlns:c16="http://schemas.microsoft.com/office/drawing/2014/chart" uri="{C3380CC4-5D6E-409C-BE32-E72D297353CC}">
                <c16:uniqueId val="{0000000D-F12F-41CF-8F8E-1DDA03BBA595}"/>
              </c:ext>
            </c:extLst>
          </c:dPt>
          <c:dPt>
            <c:idx val="8"/>
            <c:invertIfNegative val="0"/>
            <c:bubble3D val="0"/>
            <c:spPr>
              <a:solidFill>
                <a:srgbClr val="F08662"/>
              </a:solidFill>
              <a:ln>
                <a:noFill/>
              </a:ln>
              <a:effectLst/>
            </c:spPr>
            <c:extLst>
              <c:ext xmlns:c16="http://schemas.microsoft.com/office/drawing/2014/chart" uri="{C3380CC4-5D6E-409C-BE32-E72D297353CC}">
                <c16:uniqueId val="{0000000F-F12F-41CF-8F8E-1DDA03BBA595}"/>
              </c:ext>
            </c:extLst>
          </c:dPt>
          <c:dPt>
            <c:idx val="9"/>
            <c:invertIfNegative val="0"/>
            <c:bubble3D val="0"/>
            <c:spPr>
              <a:solidFill>
                <a:srgbClr val="F08662"/>
              </a:solidFill>
              <a:ln>
                <a:noFill/>
              </a:ln>
              <a:effectLst/>
            </c:spPr>
            <c:extLst>
              <c:ext xmlns:c16="http://schemas.microsoft.com/office/drawing/2014/chart" uri="{C3380CC4-5D6E-409C-BE32-E72D297353CC}">
                <c16:uniqueId val="{00000011-F12F-41CF-8F8E-1DDA03BBA595}"/>
              </c:ext>
            </c:extLst>
          </c:dPt>
          <c:dLbls>
            <c:dLbl>
              <c:idx val="0"/>
              <c:tx>
                <c:rich>
                  <a:bodyPr rot="0" spcFirstLastPara="1" vertOverflow="ellipsis" vert="horz" wrap="square" lIns="38100" tIns="19050" rIns="38100" bIns="19050" anchor="ctr" anchorCtr="1">
                    <a:noAutofit/>
                  </a:bodyPr>
                  <a:lstStyle/>
                  <a:p>
                    <a:pPr>
                      <a:defRPr sz="1200" b="1" i="0" u="none" strike="noStrike" kern="1200" baseline="0">
                        <a:solidFill>
                          <a:schemeClr val="bg1"/>
                        </a:solidFill>
                        <a:latin typeface="Arial" panose="020B0604020202020204" pitchFamily="34" charset="0"/>
                        <a:ea typeface="+mn-ea"/>
                        <a:cs typeface="Arial" panose="020B0604020202020204" pitchFamily="34" charset="0"/>
                      </a:defRPr>
                    </a:pPr>
                    <a:fld id="{B563F7F9-BE87-4FF6-8683-34123A4F9B99}" type="VALUE">
                      <a:rPr lang="en-US" sz="1200" smtClean="0">
                        <a:latin typeface="Arial" panose="020B0604020202020204" pitchFamily="34" charset="0"/>
                        <a:cs typeface="Arial" panose="020B0604020202020204" pitchFamily="34" charset="0"/>
                      </a:rPr>
                      <a:pPr>
                        <a:defRPr sz="1200" b="1">
                          <a:solidFill>
                            <a:schemeClr val="bg1"/>
                          </a:solidFill>
                          <a:latin typeface="Arial" panose="020B0604020202020204" pitchFamily="34" charset="0"/>
                          <a:cs typeface="Arial" panose="020B0604020202020204" pitchFamily="34" charset="0"/>
                        </a:defRPr>
                      </a:pPr>
                      <a:t>[VALUE]</a:t>
                    </a:fld>
                    <a:r>
                      <a:rPr lang="en-US" sz="1200">
                        <a:latin typeface="Arial" panose="020B0604020202020204" pitchFamily="34" charset="0"/>
                        <a:cs typeface="Arial" panose="020B0604020202020204" pitchFamily="34" charset="0"/>
                      </a:rPr>
                      <a:t>*</a:t>
                    </a:r>
                  </a:p>
                </c:rich>
              </c:tx>
              <c:spPr>
                <a:noFill/>
                <a:ln>
                  <a:noFill/>
                </a:ln>
                <a:effectLst/>
              </c:spPr>
              <c:txPr>
                <a:bodyPr rot="0" spcFirstLastPara="1" vertOverflow="ellipsis" vert="horz" wrap="square" lIns="38100" tIns="19050" rIns="38100" bIns="19050" anchor="ctr" anchorCtr="1">
                  <a:noAutofit/>
                </a:bodyPr>
                <a:lstStyle/>
                <a:p>
                  <a:pPr>
                    <a:defRPr sz="1200" b="1"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dLblPos val="inEnd"/>
              <c:showLegendKey val="0"/>
              <c:showVal val="1"/>
              <c:showCatName val="0"/>
              <c:showSerName val="0"/>
              <c:showPercent val="0"/>
              <c:showBubbleSize val="0"/>
              <c:extLst>
                <c:ext xmlns:c15="http://schemas.microsoft.com/office/drawing/2012/chart" uri="{CE6537A1-D6FC-4f65-9D91-7224C49458BB}">
                  <c15:layout>
                    <c:manualLayout>
                      <c:w val="5.3898731408573916E-2"/>
                      <c:h val="4.8524375537768463E-2"/>
                    </c:manualLayout>
                  </c15:layout>
                  <c15:dlblFieldTable/>
                  <c15:showDataLabelsRange val="0"/>
                </c:ext>
                <c:ext xmlns:c16="http://schemas.microsoft.com/office/drawing/2014/chart" uri="{C3380CC4-5D6E-409C-BE32-E72D297353CC}">
                  <c16:uniqueId val="{00000003-F12F-41CF-8F8E-1DDA03BBA595}"/>
                </c:ext>
              </c:extLst>
            </c:dLbl>
            <c:dLbl>
              <c:idx val="1"/>
              <c:tx>
                <c:rich>
                  <a:bodyPr/>
                  <a:lstStyle/>
                  <a:p>
                    <a:fld id="{C2EECD3D-AF24-4133-9DDE-C4D6548BAD54}" type="VALUE">
                      <a:rPr lang="en-US" smtClean="0"/>
                      <a:pPr/>
                      <a:t>[VALUE]</a:t>
                    </a:fld>
                    <a:r>
                      <a:rPr lang="en-US"/>
                      <a:t>*</a:t>
                    </a:r>
                  </a:p>
                </c:rich>
              </c:tx>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5-F12F-41CF-8F8E-1DDA03BBA595}"/>
                </c:ext>
              </c:extLst>
            </c:dLbl>
            <c:dLbl>
              <c:idx val="2"/>
              <c:tx>
                <c:rich>
                  <a:bodyPr/>
                  <a:lstStyle/>
                  <a:p>
                    <a:fld id="{A6757BE5-70EF-4984-B8AF-C89CA004A90D}" type="VALUE">
                      <a:rPr lang="en-US" smtClean="0"/>
                      <a:pPr/>
                      <a:t>[VALUE]</a:t>
                    </a:fld>
                    <a:r>
                      <a:rPr lang="en-US"/>
                      <a:t>*</a:t>
                    </a:r>
                  </a:p>
                </c:rich>
              </c:tx>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7-F12F-41CF-8F8E-1DDA03BBA595}"/>
                </c:ext>
              </c:extLst>
            </c:dLbl>
            <c:dLbl>
              <c:idx val="3"/>
              <c:tx>
                <c:rich>
                  <a:bodyPr/>
                  <a:lstStyle/>
                  <a:p>
                    <a:fld id="{9EA9890B-5060-4519-B032-092D06D57ED9}" type="VALUE">
                      <a:rPr lang="en-US" smtClean="0"/>
                      <a:pPr/>
                      <a:t>[VALUE]</a:t>
                    </a:fld>
                    <a:r>
                      <a:rPr lang="en-US"/>
                      <a:t>*</a:t>
                    </a:r>
                  </a:p>
                </c:rich>
              </c:tx>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9-F12F-41CF-8F8E-1DDA03BBA595}"/>
                </c:ext>
              </c:extLst>
            </c:dLbl>
            <c:dLbl>
              <c:idx val="4"/>
              <c:tx>
                <c:rich>
                  <a:bodyPr/>
                  <a:lstStyle/>
                  <a:p>
                    <a:fld id="{33C6BB7F-6D75-4EF4-A329-311234C33327}" type="VALUE">
                      <a:rPr lang="en-US" smtClean="0"/>
                      <a:pPr/>
                      <a:t>[VALUE]</a:t>
                    </a:fld>
                    <a:r>
                      <a:rPr lang="en-US"/>
                      <a:t>*</a:t>
                    </a:r>
                  </a:p>
                </c:rich>
              </c:tx>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B-F12F-41CF-8F8E-1DDA03BBA595}"/>
                </c:ext>
              </c:extLst>
            </c:dLbl>
            <c:dLbl>
              <c:idx val="5"/>
              <c:tx>
                <c:rich>
                  <a:bodyPr/>
                  <a:lstStyle/>
                  <a:p>
                    <a:fld id="{AE1CB54B-B322-418E-BC11-3EF9DF0D8602}" type="VALUE">
                      <a:rPr lang="en-US" smtClean="0"/>
                      <a:pPr/>
                      <a:t>[VALUE]</a:t>
                    </a:fld>
                    <a:r>
                      <a:rPr lang="en-US"/>
                      <a:t>*</a:t>
                    </a:r>
                  </a:p>
                </c:rich>
              </c:tx>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D-F12F-41CF-8F8E-1DDA03BBA595}"/>
                </c:ext>
              </c:extLst>
            </c:dLbl>
            <c:dLbl>
              <c:idx val="6"/>
              <c:tx>
                <c:rich>
                  <a:bodyPr/>
                  <a:lstStyle/>
                  <a:p>
                    <a:fld id="{4254313A-FC3E-41CE-B553-7D466C3E9156}" type="VALUE">
                      <a:rPr lang="en-US" smtClean="0"/>
                      <a:pPr/>
                      <a:t>[VALUE]</a:t>
                    </a:fld>
                    <a:r>
                      <a:rPr lang="en-US"/>
                      <a:t>*</a:t>
                    </a:r>
                  </a:p>
                </c:rich>
              </c:tx>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13-F12F-41CF-8F8E-1DDA03BBA595}"/>
                </c:ext>
              </c:extLst>
            </c:dLbl>
            <c:dLbl>
              <c:idx val="8"/>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dLblPos val="inEnd"/>
              <c:showLegendKey val="0"/>
              <c:showVal val="1"/>
              <c:showCatName val="0"/>
              <c:showSerName val="0"/>
              <c:showPercent val="0"/>
              <c:showBubbleSize val="0"/>
              <c:extLst>
                <c:ext xmlns:c16="http://schemas.microsoft.com/office/drawing/2014/chart" uri="{C3380CC4-5D6E-409C-BE32-E72D297353CC}">
                  <c16:uniqueId val="{0000000F-F12F-41CF-8F8E-1DDA03BBA595}"/>
                </c:ext>
              </c:extLst>
            </c:dLbl>
            <c:dLbl>
              <c:idx val="9"/>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dLblPos val="inEnd"/>
              <c:showLegendKey val="0"/>
              <c:showVal val="1"/>
              <c:showCatName val="0"/>
              <c:showSerName val="0"/>
              <c:showPercent val="0"/>
              <c:showBubbleSize val="0"/>
              <c:extLst>
                <c:ext xmlns:c16="http://schemas.microsoft.com/office/drawing/2014/chart" uri="{C3380CC4-5D6E-409C-BE32-E72D297353CC}">
                  <c16:uniqueId val="{00000011-F12F-41CF-8F8E-1DDA03BBA595}"/>
                </c:ext>
              </c:extLst>
            </c:dLbl>
            <c:dLbl>
              <c:idx val="10"/>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dLblPos val="inEnd"/>
              <c:showLegendKey val="0"/>
              <c:showVal val="1"/>
              <c:showCatName val="0"/>
              <c:showSerName val="0"/>
              <c:showPercent val="0"/>
              <c:showBubbleSize val="0"/>
              <c:extLst>
                <c:ext xmlns:c16="http://schemas.microsoft.com/office/drawing/2014/chart" uri="{C3380CC4-5D6E-409C-BE32-E72D297353CC}">
                  <c16:uniqueId val="{00000012-29C1-484C-BA54-21D1E55F2386}"/>
                </c:ext>
              </c:extLst>
            </c:dLbl>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Fair or poor health</c:v>
                </c:pt>
                <c:pt idx="1">
                  <c:v>Being high-need</c:v>
                </c:pt>
                <c:pt idx="2">
                  <c:v>Social isolation</c:v>
                </c:pt>
                <c:pt idx="3">
                  <c:v>Mental health diagnosis</c:v>
                </c:pt>
                <c:pt idx="4">
                  <c:v>Material hardships</c:v>
                </c:pt>
                <c:pt idx="5">
                  <c:v>Dissatisfaction with care</c:v>
                </c:pt>
              </c:strCache>
            </c:strRef>
          </c:cat>
          <c:val>
            <c:numRef>
              <c:f>Sheet1!$B$2:$B$7</c:f>
              <c:numCache>
                <c:formatCode>General</c:formatCode>
                <c:ptCount val="6"/>
                <c:pt idx="0">
                  <c:v>48</c:v>
                </c:pt>
                <c:pt idx="1">
                  <c:v>75</c:v>
                </c:pt>
                <c:pt idx="2">
                  <c:v>25</c:v>
                </c:pt>
                <c:pt idx="3">
                  <c:v>39</c:v>
                </c:pt>
                <c:pt idx="4">
                  <c:v>32</c:v>
                </c:pt>
                <c:pt idx="5">
                  <c:v>42</c:v>
                </c:pt>
              </c:numCache>
            </c:numRef>
          </c:val>
          <c:extLst>
            <c:ext xmlns:c16="http://schemas.microsoft.com/office/drawing/2014/chart" uri="{C3380CC4-5D6E-409C-BE32-E72D297353CC}">
              <c16:uniqueId val="{00000012-F12F-41CF-8F8E-1DDA03BBA595}"/>
            </c:ext>
          </c:extLst>
        </c:ser>
        <c:ser>
          <c:idx val="1"/>
          <c:order val="1"/>
          <c:tx>
            <c:strRef>
              <c:f>Sheet1!$C$1</c:f>
              <c:strCache>
                <c:ptCount val="1"/>
                <c:pt idx="0">
                  <c:v>Not discriminated against</c:v>
                </c:pt>
              </c:strCache>
            </c:strRef>
          </c:tx>
          <c:spPr>
            <a:solidFill>
              <a:srgbClr val="142B4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Fair or poor health</c:v>
                </c:pt>
                <c:pt idx="1">
                  <c:v>Being high-need</c:v>
                </c:pt>
                <c:pt idx="2">
                  <c:v>Social isolation</c:v>
                </c:pt>
                <c:pt idx="3">
                  <c:v>Mental health diagnosis</c:v>
                </c:pt>
                <c:pt idx="4">
                  <c:v>Material hardships</c:v>
                </c:pt>
                <c:pt idx="5">
                  <c:v>Dissatisfaction with care</c:v>
                </c:pt>
              </c:strCache>
            </c:strRef>
          </c:cat>
          <c:val>
            <c:numRef>
              <c:f>Sheet1!$C$2:$C$7</c:f>
              <c:numCache>
                <c:formatCode>General</c:formatCode>
                <c:ptCount val="6"/>
                <c:pt idx="0">
                  <c:v>24</c:v>
                </c:pt>
                <c:pt idx="1">
                  <c:v>48</c:v>
                </c:pt>
                <c:pt idx="2">
                  <c:v>9</c:v>
                </c:pt>
                <c:pt idx="3">
                  <c:v>20</c:v>
                </c:pt>
                <c:pt idx="4">
                  <c:v>12</c:v>
                </c:pt>
                <c:pt idx="5">
                  <c:v>22</c:v>
                </c:pt>
              </c:numCache>
            </c:numRef>
          </c:val>
          <c:extLst>
            <c:ext xmlns:c16="http://schemas.microsoft.com/office/drawing/2014/chart" uri="{C3380CC4-5D6E-409C-BE32-E72D297353CC}">
              <c16:uniqueId val="{00000011-E316-48D9-B203-61251A643934}"/>
            </c:ext>
          </c:extLst>
        </c:ser>
        <c:dLbls>
          <c:dLblPos val="inEnd"/>
          <c:showLegendKey val="0"/>
          <c:showVal val="1"/>
          <c:showCatName val="0"/>
          <c:showSerName val="0"/>
          <c:showPercent val="0"/>
          <c:showBubbleSize val="0"/>
        </c:dLbls>
        <c:gapWidth val="75"/>
        <c:overlap val="-25"/>
        <c:axId val="460504648"/>
        <c:axId val="460506288"/>
      </c:barChart>
      <c:catAx>
        <c:axId val="460504648"/>
        <c:scaling>
          <c:orientation val="minMax"/>
        </c:scaling>
        <c:delete val="0"/>
        <c:axPos val="b"/>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0" spcFirstLastPara="1" vertOverflow="ellipsis" wrap="square" anchor="ctr" anchorCtr="1"/>
          <a:lstStyle/>
          <a:p>
            <a:pPr algn="just">
              <a:defRPr sz="1200" b="0" i="0" u="none" strike="noStrike" kern="1200" baseline="0">
                <a:solidFill>
                  <a:srgbClr val="1A1A1A"/>
                </a:solidFill>
                <a:latin typeface="Arial" panose="020B0604020202020204" pitchFamily="34" charset="0"/>
                <a:ea typeface="+mn-ea"/>
                <a:cs typeface="Arial" panose="020B0604020202020204" pitchFamily="34" charset="0"/>
              </a:defRPr>
            </a:pPr>
            <a:endParaRPr lang="en-US"/>
          </a:p>
        </c:txPr>
        <c:crossAx val="460506288"/>
        <c:crosses val="autoZero"/>
        <c:auto val="1"/>
        <c:lblAlgn val="ctr"/>
        <c:lblOffset val="100"/>
        <c:noMultiLvlLbl val="0"/>
      </c:catAx>
      <c:valAx>
        <c:axId val="460506288"/>
        <c:scaling>
          <c:orientation val="minMax"/>
          <c:max val="100"/>
        </c:scaling>
        <c:delete val="1"/>
        <c:axPos val="l"/>
        <c:numFmt formatCode="General" sourceLinked="1"/>
        <c:majorTickMark val="out"/>
        <c:minorTickMark val="none"/>
        <c:tickLblPos val="nextTo"/>
        <c:crossAx val="460504648"/>
        <c:crosses val="autoZero"/>
        <c:crossBetween val="between"/>
      </c:valAx>
      <c:spPr>
        <a:noFill/>
        <a:ln>
          <a:noFill/>
        </a:ln>
        <a:effectLst/>
      </c:spPr>
    </c:plotArea>
    <c:legend>
      <c:legendPos val="t"/>
      <c:layout>
        <c:manualLayout>
          <c:xMode val="edge"/>
          <c:yMode val="edge"/>
          <c:x val="0.34104330708661423"/>
          <c:y val="5.5555555555555552E-2"/>
          <c:w val="0.56876361436963241"/>
          <c:h val="7.8102160306884702E-2"/>
        </c:manualLayout>
      </c:layout>
      <c:overlay val="0"/>
      <c:spPr>
        <a:noFill/>
        <a:ln>
          <a:noFill/>
        </a:ln>
        <a:effectLst/>
      </c:spPr>
      <c:txPr>
        <a:bodyPr rot="0" spcFirstLastPara="1" vertOverflow="ellipsis" vert="horz" wrap="square" anchor="ctr" anchorCtr="1"/>
        <a:lstStyle/>
        <a:p>
          <a:pPr>
            <a:defRPr sz="1200" b="0" i="0" u="none" strike="noStrike" kern="1200" baseline="0">
              <a:solidFill>
                <a:srgbClr val="1A1A1A"/>
              </a:solidFill>
              <a:latin typeface="Arial" panose="020B0604020202020204" pitchFamily="34" charset="0"/>
              <a:ea typeface="+mn-ea"/>
              <a:cs typeface="Arial" panose="020B0604020202020204" pitchFamily="34" charset="0"/>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59">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cs:styleClr val="auto"/>
    </cs:fontRef>
    <cs:defRPr sz="1330" b="1" i="0" u="none" strike="noStrike" kern="1200" spc="0" baseline="0"/>
  </cs:dataLabel>
  <cs:dataLabelCallout>
    <cs:lnRef idx="0">
      <cs:styleClr val="auto"/>
    </cs:lnRef>
    <cs:fillRef idx="0"/>
    <cs:effectRef idx="0"/>
    <cs:fontRef idx="minor">
      <cs:styleClr val="auto"/>
    </cs:fontRef>
    <cs:spPr>
      <a:solidFill>
        <a:schemeClr val="lt1"/>
      </a:solidFill>
      <a:ln>
        <a:solidFill>
          <a:schemeClr val="phClr"/>
        </a:solidFill>
      </a:ln>
    </cs:spPr>
    <cs:defRPr sz="133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635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10000"/>
          </a:prstClr>
        </a:outerShdw>
      </a:effectLst>
      <a:scene3d>
        <a:camera prst="orthographicFront"/>
        <a:lightRig rig="threePt" dir="t"/>
      </a:scene3d>
      <a:sp3d>
        <a:bevelT w="127000" h="127000"/>
        <a:bevelB w="127000" h="127000"/>
      </a:sp3d>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cap="all"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34E75CA9-D3DC-4CC4-B26F-4572B05774CA}" type="datetimeFigureOut">
              <a:rPr lang="en-US" smtClean="0"/>
              <a:t>4/18/2022</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92E6626-612B-455B-9FD1-DD7A1306BEA5}" type="slidenum">
              <a:rPr lang="en-US" smtClean="0"/>
              <a:t>‹#›</a:t>
            </a:fld>
            <a:endParaRPr lang="en-US"/>
          </a:p>
        </p:txBody>
      </p:sp>
    </p:spTree>
    <p:extLst>
      <p:ext uri="{BB962C8B-B14F-4D97-AF65-F5344CB8AC3E}">
        <p14:creationId xmlns:p14="http://schemas.microsoft.com/office/powerpoint/2010/main" val="257755127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3A1D146-B4E0-1741-B9EE-9789392EFCC4}" type="datetimeFigureOut">
              <a:rPr lang="en-US" smtClean="0"/>
              <a:t>4/18/2022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7863621-2E60-B848-8968-B0341E26A312}" type="slidenum">
              <a:rPr lang="en-US" smtClean="0"/>
              <a:t>‹#›</a:t>
            </a:fld>
            <a:endParaRPr lang="en-US"/>
          </a:p>
        </p:txBody>
      </p:sp>
    </p:spTree>
    <p:extLst>
      <p:ext uri="{BB962C8B-B14F-4D97-AF65-F5344CB8AC3E}">
        <p14:creationId xmlns:p14="http://schemas.microsoft.com/office/powerpoint/2010/main" val="1730024718"/>
      </p:ext>
    </p:extLst>
  </p:cSld>
  <p:clrMap bg1="lt1" tx1="dk1" bg2="lt2" tx2="dk2" accent1="accent1" accent2="accent2" accent3="accent3" accent4="accent4" accent5="accent5" accent6="accent6" hlink="hlink" folHlink="folHlink"/>
  <p:notesStyle>
    <a:lvl1pPr marL="0" algn="l" defTabSz="609585" rtl="0" eaLnBrk="1" latinLnBrk="0" hangingPunct="1">
      <a:defRPr sz="1600" kern="1200">
        <a:solidFill>
          <a:schemeClr val="tx1"/>
        </a:solidFill>
        <a:latin typeface="+mn-lt"/>
        <a:ea typeface="+mn-ea"/>
        <a:cs typeface="+mn-cs"/>
      </a:defRPr>
    </a:lvl1pPr>
    <a:lvl2pPr marL="609585" algn="l" defTabSz="609585" rtl="0" eaLnBrk="1" latinLnBrk="0" hangingPunct="1">
      <a:defRPr sz="1600" kern="1200">
        <a:solidFill>
          <a:schemeClr val="tx1"/>
        </a:solidFill>
        <a:latin typeface="+mn-lt"/>
        <a:ea typeface="+mn-ea"/>
        <a:cs typeface="+mn-cs"/>
      </a:defRPr>
    </a:lvl2pPr>
    <a:lvl3pPr marL="1219170" algn="l" defTabSz="609585" rtl="0" eaLnBrk="1" latinLnBrk="0" hangingPunct="1">
      <a:defRPr sz="1600" kern="1200">
        <a:solidFill>
          <a:schemeClr val="tx1"/>
        </a:solidFill>
        <a:latin typeface="+mn-lt"/>
        <a:ea typeface="+mn-ea"/>
        <a:cs typeface="+mn-cs"/>
      </a:defRPr>
    </a:lvl3pPr>
    <a:lvl4pPr marL="1828754" algn="l" defTabSz="609585" rtl="0" eaLnBrk="1" latinLnBrk="0" hangingPunct="1">
      <a:defRPr sz="1600" kern="1200">
        <a:solidFill>
          <a:schemeClr val="tx1"/>
        </a:solidFill>
        <a:latin typeface="+mn-lt"/>
        <a:ea typeface="+mn-ea"/>
        <a:cs typeface="+mn-cs"/>
      </a:defRPr>
    </a:lvl4pPr>
    <a:lvl5pPr marL="2438339" algn="l" defTabSz="609585" rtl="0" eaLnBrk="1" latinLnBrk="0" hangingPunct="1">
      <a:defRPr sz="1600" kern="1200">
        <a:solidFill>
          <a:schemeClr val="tx1"/>
        </a:solidFill>
        <a:latin typeface="+mn-lt"/>
        <a:ea typeface="+mn-ea"/>
        <a:cs typeface="+mn-cs"/>
      </a:defRPr>
    </a:lvl5pPr>
    <a:lvl6pPr marL="3047924" algn="l" defTabSz="609585" rtl="0" eaLnBrk="1" latinLnBrk="0" hangingPunct="1">
      <a:defRPr sz="1600" kern="1200">
        <a:solidFill>
          <a:schemeClr val="tx1"/>
        </a:solidFill>
        <a:latin typeface="+mn-lt"/>
        <a:ea typeface="+mn-ea"/>
        <a:cs typeface="+mn-cs"/>
      </a:defRPr>
    </a:lvl6pPr>
    <a:lvl7pPr marL="3657509" algn="l" defTabSz="609585" rtl="0" eaLnBrk="1" latinLnBrk="0" hangingPunct="1">
      <a:defRPr sz="1600" kern="1200">
        <a:solidFill>
          <a:schemeClr val="tx1"/>
        </a:solidFill>
        <a:latin typeface="+mn-lt"/>
        <a:ea typeface="+mn-ea"/>
        <a:cs typeface="+mn-cs"/>
      </a:defRPr>
    </a:lvl7pPr>
    <a:lvl8pPr marL="4267093" algn="l" defTabSz="609585" rtl="0" eaLnBrk="1" latinLnBrk="0" hangingPunct="1">
      <a:defRPr sz="1600" kern="1200">
        <a:solidFill>
          <a:schemeClr val="tx1"/>
        </a:solidFill>
        <a:latin typeface="+mn-lt"/>
        <a:ea typeface="+mn-ea"/>
        <a:cs typeface="+mn-cs"/>
      </a:defRPr>
    </a:lvl8pPr>
    <a:lvl9pPr marL="4876678" algn="l" defTabSz="609585" rtl="0" eaLnBrk="1" latinLnBrk="0" hangingPunct="1">
      <a:defRPr sz="16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7"/>
          <p:cNvSpPr>
            <a:spLocks noGrp="1" noChangeArrowheads="1"/>
          </p:cNvSpPr>
          <p:nvPr>
            <p:ph type="sldNum" sz="quarter" idx="5"/>
          </p:nvPr>
        </p:nvSpPr>
        <p:spPr>
          <a:noFill/>
        </p:spPr>
        <p:txBody>
          <a:bodyPr/>
          <a:lstStyle/>
          <a:p>
            <a:fld id="{9778C882-F58D-4A21-B50D-8E282911C592}" type="slidenum">
              <a:rPr lang="en-US"/>
              <a:pPr/>
              <a:t>1</a:t>
            </a:fld>
            <a:endParaRPr lang="en-US"/>
          </a:p>
        </p:txBody>
      </p:sp>
      <p:sp>
        <p:nvSpPr>
          <p:cNvPr id="102403" name="Rectangle 2"/>
          <p:cNvSpPr>
            <a:spLocks noGrp="1" noRot="1" noChangeAspect="1" noChangeArrowheads="1" noTextEdit="1"/>
          </p:cNvSpPr>
          <p:nvPr>
            <p:ph type="sldImg"/>
          </p:nvPr>
        </p:nvSpPr>
        <p:spPr>
          <a:xfrm>
            <a:off x="1182688" y="696913"/>
            <a:ext cx="4648200" cy="3486150"/>
          </a:xfrm>
          <a:ln/>
        </p:spPr>
      </p:sp>
      <p:sp>
        <p:nvSpPr>
          <p:cNvPr id="102404" name="Rectangle 3"/>
          <p:cNvSpPr>
            <a:spLocks noGrp="1" noChangeArrowheads="1"/>
          </p:cNvSpPr>
          <p:nvPr>
            <p:ph type="body" idx="1"/>
          </p:nvPr>
        </p:nvSpPr>
        <p:spPr>
          <a:xfrm>
            <a:off x="936627" y="4416427"/>
            <a:ext cx="5137149" cy="4183063"/>
          </a:xfrm>
          <a:noFill/>
          <a:ln/>
        </p:spPr>
        <p:txBody>
          <a:bodyPr/>
          <a:lstStyle/>
          <a:p>
            <a:pPr eaLnBrk="1" hangingPunct="1"/>
            <a:endParaRPr lang="en-US"/>
          </a:p>
        </p:txBody>
      </p:sp>
    </p:spTree>
    <p:extLst>
      <p:ext uri="{BB962C8B-B14F-4D97-AF65-F5344CB8AC3E}">
        <p14:creationId xmlns:p14="http://schemas.microsoft.com/office/powerpoint/2010/main" val="15501419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7"/>
          <p:cNvSpPr>
            <a:spLocks noGrp="1" noChangeArrowheads="1"/>
          </p:cNvSpPr>
          <p:nvPr>
            <p:ph type="sldNum" sz="quarter" idx="5"/>
          </p:nvPr>
        </p:nvSpPr>
        <p:spPr>
          <a:noFill/>
        </p:spPr>
        <p:txBody>
          <a:bodyPr/>
          <a:lstStyle/>
          <a:p>
            <a:fld id="{9778C882-F58D-4A21-B50D-8E282911C592}" type="slidenum">
              <a:rPr lang="en-US"/>
              <a:pPr/>
              <a:t>2</a:t>
            </a:fld>
            <a:endParaRPr lang="en-US"/>
          </a:p>
        </p:txBody>
      </p:sp>
      <p:sp>
        <p:nvSpPr>
          <p:cNvPr id="102403" name="Rectangle 2"/>
          <p:cNvSpPr>
            <a:spLocks noGrp="1" noRot="1" noChangeAspect="1" noChangeArrowheads="1" noTextEdit="1"/>
          </p:cNvSpPr>
          <p:nvPr>
            <p:ph type="sldImg"/>
          </p:nvPr>
        </p:nvSpPr>
        <p:spPr>
          <a:xfrm>
            <a:off x="1182688" y="696913"/>
            <a:ext cx="4648200" cy="3486150"/>
          </a:xfrm>
          <a:ln/>
        </p:spPr>
      </p:sp>
      <p:sp>
        <p:nvSpPr>
          <p:cNvPr id="102404" name="Rectangle 3"/>
          <p:cNvSpPr>
            <a:spLocks noGrp="1" noChangeArrowheads="1"/>
          </p:cNvSpPr>
          <p:nvPr>
            <p:ph type="body" idx="1"/>
          </p:nvPr>
        </p:nvSpPr>
        <p:spPr>
          <a:xfrm>
            <a:off x="936627" y="4416427"/>
            <a:ext cx="5137149" cy="4183063"/>
          </a:xfrm>
          <a:noFill/>
          <a:ln/>
        </p:spPr>
        <p:txBody>
          <a:bodyPr/>
          <a:lstStyle/>
          <a:p>
            <a:pPr eaLnBrk="1" hangingPunct="1"/>
            <a:endParaRPr lang="en-US"/>
          </a:p>
        </p:txBody>
      </p:sp>
    </p:spTree>
    <p:extLst>
      <p:ext uri="{BB962C8B-B14F-4D97-AF65-F5344CB8AC3E}">
        <p14:creationId xmlns:p14="http://schemas.microsoft.com/office/powerpoint/2010/main" val="13217172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7"/>
          <p:cNvSpPr>
            <a:spLocks noGrp="1" noChangeArrowheads="1"/>
          </p:cNvSpPr>
          <p:nvPr>
            <p:ph type="sldNum" sz="quarter" idx="5"/>
          </p:nvPr>
        </p:nvSpPr>
        <p:spPr>
          <a:noFill/>
        </p:spPr>
        <p:txBody>
          <a:bodyPr/>
          <a:lstStyle/>
          <a:p>
            <a:fld id="{9778C882-F58D-4A21-B50D-8E282911C592}" type="slidenum">
              <a:rPr lang="en-US"/>
              <a:pPr/>
              <a:t>3</a:t>
            </a:fld>
            <a:endParaRPr lang="en-US"/>
          </a:p>
        </p:txBody>
      </p:sp>
      <p:sp>
        <p:nvSpPr>
          <p:cNvPr id="102403" name="Rectangle 2"/>
          <p:cNvSpPr>
            <a:spLocks noGrp="1" noRot="1" noChangeAspect="1" noChangeArrowheads="1" noTextEdit="1"/>
          </p:cNvSpPr>
          <p:nvPr>
            <p:ph type="sldImg"/>
          </p:nvPr>
        </p:nvSpPr>
        <p:spPr>
          <a:xfrm>
            <a:off x="1182688" y="696913"/>
            <a:ext cx="4648200" cy="3486150"/>
          </a:xfrm>
          <a:ln/>
        </p:spPr>
      </p:sp>
      <p:sp>
        <p:nvSpPr>
          <p:cNvPr id="102404" name="Rectangle 3"/>
          <p:cNvSpPr>
            <a:spLocks noGrp="1" noChangeArrowheads="1"/>
          </p:cNvSpPr>
          <p:nvPr>
            <p:ph type="body" idx="1"/>
          </p:nvPr>
        </p:nvSpPr>
        <p:spPr>
          <a:xfrm>
            <a:off x="936627" y="4416427"/>
            <a:ext cx="5137149" cy="4183063"/>
          </a:xfrm>
          <a:noFill/>
          <a:ln/>
        </p:spPr>
        <p:txBody>
          <a:bodyPr/>
          <a:lstStyle/>
          <a:p>
            <a:pPr eaLnBrk="1" hangingPunct="1"/>
            <a:endParaRPr lang="en-US"/>
          </a:p>
        </p:txBody>
      </p:sp>
    </p:spTree>
    <p:extLst>
      <p:ext uri="{BB962C8B-B14F-4D97-AF65-F5344CB8AC3E}">
        <p14:creationId xmlns:p14="http://schemas.microsoft.com/office/powerpoint/2010/main" val="42142185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7"/>
          <p:cNvSpPr>
            <a:spLocks noGrp="1" noChangeArrowheads="1"/>
          </p:cNvSpPr>
          <p:nvPr>
            <p:ph type="sldNum" sz="quarter" idx="5"/>
          </p:nvPr>
        </p:nvSpPr>
        <p:spPr>
          <a:noFill/>
        </p:spPr>
        <p:txBody>
          <a:bodyPr/>
          <a:lstStyle/>
          <a:p>
            <a:fld id="{9778C882-F58D-4A21-B50D-8E282911C592}" type="slidenum">
              <a:rPr lang="en-US"/>
              <a:pPr/>
              <a:t>4</a:t>
            </a:fld>
            <a:endParaRPr lang="en-US"/>
          </a:p>
        </p:txBody>
      </p:sp>
      <p:sp>
        <p:nvSpPr>
          <p:cNvPr id="102403" name="Rectangle 2"/>
          <p:cNvSpPr>
            <a:spLocks noGrp="1" noRot="1" noChangeAspect="1" noChangeArrowheads="1" noTextEdit="1"/>
          </p:cNvSpPr>
          <p:nvPr>
            <p:ph type="sldImg"/>
          </p:nvPr>
        </p:nvSpPr>
        <p:spPr>
          <a:xfrm>
            <a:off x="1182688" y="696913"/>
            <a:ext cx="4648200" cy="3486150"/>
          </a:xfrm>
          <a:ln/>
        </p:spPr>
      </p:sp>
      <p:sp>
        <p:nvSpPr>
          <p:cNvPr id="102404" name="Rectangle 3"/>
          <p:cNvSpPr>
            <a:spLocks noGrp="1" noChangeArrowheads="1"/>
          </p:cNvSpPr>
          <p:nvPr>
            <p:ph type="body" idx="1"/>
          </p:nvPr>
        </p:nvSpPr>
        <p:spPr>
          <a:xfrm>
            <a:off x="936627" y="4416427"/>
            <a:ext cx="5137149" cy="4183063"/>
          </a:xfrm>
          <a:noFill/>
          <a:ln/>
        </p:spPr>
        <p:txBody>
          <a:bodyPr/>
          <a:lstStyle/>
          <a:p>
            <a:pPr eaLnBrk="1" hangingPunct="1"/>
            <a:endParaRPr lang="en-US"/>
          </a:p>
        </p:txBody>
      </p:sp>
    </p:spTree>
    <p:extLst>
      <p:ext uri="{BB962C8B-B14F-4D97-AF65-F5344CB8AC3E}">
        <p14:creationId xmlns:p14="http://schemas.microsoft.com/office/powerpoint/2010/main" val="42505243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7"/>
          <p:cNvSpPr>
            <a:spLocks noGrp="1" noChangeArrowheads="1"/>
          </p:cNvSpPr>
          <p:nvPr>
            <p:ph type="sldNum" sz="quarter" idx="5"/>
          </p:nvPr>
        </p:nvSpPr>
        <p:spPr>
          <a:noFill/>
        </p:spPr>
        <p:txBody>
          <a:bodyPr/>
          <a:lstStyle/>
          <a:p>
            <a:fld id="{9778C882-F58D-4A21-B50D-8E282911C592}" type="slidenum">
              <a:rPr lang="en-US"/>
              <a:pPr/>
              <a:t>5</a:t>
            </a:fld>
            <a:endParaRPr lang="en-US"/>
          </a:p>
        </p:txBody>
      </p:sp>
      <p:sp>
        <p:nvSpPr>
          <p:cNvPr id="102403" name="Rectangle 2"/>
          <p:cNvSpPr>
            <a:spLocks noGrp="1" noRot="1" noChangeAspect="1" noChangeArrowheads="1" noTextEdit="1"/>
          </p:cNvSpPr>
          <p:nvPr>
            <p:ph type="sldImg"/>
          </p:nvPr>
        </p:nvSpPr>
        <p:spPr>
          <a:xfrm>
            <a:off x="1182688" y="696913"/>
            <a:ext cx="4648200" cy="3486150"/>
          </a:xfrm>
          <a:ln/>
        </p:spPr>
      </p:sp>
      <p:sp>
        <p:nvSpPr>
          <p:cNvPr id="102404" name="Rectangle 3"/>
          <p:cNvSpPr>
            <a:spLocks noGrp="1" noChangeArrowheads="1"/>
          </p:cNvSpPr>
          <p:nvPr>
            <p:ph type="body" idx="1"/>
          </p:nvPr>
        </p:nvSpPr>
        <p:spPr>
          <a:xfrm>
            <a:off x="936627" y="4416427"/>
            <a:ext cx="5137149" cy="4183063"/>
          </a:xfrm>
          <a:noFill/>
          <a:ln/>
        </p:spPr>
        <p:txBody>
          <a:bodyPr/>
          <a:lstStyle/>
          <a:p>
            <a:pPr eaLnBrk="1" hangingPunct="1"/>
            <a:endParaRPr lang="en-US"/>
          </a:p>
        </p:txBody>
      </p:sp>
    </p:spTree>
    <p:extLst>
      <p:ext uri="{BB962C8B-B14F-4D97-AF65-F5344CB8AC3E}">
        <p14:creationId xmlns:p14="http://schemas.microsoft.com/office/powerpoint/2010/main" val="110940204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Graph Layout: 01">
    <p:bg>
      <p:bgPr>
        <a:solidFill>
          <a:schemeClr val="bg1"/>
        </a:solidFill>
        <a:effectLst/>
      </p:bgPr>
    </p:bg>
    <p:spTree>
      <p:nvGrpSpPr>
        <p:cNvPr id="1" name=""/>
        <p:cNvGrpSpPr/>
        <p:nvPr/>
      </p:nvGrpSpPr>
      <p:grpSpPr>
        <a:xfrm>
          <a:off x="0" y="0"/>
          <a:ext cx="0" cy="0"/>
          <a:chOff x="0" y="0"/>
          <a:chExt cx="0" cy="0"/>
        </a:xfrm>
      </p:grpSpPr>
      <p:sp>
        <p:nvSpPr>
          <p:cNvPr id="57" name="Chart Placeholder 5"/>
          <p:cNvSpPr>
            <a:spLocks noGrp="1"/>
          </p:cNvSpPr>
          <p:nvPr>
            <p:ph type="chart" sz="quarter" idx="19"/>
          </p:nvPr>
        </p:nvSpPr>
        <p:spPr>
          <a:xfrm>
            <a:off x="1" y="1165527"/>
            <a:ext cx="8686800" cy="3933246"/>
          </a:xfrm>
        </p:spPr>
        <p:txBody>
          <a:bodyPr>
            <a:normAutofit/>
          </a:bodyPr>
          <a:lstStyle>
            <a:lvl1pPr>
              <a:defRPr sz="1300">
                <a:solidFill>
                  <a:srgbClr val="4C515A"/>
                </a:solidFill>
              </a:defRPr>
            </a:lvl1pPr>
          </a:lstStyle>
          <a:p>
            <a:endParaRPr lang="en-US"/>
          </a:p>
        </p:txBody>
      </p:sp>
      <p:pic>
        <p:nvPicPr>
          <p:cNvPr id="11" name="Picture 10">
            <a:extLst>
              <a:ext uri="{FF2B5EF4-FFF2-40B4-BE49-F238E27FC236}">
                <a16:creationId xmlns:a16="http://schemas.microsoft.com/office/drawing/2014/main" id="{9CEEEC1E-1DBB-4D48-BCCC-3B9E0B4BECFF}"/>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6339" t="9092" r="7027" b="31817"/>
          <a:stretch/>
        </p:blipFill>
        <p:spPr>
          <a:xfrm>
            <a:off x="7751476" y="6394514"/>
            <a:ext cx="1321024" cy="418861"/>
          </a:xfrm>
          <a:prstGeom prst="rect">
            <a:avLst/>
          </a:prstGeom>
        </p:spPr>
      </p:pic>
      <p:sp>
        <p:nvSpPr>
          <p:cNvPr id="12" name="TextBox 11">
            <a:extLst>
              <a:ext uri="{FF2B5EF4-FFF2-40B4-BE49-F238E27FC236}">
                <a16:creationId xmlns:a16="http://schemas.microsoft.com/office/drawing/2014/main" id="{5979A983-FF49-4E9B-BB69-02BF59504F08}"/>
              </a:ext>
            </a:extLst>
          </p:cNvPr>
          <p:cNvSpPr txBox="1"/>
          <p:nvPr userDrawn="1"/>
        </p:nvSpPr>
        <p:spPr>
          <a:xfrm>
            <a:off x="71499" y="6394513"/>
            <a:ext cx="7128793" cy="418861"/>
          </a:xfrm>
          <a:prstGeom prst="rect">
            <a:avLst/>
          </a:prstGeom>
          <a:noFill/>
        </p:spPr>
        <p:txBody>
          <a:bodyPr wrap="square" lIns="0" tIns="0" rIns="0" bIns="0" rtlCol="0" anchor="ctr" anchorCtr="0">
            <a:noAutofit/>
          </a:bodyPr>
          <a:lstStyle/>
          <a:p>
            <a:pPr marL="0" marR="0" indent="0" algn="l" defTabSz="1219170" rtl="0" eaLnBrk="1" fontAlgn="auto" latinLnBrk="0" hangingPunct="1">
              <a:lnSpc>
                <a:spcPct val="100000"/>
              </a:lnSpc>
              <a:spcBef>
                <a:spcPts val="0"/>
              </a:spcBef>
              <a:spcAft>
                <a:spcPts val="0"/>
              </a:spcAft>
              <a:buClrTx/>
              <a:buSzTx/>
              <a:buFontTx/>
              <a:buNone/>
              <a:tabLst/>
              <a:defRPr/>
            </a:pPr>
            <a:r>
              <a:rPr lang="en-US" sz="800" b="0" i="0" dirty="0">
                <a:solidFill>
                  <a:srgbClr val="1A1A1A"/>
                </a:solidFill>
                <a:latin typeface="Arial" panose="020B0604020202020204" pitchFamily="34" charset="0"/>
                <a:cs typeface="Arial" panose="020B0604020202020204" pitchFamily="34" charset="0"/>
              </a:rPr>
              <a:t>Source: Michelle M. Doty et al., </a:t>
            </a:r>
            <a:r>
              <a:rPr lang="en-US" sz="800" b="0" i="1" dirty="0">
                <a:solidFill>
                  <a:srgbClr val="1A1A1A"/>
                </a:solidFill>
                <a:latin typeface="Arial" panose="020B0604020202020204" pitchFamily="34" charset="0"/>
                <a:cs typeface="Arial" panose="020B0604020202020204" pitchFamily="34" charset="0"/>
              </a:rPr>
              <a:t>How Discrimination in Health Care Affects Older Americans, and What Health Systems and Providers Can Do</a:t>
            </a:r>
            <a:r>
              <a:rPr lang="en-US" sz="800" b="0" i="0" dirty="0">
                <a:solidFill>
                  <a:srgbClr val="1A1A1A"/>
                </a:solidFill>
                <a:latin typeface="Arial" panose="020B0604020202020204" pitchFamily="34" charset="0"/>
                <a:cs typeface="Arial" panose="020B0604020202020204" pitchFamily="34" charset="0"/>
              </a:rPr>
              <a:t> (Commonwealth Fund, Apr. 2022). https://doi.org/10.26099/yffm-2x15</a:t>
            </a:r>
          </a:p>
        </p:txBody>
      </p:sp>
      <p:sp>
        <p:nvSpPr>
          <p:cNvPr id="13" name="Title 1">
            <a:extLst>
              <a:ext uri="{FF2B5EF4-FFF2-40B4-BE49-F238E27FC236}">
                <a16:creationId xmlns:a16="http://schemas.microsoft.com/office/drawing/2014/main" id="{47F74562-A2BA-4193-A44C-530AAB8B6497}"/>
              </a:ext>
            </a:extLst>
          </p:cNvPr>
          <p:cNvSpPr>
            <a:spLocks noGrp="1"/>
          </p:cNvSpPr>
          <p:nvPr>
            <p:ph type="ctrTitle" hasCustomPrompt="1"/>
          </p:nvPr>
        </p:nvSpPr>
        <p:spPr>
          <a:xfrm>
            <a:off x="71499" y="260648"/>
            <a:ext cx="8961120" cy="756084"/>
          </a:xfrm>
          <a:effectLst/>
        </p:spPr>
        <p:txBody>
          <a:bodyPr anchor="t">
            <a:normAutofit/>
          </a:bodyPr>
          <a:lstStyle>
            <a:lvl1pPr algn="l">
              <a:lnSpc>
                <a:spcPct val="110000"/>
              </a:lnSpc>
              <a:defRPr sz="2000" b="0" i="0" spc="-50" baseline="0">
                <a:solidFill>
                  <a:srgbClr val="1A1A1A"/>
                </a:solidFill>
                <a:effectLst/>
                <a:latin typeface="Georgia" panose="02040502050405020303" pitchFamily="18" charset="0"/>
              </a:defRPr>
            </a:lvl1pPr>
          </a:lstStyle>
          <a:p>
            <a:r>
              <a:rPr lang="en-US" dirty="0"/>
              <a:t>Click to edit master title style</a:t>
            </a:r>
          </a:p>
        </p:txBody>
      </p:sp>
      <p:cxnSp>
        <p:nvCxnSpPr>
          <p:cNvPr id="14" name="Straight Connector 13">
            <a:extLst>
              <a:ext uri="{FF2B5EF4-FFF2-40B4-BE49-F238E27FC236}">
                <a16:creationId xmlns:a16="http://schemas.microsoft.com/office/drawing/2014/main" id="{5FCF1738-C26C-4F1D-80D3-116357EE0C58}"/>
              </a:ext>
            </a:extLst>
          </p:cNvPr>
          <p:cNvCxnSpPr>
            <a:cxnSpLocks/>
          </p:cNvCxnSpPr>
          <p:nvPr userDrawn="1"/>
        </p:nvCxnSpPr>
        <p:spPr>
          <a:xfrm flipH="1">
            <a:off x="71499" y="6345324"/>
            <a:ext cx="8961120" cy="0"/>
          </a:xfrm>
          <a:prstGeom prst="line">
            <a:avLst/>
          </a:prstGeom>
          <a:ln>
            <a:solidFill>
              <a:schemeClr val="tx1">
                <a:lumMod val="25000"/>
                <a:lumOff val="75000"/>
              </a:schemeClr>
            </a:solidFill>
          </a:ln>
        </p:spPr>
        <p:style>
          <a:lnRef idx="1">
            <a:schemeClr val="accent1"/>
          </a:lnRef>
          <a:fillRef idx="0">
            <a:schemeClr val="accent1"/>
          </a:fillRef>
          <a:effectRef idx="0">
            <a:schemeClr val="accent1"/>
          </a:effectRef>
          <a:fontRef idx="minor">
            <a:schemeClr val="tx1"/>
          </a:fontRef>
        </p:style>
      </p:cxnSp>
      <p:sp>
        <p:nvSpPr>
          <p:cNvPr id="15" name="Text Placeholder 2">
            <a:extLst>
              <a:ext uri="{FF2B5EF4-FFF2-40B4-BE49-F238E27FC236}">
                <a16:creationId xmlns:a16="http://schemas.microsoft.com/office/drawing/2014/main" id="{5CA14795-2FCC-4624-A16D-AA4FC4425910}"/>
              </a:ext>
            </a:extLst>
          </p:cNvPr>
          <p:cNvSpPr>
            <a:spLocks noGrp="1"/>
          </p:cNvSpPr>
          <p:nvPr>
            <p:ph type="body" sz="quarter" idx="21" hasCustomPrompt="1"/>
          </p:nvPr>
        </p:nvSpPr>
        <p:spPr>
          <a:xfrm>
            <a:off x="71499" y="44624"/>
            <a:ext cx="8961120" cy="188341"/>
          </a:xfrm>
        </p:spPr>
        <p:txBody>
          <a:bodyPr anchor="b" anchorCtr="0">
            <a:noAutofit/>
          </a:bodyPr>
          <a:lstStyle>
            <a:lvl1pPr marL="0" indent="0">
              <a:buNone/>
              <a:defRPr sz="1000" b="1" i="0">
                <a:solidFill>
                  <a:srgbClr val="1A1A1A"/>
                </a:solidFill>
                <a:latin typeface="Arial" panose="020B0604020202020204" pitchFamily="34" charset="0"/>
                <a:cs typeface="Arial" panose="020B0604020202020204" pitchFamily="34" charset="0"/>
              </a:defRPr>
            </a:lvl1pPr>
            <a:lvl2pPr marL="171446" indent="0">
              <a:buNone/>
              <a:defRPr sz="1200"/>
            </a:lvl2pPr>
            <a:lvl3pPr marL="344479" indent="0">
              <a:buNone/>
              <a:defRPr sz="1200"/>
            </a:lvl3pPr>
            <a:lvl4pPr marL="515925" indent="0">
              <a:buNone/>
              <a:defRPr sz="1200"/>
            </a:lvl4pPr>
            <a:lvl5pPr marL="687371" indent="0">
              <a:buNone/>
              <a:defRPr sz="1200"/>
            </a:lvl5pPr>
          </a:lstStyle>
          <a:p>
            <a:pPr lvl="0"/>
            <a:r>
              <a:rPr lang="en-US" dirty="0"/>
              <a:t>EXHIBIT #</a:t>
            </a:r>
          </a:p>
        </p:txBody>
      </p:sp>
      <p:sp>
        <p:nvSpPr>
          <p:cNvPr id="16" name="Text Placeholder 9">
            <a:extLst>
              <a:ext uri="{FF2B5EF4-FFF2-40B4-BE49-F238E27FC236}">
                <a16:creationId xmlns:a16="http://schemas.microsoft.com/office/drawing/2014/main" id="{01D50176-F0D3-4EA2-901E-91290DBA3900}"/>
              </a:ext>
            </a:extLst>
          </p:cNvPr>
          <p:cNvSpPr>
            <a:spLocks noGrp="1"/>
          </p:cNvSpPr>
          <p:nvPr>
            <p:ph type="body" sz="quarter" idx="22" hasCustomPrompt="1"/>
          </p:nvPr>
        </p:nvSpPr>
        <p:spPr>
          <a:xfrm>
            <a:off x="71499" y="5739484"/>
            <a:ext cx="8961120" cy="453602"/>
          </a:xfrm>
        </p:spPr>
        <p:txBody>
          <a:bodyPr anchor="b" anchorCtr="0">
            <a:noAutofit/>
          </a:bodyPr>
          <a:lstStyle>
            <a:lvl1pPr marL="0" indent="0">
              <a:buNone/>
              <a:defRPr sz="800" b="0" i="0">
                <a:solidFill>
                  <a:srgbClr val="1A1A1A"/>
                </a:solidFill>
                <a:latin typeface="Arial" panose="020B0604020202020204" pitchFamily="34" charset="0"/>
                <a:cs typeface="Arial" panose="020B0604020202020204" pitchFamily="34" charset="0"/>
              </a:defRPr>
            </a:lvl1pPr>
            <a:lvl2pPr marL="171446" indent="0">
              <a:buNone/>
              <a:defRPr sz="900">
                <a:solidFill>
                  <a:schemeClr val="tx1"/>
                </a:solidFill>
              </a:defRPr>
            </a:lvl2pPr>
            <a:lvl3pPr marL="344479" indent="0">
              <a:buNone/>
              <a:defRPr sz="900">
                <a:solidFill>
                  <a:schemeClr val="tx1"/>
                </a:solidFill>
              </a:defRPr>
            </a:lvl3pPr>
            <a:lvl4pPr marL="515925" indent="0">
              <a:buNone/>
              <a:defRPr sz="900">
                <a:solidFill>
                  <a:schemeClr val="tx1"/>
                </a:solidFill>
              </a:defRPr>
            </a:lvl4pPr>
            <a:lvl5pPr marL="687371" indent="0">
              <a:buNone/>
              <a:defRPr sz="900">
                <a:solidFill>
                  <a:schemeClr val="tx1"/>
                </a:solidFill>
              </a:defRPr>
            </a:lvl5pPr>
          </a:lstStyle>
          <a:p>
            <a:pPr lvl="0"/>
            <a:r>
              <a:rPr lang="en-US" dirty="0"/>
              <a:t>Notes &amp; Data</a:t>
            </a:r>
          </a:p>
        </p:txBody>
      </p:sp>
      <p:sp>
        <p:nvSpPr>
          <p:cNvPr id="17" name="Text Placeholder 6">
            <a:extLst>
              <a:ext uri="{FF2B5EF4-FFF2-40B4-BE49-F238E27FC236}">
                <a16:creationId xmlns:a16="http://schemas.microsoft.com/office/drawing/2014/main" id="{2196BA00-9BA8-4850-B9DF-7BEAB6C363EC}"/>
              </a:ext>
            </a:extLst>
          </p:cNvPr>
          <p:cNvSpPr>
            <a:spLocks noGrp="1"/>
          </p:cNvSpPr>
          <p:nvPr>
            <p:ph type="body" sz="quarter" idx="25" hasCustomPrompt="1"/>
          </p:nvPr>
        </p:nvSpPr>
        <p:spPr>
          <a:xfrm>
            <a:off x="71438" y="1143000"/>
            <a:ext cx="8961120" cy="251315"/>
          </a:xfrm>
        </p:spPr>
        <p:txBody>
          <a:bodyPr anchor="t" anchorCtr="0">
            <a:normAutofit/>
          </a:bodyPr>
          <a:lstStyle>
            <a:lvl1pPr marL="0" indent="0">
              <a:buNone/>
              <a:defRPr sz="1100" b="0" i="1">
                <a:solidFill>
                  <a:schemeClr val="tx1"/>
                </a:solidFill>
                <a:latin typeface="Arial" panose="020B0604020202020204" pitchFamily="34" charset="0"/>
                <a:cs typeface="Arial" panose="020B0604020202020204" pitchFamily="34" charset="0"/>
              </a:defRPr>
            </a:lvl1pPr>
            <a:lvl2pPr marL="128584" indent="0">
              <a:buNone/>
              <a:defRPr/>
            </a:lvl2pPr>
            <a:lvl3pPr marL="258359" indent="0">
              <a:buNone/>
              <a:defRPr/>
            </a:lvl3pPr>
            <a:lvl4pPr marL="386943" indent="0">
              <a:buNone/>
              <a:defRPr/>
            </a:lvl4pPr>
            <a:lvl5pPr marL="515528" indent="0">
              <a:buNone/>
              <a:defRPr/>
            </a:lvl5pPr>
          </a:lstStyle>
          <a:p>
            <a:pPr lvl="0"/>
            <a:r>
              <a:rPr lang="en-US" dirty="0"/>
              <a:t>Axis title</a:t>
            </a:r>
          </a:p>
        </p:txBody>
      </p:sp>
    </p:spTree>
    <p:extLst>
      <p:ext uri="{BB962C8B-B14F-4D97-AF65-F5344CB8AC3E}">
        <p14:creationId xmlns:p14="http://schemas.microsoft.com/office/powerpoint/2010/main" val="541860336"/>
      </p:ext>
    </p:extLst>
  </p:cSld>
  <p:clrMapOvr>
    <a:masterClrMapping/>
  </p:clrMapOvr>
  <p:hf sldNum="0" hdr="0" dt="0"/>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Graph Layout: 01">
    <p:bg>
      <p:bgPr>
        <a:solidFill>
          <a:schemeClr val="bg1"/>
        </a:solidFill>
        <a:effectLst/>
      </p:bgPr>
    </p:bg>
    <p:spTree>
      <p:nvGrpSpPr>
        <p:cNvPr id="1" name=""/>
        <p:cNvGrpSpPr/>
        <p:nvPr/>
      </p:nvGrpSpPr>
      <p:grpSpPr>
        <a:xfrm>
          <a:off x="0" y="0"/>
          <a:ext cx="0" cy="0"/>
          <a:chOff x="0" y="0"/>
          <a:chExt cx="0" cy="0"/>
        </a:xfrm>
      </p:grpSpPr>
      <p:pic>
        <p:nvPicPr>
          <p:cNvPr id="14" name="Picture 13">
            <a:extLst>
              <a:ext uri="{FF2B5EF4-FFF2-40B4-BE49-F238E27FC236}">
                <a16:creationId xmlns:a16="http://schemas.microsoft.com/office/drawing/2014/main" id="{5FEA9BB7-F188-5443-B4C2-E09C82B82C23}"/>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6339" t="9092" r="7027" b="31817"/>
          <a:stretch/>
        </p:blipFill>
        <p:spPr>
          <a:xfrm>
            <a:off x="7751476" y="6394514"/>
            <a:ext cx="1321024" cy="418861"/>
          </a:xfrm>
          <a:prstGeom prst="rect">
            <a:avLst/>
          </a:prstGeom>
        </p:spPr>
      </p:pic>
      <p:sp>
        <p:nvSpPr>
          <p:cNvPr id="2" name="TextBox 1"/>
          <p:cNvSpPr txBox="1"/>
          <p:nvPr userDrawn="1"/>
        </p:nvSpPr>
        <p:spPr>
          <a:xfrm>
            <a:off x="71499" y="6394513"/>
            <a:ext cx="7128793" cy="418861"/>
          </a:xfrm>
          <a:prstGeom prst="rect">
            <a:avLst/>
          </a:prstGeom>
          <a:noFill/>
        </p:spPr>
        <p:txBody>
          <a:bodyPr wrap="square" lIns="0" tIns="0" rIns="0" bIns="0" rtlCol="0" anchor="ctr" anchorCtr="0">
            <a:noAutofit/>
          </a:bodyPr>
          <a:lstStyle/>
          <a:p>
            <a:pPr marL="0" marR="0" indent="0" algn="l" defTabSz="1219170" rtl="0" eaLnBrk="1" fontAlgn="auto" latinLnBrk="0" hangingPunct="1">
              <a:lnSpc>
                <a:spcPct val="100000"/>
              </a:lnSpc>
              <a:spcBef>
                <a:spcPts val="0"/>
              </a:spcBef>
              <a:spcAft>
                <a:spcPts val="0"/>
              </a:spcAft>
              <a:buClrTx/>
              <a:buSzTx/>
              <a:buFontTx/>
              <a:buNone/>
              <a:tabLst/>
              <a:defRPr/>
            </a:pPr>
            <a:r>
              <a:rPr lang="en-US" sz="800" b="0" i="0" dirty="0">
                <a:latin typeface="Arial" panose="020B0604020202020204" pitchFamily="34" charset="0"/>
                <a:cs typeface="Arial" panose="020B0604020202020204" pitchFamily="34" charset="0"/>
              </a:rPr>
              <a:t>Source: Author et al., </a:t>
            </a:r>
            <a:r>
              <a:rPr lang="en-US" sz="800" b="0" i="1" dirty="0">
                <a:latin typeface="Arial" panose="020B0604020202020204" pitchFamily="34" charset="0"/>
                <a:cs typeface="Arial" panose="020B0604020202020204" pitchFamily="34" charset="0"/>
              </a:rPr>
              <a:t>Brief Title</a:t>
            </a:r>
            <a:r>
              <a:rPr lang="en-US" sz="800" b="0" i="0" dirty="0">
                <a:latin typeface="Arial" panose="020B0604020202020204" pitchFamily="34" charset="0"/>
                <a:cs typeface="Arial" panose="020B0604020202020204" pitchFamily="34" charset="0"/>
              </a:rPr>
              <a:t> (Commonwealth Fund, Month YEAR).</a:t>
            </a:r>
          </a:p>
        </p:txBody>
      </p:sp>
      <p:sp>
        <p:nvSpPr>
          <p:cNvPr id="53" name="Title 1"/>
          <p:cNvSpPr>
            <a:spLocks noGrp="1"/>
          </p:cNvSpPr>
          <p:nvPr>
            <p:ph type="ctrTitle" hasCustomPrompt="1"/>
          </p:nvPr>
        </p:nvSpPr>
        <p:spPr>
          <a:xfrm>
            <a:off x="71499" y="260648"/>
            <a:ext cx="8961120" cy="756084"/>
          </a:xfrm>
          <a:effectLst/>
        </p:spPr>
        <p:txBody>
          <a:bodyPr anchor="t">
            <a:normAutofit/>
          </a:bodyPr>
          <a:lstStyle>
            <a:lvl1pPr algn="l">
              <a:lnSpc>
                <a:spcPct val="110000"/>
              </a:lnSpc>
              <a:defRPr sz="2000" b="0" i="0" spc="-50" baseline="0">
                <a:solidFill>
                  <a:schemeClr val="tx1"/>
                </a:solidFill>
                <a:effectLst/>
                <a:latin typeface="Georgia" panose="02040502050405020303" pitchFamily="18" charset="0"/>
              </a:defRPr>
            </a:lvl1pPr>
          </a:lstStyle>
          <a:p>
            <a:r>
              <a:rPr lang="en-US" dirty="0"/>
              <a:t>Click to edit master title style</a:t>
            </a:r>
          </a:p>
        </p:txBody>
      </p:sp>
      <p:sp>
        <p:nvSpPr>
          <p:cNvPr id="57" name="Chart Placeholder 5"/>
          <p:cNvSpPr>
            <a:spLocks noGrp="1"/>
          </p:cNvSpPr>
          <p:nvPr>
            <p:ph type="chart" sz="quarter" idx="19"/>
          </p:nvPr>
        </p:nvSpPr>
        <p:spPr>
          <a:xfrm>
            <a:off x="71438" y="1344918"/>
            <a:ext cx="8961120" cy="4265828"/>
          </a:xfrm>
        </p:spPr>
        <p:txBody>
          <a:bodyPr>
            <a:normAutofit/>
          </a:bodyPr>
          <a:lstStyle>
            <a:lvl1pPr marL="0" indent="0">
              <a:buNone/>
              <a:defRPr sz="1300" b="0" i="0">
                <a:solidFill>
                  <a:schemeClr val="tx1"/>
                </a:solidFill>
                <a:latin typeface="+mn-lt"/>
              </a:defRPr>
            </a:lvl1pPr>
          </a:lstStyle>
          <a:p>
            <a:endParaRPr lang="en-US" dirty="0"/>
          </a:p>
        </p:txBody>
      </p:sp>
      <p:cxnSp>
        <p:nvCxnSpPr>
          <p:cNvPr id="61" name="Straight Connector 60"/>
          <p:cNvCxnSpPr>
            <a:cxnSpLocks/>
          </p:cNvCxnSpPr>
          <p:nvPr userDrawn="1"/>
        </p:nvCxnSpPr>
        <p:spPr>
          <a:xfrm flipH="1">
            <a:off x="71499" y="6345324"/>
            <a:ext cx="8961120" cy="0"/>
          </a:xfrm>
          <a:prstGeom prst="line">
            <a:avLst/>
          </a:prstGeom>
          <a:ln>
            <a:solidFill>
              <a:schemeClr val="tx1">
                <a:lumMod val="25000"/>
                <a:lumOff val="75000"/>
              </a:schemeClr>
            </a:solidFill>
          </a:ln>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sz="quarter" idx="21" hasCustomPrompt="1"/>
          </p:nvPr>
        </p:nvSpPr>
        <p:spPr>
          <a:xfrm>
            <a:off x="71499" y="44624"/>
            <a:ext cx="8961120" cy="188341"/>
          </a:xfrm>
        </p:spPr>
        <p:txBody>
          <a:bodyPr anchor="b" anchorCtr="0">
            <a:noAutofit/>
          </a:bodyPr>
          <a:lstStyle>
            <a:lvl1pPr marL="0" indent="0">
              <a:buNone/>
              <a:defRPr sz="1000" b="1" i="0">
                <a:latin typeface="+mj-lt"/>
              </a:defRPr>
            </a:lvl1pPr>
            <a:lvl2pPr marL="171446" indent="0">
              <a:buNone/>
              <a:defRPr sz="1200"/>
            </a:lvl2pPr>
            <a:lvl3pPr marL="344479" indent="0">
              <a:buNone/>
              <a:defRPr sz="1200"/>
            </a:lvl3pPr>
            <a:lvl4pPr marL="515925" indent="0">
              <a:buNone/>
              <a:defRPr sz="1200"/>
            </a:lvl4pPr>
            <a:lvl5pPr marL="687371" indent="0">
              <a:buNone/>
              <a:defRPr sz="1200"/>
            </a:lvl5pPr>
          </a:lstStyle>
          <a:p>
            <a:pPr lvl="0"/>
            <a:r>
              <a:rPr lang="en-US" dirty="0"/>
              <a:t>EXHIBIT #</a:t>
            </a:r>
          </a:p>
        </p:txBody>
      </p:sp>
      <p:sp>
        <p:nvSpPr>
          <p:cNvPr id="10" name="Text Placeholder 9"/>
          <p:cNvSpPr>
            <a:spLocks noGrp="1"/>
          </p:cNvSpPr>
          <p:nvPr>
            <p:ph type="body" sz="quarter" idx="22" hasCustomPrompt="1"/>
          </p:nvPr>
        </p:nvSpPr>
        <p:spPr>
          <a:xfrm>
            <a:off x="71499" y="5739484"/>
            <a:ext cx="8961120" cy="453602"/>
          </a:xfrm>
        </p:spPr>
        <p:txBody>
          <a:bodyPr anchor="b" anchorCtr="0">
            <a:noAutofit/>
          </a:bodyPr>
          <a:lstStyle>
            <a:lvl1pPr marL="0" indent="0">
              <a:buNone/>
              <a:defRPr sz="800" b="0" i="0">
                <a:solidFill>
                  <a:schemeClr val="tx1"/>
                </a:solidFill>
                <a:latin typeface="+mn-lt"/>
              </a:defRPr>
            </a:lvl1pPr>
            <a:lvl2pPr marL="171446" indent="0">
              <a:buNone/>
              <a:defRPr sz="900">
                <a:solidFill>
                  <a:schemeClr val="tx1"/>
                </a:solidFill>
              </a:defRPr>
            </a:lvl2pPr>
            <a:lvl3pPr marL="344479" indent="0">
              <a:buNone/>
              <a:defRPr sz="900">
                <a:solidFill>
                  <a:schemeClr val="tx1"/>
                </a:solidFill>
              </a:defRPr>
            </a:lvl3pPr>
            <a:lvl4pPr marL="515925" indent="0">
              <a:buNone/>
              <a:defRPr sz="900">
                <a:solidFill>
                  <a:schemeClr val="tx1"/>
                </a:solidFill>
              </a:defRPr>
            </a:lvl4pPr>
            <a:lvl5pPr marL="687371" indent="0">
              <a:buNone/>
              <a:defRPr sz="900">
                <a:solidFill>
                  <a:schemeClr val="tx1"/>
                </a:solidFill>
              </a:defRPr>
            </a:lvl5pPr>
          </a:lstStyle>
          <a:p>
            <a:pPr lvl="0"/>
            <a:r>
              <a:rPr lang="en-US" dirty="0"/>
              <a:t>Notes &amp; Data</a:t>
            </a:r>
          </a:p>
        </p:txBody>
      </p:sp>
      <p:sp>
        <p:nvSpPr>
          <p:cNvPr id="9" name="Text Placeholder 6">
            <a:extLst>
              <a:ext uri="{FF2B5EF4-FFF2-40B4-BE49-F238E27FC236}">
                <a16:creationId xmlns:a16="http://schemas.microsoft.com/office/drawing/2014/main" id="{8DCAC2DF-428F-0247-A8CB-28A251E9B336}"/>
              </a:ext>
            </a:extLst>
          </p:cNvPr>
          <p:cNvSpPr>
            <a:spLocks noGrp="1"/>
          </p:cNvSpPr>
          <p:nvPr>
            <p:ph type="body" sz="quarter" idx="25" hasCustomPrompt="1"/>
          </p:nvPr>
        </p:nvSpPr>
        <p:spPr>
          <a:xfrm>
            <a:off x="71438" y="1044415"/>
            <a:ext cx="8961120" cy="251315"/>
          </a:xfrm>
        </p:spPr>
        <p:txBody>
          <a:bodyPr anchor="ctr" anchorCtr="0">
            <a:normAutofit/>
          </a:bodyPr>
          <a:lstStyle>
            <a:lvl1pPr marL="0" indent="0">
              <a:buNone/>
              <a:defRPr sz="1100" b="0" i="0">
                <a:solidFill>
                  <a:schemeClr val="tx1"/>
                </a:solidFill>
                <a:latin typeface="Suisse Int'l Italic" panose="020B0804000000000000" pitchFamily="34" charset="77"/>
              </a:defRPr>
            </a:lvl1pPr>
            <a:lvl2pPr marL="128584" indent="0">
              <a:buNone/>
              <a:defRPr/>
            </a:lvl2pPr>
            <a:lvl3pPr marL="258359" indent="0">
              <a:buNone/>
              <a:defRPr/>
            </a:lvl3pPr>
            <a:lvl4pPr marL="386943" indent="0">
              <a:buNone/>
              <a:defRPr/>
            </a:lvl4pPr>
            <a:lvl5pPr marL="515528" indent="0">
              <a:buNone/>
              <a:defRPr/>
            </a:lvl5pPr>
          </a:lstStyle>
          <a:p>
            <a:pPr lvl="0"/>
            <a:r>
              <a:rPr lang="en-US" dirty="0"/>
              <a:t>Axis Title</a:t>
            </a:r>
          </a:p>
        </p:txBody>
      </p:sp>
    </p:spTree>
    <p:extLst>
      <p:ext uri="{BB962C8B-B14F-4D97-AF65-F5344CB8AC3E}">
        <p14:creationId xmlns:p14="http://schemas.microsoft.com/office/powerpoint/2010/main" val="1186787598"/>
      </p:ext>
    </p:extLst>
  </p:cSld>
  <p:clrMapOvr>
    <a:masterClrMapping/>
  </p:clrMapOvr>
  <p:hf sldNum="0" hdr="0" dt="0"/>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0" y="279962"/>
            <a:ext cx="7772400" cy="817561"/>
          </a:xfrm>
          <a:prstGeom prst="rect">
            <a:avLst/>
          </a:prstGeom>
        </p:spPr>
        <p:txBody>
          <a:bodyPr vert="horz" lIns="0" tIns="0" rIns="0" bIns="0" rtlCol="0" anchor="ctr">
            <a:normAutofit/>
          </a:bodyPr>
          <a:lstStyle/>
          <a:p>
            <a:r>
              <a:rPr lang="en-US"/>
              <a:t>Click to edit Master title style</a:t>
            </a:r>
          </a:p>
        </p:txBody>
      </p:sp>
      <p:sp>
        <p:nvSpPr>
          <p:cNvPr id="3" name="Text Placeholder 2"/>
          <p:cNvSpPr>
            <a:spLocks noGrp="1"/>
          </p:cNvSpPr>
          <p:nvPr>
            <p:ph type="body" idx="1"/>
          </p:nvPr>
        </p:nvSpPr>
        <p:spPr>
          <a:xfrm>
            <a:off x="685800" y="1219201"/>
            <a:ext cx="7772400" cy="4627563"/>
          </a:xfrm>
          <a:prstGeom prst="rect">
            <a:avLst/>
          </a:prstGeom>
        </p:spPr>
        <p:txBody>
          <a:bodyPr vert="horz" lIns="0" tIns="0" rIns="0" bIns="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241911007"/>
      </p:ext>
    </p:extLst>
  </p:cSld>
  <p:clrMap bg1="lt1" tx1="dk1" bg2="lt2" tx2="dk2" accent1="accent1" accent2="accent2" accent3="accent3" accent4="accent4" accent5="accent5" accent6="accent6" hlink="hlink" folHlink="folHlink"/>
  <p:sldLayoutIdLst>
    <p:sldLayoutId id="2147483735" r:id="rId1"/>
  </p:sldLayoutIdLst>
  <p:txStyles>
    <p:titleStyle>
      <a:lvl1pPr algn="ctr" defTabSz="914378" rtl="0" eaLnBrk="1" latinLnBrk="0" hangingPunct="1">
        <a:lnSpc>
          <a:spcPct val="86000"/>
        </a:lnSpc>
        <a:spcBef>
          <a:spcPct val="0"/>
        </a:spcBef>
        <a:buNone/>
        <a:defRPr sz="2100" kern="800" spc="-40">
          <a:solidFill>
            <a:schemeClr val="tx1"/>
          </a:solidFill>
          <a:latin typeface="+mj-lt"/>
          <a:ea typeface="+mj-ea"/>
          <a:cs typeface="+mj-cs"/>
        </a:defRPr>
      </a:lvl1pPr>
    </p:titleStyle>
    <p:bodyStyle>
      <a:lvl1pPr marL="171446" indent="-171446" algn="l" defTabSz="914378" rtl="0" eaLnBrk="1" latinLnBrk="0" hangingPunct="1">
        <a:spcBef>
          <a:spcPct val="20000"/>
        </a:spcBef>
        <a:buClr>
          <a:schemeClr val="accent1"/>
        </a:buClr>
        <a:buFont typeface="Arial" panose="020B0604020202020204" pitchFamily="34" charset="0"/>
        <a:buChar char="•"/>
        <a:defRPr sz="1500" kern="800" spc="-10">
          <a:solidFill>
            <a:schemeClr val="tx1"/>
          </a:solidFill>
          <a:latin typeface="+mn-lt"/>
          <a:ea typeface="+mn-ea"/>
          <a:cs typeface="+mn-cs"/>
        </a:defRPr>
      </a:lvl1pPr>
      <a:lvl2pPr marL="344480" indent="-173034"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2pPr>
      <a:lvl3pPr marL="515925" indent="-171446"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3pPr>
      <a:lvl4pPr marL="687371" indent="-171446"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4pPr>
      <a:lvl5pPr marL="858817" indent="-171446"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5pPr>
      <a:lvl6pPr marL="2514537"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726"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8915"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103"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378" rtl="0" eaLnBrk="1" latinLnBrk="0" hangingPunct="1">
        <a:defRPr sz="1800" kern="1200">
          <a:solidFill>
            <a:schemeClr val="tx1"/>
          </a:solidFill>
          <a:latin typeface="+mn-lt"/>
          <a:ea typeface="+mn-ea"/>
          <a:cs typeface="+mn-cs"/>
        </a:defRPr>
      </a:lvl1pPr>
      <a:lvl2pPr marL="457189" algn="l" defTabSz="914378" rtl="0" eaLnBrk="1" latinLnBrk="0" hangingPunct="1">
        <a:defRPr sz="1800" kern="1200">
          <a:solidFill>
            <a:schemeClr val="tx1"/>
          </a:solidFill>
          <a:latin typeface="+mn-lt"/>
          <a:ea typeface="+mn-ea"/>
          <a:cs typeface="+mn-cs"/>
        </a:defRPr>
      </a:lvl2pPr>
      <a:lvl3pPr marL="914378" algn="l" defTabSz="914378" rtl="0" eaLnBrk="1" latinLnBrk="0" hangingPunct="1">
        <a:defRPr sz="1800" kern="1200">
          <a:solidFill>
            <a:schemeClr val="tx1"/>
          </a:solidFill>
          <a:latin typeface="+mn-lt"/>
          <a:ea typeface="+mn-ea"/>
          <a:cs typeface="+mn-cs"/>
        </a:defRPr>
      </a:lvl3pPr>
      <a:lvl4pPr marL="1371566" algn="l" defTabSz="914378" rtl="0" eaLnBrk="1" latinLnBrk="0" hangingPunct="1">
        <a:defRPr sz="1800" kern="1200">
          <a:solidFill>
            <a:schemeClr val="tx1"/>
          </a:solidFill>
          <a:latin typeface="+mn-lt"/>
          <a:ea typeface="+mn-ea"/>
          <a:cs typeface="+mn-cs"/>
        </a:defRPr>
      </a:lvl4pPr>
      <a:lvl5pPr marL="1828754" algn="l" defTabSz="914378" rtl="0" eaLnBrk="1" latinLnBrk="0" hangingPunct="1">
        <a:defRPr sz="1800" kern="1200">
          <a:solidFill>
            <a:schemeClr val="tx1"/>
          </a:solidFill>
          <a:latin typeface="+mn-lt"/>
          <a:ea typeface="+mn-ea"/>
          <a:cs typeface="+mn-cs"/>
        </a:defRPr>
      </a:lvl5pPr>
      <a:lvl6pPr marL="2285943" algn="l" defTabSz="914378" rtl="0" eaLnBrk="1" latinLnBrk="0" hangingPunct="1">
        <a:defRPr sz="1800" kern="1200">
          <a:solidFill>
            <a:schemeClr val="tx1"/>
          </a:solidFill>
          <a:latin typeface="+mn-lt"/>
          <a:ea typeface="+mn-ea"/>
          <a:cs typeface="+mn-cs"/>
        </a:defRPr>
      </a:lvl6pPr>
      <a:lvl7pPr marL="2743132" algn="l" defTabSz="914378" rtl="0" eaLnBrk="1" latinLnBrk="0" hangingPunct="1">
        <a:defRPr sz="1800" kern="1200">
          <a:solidFill>
            <a:schemeClr val="tx1"/>
          </a:solidFill>
          <a:latin typeface="+mn-lt"/>
          <a:ea typeface="+mn-ea"/>
          <a:cs typeface="+mn-cs"/>
        </a:defRPr>
      </a:lvl7pPr>
      <a:lvl8pPr marL="3200320" algn="l" defTabSz="914378" rtl="0" eaLnBrk="1" latinLnBrk="0" hangingPunct="1">
        <a:defRPr sz="1800" kern="1200">
          <a:solidFill>
            <a:schemeClr val="tx1"/>
          </a:solidFill>
          <a:latin typeface="+mn-lt"/>
          <a:ea typeface="+mn-ea"/>
          <a:cs typeface="+mn-cs"/>
        </a:defRPr>
      </a:lvl8pPr>
      <a:lvl9pPr marL="3657509" algn="l" defTabSz="914378"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0" y="279965"/>
            <a:ext cx="7772400" cy="817561"/>
          </a:xfrm>
          <a:prstGeom prst="rect">
            <a:avLst/>
          </a:prstGeom>
        </p:spPr>
        <p:txBody>
          <a:bodyPr vert="horz" lIns="0" tIns="0" rIns="0" bIns="0" rtlCol="0" anchor="ctr">
            <a:normAutofit/>
          </a:bodyPr>
          <a:lstStyle/>
          <a:p>
            <a:r>
              <a:rPr lang="en-US" dirty="0"/>
              <a:t>Click to edit Master title style</a:t>
            </a:r>
          </a:p>
        </p:txBody>
      </p:sp>
      <p:sp>
        <p:nvSpPr>
          <p:cNvPr id="3" name="Text Placeholder 2"/>
          <p:cNvSpPr>
            <a:spLocks noGrp="1"/>
          </p:cNvSpPr>
          <p:nvPr>
            <p:ph type="body" idx="1"/>
          </p:nvPr>
        </p:nvSpPr>
        <p:spPr>
          <a:xfrm>
            <a:off x="685800" y="1219203"/>
            <a:ext cx="7772400" cy="4627563"/>
          </a:xfrm>
          <a:prstGeom prst="rect">
            <a:avLst/>
          </a:prstGeom>
        </p:spPr>
        <p:txBody>
          <a:bodyPr vert="horz" lIns="0" tIns="0" rIns="0" bIns="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139821026"/>
      </p:ext>
    </p:extLst>
  </p:cSld>
  <p:clrMap bg1="lt1" tx1="dk1" bg2="lt2" tx2="dk2" accent1="accent1" accent2="accent2" accent3="accent3" accent4="accent4" accent5="accent5" accent6="accent6" hlink="hlink" folHlink="folHlink"/>
  <p:sldLayoutIdLst>
    <p:sldLayoutId id="2147483743" r:id="rId1"/>
  </p:sldLayoutIdLst>
  <p:txStyles>
    <p:titleStyle>
      <a:lvl1pPr algn="l" defTabSz="685784" rtl="0" eaLnBrk="1" latinLnBrk="0" hangingPunct="1">
        <a:lnSpc>
          <a:spcPct val="86000"/>
        </a:lnSpc>
        <a:spcBef>
          <a:spcPct val="0"/>
        </a:spcBef>
        <a:buNone/>
        <a:defRPr sz="1800" b="0" i="0" kern="800" spc="-30">
          <a:solidFill>
            <a:schemeClr val="tx1"/>
          </a:solidFill>
          <a:latin typeface="Suisse Int'l" panose="020B0804000000000000" pitchFamily="34" charset="77"/>
          <a:ea typeface="+mj-ea"/>
          <a:cs typeface="+mj-cs"/>
        </a:defRPr>
      </a:lvl1pPr>
    </p:titleStyle>
    <p:bodyStyle>
      <a:lvl1pPr marL="128585" indent="-128585" algn="l" defTabSz="685784" rtl="0" eaLnBrk="1" latinLnBrk="0" hangingPunct="1">
        <a:spcBef>
          <a:spcPct val="20000"/>
        </a:spcBef>
        <a:buClr>
          <a:schemeClr val="accent1"/>
        </a:buClr>
        <a:buFont typeface="Arial" panose="020B0604020202020204" pitchFamily="34" charset="0"/>
        <a:buChar char="•"/>
        <a:defRPr sz="1125" b="0" i="0" kern="800" spc="-8">
          <a:solidFill>
            <a:schemeClr val="tx1"/>
          </a:solidFill>
          <a:latin typeface="Suisse Int'l" panose="020B0804000000000000" pitchFamily="34" charset="77"/>
          <a:ea typeface="+mn-ea"/>
          <a:cs typeface="Arial" panose="020B0604020202020204" pitchFamily="34" charset="0"/>
        </a:defRPr>
      </a:lvl1pPr>
      <a:lvl2pPr marL="258360" indent="-129776" algn="l" defTabSz="685784" rtl="0" eaLnBrk="1" latinLnBrk="0" hangingPunct="1">
        <a:spcBef>
          <a:spcPct val="20000"/>
        </a:spcBef>
        <a:buClr>
          <a:schemeClr val="accent1"/>
        </a:buClr>
        <a:buFont typeface="Arial" panose="020B0604020202020204" pitchFamily="34" charset="0"/>
        <a:buChar char="–"/>
        <a:defRPr sz="900" b="0" i="0" kern="800">
          <a:solidFill>
            <a:schemeClr val="tx1"/>
          </a:solidFill>
          <a:latin typeface="Suisse Int'l" panose="020B0804000000000000" pitchFamily="34" charset="77"/>
          <a:ea typeface="+mn-ea"/>
          <a:cs typeface="Arial" panose="020B0604020202020204" pitchFamily="34" charset="0"/>
        </a:defRPr>
      </a:lvl2pPr>
      <a:lvl3pPr marL="386944" indent="-128585" algn="l" defTabSz="685784" rtl="0" eaLnBrk="1" latinLnBrk="0" hangingPunct="1">
        <a:spcBef>
          <a:spcPct val="20000"/>
        </a:spcBef>
        <a:buClr>
          <a:schemeClr val="accent1"/>
        </a:buClr>
        <a:buFont typeface="Arial" panose="020B0604020202020204" pitchFamily="34" charset="0"/>
        <a:buChar char="•"/>
        <a:defRPr sz="900" b="0" i="0" kern="800">
          <a:solidFill>
            <a:schemeClr val="tx1"/>
          </a:solidFill>
          <a:latin typeface="Suisse Int'l" panose="020B0804000000000000" pitchFamily="34" charset="77"/>
          <a:ea typeface="+mn-ea"/>
          <a:cs typeface="Arial" panose="020B0604020202020204" pitchFamily="34" charset="0"/>
        </a:defRPr>
      </a:lvl3pPr>
      <a:lvl4pPr marL="515528" indent="-128585" algn="l" defTabSz="685784" rtl="0" eaLnBrk="1" latinLnBrk="0" hangingPunct="1">
        <a:spcBef>
          <a:spcPct val="20000"/>
        </a:spcBef>
        <a:buClr>
          <a:schemeClr val="accent1"/>
        </a:buClr>
        <a:buFont typeface="Arial" panose="020B0604020202020204" pitchFamily="34" charset="0"/>
        <a:buChar char="–"/>
        <a:defRPr sz="900" b="0" i="0" kern="800">
          <a:solidFill>
            <a:schemeClr val="tx1"/>
          </a:solidFill>
          <a:latin typeface="Suisse Int'l" panose="020B0804000000000000" pitchFamily="34" charset="77"/>
          <a:ea typeface="+mn-ea"/>
          <a:cs typeface="Arial" panose="020B0604020202020204" pitchFamily="34" charset="0"/>
        </a:defRPr>
      </a:lvl4pPr>
      <a:lvl5pPr marL="644113" indent="-128585" algn="l" defTabSz="685784" rtl="0" eaLnBrk="1" latinLnBrk="0" hangingPunct="1">
        <a:spcBef>
          <a:spcPct val="20000"/>
        </a:spcBef>
        <a:buClr>
          <a:schemeClr val="accent1"/>
        </a:buClr>
        <a:buFont typeface="Arial" panose="020B0604020202020204" pitchFamily="34" charset="0"/>
        <a:buChar char="»"/>
        <a:defRPr sz="900" b="0" i="0" kern="800">
          <a:solidFill>
            <a:schemeClr val="tx1"/>
          </a:solidFill>
          <a:latin typeface="Suisse Int'l" panose="020B0804000000000000" pitchFamily="34" charset="77"/>
          <a:ea typeface="+mn-ea"/>
          <a:cs typeface="Arial" panose="020B0604020202020204" pitchFamily="34" charset="0"/>
        </a:defRPr>
      </a:lvl5pPr>
      <a:lvl6pPr marL="1885903" indent="-171446" algn="l" defTabSz="685784"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795" indent="-171446" algn="l" defTabSz="685784"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686" indent="-171446" algn="l" defTabSz="685784"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577" indent="-171446" algn="l" defTabSz="685784"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p:bodyStyle>
    <p:otherStyle>
      <a:defPPr>
        <a:defRPr lang="en-US"/>
      </a:defPPr>
      <a:lvl1pPr marL="0" algn="l" defTabSz="685784" rtl="0" eaLnBrk="1" latinLnBrk="0" hangingPunct="1">
        <a:defRPr sz="1350" kern="1200">
          <a:solidFill>
            <a:schemeClr val="tx1"/>
          </a:solidFill>
          <a:latin typeface="+mn-lt"/>
          <a:ea typeface="+mn-ea"/>
          <a:cs typeface="+mn-cs"/>
        </a:defRPr>
      </a:lvl1pPr>
      <a:lvl2pPr marL="342892" algn="l" defTabSz="685784" rtl="0" eaLnBrk="1" latinLnBrk="0" hangingPunct="1">
        <a:defRPr sz="1350" kern="1200">
          <a:solidFill>
            <a:schemeClr val="tx1"/>
          </a:solidFill>
          <a:latin typeface="+mn-lt"/>
          <a:ea typeface="+mn-ea"/>
          <a:cs typeface="+mn-cs"/>
        </a:defRPr>
      </a:lvl2pPr>
      <a:lvl3pPr marL="685784" algn="l" defTabSz="685784" rtl="0" eaLnBrk="1" latinLnBrk="0" hangingPunct="1">
        <a:defRPr sz="1350" kern="1200">
          <a:solidFill>
            <a:schemeClr val="tx1"/>
          </a:solidFill>
          <a:latin typeface="+mn-lt"/>
          <a:ea typeface="+mn-ea"/>
          <a:cs typeface="+mn-cs"/>
        </a:defRPr>
      </a:lvl3pPr>
      <a:lvl4pPr marL="1028675" algn="l" defTabSz="685784" rtl="0" eaLnBrk="1" latinLnBrk="0" hangingPunct="1">
        <a:defRPr sz="1350" kern="1200">
          <a:solidFill>
            <a:schemeClr val="tx1"/>
          </a:solidFill>
          <a:latin typeface="+mn-lt"/>
          <a:ea typeface="+mn-ea"/>
          <a:cs typeface="+mn-cs"/>
        </a:defRPr>
      </a:lvl4pPr>
      <a:lvl5pPr marL="1371566" algn="l" defTabSz="685784" rtl="0" eaLnBrk="1" latinLnBrk="0" hangingPunct="1">
        <a:defRPr sz="1350" kern="1200">
          <a:solidFill>
            <a:schemeClr val="tx1"/>
          </a:solidFill>
          <a:latin typeface="+mn-lt"/>
          <a:ea typeface="+mn-ea"/>
          <a:cs typeface="+mn-cs"/>
        </a:defRPr>
      </a:lvl5pPr>
      <a:lvl6pPr marL="1714457" algn="l" defTabSz="685784" rtl="0" eaLnBrk="1" latinLnBrk="0" hangingPunct="1">
        <a:defRPr sz="1350" kern="1200">
          <a:solidFill>
            <a:schemeClr val="tx1"/>
          </a:solidFill>
          <a:latin typeface="+mn-lt"/>
          <a:ea typeface="+mn-ea"/>
          <a:cs typeface="+mn-cs"/>
        </a:defRPr>
      </a:lvl6pPr>
      <a:lvl7pPr marL="2057349" algn="l" defTabSz="685784" rtl="0" eaLnBrk="1" latinLnBrk="0" hangingPunct="1">
        <a:defRPr sz="1350" kern="1200">
          <a:solidFill>
            <a:schemeClr val="tx1"/>
          </a:solidFill>
          <a:latin typeface="+mn-lt"/>
          <a:ea typeface="+mn-ea"/>
          <a:cs typeface="+mn-cs"/>
        </a:defRPr>
      </a:lvl7pPr>
      <a:lvl8pPr marL="2400240" algn="l" defTabSz="685784" rtl="0" eaLnBrk="1" latinLnBrk="0" hangingPunct="1">
        <a:defRPr sz="1350" kern="1200">
          <a:solidFill>
            <a:schemeClr val="tx1"/>
          </a:solidFill>
          <a:latin typeface="+mn-lt"/>
          <a:ea typeface="+mn-ea"/>
          <a:cs typeface="+mn-cs"/>
        </a:defRPr>
      </a:lvl8pPr>
      <a:lvl9pPr marL="2743132" algn="l" defTabSz="685784"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chart" Target="../charts/chart5.xml"/></Relationships>
</file>

<file path=ppt/slides/_rels/slide5.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4B5DDDF2-AEE8-42C2-953F-C16B3D8889C7}"/>
              </a:ext>
            </a:extLst>
          </p:cNvPr>
          <p:cNvSpPr>
            <a:spLocks noGrp="1"/>
          </p:cNvSpPr>
          <p:nvPr>
            <p:ph type="body" sz="quarter" idx="4294967295"/>
          </p:nvPr>
        </p:nvSpPr>
        <p:spPr>
          <a:xfrm>
            <a:off x="73152" y="5742432"/>
            <a:ext cx="8961120" cy="457200"/>
          </a:xfrm>
        </p:spPr>
        <p:txBody>
          <a:bodyPr anchor="b" anchorCtr="0">
            <a:noAutofit/>
          </a:bodyPr>
          <a:lstStyle/>
          <a:p>
            <a:pPr marL="0" indent="0">
              <a:buNone/>
            </a:pPr>
            <a:r>
              <a:rPr lang="en-US" sz="800" dirty="0">
                <a:solidFill>
                  <a:srgbClr val="1A1A1A"/>
                </a:solidFill>
                <a:latin typeface="Arial" panose="020B0604020202020204" pitchFamily="34" charset="0"/>
                <a:cs typeface="Arial" panose="020B0604020202020204" pitchFamily="34" charset="0"/>
              </a:rPr>
              <a:t>Notes: Older adults in US are age 60 and older, and in all other countries are age 65 and older. Respondents in Germany were not asked this question.</a:t>
            </a:r>
          </a:p>
          <a:p>
            <a:pPr marL="0" indent="0">
              <a:buNone/>
            </a:pPr>
            <a:r>
              <a:rPr lang="en-US" sz="800" dirty="0">
                <a:solidFill>
                  <a:srgbClr val="1A1A1A"/>
                </a:solidFill>
                <a:latin typeface="Arial" panose="020B0604020202020204" pitchFamily="34" charset="0"/>
                <a:cs typeface="Arial" panose="020B0604020202020204" pitchFamily="34" charset="0"/>
              </a:rPr>
              <a:t>Data: Commonwealth Fund 2021 International Health Policy Survey of Older Adults.</a:t>
            </a:r>
          </a:p>
        </p:txBody>
      </p:sp>
      <p:graphicFrame>
        <p:nvGraphicFramePr>
          <p:cNvPr id="8" name="Chart Placeholder 7">
            <a:extLst>
              <a:ext uri="{FF2B5EF4-FFF2-40B4-BE49-F238E27FC236}">
                <a16:creationId xmlns:a16="http://schemas.microsoft.com/office/drawing/2014/main" id="{2AF47034-4295-4653-B76D-6D92BD8C2293}"/>
              </a:ext>
            </a:extLst>
          </p:cNvPr>
          <p:cNvGraphicFramePr>
            <a:graphicFrameLocks noGrp="1"/>
          </p:cNvGraphicFramePr>
          <p:nvPr>
            <p:ph type="chart" sz="quarter" idx="19"/>
            <p:extLst>
              <p:ext uri="{D42A27DB-BD31-4B8C-83A1-F6EECF244321}">
                <p14:modId xmlns:p14="http://schemas.microsoft.com/office/powerpoint/2010/main" val="1552811868"/>
              </p:ext>
            </p:extLst>
          </p:nvPr>
        </p:nvGraphicFramePr>
        <p:xfrm>
          <a:off x="71438" y="1596739"/>
          <a:ext cx="8961120" cy="3933825"/>
        </p:xfrm>
        <a:graphic>
          <a:graphicData uri="http://schemas.openxmlformats.org/drawingml/2006/chart">
            <c:chart xmlns:c="http://schemas.openxmlformats.org/drawingml/2006/chart" xmlns:r="http://schemas.openxmlformats.org/officeDocument/2006/relationships" r:id="rId3"/>
          </a:graphicData>
        </a:graphic>
      </p:graphicFrame>
      <p:sp>
        <p:nvSpPr>
          <p:cNvPr id="5" name="Title 1">
            <a:extLst>
              <a:ext uri="{FF2B5EF4-FFF2-40B4-BE49-F238E27FC236}">
                <a16:creationId xmlns:a16="http://schemas.microsoft.com/office/drawing/2014/main" id="{4484AF14-287B-4E76-A165-97A974D9382F}"/>
              </a:ext>
            </a:extLst>
          </p:cNvPr>
          <p:cNvSpPr>
            <a:spLocks noGrp="1"/>
          </p:cNvSpPr>
          <p:nvPr>
            <p:ph type="ctrTitle"/>
          </p:nvPr>
        </p:nvSpPr>
        <p:spPr>
          <a:xfrm>
            <a:off x="71499" y="260648"/>
            <a:ext cx="8961120" cy="756084"/>
          </a:xfrm>
        </p:spPr>
        <p:txBody>
          <a:bodyPr/>
          <a:lstStyle/>
          <a:p>
            <a:r>
              <a:rPr lang="en-US" dirty="0"/>
              <a:t>Older adults in the United States are the most likely to report that their health system treats people differently because of their race or ethnicity.</a:t>
            </a:r>
          </a:p>
        </p:txBody>
      </p:sp>
      <p:sp>
        <p:nvSpPr>
          <p:cNvPr id="6" name="Text Placeholder 3">
            <a:extLst>
              <a:ext uri="{FF2B5EF4-FFF2-40B4-BE49-F238E27FC236}">
                <a16:creationId xmlns:a16="http://schemas.microsoft.com/office/drawing/2014/main" id="{D5CBB0D8-BCBD-4A59-B995-7E67355D5BE8}"/>
              </a:ext>
            </a:extLst>
          </p:cNvPr>
          <p:cNvSpPr>
            <a:spLocks noGrp="1"/>
          </p:cNvSpPr>
          <p:nvPr>
            <p:ph type="body" sz="quarter" idx="21"/>
          </p:nvPr>
        </p:nvSpPr>
        <p:spPr>
          <a:xfrm>
            <a:off x="71499" y="44624"/>
            <a:ext cx="8961120" cy="188341"/>
          </a:xfrm>
        </p:spPr>
        <p:txBody>
          <a:bodyPr/>
          <a:lstStyle/>
          <a:p>
            <a:r>
              <a:rPr lang="en-US" dirty="0">
                <a:latin typeface="Arial" panose="020B0604020202020204" pitchFamily="34" charset="0"/>
                <a:cs typeface="Arial" panose="020B0604020202020204" pitchFamily="34" charset="0"/>
              </a:rPr>
              <a:t>EXHIBIT 1</a:t>
            </a:r>
          </a:p>
        </p:txBody>
      </p:sp>
      <p:sp>
        <p:nvSpPr>
          <p:cNvPr id="7" name="Text Placeholder 15">
            <a:extLst>
              <a:ext uri="{FF2B5EF4-FFF2-40B4-BE49-F238E27FC236}">
                <a16:creationId xmlns:a16="http://schemas.microsoft.com/office/drawing/2014/main" id="{258DF3A3-377A-42AB-856D-FB7BE87A7D62}"/>
              </a:ext>
            </a:extLst>
          </p:cNvPr>
          <p:cNvSpPr txBox="1">
            <a:spLocks/>
          </p:cNvSpPr>
          <p:nvPr/>
        </p:nvSpPr>
        <p:spPr>
          <a:xfrm>
            <a:off x="71438" y="1143000"/>
            <a:ext cx="8961120" cy="228600"/>
          </a:xfrm>
          <a:prstGeom prst="rect">
            <a:avLst/>
          </a:prstGeom>
        </p:spPr>
        <p:txBody>
          <a:bodyPr vert="horz" lIns="0" tIns="0" rIns="0" bIns="0" rtlCol="0" anchor="t" anchorCtr="0">
            <a:noAutofit/>
          </a:bodyPr>
          <a:lstStyle>
            <a:lvl1pPr marL="0" indent="0" algn="l" defTabSz="914378" rtl="0" eaLnBrk="1" latinLnBrk="0" hangingPunct="1">
              <a:spcBef>
                <a:spcPct val="20000"/>
              </a:spcBef>
              <a:buClr>
                <a:schemeClr val="accent1"/>
              </a:buClr>
              <a:buFont typeface="Arial" panose="020B0604020202020204" pitchFamily="34" charset="0"/>
              <a:buNone/>
              <a:defRPr sz="1100" b="0" i="0" kern="800" spc="-10">
                <a:solidFill>
                  <a:schemeClr val="tx1"/>
                </a:solidFill>
                <a:latin typeface="Suisse Int'l Italic" panose="020B0804000000000000" pitchFamily="34" charset="77"/>
                <a:ea typeface="+mn-ea"/>
                <a:cs typeface="+mn-cs"/>
              </a:defRPr>
            </a:lvl1pPr>
            <a:lvl2pPr marL="128584" indent="0" algn="l" defTabSz="914378" rtl="0" eaLnBrk="1" latinLnBrk="0" hangingPunct="1">
              <a:spcBef>
                <a:spcPct val="20000"/>
              </a:spcBef>
              <a:buClr>
                <a:schemeClr val="accent1"/>
              </a:buClr>
              <a:buFont typeface="Arial" panose="020B0604020202020204" pitchFamily="34" charset="0"/>
              <a:buNone/>
              <a:defRPr sz="1200" kern="800">
                <a:solidFill>
                  <a:schemeClr val="tx1"/>
                </a:solidFill>
                <a:latin typeface="+mn-lt"/>
                <a:ea typeface="+mn-ea"/>
                <a:cs typeface="+mn-cs"/>
              </a:defRPr>
            </a:lvl2pPr>
            <a:lvl3pPr marL="258359" indent="0" algn="l" defTabSz="914378" rtl="0" eaLnBrk="1" latinLnBrk="0" hangingPunct="1">
              <a:spcBef>
                <a:spcPct val="20000"/>
              </a:spcBef>
              <a:buClr>
                <a:schemeClr val="accent1"/>
              </a:buClr>
              <a:buFont typeface="Arial" panose="020B0604020202020204" pitchFamily="34" charset="0"/>
              <a:buNone/>
              <a:defRPr sz="1200" kern="800">
                <a:solidFill>
                  <a:schemeClr val="tx1"/>
                </a:solidFill>
                <a:latin typeface="+mn-lt"/>
                <a:ea typeface="+mn-ea"/>
                <a:cs typeface="+mn-cs"/>
              </a:defRPr>
            </a:lvl3pPr>
            <a:lvl4pPr marL="386943" indent="0" algn="l" defTabSz="914378" rtl="0" eaLnBrk="1" latinLnBrk="0" hangingPunct="1">
              <a:spcBef>
                <a:spcPct val="20000"/>
              </a:spcBef>
              <a:buClr>
                <a:schemeClr val="accent1"/>
              </a:buClr>
              <a:buFont typeface="Arial" panose="020B0604020202020204" pitchFamily="34" charset="0"/>
              <a:buNone/>
              <a:defRPr sz="1200" kern="800">
                <a:solidFill>
                  <a:schemeClr val="tx1"/>
                </a:solidFill>
                <a:latin typeface="+mn-lt"/>
                <a:ea typeface="+mn-ea"/>
                <a:cs typeface="+mn-cs"/>
              </a:defRPr>
            </a:lvl4pPr>
            <a:lvl5pPr marL="515528" indent="0" algn="l" defTabSz="914378" rtl="0" eaLnBrk="1" latinLnBrk="0" hangingPunct="1">
              <a:spcBef>
                <a:spcPct val="20000"/>
              </a:spcBef>
              <a:buClr>
                <a:schemeClr val="accent1"/>
              </a:buClr>
              <a:buFont typeface="Arial" panose="020B0604020202020204" pitchFamily="34" charset="0"/>
              <a:buNone/>
              <a:defRPr sz="1200" kern="800">
                <a:solidFill>
                  <a:schemeClr val="tx1"/>
                </a:solidFill>
                <a:latin typeface="+mn-lt"/>
                <a:ea typeface="+mn-ea"/>
                <a:cs typeface="+mn-cs"/>
              </a:defRPr>
            </a:lvl5pPr>
            <a:lvl6pPr marL="2514537"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726"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8915"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103"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sz="1200" i="1" dirty="0">
                <a:solidFill>
                  <a:srgbClr val="1A1A1A"/>
                </a:solidFill>
                <a:latin typeface="Arial" panose="020B0604020202020204" pitchFamily="34" charset="0"/>
                <a:cs typeface="Arial" panose="020B0604020202020204" pitchFamily="34" charset="0"/>
              </a:rPr>
              <a:t>Percent of older adults who feel their health care system treats people differently because of their race or ethnicity very often or often</a:t>
            </a:r>
          </a:p>
        </p:txBody>
      </p:sp>
    </p:spTree>
    <p:extLst>
      <p:ext uri="{BB962C8B-B14F-4D97-AF65-F5344CB8AC3E}">
        <p14:creationId xmlns:p14="http://schemas.microsoft.com/office/powerpoint/2010/main" val="18913801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Chart Placeholder 5">
            <a:extLst>
              <a:ext uri="{FF2B5EF4-FFF2-40B4-BE49-F238E27FC236}">
                <a16:creationId xmlns:a16="http://schemas.microsoft.com/office/drawing/2014/main" id="{E10D51A3-997A-4A4E-A52C-D9F7095BD760}"/>
              </a:ext>
            </a:extLst>
          </p:cNvPr>
          <p:cNvGraphicFramePr>
            <a:graphicFrameLocks noGrp="1"/>
          </p:cNvGraphicFramePr>
          <p:nvPr>
            <p:ph type="chart" sz="quarter" idx="19"/>
            <p:extLst>
              <p:ext uri="{D42A27DB-BD31-4B8C-83A1-F6EECF244321}">
                <p14:modId xmlns:p14="http://schemas.microsoft.com/office/powerpoint/2010/main" val="2925140741"/>
              </p:ext>
            </p:extLst>
          </p:nvPr>
        </p:nvGraphicFramePr>
        <p:xfrm>
          <a:off x="71437" y="1905712"/>
          <a:ext cx="8961120" cy="3855008"/>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 Placeholder 2">
            <a:extLst>
              <a:ext uri="{FF2B5EF4-FFF2-40B4-BE49-F238E27FC236}">
                <a16:creationId xmlns:a16="http://schemas.microsoft.com/office/drawing/2014/main" id="{4B5DDDF2-AEE8-42C2-953F-C16B3D8889C7}"/>
              </a:ext>
            </a:extLst>
          </p:cNvPr>
          <p:cNvSpPr>
            <a:spLocks noGrp="1"/>
          </p:cNvSpPr>
          <p:nvPr>
            <p:ph type="body" sz="quarter" idx="4294967295"/>
          </p:nvPr>
        </p:nvSpPr>
        <p:spPr>
          <a:xfrm>
            <a:off x="71501" y="5742432"/>
            <a:ext cx="8961120" cy="457200"/>
          </a:xfrm>
        </p:spPr>
        <p:txBody>
          <a:bodyPr anchor="b" anchorCtr="0">
            <a:noAutofit/>
          </a:bodyPr>
          <a:lstStyle/>
          <a:p>
            <a:pPr marL="0" indent="0">
              <a:buNone/>
            </a:pPr>
            <a:r>
              <a:rPr lang="en-US" sz="800" dirty="0">
                <a:solidFill>
                  <a:srgbClr val="1A1A1A"/>
                </a:solidFill>
                <a:latin typeface="Arial" panose="020B0604020202020204" pitchFamily="34" charset="0"/>
                <a:cs typeface="Arial" panose="020B0604020202020204" pitchFamily="34" charset="0"/>
              </a:rPr>
              <a:t>Note: Older adults in US are age 60 and older.</a:t>
            </a:r>
          </a:p>
          <a:p>
            <a:pPr marL="0" indent="0">
              <a:buNone/>
            </a:pPr>
            <a:r>
              <a:rPr lang="en-US" sz="800" dirty="0">
                <a:solidFill>
                  <a:srgbClr val="1A1A1A"/>
                </a:solidFill>
                <a:latin typeface="Arial" panose="020B0604020202020204" pitchFamily="34" charset="0"/>
                <a:cs typeface="Arial" panose="020B0604020202020204" pitchFamily="34" charset="0"/>
              </a:rPr>
              <a:t>* Statistically significant at the p&lt;0.05 level. Black and Latinx respondents are compared to white respondents. Because of small sample size, Latino men are excluded from t-tests.</a:t>
            </a:r>
          </a:p>
          <a:p>
            <a:pPr marL="0" indent="0">
              <a:buNone/>
            </a:pPr>
            <a:r>
              <a:rPr lang="en-US" sz="800" dirty="0">
                <a:solidFill>
                  <a:srgbClr val="1A1A1A"/>
                </a:solidFill>
                <a:latin typeface="Arial" panose="020B0604020202020204" pitchFamily="34" charset="0"/>
                <a:cs typeface="Arial" panose="020B0604020202020204" pitchFamily="34" charset="0"/>
              </a:rPr>
              <a:t>Data: Commonwealth Fund 2021 International Health Policy Survey of Older Adults.</a:t>
            </a:r>
          </a:p>
        </p:txBody>
      </p:sp>
      <p:sp>
        <p:nvSpPr>
          <p:cNvPr id="5" name="Title 1">
            <a:extLst>
              <a:ext uri="{FF2B5EF4-FFF2-40B4-BE49-F238E27FC236}">
                <a16:creationId xmlns:a16="http://schemas.microsoft.com/office/drawing/2014/main" id="{709E36B4-3732-434D-AC3A-D97264E68E4D}"/>
              </a:ext>
            </a:extLst>
          </p:cNvPr>
          <p:cNvSpPr>
            <a:spLocks noGrp="1"/>
          </p:cNvSpPr>
          <p:nvPr>
            <p:ph type="ctrTitle"/>
          </p:nvPr>
        </p:nvSpPr>
        <p:spPr>
          <a:xfrm>
            <a:off x="71499" y="265176"/>
            <a:ext cx="8961120" cy="756084"/>
          </a:xfrm>
        </p:spPr>
        <p:txBody>
          <a:bodyPr>
            <a:noAutofit/>
          </a:bodyPr>
          <a:lstStyle/>
          <a:p>
            <a:r>
              <a:rPr lang="en-US" dirty="0"/>
              <a:t>In the United States, nearly half of older Black women say the health care system often treats people differently because of their race or ethnicity, compared with about a third of white and Latina women.</a:t>
            </a:r>
          </a:p>
        </p:txBody>
      </p:sp>
      <p:sp>
        <p:nvSpPr>
          <p:cNvPr id="6" name="Text Placeholder 3">
            <a:extLst>
              <a:ext uri="{FF2B5EF4-FFF2-40B4-BE49-F238E27FC236}">
                <a16:creationId xmlns:a16="http://schemas.microsoft.com/office/drawing/2014/main" id="{74908C5A-A24D-4546-B817-88ADE10671B0}"/>
              </a:ext>
            </a:extLst>
          </p:cNvPr>
          <p:cNvSpPr>
            <a:spLocks noGrp="1"/>
          </p:cNvSpPr>
          <p:nvPr>
            <p:ph type="body" sz="quarter" idx="21"/>
          </p:nvPr>
        </p:nvSpPr>
        <p:spPr>
          <a:xfrm>
            <a:off x="71499" y="44624"/>
            <a:ext cx="8961120" cy="188341"/>
          </a:xfrm>
        </p:spPr>
        <p:txBody>
          <a:bodyPr/>
          <a:lstStyle/>
          <a:p>
            <a:r>
              <a:rPr lang="en-US" dirty="0"/>
              <a:t>EXHIBIT 2</a:t>
            </a:r>
          </a:p>
        </p:txBody>
      </p:sp>
      <p:sp>
        <p:nvSpPr>
          <p:cNvPr id="7" name="Text Placeholder 15">
            <a:extLst>
              <a:ext uri="{FF2B5EF4-FFF2-40B4-BE49-F238E27FC236}">
                <a16:creationId xmlns:a16="http://schemas.microsoft.com/office/drawing/2014/main" id="{E47B52FA-2534-4D0B-8A46-BC5813D2ADEC}"/>
              </a:ext>
            </a:extLst>
          </p:cNvPr>
          <p:cNvSpPr txBox="1">
            <a:spLocks/>
          </p:cNvSpPr>
          <p:nvPr/>
        </p:nvSpPr>
        <p:spPr>
          <a:xfrm>
            <a:off x="71438" y="1508760"/>
            <a:ext cx="8961120" cy="228600"/>
          </a:xfrm>
          <a:prstGeom prst="rect">
            <a:avLst/>
          </a:prstGeom>
        </p:spPr>
        <p:txBody>
          <a:bodyPr vert="horz" lIns="0" tIns="0" rIns="0" bIns="0" rtlCol="0" anchor="t" anchorCtr="0">
            <a:noAutofit/>
          </a:bodyPr>
          <a:lstStyle>
            <a:lvl1pPr marL="0" indent="0" algn="l" defTabSz="914378" rtl="0" eaLnBrk="1" latinLnBrk="0" hangingPunct="1">
              <a:spcBef>
                <a:spcPct val="20000"/>
              </a:spcBef>
              <a:buClr>
                <a:schemeClr val="accent1"/>
              </a:buClr>
              <a:buFont typeface="Arial" panose="020B0604020202020204" pitchFamily="34" charset="0"/>
              <a:buNone/>
              <a:defRPr sz="1100" b="0" i="0" kern="800" spc="-10">
                <a:solidFill>
                  <a:schemeClr val="tx1"/>
                </a:solidFill>
                <a:latin typeface="Suisse Int'l Italic" panose="020B0804000000000000" pitchFamily="34" charset="77"/>
                <a:ea typeface="+mn-ea"/>
                <a:cs typeface="+mn-cs"/>
              </a:defRPr>
            </a:lvl1pPr>
            <a:lvl2pPr marL="128584" indent="0" algn="l" defTabSz="914378" rtl="0" eaLnBrk="1" latinLnBrk="0" hangingPunct="1">
              <a:spcBef>
                <a:spcPct val="20000"/>
              </a:spcBef>
              <a:buClr>
                <a:schemeClr val="accent1"/>
              </a:buClr>
              <a:buFont typeface="Arial" panose="020B0604020202020204" pitchFamily="34" charset="0"/>
              <a:buNone/>
              <a:defRPr sz="1200" kern="800">
                <a:solidFill>
                  <a:schemeClr val="tx1"/>
                </a:solidFill>
                <a:latin typeface="+mn-lt"/>
                <a:ea typeface="+mn-ea"/>
                <a:cs typeface="+mn-cs"/>
              </a:defRPr>
            </a:lvl2pPr>
            <a:lvl3pPr marL="258359" indent="0" algn="l" defTabSz="914378" rtl="0" eaLnBrk="1" latinLnBrk="0" hangingPunct="1">
              <a:spcBef>
                <a:spcPct val="20000"/>
              </a:spcBef>
              <a:buClr>
                <a:schemeClr val="accent1"/>
              </a:buClr>
              <a:buFont typeface="Arial" panose="020B0604020202020204" pitchFamily="34" charset="0"/>
              <a:buNone/>
              <a:defRPr sz="1200" kern="800">
                <a:solidFill>
                  <a:schemeClr val="tx1"/>
                </a:solidFill>
                <a:latin typeface="+mn-lt"/>
                <a:ea typeface="+mn-ea"/>
                <a:cs typeface="+mn-cs"/>
              </a:defRPr>
            </a:lvl3pPr>
            <a:lvl4pPr marL="386943" indent="0" algn="l" defTabSz="914378" rtl="0" eaLnBrk="1" latinLnBrk="0" hangingPunct="1">
              <a:spcBef>
                <a:spcPct val="20000"/>
              </a:spcBef>
              <a:buClr>
                <a:schemeClr val="accent1"/>
              </a:buClr>
              <a:buFont typeface="Arial" panose="020B0604020202020204" pitchFamily="34" charset="0"/>
              <a:buNone/>
              <a:defRPr sz="1200" kern="800">
                <a:solidFill>
                  <a:schemeClr val="tx1"/>
                </a:solidFill>
                <a:latin typeface="+mn-lt"/>
                <a:ea typeface="+mn-ea"/>
                <a:cs typeface="+mn-cs"/>
              </a:defRPr>
            </a:lvl4pPr>
            <a:lvl5pPr marL="515528" indent="0" algn="l" defTabSz="914378" rtl="0" eaLnBrk="1" latinLnBrk="0" hangingPunct="1">
              <a:spcBef>
                <a:spcPct val="20000"/>
              </a:spcBef>
              <a:buClr>
                <a:schemeClr val="accent1"/>
              </a:buClr>
              <a:buFont typeface="Arial" panose="020B0604020202020204" pitchFamily="34" charset="0"/>
              <a:buNone/>
              <a:defRPr sz="1200" kern="800">
                <a:solidFill>
                  <a:schemeClr val="tx1"/>
                </a:solidFill>
                <a:latin typeface="+mn-lt"/>
                <a:ea typeface="+mn-ea"/>
                <a:cs typeface="+mn-cs"/>
              </a:defRPr>
            </a:lvl5pPr>
            <a:lvl6pPr marL="2514537"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726"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8915"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103"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sz="1200" i="1" dirty="0">
                <a:solidFill>
                  <a:srgbClr val="1A1A1A"/>
                </a:solidFill>
                <a:latin typeface="Arial" panose="020B0604020202020204" pitchFamily="34" charset="0"/>
                <a:cs typeface="Arial" panose="020B0604020202020204" pitchFamily="34" charset="0"/>
              </a:rPr>
              <a:t>Percent of US older adults who feel the health care system treats people differently because of their race or ethnicity very often or often</a:t>
            </a:r>
          </a:p>
        </p:txBody>
      </p:sp>
    </p:spTree>
    <p:extLst>
      <p:ext uri="{BB962C8B-B14F-4D97-AF65-F5344CB8AC3E}">
        <p14:creationId xmlns:p14="http://schemas.microsoft.com/office/powerpoint/2010/main" val="22374921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hart Placeholder 5">
            <a:extLst>
              <a:ext uri="{FF2B5EF4-FFF2-40B4-BE49-F238E27FC236}">
                <a16:creationId xmlns:a16="http://schemas.microsoft.com/office/drawing/2014/main" id="{CC5DA123-0A2B-4D7B-B16A-E9A6BD038D30}"/>
              </a:ext>
            </a:extLst>
          </p:cNvPr>
          <p:cNvGraphicFramePr>
            <a:graphicFrameLocks/>
          </p:cNvGraphicFramePr>
          <p:nvPr>
            <p:extLst>
              <p:ext uri="{D42A27DB-BD31-4B8C-83A1-F6EECF244321}">
                <p14:modId xmlns:p14="http://schemas.microsoft.com/office/powerpoint/2010/main" val="472800491"/>
              </p:ext>
            </p:extLst>
          </p:nvPr>
        </p:nvGraphicFramePr>
        <p:xfrm>
          <a:off x="73152" y="1600200"/>
          <a:ext cx="8961120" cy="3931920"/>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 Placeholder 2">
            <a:extLst>
              <a:ext uri="{FF2B5EF4-FFF2-40B4-BE49-F238E27FC236}">
                <a16:creationId xmlns:a16="http://schemas.microsoft.com/office/drawing/2014/main" id="{4B5DDDF2-AEE8-42C2-953F-C16B3D8889C7}"/>
              </a:ext>
            </a:extLst>
          </p:cNvPr>
          <p:cNvSpPr>
            <a:spLocks noGrp="1"/>
          </p:cNvSpPr>
          <p:nvPr>
            <p:ph type="body" sz="quarter" idx="4294967295"/>
          </p:nvPr>
        </p:nvSpPr>
        <p:spPr>
          <a:xfrm>
            <a:off x="71501" y="5742432"/>
            <a:ext cx="8961120" cy="457200"/>
          </a:xfrm>
        </p:spPr>
        <p:txBody>
          <a:bodyPr anchor="b" anchorCtr="0">
            <a:noAutofit/>
          </a:bodyPr>
          <a:lstStyle/>
          <a:p>
            <a:pPr marL="0" indent="0">
              <a:buNone/>
            </a:pPr>
            <a:r>
              <a:rPr lang="en-US" sz="800" dirty="0">
                <a:solidFill>
                  <a:srgbClr val="1A1A1A"/>
                </a:solidFill>
                <a:latin typeface="Arial" panose="020B0604020202020204" pitchFamily="34" charset="0"/>
                <a:cs typeface="Arial" panose="020B0604020202020204" pitchFamily="34" charset="0"/>
              </a:rPr>
              <a:t>Note: Older adults in US are age 60 and older.</a:t>
            </a:r>
          </a:p>
          <a:p>
            <a:pPr marL="0" indent="0">
              <a:buNone/>
            </a:pPr>
            <a:r>
              <a:rPr lang="en-US" sz="800" dirty="0">
                <a:solidFill>
                  <a:srgbClr val="1A1A1A"/>
                </a:solidFill>
                <a:latin typeface="Arial" panose="020B0604020202020204" pitchFamily="34" charset="0"/>
                <a:cs typeface="Arial" panose="020B0604020202020204" pitchFamily="34" charset="0"/>
              </a:rPr>
              <a:t>* Statistically significant at the p&lt;0.05 level. Black and Latinx respondents are compared to white respondents. Because of small sample size, Latino men are excluded from t-tests.</a:t>
            </a:r>
          </a:p>
          <a:p>
            <a:pPr marL="0" indent="0">
              <a:buNone/>
            </a:pPr>
            <a:r>
              <a:rPr lang="en-US" sz="800" dirty="0">
                <a:solidFill>
                  <a:srgbClr val="1A1A1A"/>
                </a:solidFill>
                <a:latin typeface="Arial" panose="020B0604020202020204" pitchFamily="34" charset="0"/>
                <a:cs typeface="Arial" panose="020B0604020202020204" pitchFamily="34" charset="0"/>
              </a:rPr>
              <a:t>Data: Commonwealth Fund 2021 International Health Policy Survey of Older Adults.</a:t>
            </a:r>
          </a:p>
        </p:txBody>
      </p:sp>
      <p:sp>
        <p:nvSpPr>
          <p:cNvPr id="5" name="Title 1">
            <a:extLst>
              <a:ext uri="{FF2B5EF4-FFF2-40B4-BE49-F238E27FC236}">
                <a16:creationId xmlns:a16="http://schemas.microsoft.com/office/drawing/2014/main" id="{0FA90EB6-2242-4D13-93E4-33FEA802FD21}"/>
              </a:ext>
            </a:extLst>
          </p:cNvPr>
          <p:cNvSpPr>
            <a:spLocks noGrp="1"/>
          </p:cNvSpPr>
          <p:nvPr>
            <p:ph type="ctrTitle"/>
          </p:nvPr>
        </p:nvSpPr>
        <p:spPr>
          <a:xfrm>
            <a:off x="71499" y="260648"/>
            <a:ext cx="8961120" cy="756084"/>
          </a:xfrm>
        </p:spPr>
        <p:txBody>
          <a:bodyPr>
            <a:noAutofit/>
          </a:bodyPr>
          <a:lstStyle/>
          <a:p>
            <a:r>
              <a:rPr lang="en-US" dirty="0"/>
              <a:t>One in four Black and Latinx/Hispanic older adults report racial or ethnic discrimination when seeking health care, while few older white adults report this.</a:t>
            </a:r>
          </a:p>
        </p:txBody>
      </p:sp>
      <p:sp>
        <p:nvSpPr>
          <p:cNvPr id="6" name="Text Placeholder 3">
            <a:extLst>
              <a:ext uri="{FF2B5EF4-FFF2-40B4-BE49-F238E27FC236}">
                <a16:creationId xmlns:a16="http://schemas.microsoft.com/office/drawing/2014/main" id="{DFF17113-FA23-4E14-A832-06A707B49768}"/>
              </a:ext>
            </a:extLst>
          </p:cNvPr>
          <p:cNvSpPr>
            <a:spLocks noGrp="1"/>
          </p:cNvSpPr>
          <p:nvPr>
            <p:ph type="body" sz="quarter" idx="21"/>
          </p:nvPr>
        </p:nvSpPr>
        <p:spPr>
          <a:xfrm>
            <a:off x="71499" y="44624"/>
            <a:ext cx="8961120" cy="188341"/>
          </a:xfrm>
        </p:spPr>
        <p:txBody>
          <a:bodyPr/>
          <a:lstStyle/>
          <a:p>
            <a:r>
              <a:rPr lang="en-US" dirty="0"/>
              <a:t>EXHIBIT 3</a:t>
            </a:r>
          </a:p>
        </p:txBody>
      </p:sp>
      <p:sp>
        <p:nvSpPr>
          <p:cNvPr id="8" name="Text Placeholder 15">
            <a:extLst>
              <a:ext uri="{FF2B5EF4-FFF2-40B4-BE49-F238E27FC236}">
                <a16:creationId xmlns:a16="http://schemas.microsoft.com/office/drawing/2014/main" id="{6FB7A62E-322C-4370-B2B7-E7B55C19C93A}"/>
              </a:ext>
            </a:extLst>
          </p:cNvPr>
          <p:cNvSpPr txBox="1">
            <a:spLocks/>
          </p:cNvSpPr>
          <p:nvPr/>
        </p:nvSpPr>
        <p:spPr>
          <a:xfrm>
            <a:off x="71438" y="1143000"/>
            <a:ext cx="8961120" cy="228600"/>
          </a:xfrm>
          <a:prstGeom prst="rect">
            <a:avLst/>
          </a:prstGeom>
        </p:spPr>
        <p:txBody>
          <a:bodyPr vert="horz" lIns="0" tIns="0" rIns="0" bIns="0" rtlCol="0" anchor="t" anchorCtr="0">
            <a:noAutofit/>
          </a:bodyPr>
          <a:lstStyle>
            <a:lvl1pPr marL="0" indent="0" algn="l" defTabSz="914378" rtl="0" eaLnBrk="1" latinLnBrk="0" hangingPunct="1">
              <a:spcBef>
                <a:spcPct val="20000"/>
              </a:spcBef>
              <a:buClr>
                <a:schemeClr val="accent1"/>
              </a:buClr>
              <a:buFont typeface="Arial" panose="020B0604020202020204" pitchFamily="34" charset="0"/>
              <a:buNone/>
              <a:defRPr sz="1100" b="0" i="0" kern="800" spc="-10">
                <a:solidFill>
                  <a:schemeClr val="tx1"/>
                </a:solidFill>
                <a:latin typeface="Suisse Int'l Italic" panose="020B0804000000000000" pitchFamily="34" charset="77"/>
                <a:ea typeface="+mn-ea"/>
                <a:cs typeface="+mn-cs"/>
              </a:defRPr>
            </a:lvl1pPr>
            <a:lvl2pPr marL="128584" indent="0" algn="l" defTabSz="914378" rtl="0" eaLnBrk="1" latinLnBrk="0" hangingPunct="1">
              <a:spcBef>
                <a:spcPct val="20000"/>
              </a:spcBef>
              <a:buClr>
                <a:schemeClr val="accent1"/>
              </a:buClr>
              <a:buFont typeface="Arial" panose="020B0604020202020204" pitchFamily="34" charset="0"/>
              <a:buNone/>
              <a:defRPr sz="1200" kern="800">
                <a:solidFill>
                  <a:schemeClr val="tx1"/>
                </a:solidFill>
                <a:latin typeface="+mn-lt"/>
                <a:ea typeface="+mn-ea"/>
                <a:cs typeface="+mn-cs"/>
              </a:defRPr>
            </a:lvl2pPr>
            <a:lvl3pPr marL="258359" indent="0" algn="l" defTabSz="914378" rtl="0" eaLnBrk="1" latinLnBrk="0" hangingPunct="1">
              <a:spcBef>
                <a:spcPct val="20000"/>
              </a:spcBef>
              <a:buClr>
                <a:schemeClr val="accent1"/>
              </a:buClr>
              <a:buFont typeface="Arial" panose="020B0604020202020204" pitchFamily="34" charset="0"/>
              <a:buNone/>
              <a:defRPr sz="1200" kern="800">
                <a:solidFill>
                  <a:schemeClr val="tx1"/>
                </a:solidFill>
                <a:latin typeface="+mn-lt"/>
                <a:ea typeface="+mn-ea"/>
                <a:cs typeface="+mn-cs"/>
              </a:defRPr>
            </a:lvl3pPr>
            <a:lvl4pPr marL="386943" indent="0" algn="l" defTabSz="914378" rtl="0" eaLnBrk="1" latinLnBrk="0" hangingPunct="1">
              <a:spcBef>
                <a:spcPct val="20000"/>
              </a:spcBef>
              <a:buClr>
                <a:schemeClr val="accent1"/>
              </a:buClr>
              <a:buFont typeface="Arial" panose="020B0604020202020204" pitchFamily="34" charset="0"/>
              <a:buNone/>
              <a:defRPr sz="1200" kern="800">
                <a:solidFill>
                  <a:schemeClr val="tx1"/>
                </a:solidFill>
                <a:latin typeface="+mn-lt"/>
                <a:ea typeface="+mn-ea"/>
                <a:cs typeface="+mn-cs"/>
              </a:defRPr>
            </a:lvl4pPr>
            <a:lvl5pPr marL="515528" indent="0" algn="l" defTabSz="914378" rtl="0" eaLnBrk="1" latinLnBrk="0" hangingPunct="1">
              <a:spcBef>
                <a:spcPct val="20000"/>
              </a:spcBef>
              <a:buClr>
                <a:schemeClr val="accent1"/>
              </a:buClr>
              <a:buFont typeface="Arial" panose="020B0604020202020204" pitchFamily="34" charset="0"/>
              <a:buNone/>
              <a:defRPr sz="1200" kern="800">
                <a:solidFill>
                  <a:schemeClr val="tx1"/>
                </a:solidFill>
                <a:latin typeface="+mn-lt"/>
                <a:ea typeface="+mn-ea"/>
                <a:cs typeface="+mn-cs"/>
              </a:defRPr>
            </a:lvl5pPr>
            <a:lvl6pPr marL="2514537"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726"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8915"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103"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sz="1200" i="1" dirty="0">
                <a:solidFill>
                  <a:srgbClr val="1A1A1A"/>
                </a:solidFill>
                <a:latin typeface="Arial" panose="020B0604020202020204" pitchFamily="34" charset="0"/>
                <a:cs typeface="Arial" panose="020B0604020202020204" pitchFamily="34" charset="0"/>
              </a:rPr>
              <a:t>Percent of US older adults who report </a:t>
            </a:r>
            <a:r>
              <a:rPr lang="en-US" sz="1200" i="1" u="sng" dirty="0">
                <a:solidFill>
                  <a:srgbClr val="1A1A1A"/>
                </a:solidFill>
                <a:latin typeface="Arial" panose="020B0604020202020204" pitchFamily="34" charset="0"/>
                <a:cs typeface="Arial" panose="020B0604020202020204" pitchFamily="34" charset="0"/>
              </a:rPr>
              <a:t>ever</a:t>
            </a:r>
            <a:r>
              <a:rPr lang="en-US" sz="1200" i="1" dirty="0">
                <a:solidFill>
                  <a:srgbClr val="1A1A1A"/>
                </a:solidFill>
                <a:latin typeface="Arial" panose="020B0604020202020204" pitchFamily="34" charset="0"/>
                <a:cs typeface="Arial" panose="020B0604020202020204" pitchFamily="34" charset="0"/>
              </a:rPr>
              <a:t> feeling that because of their race or ethnicity they have been treated unfairly and/or have not had their concerns taken seriously when receiving health care</a:t>
            </a:r>
          </a:p>
        </p:txBody>
      </p:sp>
    </p:spTree>
    <p:extLst>
      <p:ext uri="{BB962C8B-B14F-4D97-AF65-F5344CB8AC3E}">
        <p14:creationId xmlns:p14="http://schemas.microsoft.com/office/powerpoint/2010/main" val="12677509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hart Placeholder 5">
            <a:extLst>
              <a:ext uri="{FF2B5EF4-FFF2-40B4-BE49-F238E27FC236}">
                <a16:creationId xmlns:a16="http://schemas.microsoft.com/office/drawing/2014/main" id="{CC5DA123-0A2B-4D7B-B16A-E9A6BD038D30}"/>
              </a:ext>
            </a:extLst>
          </p:cNvPr>
          <p:cNvGraphicFramePr>
            <a:graphicFrameLocks/>
          </p:cNvGraphicFramePr>
          <p:nvPr/>
        </p:nvGraphicFramePr>
        <p:xfrm>
          <a:off x="71438" y="1364784"/>
          <a:ext cx="8962834" cy="4167336"/>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 Placeholder 2">
            <a:extLst>
              <a:ext uri="{FF2B5EF4-FFF2-40B4-BE49-F238E27FC236}">
                <a16:creationId xmlns:a16="http://schemas.microsoft.com/office/drawing/2014/main" id="{4B5DDDF2-AEE8-42C2-953F-C16B3D8889C7}"/>
              </a:ext>
            </a:extLst>
          </p:cNvPr>
          <p:cNvSpPr>
            <a:spLocks noGrp="1"/>
          </p:cNvSpPr>
          <p:nvPr>
            <p:ph type="body" sz="quarter" idx="4294967295"/>
          </p:nvPr>
        </p:nvSpPr>
        <p:spPr>
          <a:xfrm>
            <a:off x="71501" y="5742432"/>
            <a:ext cx="8961120" cy="457200"/>
          </a:xfrm>
        </p:spPr>
        <p:txBody>
          <a:bodyPr anchor="b" anchorCtr="0">
            <a:noAutofit/>
          </a:bodyPr>
          <a:lstStyle/>
          <a:p>
            <a:pPr marL="0" indent="0">
              <a:buNone/>
            </a:pPr>
            <a:r>
              <a:rPr lang="en-US" sz="800" dirty="0">
                <a:solidFill>
                  <a:srgbClr val="1A1A1A"/>
                </a:solidFill>
                <a:latin typeface="Arial" panose="020B0604020202020204" pitchFamily="34" charset="0"/>
                <a:cs typeface="Arial" panose="020B0604020202020204" pitchFamily="34" charset="0"/>
              </a:rPr>
              <a:t>Note: Older adults in US are age 60 and older.</a:t>
            </a:r>
          </a:p>
          <a:p>
            <a:pPr marL="0" indent="0">
              <a:buNone/>
            </a:pPr>
            <a:r>
              <a:rPr lang="en-US" sz="800" dirty="0">
                <a:solidFill>
                  <a:srgbClr val="1A1A1A"/>
                </a:solidFill>
                <a:latin typeface="Arial" panose="020B0604020202020204" pitchFamily="34" charset="0"/>
                <a:cs typeface="Arial" panose="020B0604020202020204" pitchFamily="34" charset="0"/>
              </a:rPr>
              <a:t>Data: Commonwealth Fund 2021 International Health Policy Survey of Older Adults.</a:t>
            </a:r>
          </a:p>
        </p:txBody>
      </p:sp>
      <p:sp>
        <p:nvSpPr>
          <p:cNvPr id="5" name="Title 1">
            <a:extLst>
              <a:ext uri="{FF2B5EF4-FFF2-40B4-BE49-F238E27FC236}">
                <a16:creationId xmlns:a16="http://schemas.microsoft.com/office/drawing/2014/main" id="{0FA90EB6-2242-4D13-93E4-33FEA802FD21}"/>
              </a:ext>
            </a:extLst>
          </p:cNvPr>
          <p:cNvSpPr>
            <a:spLocks noGrp="1"/>
          </p:cNvSpPr>
          <p:nvPr>
            <p:ph type="ctrTitle"/>
          </p:nvPr>
        </p:nvSpPr>
        <p:spPr>
          <a:xfrm>
            <a:off x="71499" y="260648"/>
            <a:ext cx="8961120" cy="756084"/>
          </a:xfrm>
        </p:spPr>
        <p:txBody>
          <a:bodyPr>
            <a:noAutofit/>
          </a:bodyPr>
          <a:lstStyle/>
          <a:p>
            <a:r>
              <a:rPr lang="en-US" dirty="0"/>
              <a:t>More than a quarter of U.S. older adults who experienced discrimination based on their race or ethnicity felt they did not get the care they needed as a result.</a:t>
            </a:r>
          </a:p>
        </p:txBody>
      </p:sp>
      <p:sp>
        <p:nvSpPr>
          <p:cNvPr id="6" name="Text Placeholder 3">
            <a:extLst>
              <a:ext uri="{FF2B5EF4-FFF2-40B4-BE49-F238E27FC236}">
                <a16:creationId xmlns:a16="http://schemas.microsoft.com/office/drawing/2014/main" id="{DFF17113-FA23-4E14-A832-06A707B49768}"/>
              </a:ext>
            </a:extLst>
          </p:cNvPr>
          <p:cNvSpPr>
            <a:spLocks noGrp="1"/>
          </p:cNvSpPr>
          <p:nvPr>
            <p:ph type="body" sz="quarter" idx="21"/>
          </p:nvPr>
        </p:nvSpPr>
        <p:spPr>
          <a:xfrm>
            <a:off x="71499" y="44624"/>
            <a:ext cx="8961120" cy="188341"/>
          </a:xfrm>
        </p:spPr>
        <p:txBody>
          <a:bodyPr/>
          <a:lstStyle/>
          <a:p>
            <a:r>
              <a:rPr lang="en-US" dirty="0"/>
              <a:t>EXHIBIT 4</a:t>
            </a:r>
          </a:p>
        </p:txBody>
      </p:sp>
      <p:sp>
        <p:nvSpPr>
          <p:cNvPr id="8" name="Text Placeholder 15">
            <a:extLst>
              <a:ext uri="{FF2B5EF4-FFF2-40B4-BE49-F238E27FC236}">
                <a16:creationId xmlns:a16="http://schemas.microsoft.com/office/drawing/2014/main" id="{6FB7A62E-322C-4370-B2B7-E7B55C19C93A}"/>
              </a:ext>
            </a:extLst>
          </p:cNvPr>
          <p:cNvSpPr txBox="1">
            <a:spLocks/>
          </p:cNvSpPr>
          <p:nvPr/>
        </p:nvSpPr>
        <p:spPr>
          <a:xfrm>
            <a:off x="71438" y="1143000"/>
            <a:ext cx="8961120" cy="228600"/>
          </a:xfrm>
          <a:prstGeom prst="rect">
            <a:avLst/>
          </a:prstGeom>
        </p:spPr>
        <p:txBody>
          <a:bodyPr vert="horz" lIns="0" tIns="0" rIns="0" bIns="0" rtlCol="0" anchor="t" anchorCtr="0">
            <a:noAutofit/>
          </a:bodyPr>
          <a:lstStyle>
            <a:lvl1pPr marL="0" indent="0" algn="l" defTabSz="914378" rtl="0" eaLnBrk="1" latinLnBrk="0" hangingPunct="1">
              <a:spcBef>
                <a:spcPct val="20000"/>
              </a:spcBef>
              <a:buClr>
                <a:schemeClr val="accent1"/>
              </a:buClr>
              <a:buFont typeface="Arial" panose="020B0604020202020204" pitchFamily="34" charset="0"/>
              <a:buNone/>
              <a:defRPr sz="1100" b="0" i="0" kern="800" spc="-10">
                <a:solidFill>
                  <a:schemeClr val="tx1"/>
                </a:solidFill>
                <a:latin typeface="Suisse Int'l Italic" panose="020B0804000000000000" pitchFamily="34" charset="77"/>
                <a:ea typeface="+mn-ea"/>
                <a:cs typeface="+mn-cs"/>
              </a:defRPr>
            </a:lvl1pPr>
            <a:lvl2pPr marL="128584" indent="0" algn="l" defTabSz="914378" rtl="0" eaLnBrk="1" latinLnBrk="0" hangingPunct="1">
              <a:spcBef>
                <a:spcPct val="20000"/>
              </a:spcBef>
              <a:buClr>
                <a:schemeClr val="accent1"/>
              </a:buClr>
              <a:buFont typeface="Arial" panose="020B0604020202020204" pitchFamily="34" charset="0"/>
              <a:buNone/>
              <a:defRPr sz="1200" kern="800">
                <a:solidFill>
                  <a:schemeClr val="tx1"/>
                </a:solidFill>
                <a:latin typeface="+mn-lt"/>
                <a:ea typeface="+mn-ea"/>
                <a:cs typeface="+mn-cs"/>
              </a:defRPr>
            </a:lvl2pPr>
            <a:lvl3pPr marL="258359" indent="0" algn="l" defTabSz="914378" rtl="0" eaLnBrk="1" latinLnBrk="0" hangingPunct="1">
              <a:spcBef>
                <a:spcPct val="20000"/>
              </a:spcBef>
              <a:buClr>
                <a:schemeClr val="accent1"/>
              </a:buClr>
              <a:buFont typeface="Arial" panose="020B0604020202020204" pitchFamily="34" charset="0"/>
              <a:buNone/>
              <a:defRPr sz="1200" kern="800">
                <a:solidFill>
                  <a:schemeClr val="tx1"/>
                </a:solidFill>
                <a:latin typeface="+mn-lt"/>
                <a:ea typeface="+mn-ea"/>
                <a:cs typeface="+mn-cs"/>
              </a:defRPr>
            </a:lvl3pPr>
            <a:lvl4pPr marL="386943" indent="0" algn="l" defTabSz="914378" rtl="0" eaLnBrk="1" latinLnBrk="0" hangingPunct="1">
              <a:spcBef>
                <a:spcPct val="20000"/>
              </a:spcBef>
              <a:buClr>
                <a:schemeClr val="accent1"/>
              </a:buClr>
              <a:buFont typeface="Arial" panose="020B0604020202020204" pitchFamily="34" charset="0"/>
              <a:buNone/>
              <a:defRPr sz="1200" kern="800">
                <a:solidFill>
                  <a:schemeClr val="tx1"/>
                </a:solidFill>
                <a:latin typeface="+mn-lt"/>
                <a:ea typeface="+mn-ea"/>
                <a:cs typeface="+mn-cs"/>
              </a:defRPr>
            </a:lvl4pPr>
            <a:lvl5pPr marL="515528" indent="0" algn="l" defTabSz="914378" rtl="0" eaLnBrk="1" latinLnBrk="0" hangingPunct="1">
              <a:spcBef>
                <a:spcPct val="20000"/>
              </a:spcBef>
              <a:buClr>
                <a:schemeClr val="accent1"/>
              </a:buClr>
              <a:buFont typeface="Arial" panose="020B0604020202020204" pitchFamily="34" charset="0"/>
              <a:buNone/>
              <a:defRPr sz="1200" kern="800">
                <a:solidFill>
                  <a:schemeClr val="tx1"/>
                </a:solidFill>
                <a:latin typeface="+mn-lt"/>
                <a:ea typeface="+mn-ea"/>
                <a:cs typeface="+mn-cs"/>
              </a:defRPr>
            </a:lvl5pPr>
            <a:lvl6pPr marL="2514537"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726"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8915"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103"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en-US" sz="1200" i="1" dirty="0">
              <a:solidFill>
                <a:srgbClr val="1A1A1A"/>
              </a:solidFill>
              <a:latin typeface="Arial" panose="020B0604020202020204" pitchFamily="34" charset="0"/>
              <a:cs typeface="Arial" panose="020B0604020202020204" pitchFamily="34" charset="0"/>
            </a:endParaRPr>
          </a:p>
        </p:txBody>
      </p:sp>
      <p:graphicFrame>
        <p:nvGraphicFramePr>
          <p:cNvPr id="9" name="Chart 8">
            <a:extLst>
              <a:ext uri="{FF2B5EF4-FFF2-40B4-BE49-F238E27FC236}">
                <a16:creationId xmlns:a16="http://schemas.microsoft.com/office/drawing/2014/main" id="{7F98A88E-102B-FD4D-B16F-1387013CAF69}"/>
              </a:ext>
            </a:extLst>
          </p:cNvPr>
          <p:cNvGraphicFramePr/>
          <p:nvPr/>
        </p:nvGraphicFramePr>
        <p:xfrm>
          <a:off x="109728" y="1397000"/>
          <a:ext cx="8922830" cy="4064000"/>
        </p:xfrm>
        <a:graphic>
          <a:graphicData uri="http://schemas.openxmlformats.org/drawingml/2006/chart">
            <c:chart xmlns:c="http://schemas.openxmlformats.org/drawingml/2006/chart" xmlns:r="http://schemas.openxmlformats.org/officeDocument/2006/relationships" r:id="rId4"/>
          </a:graphicData>
        </a:graphic>
      </p:graphicFrame>
      <p:sp>
        <p:nvSpPr>
          <p:cNvPr id="2" name="TextBox 1">
            <a:extLst>
              <a:ext uri="{FF2B5EF4-FFF2-40B4-BE49-F238E27FC236}">
                <a16:creationId xmlns:a16="http://schemas.microsoft.com/office/drawing/2014/main" id="{79B5D8E7-2A29-4E13-A3F4-391E108EA15C}"/>
              </a:ext>
            </a:extLst>
          </p:cNvPr>
          <p:cNvSpPr txBox="1"/>
          <p:nvPr/>
        </p:nvSpPr>
        <p:spPr>
          <a:xfrm>
            <a:off x="5365588" y="2357306"/>
            <a:ext cx="383438" cy="307777"/>
          </a:xfrm>
          <a:prstGeom prst="rect">
            <a:avLst/>
          </a:prstGeom>
          <a:noFill/>
        </p:spPr>
        <p:txBody>
          <a:bodyPr wrap="none" rtlCol="0">
            <a:spAutoFit/>
          </a:bodyPr>
          <a:lstStyle/>
          <a:p>
            <a:pPr algn="ctr"/>
            <a:r>
              <a:rPr lang="en-US" sz="1400" b="1" dirty="0">
                <a:solidFill>
                  <a:schemeClr val="bg1"/>
                </a:solidFill>
                <a:latin typeface="Arial" panose="020B0604020202020204" pitchFamily="34" charset="0"/>
                <a:cs typeface="Arial" panose="020B0604020202020204" pitchFamily="34" charset="0"/>
              </a:rPr>
              <a:t>27</a:t>
            </a:r>
          </a:p>
        </p:txBody>
      </p:sp>
      <p:sp>
        <p:nvSpPr>
          <p:cNvPr id="10" name="TextBox 9">
            <a:extLst>
              <a:ext uri="{FF2B5EF4-FFF2-40B4-BE49-F238E27FC236}">
                <a16:creationId xmlns:a16="http://schemas.microsoft.com/office/drawing/2014/main" id="{6124946E-4A50-4F76-88D7-569892EA261B}"/>
              </a:ext>
            </a:extLst>
          </p:cNvPr>
          <p:cNvSpPr txBox="1"/>
          <p:nvPr/>
        </p:nvSpPr>
        <p:spPr>
          <a:xfrm>
            <a:off x="3437516" y="4229451"/>
            <a:ext cx="383438" cy="307777"/>
          </a:xfrm>
          <a:prstGeom prst="rect">
            <a:avLst/>
          </a:prstGeom>
          <a:noFill/>
        </p:spPr>
        <p:txBody>
          <a:bodyPr wrap="none" rtlCol="0">
            <a:spAutoFit/>
          </a:bodyPr>
          <a:lstStyle/>
          <a:p>
            <a:pPr algn="ctr"/>
            <a:r>
              <a:rPr lang="en-US" sz="1400" b="1" dirty="0">
                <a:solidFill>
                  <a:srgbClr val="1A1A1A"/>
                </a:solidFill>
                <a:latin typeface="Arial" panose="020B0604020202020204" pitchFamily="34" charset="0"/>
                <a:cs typeface="Arial" panose="020B0604020202020204" pitchFamily="34" charset="0"/>
              </a:rPr>
              <a:t>73</a:t>
            </a:r>
          </a:p>
        </p:txBody>
      </p:sp>
    </p:spTree>
    <p:extLst>
      <p:ext uri="{BB962C8B-B14F-4D97-AF65-F5344CB8AC3E}">
        <p14:creationId xmlns:p14="http://schemas.microsoft.com/office/powerpoint/2010/main" val="30041066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hart Placeholder 5">
            <a:extLst>
              <a:ext uri="{FF2B5EF4-FFF2-40B4-BE49-F238E27FC236}">
                <a16:creationId xmlns:a16="http://schemas.microsoft.com/office/drawing/2014/main" id="{CC5DA123-0A2B-4D7B-B16A-E9A6BD038D30}"/>
              </a:ext>
            </a:extLst>
          </p:cNvPr>
          <p:cNvGraphicFramePr>
            <a:graphicFrameLocks/>
          </p:cNvGraphicFramePr>
          <p:nvPr>
            <p:extLst>
              <p:ext uri="{D42A27DB-BD31-4B8C-83A1-F6EECF244321}">
                <p14:modId xmlns:p14="http://schemas.microsoft.com/office/powerpoint/2010/main" val="3809559671"/>
              </p:ext>
            </p:extLst>
          </p:nvPr>
        </p:nvGraphicFramePr>
        <p:xfrm>
          <a:off x="73152" y="2011680"/>
          <a:ext cx="8961120" cy="2971800"/>
        </p:xfrm>
        <a:graphic>
          <a:graphicData uri="http://schemas.openxmlformats.org/drawingml/2006/chart">
            <c:chart xmlns:c="http://schemas.openxmlformats.org/drawingml/2006/chart" xmlns:r="http://schemas.openxmlformats.org/officeDocument/2006/relationships" r:id="rId3"/>
          </a:graphicData>
        </a:graphic>
      </p:graphicFrame>
      <p:sp>
        <p:nvSpPr>
          <p:cNvPr id="8" name="Text Placeholder 2">
            <a:extLst>
              <a:ext uri="{FF2B5EF4-FFF2-40B4-BE49-F238E27FC236}">
                <a16:creationId xmlns:a16="http://schemas.microsoft.com/office/drawing/2014/main" id="{FEC94365-C8E3-4C96-AA55-480807B520B7}"/>
              </a:ext>
            </a:extLst>
          </p:cNvPr>
          <p:cNvSpPr>
            <a:spLocks noGrp="1"/>
          </p:cNvSpPr>
          <p:nvPr>
            <p:ph type="body" sz="quarter" idx="4294967295"/>
          </p:nvPr>
        </p:nvSpPr>
        <p:spPr>
          <a:xfrm>
            <a:off x="73152" y="5742432"/>
            <a:ext cx="8961120" cy="457200"/>
          </a:xfrm>
        </p:spPr>
        <p:txBody>
          <a:bodyPr anchor="b" anchorCtr="0">
            <a:noAutofit/>
          </a:bodyPr>
          <a:lstStyle/>
          <a:p>
            <a:pPr marL="0" indent="0">
              <a:buNone/>
            </a:pPr>
            <a:r>
              <a:rPr lang="en-US" sz="800" dirty="0">
                <a:solidFill>
                  <a:srgbClr val="1A1A1A"/>
                </a:solidFill>
                <a:latin typeface="Arial" panose="020B0604020202020204" pitchFamily="34" charset="0"/>
                <a:cs typeface="Arial" panose="020B0604020202020204" pitchFamily="34" charset="0"/>
              </a:rPr>
              <a:t>Notes: Older adults in US are age 60 and older. High-need adults have three or more chronic conditions or need help with instrumental activities of daily living. “Socially isolated” includes respondents who responded “Often” to the question “How often do you feel isolated from others?” Mental health diagnosis includes respondents who responded “Yes” to the question “Have you been told by a doctor that you have depression, anxiety or other mental health conditions?”  Material hardships: Respondents who respond “Always” or “Usually” to the question “How often in the past 12 months would you say you were worried or stressed about [Having enough money to buy nutritious meals OR Having enough money to pay your rent or mortgage OR Having enough money to pay for other monthly bills, like electricity, heat, and your telephone], would you say?” Dissatisfied with care: Respondents who responded “Somewhat” or “Not at al satisfied” to the question “Overall, how satisfied are you with the quality of health care you have received during the past 12 months?”</a:t>
            </a:r>
          </a:p>
          <a:p>
            <a:pPr marL="0" indent="0">
              <a:lnSpc>
                <a:spcPct val="100000"/>
              </a:lnSpc>
              <a:spcAft>
                <a:spcPts val="0"/>
              </a:spcAft>
              <a:buNone/>
            </a:pPr>
            <a:r>
              <a:rPr lang="en-US" sz="800" dirty="0">
                <a:solidFill>
                  <a:srgbClr val="1A1A1A"/>
                </a:solidFill>
                <a:latin typeface="Arial" panose="020B0604020202020204" pitchFamily="34" charset="0"/>
                <a:cs typeface="Arial" panose="020B0604020202020204" pitchFamily="34" charset="0"/>
              </a:rPr>
              <a:t>* Statistically significant at the p&lt;0.05 level. Those who experienced discrimination are compared to those who did not.</a:t>
            </a:r>
          </a:p>
          <a:p>
            <a:pPr marL="0" indent="0">
              <a:lnSpc>
                <a:spcPct val="100000"/>
              </a:lnSpc>
              <a:spcAft>
                <a:spcPts val="0"/>
              </a:spcAft>
              <a:buNone/>
            </a:pPr>
            <a:r>
              <a:rPr lang="en-US" sz="800" dirty="0">
                <a:solidFill>
                  <a:srgbClr val="1A1A1A"/>
                </a:solidFill>
                <a:latin typeface="Arial" panose="020B0604020202020204" pitchFamily="34" charset="0"/>
                <a:cs typeface="Arial" panose="020B0604020202020204" pitchFamily="34" charset="0"/>
              </a:rPr>
              <a:t>Data: Commonwealth Fund 2021 International Health Policy Survey of Older Adults.</a:t>
            </a:r>
          </a:p>
        </p:txBody>
      </p:sp>
      <p:sp>
        <p:nvSpPr>
          <p:cNvPr id="5" name="Title 1">
            <a:extLst>
              <a:ext uri="{FF2B5EF4-FFF2-40B4-BE49-F238E27FC236}">
                <a16:creationId xmlns:a16="http://schemas.microsoft.com/office/drawing/2014/main" id="{BD1BFBDE-9E71-42E6-93C8-8ED33739CB47}"/>
              </a:ext>
            </a:extLst>
          </p:cNvPr>
          <p:cNvSpPr>
            <a:spLocks noGrp="1"/>
          </p:cNvSpPr>
          <p:nvPr>
            <p:ph type="ctrTitle"/>
          </p:nvPr>
        </p:nvSpPr>
        <p:spPr>
          <a:xfrm>
            <a:off x="71499" y="265176"/>
            <a:ext cx="8961120" cy="756084"/>
          </a:xfrm>
        </p:spPr>
        <p:txBody>
          <a:bodyPr>
            <a:noAutofit/>
          </a:bodyPr>
          <a:lstStyle/>
          <a:p>
            <a:r>
              <a:rPr lang="en-US" dirty="0"/>
              <a:t>Older patients experiencing race- or ethnicity-based discrimination have more health care needs and are more likely to have feelings of social isolation, to report material hardships, and to feel dissatisfied with their care than older patients who </a:t>
            </a:r>
            <a:br>
              <a:rPr lang="en-US" dirty="0"/>
            </a:br>
            <a:r>
              <a:rPr lang="en-US" dirty="0"/>
              <a:t>do not report discrimination.</a:t>
            </a:r>
          </a:p>
        </p:txBody>
      </p:sp>
      <p:sp>
        <p:nvSpPr>
          <p:cNvPr id="6" name="Text Placeholder 3">
            <a:extLst>
              <a:ext uri="{FF2B5EF4-FFF2-40B4-BE49-F238E27FC236}">
                <a16:creationId xmlns:a16="http://schemas.microsoft.com/office/drawing/2014/main" id="{2E46FAE7-3924-4B5A-9E94-03674CD66BAE}"/>
              </a:ext>
            </a:extLst>
          </p:cNvPr>
          <p:cNvSpPr>
            <a:spLocks noGrp="1"/>
          </p:cNvSpPr>
          <p:nvPr>
            <p:ph type="body" sz="quarter" idx="21"/>
          </p:nvPr>
        </p:nvSpPr>
        <p:spPr>
          <a:xfrm>
            <a:off x="71499" y="44624"/>
            <a:ext cx="8961120" cy="188341"/>
          </a:xfrm>
        </p:spPr>
        <p:txBody>
          <a:bodyPr/>
          <a:lstStyle/>
          <a:p>
            <a:r>
              <a:rPr lang="en-US" dirty="0"/>
              <a:t>EXHIBIT 5</a:t>
            </a:r>
          </a:p>
        </p:txBody>
      </p:sp>
      <p:sp>
        <p:nvSpPr>
          <p:cNvPr id="9" name="Text Placeholder 15">
            <a:extLst>
              <a:ext uri="{FF2B5EF4-FFF2-40B4-BE49-F238E27FC236}">
                <a16:creationId xmlns:a16="http://schemas.microsoft.com/office/drawing/2014/main" id="{8A38AC61-D0F0-44BF-9CB1-EAF7027A47FF}"/>
              </a:ext>
            </a:extLst>
          </p:cNvPr>
          <p:cNvSpPr txBox="1">
            <a:spLocks/>
          </p:cNvSpPr>
          <p:nvPr/>
        </p:nvSpPr>
        <p:spPr>
          <a:xfrm>
            <a:off x="71438" y="1828800"/>
            <a:ext cx="8961120" cy="228600"/>
          </a:xfrm>
          <a:prstGeom prst="rect">
            <a:avLst/>
          </a:prstGeom>
        </p:spPr>
        <p:txBody>
          <a:bodyPr vert="horz" lIns="0" tIns="0" rIns="0" bIns="0" rtlCol="0" anchor="t" anchorCtr="0">
            <a:noAutofit/>
          </a:bodyPr>
          <a:lstStyle>
            <a:lvl1pPr marL="0" indent="0" algn="l" defTabSz="914378" rtl="0" eaLnBrk="1" latinLnBrk="0" hangingPunct="1">
              <a:spcBef>
                <a:spcPct val="20000"/>
              </a:spcBef>
              <a:buClr>
                <a:schemeClr val="accent1"/>
              </a:buClr>
              <a:buFont typeface="Arial" panose="020B0604020202020204" pitchFamily="34" charset="0"/>
              <a:buNone/>
              <a:defRPr sz="1100" b="0" i="0" kern="800" spc="-10">
                <a:solidFill>
                  <a:schemeClr val="tx1"/>
                </a:solidFill>
                <a:latin typeface="Suisse Int'l Italic" panose="020B0804000000000000" pitchFamily="34" charset="77"/>
                <a:ea typeface="+mn-ea"/>
                <a:cs typeface="+mn-cs"/>
              </a:defRPr>
            </a:lvl1pPr>
            <a:lvl2pPr marL="128584" indent="0" algn="l" defTabSz="914378" rtl="0" eaLnBrk="1" latinLnBrk="0" hangingPunct="1">
              <a:spcBef>
                <a:spcPct val="20000"/>
              </a:spcBef>
              <a:buClr>
                <a:schemeClr val="accent1"/>
              </a:buClr>
              <a:buFont typeface="Arial" panose="020B0604020202020204" pitchFamily="34" charset="0"/>
              <a:buNone/>
              <a:defRPr sz="1200" kern="800">
                <a:solidFill>
                  <a:schemeClr val="tx1"/>
                </a:solidFill>
                <a:latin typeface="+mn-lt"/>
                <a:ea typeface="+mn-ea"/>
                <a:cs typeface="+mn-cs"/>
              </a:defRPr>
            </a:lvl2pPr>
            <a:lvl3pPr marL="258359" indent="0" algn="l" defTabSz="914378" rtl="0" eaLnBrk="1" latinLnBrk="0" hangingPunct="1">
              <a:spcBef>
                <a:spcPct val="20000"/>
              </a:spcBef>
              <a:buClr>
                <a:schemeClr val="accent1"/>
              </a:buClr>
              <a:buFont typeface="Arial" panose="020B0604020202020204" pitchFamily="34" charset="0"/>
              <a:buNone/>
              <a:defRPr sz="1200" kern="800">
                <a:solidFill>
                  <a:schemeClr val="tx1"/>
                </a:solidFill>
                <a:latin typeface="+mn-lt"/>
                <a:ea typeface="+mn-ea"/>
                <a:cs typeface="+mn-cs"/>
              </a:defRPr>
            </a:lvl3pPr>
            <a:lvl4pPr marL="386943" indent="0" algn="l" defTabSz="914378" rtl="0" eaLnBrk="1" latinLnBrk="0" hangingPunct="1">
              <a:spcBef>
                <a:spcPct val="20000"/>
              </a:spcBef>
              <a:buClr>
                <a:schemeClr val="accent1"/>
              </a:buClr>
              <a:buFont typeface="Arial" panose="020B0604020202020204" pitchFamily="34" charset="0"/>
              <a:buNone/>
              <a:defRPr sz="1200" kern="800">
                <a:solidFill>
                  <a:schemeClr val="tx1"/>
                </a:solidFill>
                <a:latin typeface="+mn-lt"/>
                <a:ea typeface="+mn-ea"/>
                <a:cs typeface="+mn-cs"/>
              </a:defRPr>
            </a:lvl4pPr>
            <a:lvl5pPr marL="515528" indent="0" algn="l" defTabSz="914378" rtl="0" eaLnBrk="1" latinLnBrk="0" hangingPunct="1">
              <a:spcBef>
                <a:spcPct val="20000"/>
              </a:spcBef>
              <a:buClr>
                <a:schemeClr val="accent1"/>
              </a:buClr>
              <a:buFont typeface="Arial" panose="020B0604020202020204" pitchFamily="34" charset="0"/>
              <a:buNone/>
              <a:defRPr sz="1200" kern="800">
                <a:solidFill>
                  <a:schemeClr val="tx1"/>
                </a:solidFill>
                <a:latin typeface="+mn-lt"/>
                <a:ea typeface="+mn-ea"/>
                <a:cs typeface="+mn-cs"/>
              </a:defRPr>
            </a:lvl5pPr>
            <a:lvl6pPr marL="2514537"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726"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8915"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103"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sz="1200" i="1" dirty="0">
                <a:solidFill>
                  <a:srgbClr val="1A1A1A"/>
                </a:solidFill>
                <a:latin typeface="Arial" panose="020B0604020202020204" pitchFamily="34" charset="0"/>
                <a:cs typeface="Arial" panose="020B0604020202020204" pitchFamily="34" charset="0"/>
              </a:rPr>
              <a:t>Percent of US older adults who report . . .</a:t>
            </a:r>
          </a:p>
        </p:txBody>
      </p:sp>
    </p:spTree>
    <p:extLst>
      <p:ext uri="{BB962C8B-B14F-4D97-AF65-F5344CB8AC3E}">
        <p14:creationId xmlns:p14="http://schemas.microsoft.com/office/powerpoint/2010/main" val="1516874643"/>
      </p:ext>
    </p:extLst>
  </p:cSld>
  <p:clrMapOvr>
    <a:masterClrMapping/>
  </p:clrMapOvr>
</p:sld>
</file>

<file path=ppt/theme/theme1.xml><?xml version="1.0" encoding="utf-8"?>
<a:theme xmlns:a="http://schemas.openxmlformats.org/drawingml/2006/main" name="1_Office Theme">
  <a:themeElements>
    <a:clrScheme name="Custom 2">
      <a:dk1>
        <a:srgbClr val="4C515A"/>
      </a:dk1>
      <a:lt1>
        <a:srgbClr val="FFFFFF"/>
      </a:lt1>
      <a:dk2>
        <a:srgbClr val="044C7F"/>
      </a:dk2>
      <a:lt2>
        <a:srgbClr val="4ABDBC"/>
      </a:lt2>
      <a:accent1>
        <a:srgbClr val="044C7F"/>
      </a:accent1>
      <a:accent2>
        <a:srgbClr val="F47920"/>
      </a:accent2>
      <a:accent3>
        <a:srgbClr val="4ABDBC"/>
      </a:accent3>
      <a:accent4>
        <a:srgbClr val="71B254"/>
      </a:accent4>
      <a:accent5>
        <a:srgbClr val="5F5A9D"/>
      </a:accent5>
      <a:accent6>
        <a:srgbClr val="E6C278"/>
      </a:accent6>
      <a:hlink>
        <a:srgbClr val="49BDBC"/>
      </a:hlink>
      <a:folHlink>
        <a:srgbClr val="4ABDBC"/>
      </a:folHlink>
    </a:clrScheme>
    <a:fontScheme name="CMW (Brand Fonts) V1.0">
      <a:majorFont>
        <a:latin typeface="Berlingske Serif Text"/>
        <a:ea typeface=""/>
        <a:cs typeface=""/>
      </a:majorFont>
      <a:minorFont>
        <a:latin typeface="InterFac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a:no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objectDefaults>
  <a:extraClrSchemeLst/>
</a:theme>
</file>

<file path=ppt/theme/theme2.xml><?xml version="1.0" encoding="utf-8"?>
<a:theme xmlns:a="http://schemas.openxmlformats.org/drawingml/2006/main" name="CMWF_2021">
  <a:themeElements>
    <a:clrScheme name="CMWF 2021 1">
      <a:dk1>
        <a:srgbClr val="1A1A1A"/>
      </a:dk1>
      <a:lt1>
        <a:srgbClr val="FFFFFF"/>
      </a:lt1>
      <a:dk2>
        <a:srgbClr val="142B41"/>
      </a:dk2>
      <a:lt2>
        <a:srgbClr val="65A591"/>
      </a:lt2>
      <a:accent1>
        <a:srgbClr val="115479"/>
      </a:accent1>
      <a:accent2>
        <a:srgbClr val="F08661"/>
      </a:accent2>
      <a:accent3>
        <a:srgbClr val="3F6777"/>
      </a:accent3>
      <a:accent4>
        <a:srgbClr val="D3AC4C"/>
      </a:accent4>
      <a:accent5>
        <a:srgbClr val="495149"/>
      </a:accent5>
      <a:accent6>
        <a:srgbClr val="417693"/>
      </a:accent6>
      <a:hlink>
        <a:srgbClr val="65A591"/>
      </a:hlink>
      <a:folHlink>
        <a:srgbClr val="92979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a:no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objectDefaults>
  <a:extraClrSchemeLst/>
  <a:extLst>
    <a:ext uri="{05A4C25C-085E-4340-85A3-A5531E510DB2}">
      <thm15:themeFamily xmlns:thm15="http://schemas.microsoft.com/office/thememl/2012/main" name="CMWF_2021" id="{541B58AD-7456-8C40-80C2-8477F48CDF76}" vid="{3C3D5171-157A-5848-87A4-AF952AD89C63}"/>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CMW V1.0">
    <a:dk1>
      <a:srgbClr val="4C515A"/>
    </a:dk1>
    <a:lt1>
      <a:sysClr val="window" lastClr="FFFFFF"/>
    </a:lt1>
    <a:dk2>
      <a:srgbClr val="044C7F"/>
    </a:dk2>
    <a:lt2>
      <a:srgbClr val="4ABDBC"/>
    </a:lt2>
    <a:accent1>
      <a:srgbClr val="044C7F"/>
    </a:accent1>
    <a:accent2>
      <a:srgbClr val="F47920"/>
    </a:accent2>
    <a:accent3>
      <a:srgbClr val="4ABDBC"/>
    </a:accent3>
    <a:accent4>
      <a:srgbClr val="71B254"/>
    </a:accent4>
    <a:accent5>
      <a:srgbClr val="5F5A9D"/>
    </a:accent5>
    <a:accent6>
      <a:srgbClr val="E6C278"/>
    </a:accent6>
    <a:hlink>
      <a:srgbClr val="044C7F"/>
    </a:hlink>
    <a:folHlink>
      <a:srgbClr val="4ABDBC"/>
    </a:folHlink>
  </a:clrScheme>
  <a:fontScheme name="Custom 4">
    <a:majorFont>
      <a:latin typeface="Georgia"/>
      <a:ea typeface=""/>
      <a:cs typeface=""/>
    </a:majorFont>
    <a:minorFont>
      <a:latin typeface="Trebuchet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CMW V1.0">
    <a:dk1>
      <a:srgbClr val="4C515A"/>
    </a:dk1>
    <a:lt1>
      <a:sysClr val="window" lastClr="FFFFFF"/>
    </a:lt1>
    <a:dk2>
      <a:srgbClr val="044C7F"/>
    </a:dk2>
    <a:lt2>
      <a:srgbClr val="4ABDBC"/>
    </a:lt2>
    <a:accent1>
      <a:srgbClr val="044C7F"/>
    </a:accent1>
    <a:accent2>
      <a:srgbClr val="F47920"/>
    </a:accent2>
    <a:accent3>
      <a:srgbClr val="4ABDBC"/>
    </a:accent3>
    <a:accent4>
      <a:srgbClr val="71B254"/>
    </a:accent4>
    <a:accent5>
      <a:srgbClr val="5F5A9D"/>
    </a:accent5>
    <a:accent6>
      <a:srgbClr val="E6C278"/>
    </a:accent6>
    <a:hlink>
      <a:srgbClr val="044C7F"/>
    </a:hlink>
    <a:folHlink>
      <a:srgbClr val="4ABDBC"/>
    </a:folHlink>
  </a:clrScheme>
  <a:fontScheme name="Custom 4">
    <a:majorFont>
      <a:latin typeface="Georgia"/>
      <a:ea typeface=""/>
      <a:cs typeface=""/>
    </a:majorFont>
    <a:minorFont>
      <a:latin typeface="Trebuchet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CMW V1.0">
    <a:dk1>
      <a:srgbClr val="4C515A"/>
    </a:dk1>
    <a:lt1>
      <a:sysClr val="window" lastClr="FFFFFF"/>
    </a:lt1>
    <a:dk2>
      <a:srgbClr val="044C7F"/>
    </a:dk2>
    <a:lt2>
      <a:srgbClr val="4ABDBC"/>
    </a:lt2>
    <a:accent1>
      <a:srgbClr val="044C7F"/>
    </a:accent1>
    <a:accent2>
      <a:srgbClr val="F47920"/>
    </a:accent2>
    <a:accent3>
      <a:srgbClr val="4ABDBC"/>
    </a:accent3>
    <a:accent4>
      <a:srgbClr val="71B254"/>
    </a:accent4>
    <a:accent5>
      <a:srgbClr val="5F5A9D"/>
    </a:accent5>
    <a:accent6>
      <a:srgbClr val="E6C278"/>
    </a:accent6>
    <a:hlink>
      <a:srgbClr val="044C7F"/>
    </a:hlink>
    <a:folHlink>
      <a:srgbClr val="4ABDBC"/>
    </a:folHlink>
  </a:clrScheme>
  <a:fontScheme name="Custom 4">
    <a:majorFont>
      <a:latin typeface="Georgia"/>
      <a:ea typeface=""/>
      <a:cs typeface=""/>
    </a:majorFont>
    <a:minorFont>
      <a:latin typeface="Trebuchet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xml><?xml version="1.0" encoding="utf-8"?>
<a:themeOverride xmlns:a="http://schemas.openxmlformats.org/drawingml/2006/main">
  <a:clrScheme name="CMW V1.0">
    <a:dk1>
      <a:srgbClr val="4C515A"/>
    </a:dk1>
    <a:lt1>
      <a:sysClr val="window" lastClr="FFFFFF"/>
    </a:lt1>
    <a:dk2>
      <a:srgbClr val="044C7F"/>
    </a:dk2>
    <a:lt2>
      <a:srgbClr val="4ABDBC"/>
    </a:lt2>
    <a:accent1>
      <a:srgbClr val="044C7F"/>
    </a:accent1>
    <a:accent2>
      <a:srgbClr val="F47920"/>
    </a:accent2>
    <a:accent3>
      <a:srgbClr val="4ABDBC"/>
    </a:accent3>
    <a:accent4>
      <a:srgbClr val="71B254"/>
    </a:accent4>
    <a:accent5>
      <a:srgbClr val="5F5A9D"/>
    </a:accent5>
    <a:accent6>
      <a:srgbClr val="E6C278"/>
    </a:accent6>
    <a:hlink>
      <a:srgbClr val="044C7F"/>
    </a:hlink>
    <a:folHlink>
      <a:srgbClr val="4ABDBC"/>
    </a:folHlink>
  </a:clrScheme>
  <a:fontScheme name="Custom 4">
    <a:majorFont>
      <a:latin typeface="Georgia"/>
      <a:ea typeface=""/>
      <a:cs typeface=""/>
    </a:majorFont>
    <a:minorFont>
      <a:latin typeface="Trebuchet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ADB2CA38FBBC1428DB187BDD036B8B1" ma:contentTypeVersion="13" ma:contentTypeDescription="Create a new document." ma:contentTypeScope="" ma:versionID="3d7e81bc372b3a73e50742b19d1dcbc1">
  <xsd:schema xmlns:xsd="http://www.w3.org/2001/XMLSchema" xmlns:xs="http://www.w3.org/2001/XMLSchema" xmlns:p="http://schemas.microsoft.com/office/2006/metadata/properties" xmlns:ns2="29e91428-62e1-404e-8dba-d479e0ef01ba" xmlns:ns3="fd0705cf-2316-48c0-96f8-e5d689de0d99" targetNamespace="http://schemas.microsoft.com/office/2006/metadata/properties" ma:root="true" ma:fieldsID="da2f94c216c490a95acb2fe195904569" ns2:_="" ns3:_="">
    <xsd:import namespace="29e91428-62e1-404e-8dba-d479e0ef01ba"/>
    <xsd:import namespace="fd0705cf-2316-48c0-96f8-e5d689de0d99"/>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GenerationTime" minOccurs="0"/>
                <xsd:element ref="ns2:MediaServiceEventHashCode" minOccurs="0"/>
                <xsd:element ref="ns2:MediaServiceDateTaken" minOccurs="0"/>
                <xsd:element ref="ns2:MediaServiceOCR" minOccurs="0"/>
                <xsd:element ref="ns2:MediaServiceLocation" minOccurs="0"/>
                <xsd:element ref="ns3:SharedWithUsers" minOccurs="0"/>
                <xsd:element ref="ns3:SharedWithDetails"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9e91428-62e1-404e-8dba-d479e0ef01b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DateTaken" ma:index="15" nillable="true" ma:displayName="MediaServiceDateTaken" ma:hidden="true" ma:internalName="MediaServiceDateTaken"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fd0705cf-2316-48c0-96f8-e5d689de0d99"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07A4539A-25AA-443A-8813-1CFF676BD3C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9e91428-62e1-404e-8dba-d479e0ef01ba"/>
    <ds:schemaRef ds:uri="fd0705cf-2316-48c0-96f8-e5d689de0d9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D2FEE1BE-3B16-4FA5-A71E-A6E734A579BE}">
  <ds:schemaRefs>
    <ds:schemaRef ds:uri="http://schemas.microsoft.com/sharepoint/v3/contenttype/forms"/>
  </ds:schemaRefs>
</ds:datastoreItem>
</file>

<file path=customXml/itemProps3.xml><?xml version="1.0" encoding="utf-8"?>
<ds:datastoreItem xmlns:ds="http://schemas.openxmlformats.org/officeDocument/2006/customXml" ds:itemID="{8E0C8458-A987-4D0F-870C-B03778A39E53}">
  <ds:schemaRefs>
    <ds:schemaRef ds:uri="http://www.w3.org/XML/1998/namespace"/>
    <ds:schemaRef ds:uri="29e91428-62e1-404e-8dba-d479e0ef01ba"/>
    <ds:schemaRef ds:uri="http://schemas.openxmlformats.org/package/2006/metadata/core-properties"/>
    <ds:schemaRef ds:uri="fd0705cf-2316-48c0-96f8-e5d689de0d99"/>
    <ds:schemaRef ds:uri="http://schemas.microsoft.com/office/2006/documentManagement/types"/>
    <ds:schemaRef ds:uri="http://purl.org/dc/terms/"/>
    <ds:schemaRef ds:uri="http://schemas.microsoft.com/office/2006/metadata/properties"/>
    <ds:schemaRef ds:uri="http://schemas.microsoft.com/office/infopath/2007/PartnerControls"/>
    <ds:schemaRef ds:uri="http://purl.org/dc/dcmitype/"/>
    <ds:schemaRef ds:uri="http://purl.org/dc/elements/1.1/"/>
  </ds:schemaRefs>
</ds:datastoreItem>
</file>

<file path=docProps/app.xml><?xml version="1.0" encoding="utf-8"?>
<Properties xmlns="http://schemas.openxmlformats.org/officeDocument/2006/extended-properties" xmlns:vt="http://schemas.openxmlformats.org/officeDocument/2006/docPropsVTypes">
  <Template/>
  <TotalTime>496</TotalTime>
  <Words>739</Words>
  <Application>Microsoft Office PowerPoint</Application>
  <PresentationFormat>On-screen Show (4:3)</PresentationFormat>
  <Paragraphs>55</Paragraphs>
  <Slides>5</Slides>
  <Notes>5</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5</vt:i4>
      </vt:variant>
    </vt:vector>
  </HeadingPairs>
  <TitlesOfParts>
    <vt:vector size="14" baseType="lpstr">
      <vt:lpstr>Arial</vt:lpstr>
      <vt:lpstr>Berlingske Serif Text</vt:lpstr>
      <vt:lpstr>Calibri</vt:lpstr>
      <vt:lpstr>Georgia</vt:lpstr>
      <vt:lpstr>InterFace</vt:lpstr>
      <vt:lpstr>Suisse Int'l</vt:lpstr>
      <vt:lpstr>Suisse Int'l Italic</vt:lpstr>
      <vt:lpstr>1_Office Theme</vt:lpstr>
      <vt:lpstr>CMWF_2021</vt:lpstr>
      <vt:lpstr>Older adults in the United States are the most likely to report that their health system treats people differently because of their race or ethnicity.</vt:lpstr>
      <vt:lpstr>In the United States, nearly half of older Black women say the health care system often treats people differently because of their race or ethnicity, compared with about a third of white and Latina women.</vt:lpstr>
      <vt:lpstr>One in four Black and Latinx/Hispanic older adults report racial or ethnic discrimination when seeking health care, while few older white adults report this.</vt:lpstr>
      <vt:lpstr>More than a quarter of U.S. older adults who experienced discrimination based on their race or ethnicity felt they did not get the care they needed as a result.</vt:lpstr>
      <vt:lpstr>Older patients experiencing race- or ethnicity-based discrimination have more health care needs and are more likely to have feelings of social isolation, to report material hardships, and to feel dissatisfied with their care than older patients who  do not report discrimination.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Exhibits — How Discrimination in Health Care Affects Older Americans, and What Health Systems and Providers Can Do</dc:title>
  <dc:creator>MMD@CMWF.org;ceh@cmwf.org;as@cmwf.org;mav@cmwf.org;lz@cmwf.org</dc:creator>
  <cp:lastModifiedBy>Paul Frame</cp:lastModifiedBy>
  <cp:revision>7</cp:revision>
  <cp:lastPrinted>2017-03-10T19:19:30Z</cp:lastPrinted>
  <dcterms:created xsi:type="dcterms:W3CDTF">2014-10-08T23:03:32Z</dcterms:created>
  <dcterms:modified xsi:type="dcterms:W3CDTF">2022-04-18T16:59:01Z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0x0101003ADB2CA38FBBC1428DB187BDD036B8B1</vt:lpwstr>
  </property>
</Properties>
</file>