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5" r:id="rId4"/>
    <p:sldMasterId id="2147483972" r:id="rId5"/>
    <p:sldMasterId id="2147484054" r:id="rId6"/>
    <p:sldMasterId id="2147484052" r:id="rId7"/>
    <p:sldMasterId id="2147484044" r:id="rId8"/>
    <p:sldMasterId id="2147484050" r:id="rId9"/>
    <p:sldMasterId id="2147483710" r:id="rId10"/>
  </p:sldMasterIdLst>
  <p:notesMasterIdLst>
    <p:notesMasterId r:id="rId24"/>
  </p:notesMasterIdLst>
  <p:handoutMasterIdLst>
    <p:handoutMasterId r:id="rId25"/>
  </p:handoutMasterIdLst>
  <p:sldIdLst>
    <p:sldId id="1628" r:id="rId11"/>
    <p:sldId id="1629" r:id="rId12"/>
    <p:sldId id="1630" r:id="rId13"/>
    <p:sldId id="1631" r:id="rId14"/>
    <p:sldId id="1632" r:id="rId15"/>
    <p:sldId id="1633" r:id="rId16"/>
    <p:sldId id="1635" r:id="rId17"/>
    <p:sldId id="1636" r:id="rId18"/>
    <p:sldId id="1637" r:id="rId19"/>
    <p:sldId id="1638" r:id="rId20"/>
    <p:sldId id="1639" r:id="rId21"/>
    <p:sldId id="1640" r:id="rId22"/>
    <p:sldId id="1644" r:id="rId23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pos="5520" userDrawn="1">
          <p15:clr>
            <a:srgbClr val="A4A3A4"/>
          </p15:clr>
        </p15:guide>
        <p15:guide id="5" pos="528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  <p:cmAuthor id="2" name="Don Moulds" initials="DM" lastIdx="25" clrIdx="1"/>
  <p:cmAuthor id="3" name="Shanoor Seervai" initials="SS" lastIdx="2" clrIdx="2"/>
  <p:cmAuthor id="4" name="Jen Wilson" initials="JW" lastIdx="2" clrIdx="3"/>
  <p:cmAuthor id="5" name="Jen Wilson" initials="JW [2]" lastIdx="1" clrIdx="4"/>
  <p:cmAuthor id="6" name="Laura Gannon" initials="LG" lastIdx="24" clrIdx="5"/>
  <p:cmAuthor id="7" name="Chris Hollander" initials="CH" lastIdx="2" clrIdx="6"/>
  <p:cmAuthor id="8" name="Chris Hollander" initials="CH [2]" lastIdx="1" clrIdx="7"/>
  <p:cmAuthor id="9" name="Chris Hollander" initials="CH [3]" lastIdx="1" clrIdx="8"/>
  <p:cmAuthor id="10" name="Chris Hollander" initials="CH [4]" lastIdx="1" clrIdx="9"/>
  <p:cmAuthor id="11" name="Jen Wilson" initials="MOU" lastIdx="1" clrIdx="10">
    <p:extLst>
      <p:ext uri="{19B8F6BF-5375-455C-9EA6-DF929625EA0E}">
        <p15:presenceInfo xmlns:p15="http://schemas.microsoft.com/office/powerpoint/2012/main" userId="Jen Wilson" providerId="None"/>
      </p:ext>
    </p:extLst>
  </p:cmAuthor>
  <p:cmAuthor id="12" name="Barry A. Scholl" initials="BAS" lastIdx="6" clrIdx="11">
    <p:extLst>
      <p:ext uri="{19B8F6BF-5375-455C-9EA6-DF929625EA0E}">
        <p15:presenceInfo xmlns:p15="http://schemas.microsoft.com/office/powerpoint/2012/main" userId="S-1-5-21-1004529278-3813118908-2288687658-1188" providerId="AD"/>
      </p:ext>
    </p:extLst>
  </p:cmAuthor>
  <p:cmAuthor id="13" name="Elizabeth Fowler" initials="EF" lastIdx="4" clrIdx="12">
    <p:extLst>
      <p:ext uri="{19B8F6BF-5375-455C-9EA6-DF929625EA0E}">
        <p15:presenceInfo xmlns:p15="http://schemas.microsoft.com/office/powerpoint/2012/main" userId="S::ef@cmwf.org::710cfe12-8559-476c-8cf8-59d12e0383eb" providerId="AD"/>
      </p:ext>
    </p:extLst>
  </p:cmAuthor>
  <p:cmAuthor id="14" name="Barry A. Scholl" initials="BAS [2]" lastIdx="11" clrIdx="13">
    <p:extLst>
      <p:ext uri="{19B8F6BF-5375-455C-9EA6-DF929625EA0E}">
        <p15:presenceInfo xmlns:p15="http://schemas.microsoft.com/office/powerpoint/2012/main" userId="S::bas@cmwf.org::9b1eec93-07c6-4a8b-9a40-139c8d674f32" providerId="AD"/>
      </p:ext>
    </p:extLst>
  </p:cmAuthor>
  <p:cmAuthor id="15" name="Sara R. Collins" initials="SRC" lastIdx="5" clrIdx="14">
    <p:extLst>
      <p:ext uri="{19B8F6BF-5375-455C-9EA6-DF929625EA0E}">
        <p15:presenceInfo xmlns:p15="http://schemas.microsoft.com/office/powerpoint/2012/main" userId="S::SRC@CMWF.org::dfbb467f-0fd7-48a6-a78e-014a35e76e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AC9"/>
    <a:srgbClr val="48996B"/>
    <a:srgbClr val="D9D9D9"/>
    <a:srgbClr val="E7ECEA"/>
    <a:srgbClr val="AECAE6"/>
    <a:srgbClr val="435567"/>
    <a:srgbClr val="5A5E68"/>
    <a:srgbClr val="F49149"/>
    <a:srgbClr val="C9DEE3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6549" autoAdjust="0"/>
  </p:normalViewPr>
  <p:slideViewPr>
    <p:cSldViewPr snapToGrid="0">
      <p:cViewPr varScale="1">
        <p:scale>
          <a:sx n="66" d="100"/>
          <a:sy n="66" d="100"/>
        </p:scale>
        <p:origin x="2960" y="192"/>
      </p:cViewPr>
      <p:guideLst>
        <p:guide orient="horz" pos="3528"/>
        <p:guide orient="horz" pos="1152"/>
        <p:guide pos="5520"/>
        <p:guide pos="528"/>
        <p:guide orient="horz" pos="936"/>
        <p:guide orient="horz" pos="3432"/>
        <p:guide pos="18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3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3127-xy78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3127-xy78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3127-xy78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3127-xy7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5289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58174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EFB6D-289C-42F8-B4CA-82A28970FDAB}"/>
              </a:ext>
            </a:extLst>
          </p:cNvPr>
          <p:cNvSpPr txBox="1"/>
          <p:nvPr userDrawn="1"/>
        </p:nvSpPr>
        <p:spPr>
          <a:xfrm>
            <a:off x="2642991" y="6238045"/>
            <a:ext cx="586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latin typeface="+mn-lt"/>
                <a:cs typeface="Arial" panose="020B0604020202020204" pitchFamily="34" charset="0"/>
              </a:rPr>
              <a:t>Source: </a:t>
            </a:r>
            <a:r>
              <a:rPr lang="en-US" sz="800" b="0" i="0">
                <a:solidFill>
                  <a:srgbClr val="1A1A1A"/>
                </a:solidFill>
                <a:effectLst/>
                <a:latin typeface="+mn-lt"/>
              </a:rPr>
              <a:t>David C. Radley, Jesse C. Baumgartner, and Sara R. Collins, 2022 Scorecard on State Health System Performance: How Did States Do During the COVID-19 Pandemic? (Commonwealth Fund, June 2022). </a:t>
            </a:r>
            <a:r>
              <a:rPr lang="en-US" sz="800" b="0" i="0" u="none" strike="noStrike">
                <a:solidFill>
                  <a:srgbClr val="65A591"/>
                </a:solidFill>
                <a:effectLst/>
                <a:latin typeface="+mn-lt"/>
                <a:hlinkClick r:id="rId3"/>
              </a:rPr>
              <a:t>https://doi.org/10.26099/3127-xy78</a:t>
            </a:r>
            <a:endParaRPr lang="en-US" sz="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41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50204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9442" y="514555"/>
            <a:ext cx="8374096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441" y="1828800"/>
            <a:ext cx="8374095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2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442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EFB6D-289C-42F8-B4CA-82A28970FDAB}"/>
              </a:ext>
            </a:extLst>
          </p:cNvPr>
          <p:cNvSpPr txBox="1"/>
          <p:nvPr userDrawn="1"/>
        </p:nvSpPr>
        <p:spPr>
          <a:xfrm>
            <a:off x="388311" y="6238045"/>
            <a:ext cx="586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latin typeface="+mn-lt"/>
                <a:cs typeface="Arial" panose="020B0604020202020204" pitchFamily="34" charset="0"/>
              </a:rPr>
              <a:t>Source: </a:t>
            </a:r>
            <a:r>
              <a:rPr lang="en-US" sz="800" b="0" i="0">
                <a:solidFill>
                  <a:srgbClr val="1A1A1A"/>
                </a:solidFill>
                <a:effectLst/>
                <a:latin typeface="+mn-lt"/>
              </a:rPr>
              <a:t>David C. Radley, Jesse C. Baumgartner, and Sara R. Collins, 2022 Scorecard on State Health System Performance: How Did States Do During the COVID-19 Pandemic? (Commonwealth Fund, June 2022). </a:t>
            </a:r>
            <a:r>
              <a:rPr lang="en-US" sz="800" b="0" i="0" u="none" strike="noStrike">
                <a:solidFill>
                  <a:srgbClr val="65A591"/>
                </a:solidFill>
                <a:effectLst/>
                <a:latin typeface="+mn-lt"/>
                <a:hlinkClick r:id="rId3"/>
              </a:rPr>
              <a:t>https://doi.org/10.26099/3127-xy78</a:t>
            </a:r>
            <a:endParaRPr lang="en-US" sz="80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A34E8F-A023-4EB0-8A07-F3D2CE4FEE55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99" y="6119856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2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50204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9440" y="514555"/>
            <a:ext cx="8373560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2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442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EFB6D-289C-42F8-B4CA-82A28970FDAB}"/>
              </a:ext>
            </a:extLst>
          </p:cNvPr>
          <p:cNvSpPr txBox="1"/>
          <p:nvPr userDrawn="1"/>
        </p:nvSpPr>
        <p:spPr>
          <a:xfrm>
            <a:off x="388311" y="6238045"/>
            <a:ext cx="586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latin typeface="+mn-lt"/>
                <a:cs typeface="Arial" panose="020B0604020202020204" pitchFamily="34" charset="0"/>
              </a:rPr>
              <a:t>Source: </a:t>
            </a:r>
            <a:r>
              <a:rPr lang="en-US" sz="800" b="0" i="0">
                <a:solidFill>
                  <a:srgbClr val="1A1A1A"/>
                </a:solidFill>
                <a:effectLst/>
                <a:latin typeface="+mn-lt"/>
              </a:rPr>
              <a:t>David C. Radley, Jesse C. Baumgartner, and Sara R. Collins, 2022 Scorecard on State Health System Performance: How Did States Do During the COVID-19 Pandemic? (Commonwealth Fund, June 2022). </a:t>
            </a:r>
            <a:r>
              <a:rPr lang="en-US" sz="800" b="0" i="0" u="none" strike="noStrike">
                <a:solidFill>
                  <a:srgbClr val="65A591"/>
                </a:solidFill>
                <a:effectLst/>
                <a:latin typeface="+mn-lt"/>
                <a:hlinkClick r:id="rId3"/>
              </a:rPr>
              <a:t>https://doi.org/10.26099/3127-xy78</a:t>
            </a:r>
            <a:endParaRPr lang="en-US" sz="800">
              <a:latin typeface="+mn-lt"/>
            </a:endParaRPr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E94307B3-EA14-4121-A11B-928D250A8A12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95702" y="1461220"/>
            <a:ext cx="8367834" cy="41009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96690D4-3129-4F21-AC75-4FB6970E87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3438" y="5614224"/>
            <a:ext cx="8359562" cy="45360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Notes:</a:t>
            </a:r>
          </a:p>
          <a:p>
            <a:r>
              <a:rPr lang="en-US"/>
              <a:t>Data: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5607BC-22BB-48D9-98B7-ABD096B0D1F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99" y="6119856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8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5289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49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5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80C94D-DB55-5E49-B2B4-5E8C448A5FF1}"/>
              </a:ext>
            </a:extLst>
          </p:cNvPr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94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58174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3" y="1828800"/>
            <a:ext cx="4114800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5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9956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034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2"/>
            <a:ext cx="4114800" cy="4206241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272BB8B-624A-4C45-B901-FBCED4B14A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8169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4" y="6288660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60BDA4A3-F221-914D-BFF9-03E27D314E8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5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28194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8240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92375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374C714-767A-8D45-96AF-F0D193DA9C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5354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4" y="6288660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CF209F0E-A49E-434E-A261-373A60B7566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5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9846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8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7696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5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4571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521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BB7-F188-5443-B4C2-E09C82B82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8" y="6394518"/>
            <a:ext cx="1321024" cy="41886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01" y="6394517"/>
            <a:ext cx="7128793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b="0" i="0">
                <a:solidFill>
                  <a:srgbClr val="1A1A1A"/>
                </a:solidFill>
                <a:effectLst/>
                <a:latin typeface="inherit"/>
              </a:rPr>
              <a:t>David C. Radley, Jesse C. Baumgartner, and Sara R. Collins, 2022 Scorecard on State Health System Performance: How Did States Do During the COVID-19 Pandemic? (Commonwealth Fund, June 2022). </a:t>
            </a:r>
            <a:r>
              <a:rPr lang="en-US" sz="800" b="0" i="0" u="none" strike="noStrike">
                <a:solidFill>
                  <a:srgbClr val="65A591"/>
                </a:solidFill>
                <a:effectLst/>
                <a:latin typeface="inherit"/>
                <a:hlinkClick r:id="rId3"/>
              </a:rPr>
              <a:t>https://doi.org/10.26099/3127-xy78</a:t>
            </a:r>
            <a:endParaRPr lang="en-US" sz="8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71499" y="260648"/>
            <a:ext cx="8961120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b="0" i="0" spc="-51" baseline="0"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438" y="1344918"/>
            <a:ext cx="8961120" cy="4265828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499" y="44628"/>
            <a:ext cx="8961120" cy="188341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 i="0">
                <a:latin typeface="+mj-lt"/>
              </a:defRPr>
            </a:lvl1pPr>
            <a:lvl2pPr marL="171442" indent="0">
              <a:buNone/>
              <a:defRPr sz="1200"/>
            </a:lvl2pPr>
            <a:lvl3pPr marL="344470" indent="0">
              <a:buNone/>
              <a:defRPr sz="1200"/>
            </a:lvl3pPr>
            <a:lvl4pPr marL="515912" indent="0">
              <a:buNone/>
              <a:defRPr sz="1200"/>
            </a:lvl4pPr>
            <a:lvl5pPr marL="687353" indent="0">
              <a:buNone/>
              <a:defRPr sz="1200"/>
            </a:lvl5pPr>
          </a:lstStyle>
          <a:p>
            <a:pPr lvl="0"/>
            <a:r>
              <a:rPr lang="en-US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1499" y="5739484"/>
            <a:ext cx="8961120" cy="453602"/>
          </a:xfrm>
        </p:spPr>
        <p:txBody>
          <a:bodyPr anchor="b" anchorCtr="0">
            <a:no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171442" indent="0">
              <a:buNone/>
              <a:defRPr sz="900">
                <a:solidFill>
                  <a:schemeClr val="tx1"/>
                </a:solidFill>
              </a:defRPr>
            </a:lvl2pPr>
            <a:lvl3pPr marL="344470" indent="0">
              <a:buNone/>
              <a:defRPr sz="900">
                <a:solidFill>
                  <a:schemeClr val="tx1"/>
                </a:solidFill>
              </a:defRPr>
            </a:lvl3pPr>
            <a:lvl4pPr marL="515912" indent="0">
              <a:buNone/>
              <a:defRPr sz="900">
                <a:solidFill>
                  <a:schemeClr val="tx1"/>
                </a:solidFill>
              </a:defRPr>
            </a:lvl4pPr>
            <a:lvl5pPr marL="68735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Notes &amp; Data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DCAC2DF-428F-0247-A8CB-28A251E9B3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38" y="1044419"/>
            <a:ext cx="8961120" cy="25131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uisse Int'l Italic" panose="020B0804000000000000" pitchFamily="34" charset="77"/>
              </a:defRPr>
            </a:lvl1pPr>
            <a:lvl2pPr marL="128581" indent="0">
              <a:buNone/>
              <a:defRPr/>
            </a:lvl2pPr>
            <a:lvl3pPr marL="258352" indent="0">
              <a:buNone/>
              <a:defRPr/>
            </a:lvl3pPr>
            <a:lvl4pPr marL="386933" indent="0">
              <a:buNone/>
              <a:defRPr/>
            </a:lvl4pPr>
            <a:lvl5pPr marL="515515" indent="0">
              <a:buNone/>
              <a:defRPr/>
            </a:lvl5pPr>
          </a:lstStyle>
          <a:p>
            <a:pPr lvl="0"/>
            <a:r>
              <a:rPr lang="en-US"/>
              <a:t>Axis Title</a:t>
            </a:r>
          </a:p>
        </p:txBody>
      </p:sp>
    </p:spTree>
    <p:extLst>
      <p:ext uri="{BB962C8B-B14F-4D97-AF65-F5344CB8AC3E}">
        <p14:creationId xmlns:p14="http://schemas.microsoft.com/office/powerpoint/2010/main" val="3272879816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7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30" y="3747677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9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4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2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2282F-3013-9B45-AE8D-78869F3B93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50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53DE6-C42C-2741-8210-54502935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5A2D0-4F13-F245-8C06-5F0B8F4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2DAF0-0013-6F44-BDC5-714FFED3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7A2EC-438B-1044-A3AF-99AFAEEE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03275-5D2F-F946-BFA4-D6D1D463E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72AB5F-9111-7A4D-8C29-A328BB78CC80}"/>
              </a:ext>
            </a:extLst>
          </p:cNvPr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60C7B4-8011-AE4E-AFED-B82E5203D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2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B3BA39-CAEA-E44B-9F64-BBF355856EDC}"/>
              </a:ext>
            </a:extLst>
          </p:cNvPr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B07FF-40DE-744D-8C1D-8DBC2A74B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9ACE06-2526-3D4B-986D-A4CA8AD7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2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7E2D29-8510-8D43-9502-458D3D71BEB0}"/>
              </a:ext>
            </a:extLst>
          </p:cNvPr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4EDE8F-4CE8-3B46-9C2F-C9D4265E89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10EE1-CD7A-1B4D-91F4-3263012B1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2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874F8-CB91-314C-8CDA-9FDCCE44AAEE}"/>
              </a:ext>
            </a:extLst>
          </p:cNvPr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D1C0F-BDB6-DF41-9C4F-6B29613C1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DB8E5-1F2A-8D49-8F93-C132AF543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2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61E009-1F74-DF41-B94D-B0613B15BFD1}"/>
              </a:ext>
            </a:extLst>
          </p:cNvPr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42BAD-84D4-D34F-8DAF-74462CF7CB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AACB1-C1DA-DF4A-8AF8-CC0B809C2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2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9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4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4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9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4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9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30" y="3747677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1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9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4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2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0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4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9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4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9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223434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12D821-3740-5F42-A695-5737A1EA5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20E4-0C4F-2C4B-A6F8-B225AC377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223434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7CDA024-1BCD-1249-AF35-1ED8A3703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EA73BAE-6791-A449-890C-E0DCE2EC8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05484-D197-8449-9354-17BFFC59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223434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B131DE5-CEB2-9843-BEA6-3FA7C4EFD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9E5A-3777-3444-AE9F-AB29FF632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20E5A-34C8-4044-922E-A5E9B1CD8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D891DC-4BDA-574F-8D0F-3856C0367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28546D-4B6C-A543-96D4-05747FB8D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27F049-6C1A-FB4C-95E3-E6444D6C2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5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46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643B8-CFC9-B54E-B115-7F087DBB9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5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8"/>
            <a:ext cx="6024666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62BA5-BEDE-2E41-8599-BAEF19A7B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89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8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8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5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20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61" y="1781338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30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31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7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5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80" y="1781338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8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6000001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B6FC6C-7B47-CE49-98E7-67B0CDD3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9"/>
            <a:ext cx="7919047" cy="48782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280160"/>
            <a:ext cx="7919046" cy="457546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5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5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DDBCE-2E09-FC44-A7BB-1DDC7FAEE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8"/>
            <a:ext cx="1475370" cy="1322623"/>
          </a:xfrm>
          <a:prstGeom prst="homePlate">
            <a:avLst>
              <a:gd name="adj" fmla="val 190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80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3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5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20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61" y="1781338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30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31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7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5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80" y="1781338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8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6" y="6000001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3FEE47-F1CB-DA4B-B896-D80B21BF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243C6F-909E-4F4E-BE06-20F78304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B34DF-A767-5844-B3B8-534E13207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8D18D6-5355-B847-867A-88851FBFB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B607CD4-0A0B-4844-A461-7C421EC29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D6BB7-E3D2-4E49-B962-8713A5D71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6" y="1828800"/>
            <a:ext cx="3834782" cy="4026822"/>
          </a:xfrm>
        </p:spPr>
        <p:txBody>
          <a:bodyPr>
            <a:normAutofit/>
          </a:bodyPr>
          <a:lstStyle>
            <a:lvl1pPr marL="17144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3662ED-784C-D249-8795-CA82D1CC1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8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5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B4BE5-2887-AE45-9F8B-D30C7DD64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5" y="1699589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6000001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8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8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5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20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61" y="1781338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30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31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7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5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8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80" y="1781338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8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6000001"/>
            <a:ext cx="6025788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6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2915A1-93EA-4542-9602-D99BAD447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60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82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1" y="5426344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2451-5459-9D43-8A99-516D9A08E3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D3F57-B7D9-8F4B-98EC-025799A59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60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82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1" y="5426344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26ECB-F423-1045-92B3-BDC9846106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8B7AD-A6D7-AE46-8C4C-7FBBC674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60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82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1" y="5426344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5419DB-9474-2846-8B3E-DA30852DC0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0BC8F-F8D9-4849-9747-9D85A748C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60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82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1" y="5426344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9B494-9F9D-2F40-9D90-755C68BE6C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CD010-54C7-3541-BC74-F2FAF23D8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60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82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1" y="5426344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7F2C01-7E98-AC47-B47D-D0991DB0C9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1B5FA-93C6-B347-8327-62EA2D391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100834"/>
            <a:ext cx="7919046" cy="4754791"/>
          </a:xfrm>
        </p:spPr>
        <p:txBody>
          <a:bodyPr>
            <a:normAutofit/>
          </a:bodyPr>
          <a:lstStyle>
            <a:lvl1pPr marL="171442" indent="-171442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71" indent="-17303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12" indent="-171442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53" indent="-171442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796" indent="-171442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6" y="381744"/>
            <a:ext cx="7919047" cy="55289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3AC72-C506-7842-973C-0C61CB02B3BD}"/>
              </a:ext>
            </a:extLst>
          </p:cNvPr>
          <p:cNvSpPr/>
          <p:nvPr userDrawn="1"/>
        </p:nvSpPr>
        <p:spPr>
          <a:xfrm>
            <a:off x="3974481" y="6319859"/>
            <a:ext cx="4572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900" b="0">
                <a:solidFill>
                  <a:schemeClr val="tx1"/>
                </a:solidFill>
              </a:rPr>
              <a:t>Board of Directors Update</a:t>
            </a:r>
            <a:r>
              <a:rPr lang="en-US" sz="900" b="0" baseline="0">
                <a:solidFill>
                  <a:schemeClr val="tx1"/>
                </a:solidFill>
              </a:rPr>
              <a:t> </a:t>
            </a:r>
            <a:r>
              <a:rPr lang="en-US" sz="900" b="1" baseline="0">
                <a:solidFill>
                  <a:schemeClr val="tx1"/>
                </a:solidFill>
              </a:rPr>
              <a:t>April 2019</a:t>
            </a:r>
            <a:endParaRPr lang="en-US" sz="900" b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DE322-74A9-482A-9BAC-77342539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722"/>
          <a:stretch/>
        </p:blipFill>
        <p:spPr>
          <a:xfrm>
            <a:off x="597519" y="6018776"/>
            <a:ext cx="2110258" cy="6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36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5" y="1699589"/>
            <a:ext cx="8091115" cy="41776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AC434B-D452-184F-A148-73AB6F10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6" y="381744"/>
            <a:ext cx="7919047" cy="55289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36659-69D8-854B-A7B4-6E06D9C0B5AC}"/>
              </a:ext>
            </a:extLst>
          </p:cNvPr>
          <p:cNvSpPr/>
          <p:nvPr userDrawn="1"/>
        </p:nvSpPr>
        <p:spPr>
          <a:xfrm>
            <a:off x="3974481" y="6319859"/>
            <a:ext cx="4572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900" b="0">
                <a:solidFill>
                  <a:schemeClr val="tx1"/>
                </a:solidFill>
              </a:rPr>
              <a:t>Board of Directors Update</a:t>
            </a:r>
            <a:r>
              <a:rPr lang="en-US" sz="900" b="0" baseline="0">
                <a:solidFill>
                  <a:schemeClr val="tx1"/>
                </a:solidFill>
              </a:rPr>
              <a:t> </a:t>
            </a:r>
            <a:r>
              <a:rPr lang="en-US" sz="900" b="1" baseline="0">
                <a:solidFill>
                  <a:schemeClr val="tx1"/>
                </a:solidFill>
              </a:rPr>
              <a:t>April 2019</a:t>
            </a:r>
            <a:endParaRPr lang="en-US" sz="900" b="1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D5978-8B2B-4B51-A55B-C1D8A8CAF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34" y="6135238"/>
            <a:ext cx="21093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226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569464"/>
            <a:ext cx="2714626" cy="1179576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544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0298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1052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1806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9544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0298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1052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1806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5034731" y="1651000"/>
            <a:ext cx="345344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6953250" y="0"/>
            <a:ext cx="219075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409575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171452" y="241300"/>
            <a:ext cx="8829675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914400"/>
            <a:ext cx="4203954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072384"/>
            <a:ext cx="3710178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1"/>
              </a:lnSpc>
              <a:spcBef>
                <a:spcPts val="0"/>
              </a:spcBef>
              <a:buNone/>
              <a:defRPr sz="1351">
                <a:solidFill>
                  <a:schemeClr val="bg1"/>
                </a:solidFill>
              </a:defRPr>
            </a:lvl1pPr>
            <a:lvl2pPr marL="342891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3530" y="457200"/>
            <a:ext cx="3422142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C07718-BA1E-FF2B-FD71-A251B4F5C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9497" y="6270105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569464"/>
            <a:ext cx="2714626" cy="1179576"/>
          </a:xfrm>
        </p:spPr>
        <p:txBody>
          <a:bodyPr anchor="t" anchorCtr="0">
            <a:normAutofit/>
          </a:bodyPr>
          <a:lstStyle>
            <a:lvl1pPr>
              <a:lnSpc>
                <a:spcPts val="3000"/>
              </a:lnSpc>
              <a:defRPr sz="2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544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0298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1052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1806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9544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0298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1052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1806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2" y="495300"/>
            <a:ext cx="4543425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4898029" y="495300"/>
            <a:ext cx="2198690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6639464" y="3863713"/>
            <a:ext cx="219075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171452" y="241300"/>
            <a:ext cx="8829675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914400"/>
            <a:ext cx="42291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489200"/>
            <a:ext cx="3902202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1"/>
              </a:lnSpc>
              <a:spcBef>
                <a:spcPts val="0"/>
              </a:spcBef>
              <a:buNone/>
              <a:defRPr sz="1351">
                <a:solidFill>
                  <a:schemeClr val="tx1"/>
                </a:solidFill>
              </a:defRPr>
            </a:lvl1pPr>
            <a:lvl2pPr marL="342891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5" y="914400"/>
            <a:ext cx="3250692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1BED94-EEAE-67C0-C107-423B5D23A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623" y="6153404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2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4517136"/>
            <a:ext cx="4936166" cy="1371600"/>
          </a:xfrm>
        </p:spPr>
        <p:txBody>
          <a:bodyPr>
            <a:normAutofit/>
          </a:bodyPr>
          <a:lstStyle>
            <a:lvl1pPr>
              <a:lnSpc>
                <a:spcPts val="3451"/>
              </a:lnSpc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0" y="2240280"/>
            <a:ext cx="3483864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351">
                <a:solidFill>
                  <a:schemeClr val="bg1"/>
                </a:solidFill>
              </a:defRPr>
            </a:lvl1pPr>
            <a:lvl2pPr marL="342891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202" y="4498848"/>
            <a:ext cx="1591056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351"/>
              </a:lnSpc>
              <a:spcBef>
                <a:spcPts val="0"/>
              </a:spcBef>
              <a:buNone/>
              <a:defRPr sz="900" b="1"/>
            </a:lvl1pPr>
            <a:lvl2pPr marL="342891" indent="0">
              <a:lnSpc>
                <a:spcPts val="1351"/>
              </a:lnSpc>
              <a:spcBef>
                <a:spcPts val="0"/>
              </a:spcBef>
              <a:buNone/>
              <a:defRPr sz="900" b="1"/>
            </a:lvl2pPr>
            <a:lvl3pPr marL="685783" indent="0">
              <a:lnSpc>
                <a:spcPts val="1351"/>
              </a:lnSpc>
              <a:spcBef>
                <a:spcPts val="0"/>
              </a:spcBef>
              <a:buNone/>
              <a:defRPr sz="900" b="1"/>
            </a:lvl3pPr>
            <a:lvl4pPr marL="1028674" indent="0">
              <a:lnSpc>
                <a:spcPts val="1351"/>
              </a:lnSpc>
              <a:spcBef>
                <a:spcPts val="0"/>
              </a:spcBef>
              <a:buNone/>
              <a:defRPr sz="900" b="1"/>
            </a:lvl4pPr>
            <a:lvl5pPr marL="1371566" indent="0">
              <a:lnSpc>
                <a:spcPts val="1351"/>
              </a:lnSpc>
              <a:spcBef>
                <a:spcPts val="0"/>
              </a:spcBef>
              <a:buNone/>
              <a:defRPr sz="9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569464"/>
            <a:ext cx="2714626" cy="1179576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400"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544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0298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1052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1806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9544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0298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1052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1806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BD03BB-7727-05D3-31DC-BB73FF78B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9497" y="6270105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32004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99032"/>
            <a:ext cx="2714626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779776"/>
            <a:ext cx="2599182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1"/>
              </a:lnSpc>
              <a:spcBef>
                <a:spcPts val="0"/>
              </a:spcBef>
              <a:buNone/>
              <a:defRPr sz="1351">
                <a:solidFill>
                  <a:schemeClr val="bg1"/>
                </a:solidFill>
              </a:defRPr>
            </a:lvl1pPr>
            <a:lvl2pPr marL="342891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90877" y="0"/>
            <a:ext cx="561022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8801100" y="4445000"/>
            <a:ext cx="3429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8801100" y="0"/>
            <a:ext cx="3429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4FBE2-3D85-A4F9-4409-42A101AC0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9497" y="6270105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6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6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4" y="6288152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596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192026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914400"/>
            <a:ext cx="5600701" cy="1572768"/>
          </a:xfrm>
        </p:spPr>
        <p:txBody>
          <a:bodyPr/>
          <a:lstStyle>
            <a:lvl1pPr>
              <a:lnSpc>
                <a:spcPts val="3451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2" y="2540000"/>
            <a:ext cx="4943475" cy="3403600"/>
          </a:xfrm>
          <a:prstGeom prst="rect">
            <a:avLst/>
          </a:prstGeom>
        </p:spPr>
        <p:txBody>
          <a:bodyPr/>
          <a:lstStyle>
            <a:lvl1pPr marL="257168" indent="-257168">
              <a:lnSpc>
                <a:spcPts val="2251"/>
              </a:lnSpc>
              <a:spcBef>
                <a:spcPts val="0"/>
              </a:spcBef>
              <a:buFont typeface="+mj-lt"/>
              <a:buAutoNum type="arabicPeriod"/>
              <a:defRPr sz="1351"/>
            </a:lvl1pPr>
            <a:lvl2pPr marL="342891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475" y="1384300"/>
            <a:ext cx="2558034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C24E1-2614-76C2-11F2-E72EFD8B7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9497" y="6270105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569464"/>
            <a:ext cx="2714626" cy="1179576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544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0298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1052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1806" y="1463040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9544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0298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1052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1806" y="4087368"/>
            <a:ext cx="1124712" cy="219456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1834116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7749806" y="5463806"/>
            <a:ext cx="2445488" cy="3429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5987036" y="495300"/>
            <a:ext cx="2815209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3188369" y="495300"/>
            <a:ext cx="2840292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779776"/>
            <a:ext cx="2599182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51"/>
              </a:lnSpc>
              <a:spcBef>
                <a:spcPts val="0"/>
              </a:spcBef>
              <a:buNone/>
              <a:defRPr sz="1351">
                <a:solidFill>
                  <a:schemeClr val="tx1"/>
                </a:solidFill>
              </a:defRPr>
            </a:lvl1pPr>
            <a:lvl2pPr marL="342891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1870" y="960120"/>
            <a:ext cx="4930902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171452" y="241300"/>
            <a:ext cx="8829675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171452" y="2415910"/>
            <a:ext cx="301691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1600"/>
            <a:ext cx="2714626" cy="877824"/>
          </a:xfrm>
        </p:spPr>
        <p:txBody>
          <a:bodyPr/>
          <a:lstStyle>
            <a:lvl1pPr>
              <a:lnSpc>
                <a:spcPts val="324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E27630-AB2D-BAEB-A1EC-D7CBA051C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9497" y="6270105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19780F-7376-8549-9F95-D5706E8B70A4}"/>
              </a:ext>
            </a:extLst>
          </p:cNvPr>
          <p:cNvSpPr/>
          <p:nvPr userDrawn="1"/>
        </p:nvSpPr>
        <p:spPr>
          <a:xfrm>
            <a:off x="21705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4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9" y="514561"/>
            <a:ext cx="7919047" cy="118503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D4FB74-AF76-8040-8EF1-B28D439BA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439" y="1828807"/>
            <a:ext cx="7919047" cy="4026823"/>
          </a:xfrm>
        </p:spPr>
        <p:txBody>
          <a:bodyPr>
            <a:normAutofit/>
          </a:bodyPr>
          <a:lstStyle>
            <a:lvl1pPr marL="128575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258340" indent="-129767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2"/>
              </a:buClr>
              <a:buFont typeface="LucidaGrande" charset="0"/>
              <a:buChar char="-"/>
              <a:defRPr sz="1351">
                <a:solidFill>
                  <a:schemeClr val="bg1"/>
                </a:solidFill>
              </a:defRPr>
            </a:lvl2pPr>
            <a:lvl3pPr marL="386914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2"/>
              </a:buClr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3pPr>
            <a:lvl4pPr marL="515490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2"/>
              </a:buClr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4pPr>
            <a:lvl5pPr marL="644065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2"/>
              </a:buClr>
              <a:buFont typeface="LucidaGrande" charset="0"/>
              <a:buChar char="-"/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5A317D-F942-504A-9CC7-AFD2AB679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5" y="6109685"/>
            <a:ext cx="1379166" cy="55117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90D21BA-94A3-F140-BE5D-BDB74D4818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9" y="223439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5220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19780F-7376-8549-9F95-D5706E8B70A4}"/>
              </a:ext>
            </a:extLst>
          </p:cNvPr>
          <p:cNvSpPr/>
          <p:nvPr userDrawn="1"/>
        </p:nvSpPr>
        <p:spPr>
          <a:xfrm>
            <a:off x="21705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4" y="6288154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675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9" y="514561"/>
            <a:ext cx="7919047" cy="118503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D4FB74-AF76-8040-8EF1-B28D439BA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439" y="1828807"/>
            <a:ext cx="7919047" cy="4026823"/>
          </a:xfrm>
        </p:spPr>
        <p:txBody>
          <a:bodyPr>
            <a:normAutofit/>
          </a:bodyPr>
          <a:lstStyle>
            <a:lvl1pPr marL="128575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258340" indent="-129767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6"/>
              </a:buClr>
              <a:buFont typeface="LucidaGrande" charset="0"/>
              <a:buChar char="-"/>
              <a:defRPr sz="1351">
                <a:solidFill>
                  <a:schemeClr val="bg1"/>
                </a:solidFill>
              </a:defRPr>
            </a:lvl2pPr>
            <a:lvl3pPr marL="386914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6"/>
              </a:buClr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3pPr>
            <a:lvl4pPr marL="515490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6"/>
              </a:buClr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4pPr>
            <a:lvl5pPr marL="644065" indent="-128575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6"/>
              </a:buClr>
              <a:buFont typeface="LucidaGrande" charset="0"/>
              <a:buChar char="-"/>
              <a:defRPr sz="105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5A317D-F942-504A-9CC7-AFD2AB679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5" y="6109685"/>
            <a:ext cx="1379166" cy="55117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90D21BA-94A3-F140-BE5D-BDB74D4818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9" y="223439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6818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DEE4AEC-07D0-8D4E-9D43-35F0272605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3675" y="1683951"/>
            <a:ext cx="4023360" cy="4267200"/>
          </a:xfrm>
        </p:spPr>
        <p:txBody>
          <a:bodyPr>
            <a:normAutofit/>
          </a:bodyPr>
          <a:lstStyle>
            <a:lvl1pPr marL="128579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47" indent="-129770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351">
                <a:solidFill>
                  <a:schemeClr val="tx1"/>
                </a:solidFill>
              </a:defRPr>
            </a:lvl2pPr>
            <a:lvl3pPr marL="386925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02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081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0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8A55C3E-CFF0-FE4B-AE4B-E839DE6733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6" y="1683951"/>
            <a:ext cx="4023360" cy="4267200"/>
          </a:xfrm>
        </p:spPr>
        <p:txBody>
          <a:bodyPr>
            <a:normAutofit/>
          </a:bodyPr>
          <a:lstStyle>
            <a:lvl1pPr marL="128579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47" indent="-129770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351">
                <a:solidFill>
                  <a:schemeClr val="tx1"/>
                </a:solidFill>
              </a:defRPr>
            </a:lvl2pPr>
            <a:lvl3pPr marL="386925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02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081" indent="-128579">
              <a:lnSpc>
                <a:spcPct val="100000"/>
              </a:lnSpc>
              <a:spcBef>
                <a:spcPts val="600"/>
              </a:spcBef>
              <a:spcAft>
                <a:spcPts val="451"/>
              </a:spcAft>
              <a:buClr>
                <a:schemeClr val="accent1"/>
              </a:buClr>
              <a:buFont typeface="LucidaGrande" charset="0"/>
              <a:buChar char="-"/>
              <a:defRPr sz="10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801"/>
            <a:ext cx="8229600" cy="24693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4462" y="6288154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800" b="0" i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5" y="514555"/>
            <a:ext cx="8229600" cy="97536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333F1-52FA-EC4D-9798-98711D6EF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7" y="5984049"/>
            <a:ext cx="1631950" cy="10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30" y="3747680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88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92"/>
            <a:ext cx="7772400" cy="2134447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9" y="2858973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51" spc="0" baseline="0">
                <a:solidFill>
                  <a:schemeClr val="bg1"/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4" y="3488271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131ED29-A307-4242-8EC2-598F9824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3" y="5624197"/>
            <a:ext cx="2128823" cy="850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DFE888-3964-6049-A06D-A5CEB7777E8A}"/>
              </a:ext>
            </a:extLst>
          </p:cNvPr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5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2" r:id="rId2"/>
    <p:sldLayoutId id="2147483887" r:id="rId3"/>
    <p:sldLayoutId id="2147483695" r:id="rId4"/>
    <p:sldLayoutId id="2147483996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8" r:id="rId12"/>
    <p:sldLayoutId id="2147483969" r:id="rId13"/>
    <p:sldLayoutId id="2147483970" r:id="rId14"/>
    <p:sldLayoutId id="2147483965" r:id="rId15"/>
    <p:sldLayoutId id="2147483966" r:id="rId16"/>
    <p:sldLayoutId id="2147483967" r:id="rId17"/>
    <p:sldLayoutId id="2147484036" r:id="rId18"/>
    <p:sldLayoutId id="2147484030" r:id="rId19"/>
    <p:sldLayoutId id="2147484031" r:id="rId20"/>
    <p:sldLayoutId id="2147484020" r:id="rId21"/>
    <p:sldLayoutId id="2147483950" r:id="rId22"/>
    <p:sldLayoutId id="2147483953" r:id="rId23"/>
    <p:sldLayoutId id="2147483954" r:id="rId24"/>
    <p:sldLayoutId id="2147483955" r:id="rId25"/>
    <p:sldLayoutId id="2147484042" r:id="rId26"/>
    <p:sldLayoutId id="2147483956" r:id="rId27"/>
    <p:sldLayoutId id="2147483957" r:id="rId28"/>
    <p:sldLayoutId id="2147483958" r:id="rId29"/>
    <p:sldLayoutId id="2147483951" r:id="rId30"/>
    <p:sldLayoutId id="2147484029" r:id="rId31"/>
    <p:sldLayoutId id="2147483952" r:id="rId32"/>
    <p:sldLayoutId id="2147484041" r:id="rId33"/>
    <p:sldLayoutId id="2147484035" r:id="rId34"/>
    <p:sldLayoutId id="2147483971" r:id="rId35"/>
  </p:sldLayoutIdLst>
  <p:hf sldNum="0" hdr="0" dt="0"/>
  <p:txStyles>
    <p:titleStyle>
      <a:lvl1pPr algn="ctr" defTabSz="91435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2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1">
          <a:solidFill>
            <a:schemeClr val="tx1"/>
          </a:solidFill>
          <a:latin typeface="+mn-lt"/>
          <a:ea typeface="+mn-ea"/>
          <a:cs typeface="+mn-cs"/>
        </a:defRPr>
      </a:lvl1pPr>
      <a:lvl2pPr marL="344471" indent="-173030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12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53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96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C1AD93-FDB0-DE4D-96C9-AB89B36F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0382" y="62043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Meeting Name  |  Meeting Date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5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4038" r:id="rId2"/>
    <p:sldLayoutId id="2147484002" r:id="rId3"/>
    <p:sldLayoutId id="2147484000" r:id="rId4"/>
    <p:sldLayoutId id="2147484001" r:id="rId5"/>
    <p:sldLayoutId id="2147484003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3997" r:id="rId17"/>
    <p:sldLayoutId id="2147484018" r:id="rId18"/>
    <p:sldLayoutId id="2147484019" r:id="rId19"/>
    <p:sldLayoutId id="2147484037" r:id="rId20"/>
    <p:sldLayoutId id="2147484028" r:id="rId21"/>
    <p:sldLayoutId id="2147483974" r:id="rId22"/>
    <p:sldLayoutId id="2147483998" r:id="rId23"/>
    <p:sldLayoutId id="2147484005" r:id="rId24"/>
    <p:sldLayoutId id="2147484023" r:id="rId25"/>
    <p:sldLayoutId id="2147483975" r:id="rId26"/>
    <p:sldLayoutId id="2147483976" r:id="rId27"/>
    <p:sldLayoutId id="2147483977" r:id="rId28"/>
    <p:sldLayoutId id="2147484079" r:id="rId29"/>
    <p:sldLayoutId id="2147484021" r:id="rId30"/>
    <p:sldLayoutId id="2147483999" r:id="rId31"/>
    <p:sldLayoutId id="2147484032" r:id="rId32"/>
    <p:sldLayoutId id="2147484033" r:id="rId33"/>
    <p:sldLayoutId id="2147484034" r:id="rId34"/>
    <p:sldLayoutId id="2147484006" r:id="rId35"/>
    <p:sldLayoutId id="2147484004" r:id="rId36"/>
    <p:sldLayoutId id="2147484022" r:id="rId37"/>
    <p:sldLayoutId id="2147484024" r:id="rId38"/>
    <p:sldLayoutId id="2147484025" r:id="rId39"/>
    <p:sldLayoutId id="2147484026" r:id="rId40"/>
    <p:sldLayoutId id="2147484027" r:id="rId41"/>
    <p:sldLayoutId id="2147484007" r:id="rId42"/>
    <p:sldLayoutId id="2147484075" r:id="rId43"/>
    <p:sldLayoutId id="2147484039" r:id="rId44"/>
    <p:sldLayoutId id="2147484040" r:id="rId45"/>
  </p:sldLayoutIdLst>
  <p:hf sldNum="0" hdr="0" dt="0"/>
  <p:txStyles>
    <p:titleStyle>
      <a:lvl1pPr algn="ctr" defTabSz="91435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1">
          <a:solidFill>
            <a:schemeClr val="tx1"/>
          </a:solidFill>
          <a:latin typeface="+mn-lt"/>
          <a:ea typeface="+mn-ea"/>
          <a:cs typeface="+mn-cs"/>
        </a:defRPr>
      </a:lvl1pPr>
      <a:lvl2pPr marL="344471" indent="-173030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12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53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96" indent="-171442" algn="l" defTabSz="9143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14405"/>
            <a:ext cx="8381114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4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pos="1926" userDrawn="1">
          <p15:clr>
            <a:srgbClr val="F26B43"/>
          </p15:clr>
        </p15:guide>
        <p15:guide id="3" pos="216" userDrawn="1">
          <p15:clr>
            <a:srgbClr val="5ACBF0"/>
          </p15:clr>
        </p15:guide>
        <p15:guide id="4" pos="5544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14405"/>
            <a:ext cx="8381114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3" r:id="rId2"/>
    <p:sldLayoutId id="214748405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pos="1926" userDrawn="1">
          <p15:clr>
            <a:srgbClr val="F26B43"/>
          </p15:clr>
        </p15:guide>
        <p15:guide id="3" pos="216" userDrawn="1">
          <p15:clr>
            <a:srgbClr val="5ACBF0"/>
          </p15:clr>
        </p15:guide>
        <p15:guide id="4" pos="5544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14405"/>
            <a:ext cx="8381114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3F237-E27F-72DA-9414-61E29759AD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59497" y="6270105"/>
            <a:ext cx="186451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pos="1926" userDrawn="1">
          <p15:clr>
            <a:srgbClr val="F26B43"/>
          </p15:clr>
        </p15:guide>
        <p15:guide id="3" pos="216" userDrawn="1">
          <p15:clr>
            <a:srgbClr val="5ACBF0"/>
          </p15:clr>
        </p15:guide>
        <p15:guide id="4" pos="5544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14405"/>
            <a:ext cx="8381114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pos="1926" userDrawn="1">
          <p15:clr>
            <a:srgbClr val="F26B43"/>
          </p15:clr>
        </p15:guide>
        <p15:guide id="3" pos="216" userDrawn="1">
          <p15:clr>
            <a:srgbClr val="5ACBF0"/>
          </p15:clr>
        </p15:guide>
        <p15:guide id="4" pos="5544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70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5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10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11" r:id="rId4"/>
  </p:sldLayoutIdLst>
  <p:hf sldNum="0" hdr="0" dt="0"/>
  <p:txStyles>
    <p:titleStyle>
      <a:lvl1pPr algn="l" defTabSz="914333" rtl="0" eaLnBrk="1" latinLnBrk="0" hangingPunct="1">
        <a:lnSpc>
          <a:spcPct val="86000"/>
        </a:lnSpc>
        <a:spcBef>
          <a:spcPct val="0"/>
        </a:spcBef>
        <a:buNone/>
        <a:defRPr sz="24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4462" indent="-173026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5899" indent="-171438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7336" indent="-171438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8775" indent="-171438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-report/2020/dec/maternal-mortality-united-states-primer" TargetMode="External"/><Relationship Id="rId7" Type="http://schemas.openxmlformats.org/officeDocument/2006/relationships/hyperlink" Target="https://www.whitehouse.gov/wp-content/uploads/2022/06/Maternal-Health-Blueprint.pdf" TargetMode="External"/><Relationship Id="rId2" Type="http://schemas.openxmlformats.org/officeDocument/2006/relationships/hyperlink" Target="https://www.commonwealthfund.org/maternal-heal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onwealthfund.org/blog/2022/dobbs-immediate-aftermath-and-coming-legal-morass" TargetMode="External"/><Relationship Id="rId5" Type="http://schemas.openxmlformats.org/officeDocument/2006/relationships/hyperlink" Target="https://www.commonwealthfund.org/blog/2022/loss-abortion-rights-will-send-shockwaves-through-us-health-care-system" TargetMode="External"/><Relationship Id="rId4" Type="http://schemas.openxmlformats.org/officeDocument/2006/relationships/hyperlink" Target="https://www.commonwealthfund.org/publications/issue-briefs/2021/oct/severe-maternal-morbidity-united-states-prim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4A5D131-1E16-7159-BC8F-4D433D7B5993}"/>
              </a:ext>
            </a:extLst>
          </p:cNvPr>
          <p:cNvSpPr txBox="1">
            <a:spLocks/>
          </p:cNvSpPr>
          <p:nvPr/>
        </p:nvSpPr>
        <p:spPr>
          <a:xfrm>
            <a:off x="652032" y="1185243"/>
            <a:ext cx="8491971" cy="2004752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algn="l" defTabSz="9143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800" spc="0" baseline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300" b="1">
                <a:latin typeface="Georgia"/>
                <a:ea typeface="+mj-lt"/>
                <a:cs typeface="+mj-lt"/>
              </a:rPr>
              <a:t>Virtual Symposium:</a:t>
            </a:r>
            <a:br>
              <a:rPr lang="en-US" sz="3300" b="1">
                <a:ea typeface="+mj-lt"/>
                <a:cs typeface="+mj-lt"/>
              </a:rPr>
            </a:br>
            <a:r>
              <a:rPr lang="en-US" sz="3300">
                <a:latin typeface="Georgia"/>
              </a:rPr>
              <a:t>Health Care Transformation to Advance Black Maternal Health Equity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56A48-BC0A-FB6F-FA5D-AEC7E81DD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030" y="3668011"/>
            <a:ext cx="8015316" cy="69328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451"/>
              </a:spcAft>
            </a:pPr>
            <a:r>
              <a:rPr lang="en-US" sz="1200">
                <a:latin typeface="Arial"/>
                <a:ea typeface="+mj-lt"/>
                <a:cs typeface="+mj-lt"/>
              </a:rPr>
              <a:t>Host for the day: </a:t>
            </a:r>
          </a:p>
          <a:p>
            <a:pPr>
              <a:spcAft>
                <a:spcPts val="451"/>
              </a:spcAft>
            </a:pPr>
            <a:r>
              <a:rPr lang="en-US" sz="1200">
                <a:latin typeface="Arial"/>
                <a:ea typeface="+mj-lt"/>
                <a:cs typeface="+mj-lt"/>
              </a:rPr>
              <a:t>Laurie C. Zephyrin MD, MPH, MBA</a:t>
            </a:r>
            <a:endParaRPr lang="en-US"/>
          </a:p>
          <a:p>
            <a:pPr>
              <a:spcAft>
                <a:spcPts val="451"/>
              </a:spcAft>
            </a:pPr>
            <a:r>
              <a:rPr lang="en-US" sz="1200">
                <a:ea typeface="+mj-lt"/>
                <a:cs typeface="+mj-lt"/>
              </a:rPr>
              <a:t>Senior Vice President, Advancing Health Equity</a:t>
            </a:r>
          </a:p>
          <a:p>
            <a:pPr>
              <a:spcAft>
                <a:spcPts val="451"/>
              </a:spcAft>
            </a:pPr>
            <a:r>
              <a:rPr lang="en-US" sz="1200">
                <a:ea typeface="+mj-lt"/>
                <a:cs typeface="+mj-lt"/>
              </a:rPr>
              <a:t>The Commonwealth Fund</a:t>
            </a: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08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05;p195">
            <a:extLst>
              <a:ext uri="{FF2B5EF4-FFF2-40B4-BE49-F238E27FC236}">
                <a16:creationId xmlns:a16="http://schemas.microsoft.com/office/drawing/2014/main" id="{15D9BB19-5308-195C-8589-6CC75FFBB8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7439" y="1243167"/>
            <a:ext cx="7919047" cy="8887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en-US" sz="2400" b="1"/>
              <a:t>Levers for Systems Change</a:t>
            </a:r>
            <a:endParaRPr sz="2400" b="1"/>
          </a:p>
        </p:txBody>
      </p:sp>
      <p:sp>
        <p:nvSpPr>
          <p:cNvPr id="9" name="Google Shape;1916;p195">
            <a:extLst>
              <a:ext uri="{FF2B5EF4-FFF2-40B4-BE49-F238E27FC236}">
                <a16:creationId xmlns:a16="http://schemas.microsoft.com/office/drawing/2014/main" id="{941E4667-82F3-6917-6662-460653E1FCFA}"/>
              </a:ext>
            </a:extLst>
          </p:cNvPr>
          <p:cNvSpPr txBox="1"/>
          <p:nvPr/>
        </p:nvSpPr>
        <p:spPr>
          <a:xfrm>
            <a:off x="5456586" y="1578259"/>
            <a:ext cx="3050819" cy="3947204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4C515A"/>
                </a:solidFill>
                <a:latin typeface="Trebuchet MS"/>
                <a:ea typeface="Trebuchet MS"/>
                <a:cs typeface="Trebuchet MS"/>
                <a:sym typeface="Trebuchet MS"/>
              </a:rPr>
              <a:t>Payment and policy reform ultimately drive change, but progresses at different speeds.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sz="1800">
              <a:solidFill>
                <a:srgbClr val="4C515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4C515A"/>
                </a:solidFill>
                <a:latin typeface="Trebuchet MS"/>
                <a:ea typeface="Trebuchet MS"/>
                <a:cs typeface="Trebuchet MS"/>
                <a:sym typeface="Trebuchet MS"/>
              </a:rPr>
              <a:t>Delivery system change more challenging. </a:t>
            </a:r>
            <a:endParaRPr sz="1800">
              <a:solidFill>
                <a:srgbClr val="4C515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sz="1800">
              <a:solidFill>
                <a:srgbClr val="4C515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4C515A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investment is a key lever for change.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sz="1800">
              <a:solidFill>
                <a:srgbClr val="4C515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4C515A"/>
                </a:solidFill>
                <a:latin typeface="Trebuchet MS"/>
                <a:ea typeface="Trebuchet MS"/>
                <a:cs typeface="Trebuchet MS"/>
                <a:sym typeface="Trebuchet MS"/>
              </a:rPr>
              <a:t>Data are a tool for turning the gears to drive change.</a:t>
            </a:r>
            <a:endParaRPr sz="1800">
              <a:solidFill>
                <a:srgbClr val="4C515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" name="Google Shape;1906;p195">
            <a:extLst>
              <a:ext uri="{FF2B5EF4-FFF2-40B4-BE49-F238E27FC236}">
                <a16:creationId xmlns:a16="http://schemas.microsoft.com/office/drawing/2014/main" id="{5122BC43-1099-9B54-39E8-02845DFD0176}"/>
              </a:ext>
            </a:extLst>
          </p:cNvPr>
          <p:cNvGrpSpPr/>
          <p:nvPr/>
        </p:nvGrpSpPr>
        <p:grpSpPr>
          <a:xfrm>
            <a:off x="983836" y="1613531"/>
            <a:ext cx="3777011" cy="3987247"/>
            <a:chOff x="2352675" y="-158003"/>
            <a:chExt cx="5036014" cy="5316329"/>
          </a:xfrm>
        </p:grpSpPr>
        <p:sp>
          <p:nvSpPr>
            <p:cNvPr id="11" name="Google Shape;1907;p195">
              <a:extLst>
                <a:ext uri="{FF2B5EF4-FFF2-40B4-BE49-F238E27FC236}">
                  <a16:creationId xmlns:a16="http://schemas.microsoft.com/office/drawing/2014/main" id="{C9B596A1-9E0F-E36A-FACC-5F5990722867}"/>
                </a:ext>
              </a:extLst>
            </p:cNvPr>
            <p:cNvSpPr/>
            <p:nvPr/>
          </p:nvSpPr>
          <p:spPr>
            <a:xfrm>
              <a:off x="4218758" y="2150307"/>
              <a:ext cx="2628149" cy="26281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12" name="Google Shape;1908;p195">
              <a:extLst>
                <a:ext uri="{FF2B5EF4-FFF2-40B4-BE49-F238E27FC236}">
                  <a16:creationId xmlns:a16="http://schemas.microsoft.com/office/drawing/2014/main" id="{D449BBC4-E721-C3F3-A6FF-182DDD570CAA}"/>
                </a:ext>
              </a:extLst>
            </p:cNvPr>
            <p:cNvSpPr txBox="1"/>
            <p:nvPr/>
          </p:nvSpPr>
          <p:spPr>
            <a:xfrm>
              <a:off x="4747133" y="2765938"/>
              <a:ext cx="1571399" cy="135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9" tIns="17139" rIns="17139" bIns="1713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Community Investments</a:t>
              </a:r>
              <a:endParaRPr sz="1351"/>
            </a:p>
          </p:txBody>
        </p:sp>
        <p:sp>
          <p:nvSpPr>
            <p:cNvPr id="13" name="Google Shape;1909;p195">
              <a:extLst>
                <a:ext uri="{FF2B5EF4-FFF2-40B4-BE49-F238E27FC236}">
                  <a16:creationId xmlns:a16="http://schemas.microsoft.com/office/drawing/2014/main" id="{DA4ECE52-2B64-1C2D-0ACC-76745F585530}"/>
                </a:ext>
              </a:extLst>
            </p:cNvPr>
            <p:cNvSpPr/>
            <p:nvPr/>
          </p:nvSpPr>
          <p:spPr>
            <a:xfrm>
              <a:off x="2691177" y="1573366"/>
              <a:ext cx="1911381" cy="19113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14" name="Google Shape;1910;p195">
              <a:extLst>
                <a:ext uri="{FF2B5EF4-FFF2-40B4-BE49-F238E27FC236}">
                  <a16:creationId xmlns:a16="http://schemas.microsoft.com/office/drawing/2014/main" id="{3FBEF7A8-914E-033F-A0C2-9644F0649DA9}"/>
                </a:ext>
              </a:extLst>
            </p:cNvPr>
            <p:cNvSpPr txBox="1"/>
            <p:nvPr/>
          </p:nvSpPr>
          <p:spPr>
            <a:xfrm>
              <a:off x="3172373" y="2057470"/>
              <a:ext cx="948989" cy="943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9" tIns="17139" rIns="17139" bIns="1713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Delivery System Change</a:t>
              </a:r>
              <a:endParaRPr sz="1351"/>
            </a:p>
          </p:txBody>
        </p:sp>
        <p:sp>
          <p:nvSpPr>
            <p:cNvPr id="15" name="Google Shape;1911;p195">
              <a:extLst>
                <a:ext uri="{FF2B5EF4-FFF2-40B4-BE49-F238E27FC236}">
                  <a16:creationId xmlns:a16="http://schemas.microsoft.com/office/drawing/2014/main" id="{C3F5AFCA-5267-9BE3-2ABC-69F358870667}"/>
                </a:ext>
              </a:extLst>
            </p:cNvPr>
            <p:cNvSpPr/>
            <p:nvPr/>
          </p:nvSpPr>
          <p:spPr>
            <a:xfrm rot="-900000">
              <a:off x="3702987" y="178806"/>
              <a:ext cx="1990281" cy="20245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178"/>
                  </a:moveTo>
                  <a:lnTo>
                    <a:pt x="107549" y="25115"/>
                  </a:lnTo>
                  <a:lnTo>
                    <a:pt x="114140" y="36615"/>
                  </a:lnTo>
                  <a:lnTo>
                    <a:pt x="100535" y="48925"/>
                  </a:lnTo>
                  <a:lnTo>
                    <a:pt x="100535" y="48925"/>
                  </a:lnTo>
                  <a:cubicBezTo>
                    <a:pt x="102488" y="56177"/>
                    <a:pt x="102488" y="63823"/>
                    <a:pt x="100535" y="71075"/>
                  </a:cubicBezTo>
                  <a:lnTo>
                    <a:pt x="114140" y="83385"/>
                  </a:lnTo>
                  <a:lnTo>
                    <a:pt x="107549" y="94885"/>
                  </a:lnTo>
                  <a:lnTo>
                    <a:pt x="89790" y="89822"/>
                  </a:lnTo>
                  <a:cubicBezTo>
                    <a:pt x="84531" y="95152"/>
                    <a:pt x="77957" y="98974"/>
                    <a:pt x="70746" y="100897"/>
                  </a:cubicBezTo>
                  <a:lnTo>
                    <a:pt x="66514" y="118592"/>
                  </a:lnTo>
                  <a:lnTo>
                    <a:pt x="53486" y="118592"/>
                  </a:lnTo>
                  <a:lnTo>
                    <a:pt x="49254" y="100897"/>
                  </a:lnTo>
                  <a:lnTo>
                    <a:pt x="49254" y="100897"/>
                  </a:lnTo>
                  <a:cubicBezTo>
                    <a:pt x="42043" y="98974"/>
                    <a:pt x="35469" y="95152"/>
                    <a:pt x="30210" y="89822"/>
                  </a:cubicBezTo>
                  <a:lnTo>
                    <a:pt x="12451" y="94885"/>
                  </a:lnTo>
                  <a:lnTo>
                    <a:pt x="5860" y="83385"/>
                  </a:lnTo>
                  <a:lnTo>
                    <a:pt x="19465" y="71075"/>
                  </a:lnTo>
                  <a:cubicBezTo>
                    <a:pt x="17512" y="63823"/>
                    <a:pt x="17512" y="56177"/>
                    <a:pt x="19465" y="48925"/>
                  </a:cubicBezTo>
                  <a:lnTo>
                    <a:pt x="5860" y="36615"/>
                  </a:lnTo>
                  <a:lnTo>
                    <a:pt x="12451" y="25115"/>
                  </a:lnTo>
                  <a:lnTo>
                    <a:pt x="30210" y="30178"/>
                  </a:lnTo>
                  <a:lnTo>
                    <a:pt x="30210" y="30178"/>
                  </a:lnTo>
                  <a:cubicBezTo>
                    <a:pt x="35469" y="24848"/>
                    <a:pt x="42043" y="21026"/>
                    <a:pt x="49254" y="19103"/>
                  </a:cubicBezTo>
                  <a:lnTo>
                    <a:pt x="53486" y="1408"/>
                  </a:lnTo>
                  <a:lnTo>
                    <a:pt x="66514" y="1408"/>
                  </a:lnTo>
                  <a:lnTo>
                    <a:pt x="70746" y="19103"/>
                  </a:lnTo>
                  <a:lnTo>
                    <a:pt x="70746" y="19103"/>
                  </a:lnTo>
                  <a:cubicBezTo>
                    <a:pt x="77957" y="21026"/>
                    <a:pt x="84531" y="24848"/>
                    <a:pt x="89790" y="30178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16" name="Google Shape;1912;p195">
              <a:extLst>
                <a:ext uri="{FF2B5EF4-FFF2-40B4-BE49-F238E27FC236}">
                  <a16:creationId xmlns:a16="http://schemas.microsoft.com/office/drawing/2014/main" id="{6230879C-FFD6-583B-F064-8A1097C900BC}"/>
                </a:ext>
              </a:extLst>
            </p:cNvPr>
            <p:cNvSpPr txBox="1"/>
            <p:nvPr/>
          </p:nvSpPr>
          <p:spPr>
            <a:xfrm>
              <a:off x="4137480" y="624887"/>
              <a:ext cx="1121294" cy="1132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9" tIns="17139" rIns="17139" bIns="1713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Policy Reform (State and </a:t>
              </a:r>
              <a:br>
                <a:rPr lang="en-US" sz="135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35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Federal)</a:t>
              </a:r>
              <a:endParaRPr sz="1351"/>
            </a:p>
          </p:txBody>
        </p:sp>
        <p:sp>
          <p:nvSpPr>
            <p:cNvPr id="17" name="Google Shape;1913;p195">
              <a:extLst>
                <a:ext uri="{FF2B5EF4-FFF2-40B4-BE49-F238E27FC236}">
                  <a16:creationId xmlns:a16="http://schemas.microsoft.com/office/drawing/2014/main" id="{BF71F476-BBC7-3783-061F-31CE30DC3807}"/>
                </a:ext>
              </a:extLst>
            </p:cNvPr>
            <p:cNvSpPr/>
            <p:nvPr/>
          </p:nvSpPr>
          <p:spPr>
            <a:xfrm>
              <a:off x="4024659" y="1794296"/>
              <a:ext cx="3364030" cy="33640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037" y="4068"/>
                  </a:moveTo>
                  <a:lnTo>
                    <a:pt x="54037" y="4068"/>
                  </a:lnTo>
                  <a:cubicBezTo>
                    <a:pt x="77279" y="1590"/>
                    <a:pt x="99631" y="13743"/>
                    <a:pt x="110187" y="34597"/>
                  </a:cubicBezTo>
                  <a:cubicBezTo>
                    <a:pt x="120742" y="55452"/>
                    <a:pt x="117301" y="80661"/>
                    <a:pt x="101543" y="97923"/>
                  </a:cubicBezTo>
                  <a:lnTo>
                    <a:pt x="104088" y="100665"/>
                  </a:lnTo>
                  <a:lnTo>
                    <a:pt x="96358" y="99162"/>
                  </a:lnTo>
                  <a:lnTo>
                    <a:pt x="95157" y="91046"/>
                  </a:lnTo>
                  <a:lnTo>
                    <a:pt x="97702" y="93786"/>
                  </a:lnTo>
                  <a:cubicBezTo>
                    <a:pt x="111684" y="78183"/>
                    <a:pt x="114610" y="55579"/>
                    <a:pt x="105063" y="36930"/>
                  </a:cubicBezTo>
                  <a:cubicBezTo>
                    <a:pt x="95515" y="18280"/>
                    <a:pt x="75466" y="7439"/>
                    <a:pt x="54633" y="9660"/>
                  </a:cubicBezTo>
                  <a:close/>
                </a:path>
              </a:pathLst>
            </a:custGeom>
            <a:solidFill>
              <a:srgbClr val="A7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18" name="Google Shape;1914;p195">
              <a:extLst>
                <a:ext uri="{FF2B5EF4-FFF2-40B4-BE49-F238E27FC236}">
                  <a16:creationId xmlns:a16="http://schemas.microsoft.com/office/drawing/2014/main" id="{03AB8B6D-9275-38CF-4E8E-6731ED99224A}"/>
                </a:ext>
              </a:extLst>
            </p:cNvPr>
            <p:cNvSpPr/>
            <p:nvPr/>
          </p:nvSpPr>
          <p:spPr>
            <a:xfrm>
              <a:off x="2352675" y="1147943"/>
              <a:ext cx="2444178" cy="24441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7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19" name="Google Shape;1915;p195">
              <a:extLst>
                <a:ext uri="{FF2B5EF4-FFF2-40B4-BE49-F238E27FC236}">
                  <a16:creationId xmlns:a16="http://schemas.microsoft.com/office/drawing/2014/main" id="{87C15D39-5F92-9109-F4E7-9B30E3424C39}"/>
                </a:ext>
              </a:extLst>
            </p:cNvPr>
            <p:cNvSpPr/>
            <p:nvPr/>
          </p:nvSpPr>
          <p:spPr>
            <a:xfrm>
              <a:off x="3328556" y="-158003"/>
              <a:ext cx="2635316" cy="26353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7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66521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A36ED3F-4B4D-15E6-10A7-4AB9E2CE9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8" y="514560"/>
            <a:ext cx="7919047" cy="1185035"/>
          </a:xfrm>
        </p:spPr>
        <p:txBody>
          <a:bodyPr>
            <a:normAutofit/>
          </a:bodyPr>
          <a:lstStyle/>
          <a:p>
            <a:r>
              <a:rPr lang="en-US" sz="2400" b="1"/>
              <a:t>The landscape is shifting– a collision of crisis in COVID, economy, and reproductive policy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6551C-4ED7-5FCA-3106-B934D6255819}"/>
              </a:ext>
            </a:extLst>
          </p:cNvPr>
          <p:cNvSpPr/>
          <p:nvPr/>
        </p:nvSpPr>
        <p:spPr>
          <a:xfrm>
            <a:off x="35312" y="2394871"/>
            <a:ext cx="2857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10">
              <a:defRPr/>
            </a:pPr>
            <a:r>
              <a:rPr lang="en-US" sz="1800">
                <a:solidFill>
                  <a:schemeClr val="tx2"/>
                </a:solidFill>
              </a:rPr>
              <a:t>Advancing Racial Equity and Reproductive Justice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A7D8E-5BEF-8E0E-1E34-8478DA9219E7}"/>
              </a:ext>
            </a:extLst>
          </p:cNvPr>
          <p:cNvSpPr/>
          <p:nvPr/>
        </p:nvSpPr>
        <p:spPr>
          <a:xfrm>
            <a:off x="12158" y="3041199"/>
            <a:ext cx="28086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07" lvl="1" indent="-171442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Increased awareness of the structural causes of unequal treatment and outcomes </a:t>
            </a:r>
          </a:p>
          <a:p>
            <a:pPr marL="628607" lvl="1" indent="-171442">
              <a:buFont typeface="Arial" panose="020B0604020202020204" pitchFamily="34" charset="0"/>
              <a:buChar char="•"/>
            </a:pPr>
            <a:endParaRPr lang="en-US" sz="1200">
              <a:solidFill>
                <a:schemeClr val="tx2"/>
              </a:solidFill>
            </a:endParaRPr>
          </a:p>
          <a:p>
            <a:pPr marL="628607" lvl="1" indent="-171442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Inequities underscored necessity of improving health equity and racial equity</a:t>
            </a:r>
          </a:p>
          <a:p>
            <a:pPr marL="628607" lvl="1" indent="-171442">
              <a:buFont typeface="Arial" panose="020B0604020202020204" pitchFamily="34" charset="0"/>
              <a:buChar char="•"/>
            </a:pPr>
            <a:endParaRPr lang="en-US" sz="1200">
              <a:solidFill>
                <a:schemeClr val="tx2"/>
              </a:solidFill>
            </a:endParaRPr>
          </a:p>
          <a:p>
            <a:pPr marL="628607" lvl="1" indent="-171442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Importance of advancing diverse leadership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78264-FAD9-2244-6497-0AC8F604283C}"/>
              </a:ext>
            </a:extLst>
          </p:cNvPr>
          <p:cNvGrpSpPr/>
          <p:nvPr/>
        </p:nvGrpSpPr>
        <p:grpSpPr>
          <a:xfrm>
            <a:off x="2869249" y="2269236"/>
            <a:ext cx="3048992" cy="3310303"/>
            <a:chOff x="2869249" y="767766"/>
            <a:chExt cx="2875074" cy="3101144"/>
          </a:xfrm>
        </p:grpSpPr>
        <p:pic>
          <p:nvPicPr>
            <p:cNvPr id="12" name="Graphic 11" descr="Covid-19">
              <a:extLst>
                <a:ext uri="{FF2B5EF4-FFF2-40B4-BE49-F238E27FC236}">
                  <a16:creationId xmlns:a16="http://schemas.microsoft.com/office/drawing/2014/main" id="{184DE5FB-87F4-AB3C-C551-FCB3EAD22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072873" y="1400030"/>
              <a:ext cx="2468880" cy="246888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B50DD1-78A3-5AD5-C000-1A8B97568183}"/>
                </a:ext>
              </a:extLst>
            </p:cNvPr>
            <p:cNvGrpSpPr/>
            <p:nvPr/>
          </p:nvGrpSpPr>
          <p:grpSpPr>
            <a:xfrm>
              <a:off x="4871485" y="767767"/>
              <a:ext cx="872838" cy="660828"/>
              <a:chOff x="6802326" y="2740444"/>
              <a:chExt cx="1022231" cy="66082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2799851-E8F6-5193-044A-045CEDAAF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2326" y="3091727"/>
                <a:ext cx="102223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BFD2F6E-34DE-2B10-DDB6-FA0EEF1D14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4557" y="2740444"/>
                <a:ext cx="0" cy="660828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F8D3F0-4E88-A8B7-06C3-22200ABB7761}"/>
                </a:ext>
              </a:extLst>
            </p:cNvPr>
            <p:cNvGrpSpPr/>
            <p:nvPr/>
          </p:nvGrpSpPr>
          <p:grpSpPr>
            <a:xfrm rot="10800000">
              <a:off x="2869249" y="767766"/>
              <a:ext cx="767375" cy="717791"/>
              <a:chOff x="6945650" y="1929269"/>
              <a:chExt cx="1023166" cy="71779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EEF89F3-F710-93B7-ED09-F333EEF3101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945650" y="2288164"/>
                <a:ext cx="102316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327D1F6-B081-5AD7-F789-5664F0A559A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68816" y="1929269"/>
                <a:ext cx="0" cy="71779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F5481-CEE4-635B-3F55-C87710B3B504}"/>
              </a:ext>
            </a:extLst>
          </p:cNvPr>
          <p:cNvSpPr/>
          <p:nvPr/>
        </p:nvSpPr>
        <p:spPr>
          <a:xfrm>
            <a:off x="5918241" y="2386490"/>
            <a:ext cx="322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defRPr/>
            </a:pPr>
            <a:r>
              <a:rPr lang="en-US" sz="1800">
                <a:solidFill>
                  <a:schemeClr val="tx2"/>
                </a:solidFill>
              </a:rPr>
              <a:t>Advancing Maternal Care</a:t>
            </a:r>
          </a:p>
          <a:p>
            <a:pPr defTabSz="914310">
              <a:defRPr/>
            </a:pPr>
            <a:r>
              <a:rPr lang="en-US" sz="1800">
                <a:solidFill>
                  <a:schemeClr val="tx2"/>
                </a:solidFill>
              </a:rPr>
              <a:t>and Women’s Health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67BFD0-51A9-BB8F-756E-A6B95E3C07DD}"/>
              </a:ext>
            </a:extLst>
          </p:cNvPr>
          <p:cNvSpPr/>
          <p:nvPr/>
        </p:nvSpPr>
        <p:spPr>
          <a:xfrm>
            <a:off x="5806442" y="3041200"/>
            <a:ext cx="317961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07" lvl="1" indent="-171442">
              <a:spcBef>
                <a:spcPts val="451"/>
              </a:spcBef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New models of high value care emerging (midwifery, birthing centers, telehealth)</a:t>
            </a:r>
          </a:p>
          <a:p>
            <a:pPr marL="628607" lvl="1" indent="-171442">
              <a:spcBef>
                <a:spcPts val="451"/>
              </a:spcBef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Importance of community partners, integration of social needs, CHW/doula models</a:t>
            </a:r>
          </a:p>
          <a:p>
            <a:pPr marL="628607" lvl="1" indent="-171442">
              <a:spcBef>
                <a:spcPts val="451"/>
              </a:spcBef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An expanded role for Medicaid through covering uninsured and continuous eligibility protections</a:t>
            </a:r>
          </a:p>
        </p:txBody>
      </p:sp>
    </p:spTree>
    <p:extLst>
      <p:ext uri="{BB962C8B-B14F-4D97-AF65-F5344CB8AC3E}">
        <p14:creationId xmlns:p14="http://schemas.microsoft.com/office/powerpoint/2010/main" val="99936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A14EEC-2C0E-9B72-51B1-AA011BC6F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79" y="998979"/>
            <a:ext cx="4926340" cy="48600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05D1732-76CB-A8EC-1E2C-35D37DB5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41" y="1243168"/>
            <a:ext cx="2871137" cy="1880207"/>
          </a:xfrm>
        </p:spPr>
        <p:txBody>
          <a:bodyPr>
            <a:normAutofit/>
          </a:bodyPr>
          <a:lstStyle/>
          <a:p>
            <a:r>
              <a:rPr lang="en-US" sz="2400" b="1"/>
              <a:t>Looking at issues in new ways and asking deeper questions – using the five whys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90E13-1793-501D-590F-EF166742A34E}"/>
              </a:ext>
            </a:extLst>
          </p:cNvPr>
          <p:cNvSpPr txBox="1"/>
          <p:nvPr/>
        </p:nvSpPr>
        <p:spPr>
          <a:xfrm>
            <a:off x="626167" y="4763330"/>
            <a:ext cx="3856383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>
                <a:latin typeface="+mj-lt"/>
              </a:rPr>
              <a:t>Source: </a:t>
            </a:r>
            <a:r>
              <a:rPr lang="en-US" sz="1051" err="1">
                <a:latin typeface="+mj-lt"/>
              </a:rPr>
              <a:t>Zephyrin</a:t>
            </a:r>
            <a:r>
              <a:rPr lang="en-US" sz="1051">
                <a:latin typeface="+mj-lt"/>
              </a:rPr>
              <a:t> L. Changing the Narrative and Accelerating Action to Reduce Racial Inequities in Maternal Mortality. </a:t>
            </a:r>
            <a:r>
              <a:rPr lang="en-US" sz="1051" i="1">
                <a:latin typeface="+mj-lt"/>
              </a:rPr>
              <a:t>AJPH</a:t>
            </a:r>
            <a:r>
              <a:rPr lang="en-US" sz="1051">
                <a:latin typeface="+mj-lt"/>
              </a:rPr>
              <a:t>. 2021;111(9):1575-1577.</a:t>
            </a:r>
          </a:p>
        </p:txBody>
      </p:sp>
    </p:spTree>
    <p:extLst>
      <p:ext uri="{BB962C8B-B14F-4D97-AF65-F5344CB8AC3E}">
        <p14:creationId xmlns:p14="http://schemas.microsoft.com/office/powerpoint/2010/main" val="386074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DA344-4808-8C48-98C6-99F468408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Resources on Maternal Health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427DF2-9E75-0E4E-A855-DBEC3A34DF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592826"/>
            <a:ext cx="7919046" cy="4207882"/>
          </a:xfrm>
        </p:spPr>
        <p:txBody>
          <a:bodyPr>
            <a:normAutofit fontScale="85000" lnSpcReduction="20000"/>
          </a:bodyPr>
          <a:lstStyle/>
          <a:p>
            <a:r>
              <a:rPr lang="en-US" sz="1600"/>
              <a:t>Maternal Health issues page </a:t>
            </a:r>
            <a:r>
              <a:rPr lang="en-US" sz="1600">
                <a:hlinkClick r:id="rId2"/>
              </a:rPr>
              <a:t>https://www.commonwealthfund.org/maternal-health</a:t>
            </a:r>
            <a:endParaRPr lang="en-US" sz="1600"/>
          </a:p>
          <a:p>
            <a:r>
              <a:rPr lang="en-US" sz="1600"/>
              <a:t>Maternal Mortality Primer </a:t>
            </a:r>
            <a:r>
              <a:rPr lang="en-US" sz="1600">
                <a:hlinkClick r:id="rId3"/>
              </a:rPr>
              <a:t>https://www.commonwealthfund.org/publications/issue-brief-report/2020/dec/maternal-mortality-united-states-primer</a:t>
            </a:r>
            <a:r>
              <a:rPr lang="en-US" sz="1600"/>
              <a:t> </a:t>
            </a:r>
          </a:p>
          <a:p>
            <a:r>
              <a:rPr lang="en-US" sz="1600"/>
              <a:t>Severe Maternal Morbidity Primer </a:t>
            </a:r>
            <a:r>
              <a:rPr lang="en-US" sz="1600">
                <a:hlinkClick r:id="rId4"/>
              </a:rPr>
              <a:t>https://www.commonwealthfund.org/publications/issue-briefs/2021/oct/severe-maternal-morbidity-united-states-primer</a:t>
            </a:r>
            <a:r>
              <a:rPr lang="en-US" sz="1600"/>
              <a:t> </a:t>
            </a:r>
          </a:p>
          <a:p>
            <a:r>
              <a:rPr lang="en-US" sz="1600"/>
              <a:t>Interactive map on what states are doing to improve maternal health </a:t>
            </a:r>
            <a:r>
              <a:rPr lang="en-US" sz="1600">
                <a:hlinkClick r:id="rId5"/>
              </a:rPr>
              <a:t>https://www.commonwealthfund.org/blog/2022/loss-abortion-rights-will-send-shockwaves-through-us-health-care-system</a:t>
            </a:r>
            <a:r>
              <a:rPr lang="en-US" sz="1600"/>
              <a:t> </a:t>
            </a:r>
          </a:p>
          <a:p>
            <a:r>
              <a:rPr lang="en-US" sz="1600"/>
              <a:t>Blog about impact of Dobbs decision by Laurie Zephyrin and David Blumenthal </a:t>
            </a:r>
            <a:r>
              <a:rPr lang="en-US" sz="1600">
                <a:hlinkClick r:id="rId5"/>
              </a:rPr>
              <a:t>https://www.commonwealthfund.org/blog/2022/loss-abortion-rights-will-send-shockwaves-through-us-health-care-system</a:t>
            </a:r>
            <a:r>
              <a:rPr lang="en-US" sz="1600"/>
              <a:t> </a:t>
            </a:r>
          </a:p>
          <a:p>
            <a:r>
              <a:rPr lang="en-US" sz="1600"/>
              <a:t>Blog about impact of Dobbs decision by Sara Rosenbaum et al. </a:t>
            </a:r>
            <a:r>
              <a:rPr lang="en-US" sz="1600">
                <a:hlinkClick r:id="rId6"/>
              </a:rPr>
              <a:t>https://www.commonwealthfund.org/blog/2022/dobbs-immediate-aftermath-and-coming-legal-morass</a:t>
            </a:r>
            <a:r>
              <a:rPr lang="en-US" sz="1600"/>
              <a:t> </a:t>
            </a:r>
          </a:p>
          <a:p>
            <a:pPr marL="0" indent="0">
              <a:buNone/>
            </a:pPr>
            <a:r>
              <a:rPr lang="en-US" sz="1800" b="1" i="1"/>
              <a:t>New</a:t>
            </a:r>
            <a:r>
              <a:rPr lang="en-US" sz="1800" b="1"/>
              <a:t> White House Blueprint for Addressing the Maternal Health Crisis</a:t>
            </a:r>
          </a:p>
          <a:p>
            <a:pPr marL="0" indent="0">
              <a:buNone/>
            </a:pPr>
            <a:r>
              <a:rPr lang="en-US" sz="1600">
                <a:hlinkClick r:id="rId7"/>
              </a:rPr>
              <a:t>https://www.whitehouse.gov/wp-content/uploads/2022/06/Maternal-Health-Blueprint.pdf</a:t>
            </a:r>
            <a:r>
              <a:rPr lang="en-US" sz="16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257FEF-DC68-E8FE-0A34-E7FB0B2EE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8" y="514560"/>
            <a:ext cx="7919047" cy="1185035"/>
          </a:xfrm>
        </p:spPr>
        <p:txBody>
          <a:bodyPr>
            <a:normAutofit/>
          </a:bodyPr>
          <a:lstStyle/>
          <a:p>
            <a:r>
              <a:rPr lang="en-US" sz="4951" b="1"/>
              <a:t>Welcome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8862FA1-8722-6B9E-4915-4E09B6C40E2A}"/>
              </a:ext>
            </a:extLst>
          </p:cNvPr>
          <p:cNvSpPr txBox="1">
            <a:spLocks/>
          </p:cNvSpPr>
          <p:nvPr/>
        </p:nvSpPr>
        <p:spPr>
          <a:xfrm>
            <a:off x="627441" y="2020132"/>
            <a:ext cx="7641921" cy="3349487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71" indent="-173030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1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53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96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bg1"/>
                </a:solidFill>
              </a:rPr>
              <a:t>Objectives</a:t>
            </a:r>
            <a:r>
              <a:rPr lang="en-US" sz="210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451"/>
              </a:spcBef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Focus on opportunities to improve Black maternal health using financing, health system transformation, and data use.</a:t>
            </a:r>
            <a:endParaRPr lang="en-US" sz="1351">
              <a:solidFill>
                <a:schemeClr val="bg1"/>
              </a:solidFill>
            </a:endParaRPr>
          </a:p>
          <a:p>
            <a:pPr>
              <a:spcBef>
                <a:spcPts val="451"/>
              </a:spcBef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Describe emerging policy, program, and practice strategies that have the potential to advance equity.</a:t>
            </a:r>
            <a:endParaRPr lang="en-US" sz="1351">
              <a:solidFill>
                <a:schemeClr val="bg1"/>
              </a:solidFill>
            </a:endParaRPr>
          </a:p>
          <a:p>
            <a:pPr>
              <a:spcBef>
                <a:spcPts val="451"/>
              </a:spcBef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Define and explore key concepts such as respectful care, structural racism, reproductive justice, and high value care. </a:t>
            </a:r>
            <a:endParaRPr lang="en-US" sz="1351">
              <a:solidFill>
                <a:schemeClr val="bg1"/>
              </a:solidFill>
            </a:endParaRPr>
          </a:p>
          <a:p>
            <a:pPr>
              <a:spcBef>
                <a:spcPts val="451"/>
              </a:spcBef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Apply new knowledge generated by Commonwealth Fund grantees and other leaders.</a:t>
            </a:r>
            <a:endParaRPr lang="en-US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7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E553AA3-3110-1985-8717-8009A3BB9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5" y="410349"/>
            <a:ext cx="8229600" cy="4787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>
                <a:solidFill>
                  <a:srgbClr val="0070C0"/>
                </a:solidFill>
                <a:latin typeface="Georgia"/>
              </a:rPr>
              <a:t>Virtual Symposium: Health Care Transformation to Advance Black Maternal Health Equity</a:t>
            </a:r>
            <a:br>
              <a:rPr lang="en-US" sz="2400">
                <a:latin typeface="Georgia"/>
              </a:rPr>
            </a:br>
            <a:br>
              <a:rPr lang="en-US" sz="2000">
                <a:latin typeface="Georgia"/>
              </a:rPr>
            </a:br>
            <a:r>
              <a:rPr lang="en-US" sz="1500">
                <a:solidFill>
                  <a:srgbClr val="0070C0"/>
                </a:solidFill>
                <a:latin typeface="Georgia"/>
              </a:rPr>
              <a:t>Speakers and moderators:</a:t>
            </a:r>
            <a:endParaRPr lang="en-US" sz="150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A15EF12-4E1D-477D-5372-67ECD2F005EF}"/>
              </a:ext>
            </a:extLst>
          </p:cNvPr>
          <p:cNvSpPr txBox="1">
            <a:spLocks/>
          </p:cNvSpPr>
          <p:nvPr/>
        </p:nvSpPr>
        <p:spPr>
          <a:xfrm>
            <a:off x="627439" y="1622564"/>
            <a:ext cx="4212921" cy="39526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144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71" indent="-173030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1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53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96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" indent="-170815" fontAlgn="base"/>
            <a:r>
              <a:rPr lang="en-US" b="1"/>
              <a:t>Congresswoman Robin Kelly,</a:t>
            </a:r>
            <a:r>
              <a:rPr lang="en-US"/>
              <a:t> (D-IL-2) </a:t>
            </a:r>
          </a:p>
          <a:p>
            <a:pPr marL="170815" indent="-170815" fontAlgn="base"/>
            <a:endParaRPr lang="en-US">
              <a:cs typeface="Arial" panose="020B0604020202020204"/>
            </a:endParaRPr>
          </a:p>
          <a:p>
            <a:pPr marL="170815" indent="-170815" fontAlgn="base"/>
            <a:r>
              <a:rPr lang="en-US">
                <a:solidFill>
                  <a:srgbClr val="0070C0"/>
                </a:solidFill>
              </a:rPr>
              <a:t>PANEL ONE: Financing Health Care Transformation Innovation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344170" lvl="1" indent="-172720" fontAlgn="base"/>
            <a:r>
              <a:rPr lang="en-US"/>
              <a:t>Moderator: </a:t>
            </a:r>
            <a:r>
              <a:rPr lang="en-US" b="1"/>
              <a:t>Laurie Zephyrin, MD, MPH, MBA</a:t>
            </a:r>
            <a:r>
              <a:rPr lang="en-US"/>
              <a:t>, The Commonwealth Fund</a:t>
            </a:r>
            <a:endParaRPr lang="en-US">
              <a:cs typeface="Arial"/>
            </a:endParaRPr>
          </a:p>
          <a:p>
            <a:pPr marL="344170" lvl="1" indent="-172720" fontAlgn="base"/>
            <a:r>
              <a:rPr lang="en-US" b="1"/>
              <a:t>Jamila Taylor, PhD, MPA</a:t>
            </a:r>
            <a:r>
              <a:rPr lang="en-US"/>
              <a:t>, The Century Foundation</a:t>
            </a:r>
            <a:endParaRPr lang="en-US">
              <a:cs typeface="Arial"/>
            </a:endParaRPr>
          </a:p>
          <a:p>
            <a:pPr marL="344170" lvl="1" indent="-172720" fontAlgn="base"/>
            <a:r>
              <a:rPr lang="en-US" b="1"/>
              <a:t>Pooja Mehta, MD,</a:t>
            </a:r>
            <a:r>
              <a:rPr lang="en-US"/>
              <a:t> </a:t>
            </a:r>
            <a:r>
              <a:rPr lang="en-US" err="1"/>
              <a:t>Cityblock</a:t>
            </a:r>
            <a:r>
              <a:rPr lang="en-US"/>
              <a:t> Health</a:t>
            </a:r>
            <a:endParaRPr lang="en-US">
              <a:cs typeface="Arial"/>
            </a:endParaRPr>
          </a:p>
          <a:p>
            <a:pPr marL="344170" lvl="1" indent="-172720" fontAlgn="base"/>
            <a:r>
              <a:rPr lang="en-US" b="1"/>
              <a:t>Aletha Akers, MD, MPH,</a:t>
            </a:r>
            <a:r>
              <a:rPr lang="en-US"/>
              <a:t> Guttmacher Institute</a:t>
            </a:r>
            <a:endParaRPr lang="en-US">
              <a:cs typeface="Arial"/>
            </a:endParaRPr>
          </a:p>
          <a:p>
            <a:pPr marL="171450" lvl="1" indent="0">
              <a:buNone/>
            </a:pPr>
            <a:endParaRPr lang="en-US">
              <a:solidFill>
                <a:srgbClr val="1A1A1A"/>
              </a:solidFill>
              <a:cs typeface="Arial" panose="020B0604020202020204"/>
            </a:endParaRPr>
          </a:p>
          <a:p>
            <a:pPr marL="170815" indent="-170815" fontAlgn="base"/>
            <a:r>
              <a:rPr lang="en-US">
                <a:solidFill>
                  <a:srgbClr val="0070C0"/>
                </a:solidFill>
              </a:rPr>
              <a:t>PANEL TWO: Supporting High Quality, Equitable and Respectful Care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344170" lvl="1" indent="-172720" fontAlgn="base"/>
            <a:r>
              <a:rPr lang="en-US"/>
              <a:t>Moderator: </a:t>
            </a:r>
            <a:r>
              <a:rPr lang="en-US" b="1"/>
              <a:t>Dawn Godbolt, PhD</a:t>
            </a:r>
            <a:r>
              <a:rPr lang="en-US"/>
              <a:t>, Maven Clinic  </a:t>
            </a:r>
            <a:endParaRPr lang="en-US">
              <a:cs typeface="Arial"/>
            </a:endParaRPr>
          </a:p>
          <a:p>
            <a:pPr marL="344170" lvl="1" indent="-172720" fontAlgn="base"/>
            <a:r>
              <a:rPr lang="en-US" b="1"/>
              <a:t>Twylla Dillion, MBA, PhD,</a:t>
            </a:r>
            <a:r>
              <a:rPr lang="en-US"/>
              <a:t> </a:t>
            </a:r>
            <a:r>
              <a:rPr lang="en-US" err="1"/>
              <a:t>HealthConnect</a:t>
            </a:r>
            <a:r>
              <a:rPr lang="en-US"/>
              <a:t> One</a:t>
            </a:r>
            <a:endParaRPr lang="en-US">
              <a:cs typeface="Arial"/>
            </a:endParaRPr>
          </a:p>
          <a:p>
            <a:pPr marL="344170" lvl="1" indent="-172720" fontAlgn="base"/>
            <a:r>
              <a:rPr lang="en-US" b="1"/>
              <a:t>P. Mimi Niles, PhD, MPH,</a:t>
            </a:r>
            <a:r>
              <a:rPr lang="en-US"/>
              <a:t> CNM, Rory Meyers College of Nursing, New York University</a:t>
            </a:r>
            <a:endParaRPr lang="en-US">
              <a:cs typeface="Arial"/>
            </a:endParaRPr>
          </a:p>
          <a:p>
            <a:pPr marL="344170" lvl="1" indent="-172720" fontAlgn="base"/>
            <a:r>
              <a:rPr lang="en-US" b="1"/>
              <a:t>Brenda Gleason, MPH</a:t>
            </a:r>
            <a:r>
              <a:rPr lang="en-US"/>
              <a:t>, M2 Health Care Consulting</a:t>
            </a:r>
            <a:endParaRPr lang="en-US">
              <a:cs typeface="Arial" panose="020B0604020202020204"/>
            </a:endParaRPr>
          </a:p>
          <a:p>
            <a:pPr marL="170815" indent="-170815"/>
            <a:endParaRPr lang="en-US">
              <a:cs typeface="Arial" panose="020B0604020202020204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A85B314-1C59-91F1-B725-491A78548C97}"/>
              </a:ext>
            </a:extLst>
          </p:cNvPr>
          <p:cNvSpPr txBox="1">
            <a:spLocks/>
          </p:cNvSpPr>
          <p:nvPr/>
        </p:nvSpPr>
        <p:spPr>
          <a:xfrm>
            <a:off x="5009271" y="2179152"/>
            <a:ext cx="3817896" cy="32507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4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71" indent="-173030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1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53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96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" indent="-170815"/>
            <a:r>
              <a:rPr lang="en-US" dirty="0">
                <a:solidFill>
                  <a:srgbClr val="0070C0"/>
                </a:solidFill>
              </a:rPr>
              <a:t>PANEL THREE: Using Data to Drive Toward Equity</a:t>
            </a:r>
          </a:p>
          <a:p>
            <a:pPr marL="344170" lvl="1" indent="-172720"/>
            <a:r>
              <a:rPr lang="en-US" dirty="0"/>
              <a:t>Moderator: </a:t>
            </a:r>
            <a:r>
              <a:rPr lang="en-US" b="1" dirty="0"/>
              <a:t>So O’Neil,</a:t>
            </a:r>
            <a:r>
              <a:rPr lang="en-US" dirty="0"/>
              <a:t> Mathematica </a:t>
            </a:r>
            <a:endParaRPr lang="en-US" dirty="0">
              <a:cs typeface="Arial"/>
            </a:endParaRPr>
          </a:p>
          <a:p>
            <a:pPr marL="344170" lvl="1" indent="-172720"/>
            <a:r>
              <a:rPr lang="en-US" b="1" dirty="0"/>
              <a:t>Rachel Hardeman, PhD, MPH,</a:t>
            </a:r>
            <a:r>
              <a:rPr lang="en-US" dirty="0"/>
              <a:t> University of Minnesota School of Public Health </a:t>
            </a:r>
            <a:endParaRPr lang="en-US" dirty="0">
              <a:cs typeface="Arial"/>
            </a:endParaRPr>
          </a:p>
          <a:p>
            <a:pPr marL="344170" lvl="1" indent="-172720"/>
            <a:r>
              <a:rPr lang="en-US" b="1" dirty="0"/>
              <a:t>Eona Young Harrison, PhD,</a:t>
            </a:r>
            <a:r>
              <a:rPr lang="en-US" dirty="0"/>
              <a:t> Urban Institute</a:t>
            </a:r>
            <a:endParaRPr lang="en-US" dirty="0">
              <a:cs typeface="Arial"/>
            </a:endParaRPr>
          </a:p>
          <a:p>
            <a:pPr marL="344170" lvl="1" indent="-172720"/>
            <a:r>
              <a:rPr lang="en-US" b="1" dirty="0" err="1"/>
              <a:t>Zsakeba</a:t>
            </a:r>
            <a:r>
              <a:rPr lang="en-US" b="1" dirty="0"/>
              <a:t> Henderson, MD, FACOG.</a:t>
            </a:r>
            <a:r>
              <a:rPr lang="en-US" dirty="0"/>
              <a:t> March of Dimes</a:t>
            </a:r>
            <a:endParaRPr lang="en-US" dirty="0">
              <a:cs typeface="Arial"/>
            </a:endParaRPr>
          </a:p>
          <a:p>
            <a:pPr marL="344170" lvl="1" indent="-172720"/>
            <a:r>
              <a:rPr lang="en-US" b="1" dirty="0"/>
              <a:t>Aditi Mallick, MD</a:t>
            </a:r>
            <a:r>
              <a:rPr lang="en-US" dirty="0"/>
              <a:t>, Center for Medicaid and CHIP Services, Centers for Medicare and Medicaid Services (CMCS-CMS)</a:t>
            </a:r>
            <a:endParaRPr lang="en-US" dirty="0">
              <a:cs typeface="Arial"/>
            </a:endParaRPr>
          </a:p>
          <a:p>
            <a:pPr marL="170815" indent="-170815"/>
            <a:endParaRPr lang="en-US">
              <a:cs typeface="Arial"/>
            </a:endParaRPr>
          </a:p>
          <a:p>
            <a:pPr marL="170815" indent="-170815"/>
            <a:endParaRPr lang="en-US">
              <a:cs typeface="Arial"/>
            </a:endParaRPr>
          </a:p>
          <a:p>
            <a:pPr marL="170815" indent="-170815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27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9B38E99-0241-D7F5-79C1-AB9FB26DD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5" y="514555"/>
            <a:ext cx="8229600" cy="975360"/>
          </a:xfrm>
        </p:spPr>
        <p:txBody>
          <a:bodyPr/>
          <a:lstStyle/>
          <a:p>
            <a:r>
              <a:rPr lang="en-US"/>
              <a:t>Congresswoman Robin Kelly (D-IL-2)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1BE49-C107-D73E-1077-B75B46D25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2" y="1822023"/>
            <a:ext cx="2462911" cy="3420161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DB242B1-ECA5-2196-51AA-76951D29EF6E}"/>
              </a:ext>
            </a:extLst>
          </p:cNvPr>
          <p:cNvSpPr txBox="1">
            <a:spLocks/>
          </p:cNvSpPr>
          <p:nvPr/>
        </p:nvSpPr>
        <p:spPr>
          <a:xfrm>
            <a:off x="3673102" y="1822021"/>
            <a:ext cx="5183937" cy="360335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71" indent="-173030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12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53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96" indent="-171442" algn="l" defTabSz="91435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Vice Chair, House Energy and Commerce Committee</a:t>
            </a:r>
          </a:p>
          <a:p>
            <a:pPr lvl="1"/>
            <a:r>
              <a:rPr lang="en-US"/>
              <a:t>Health Subcommittee </a:t>
            </a:r>
          </a:p>
          <a:p>
            <a:pPr lvl="1"/>
            <a:r>
              <a:rPr lang="en-US"/>
              <a:t>Energy Subcommittee </a:t>
            </a:r>
          </a:p>
          <a:p>
            <a:pPr lvl="1"/>
            <a:r>
              <a:rPr lang="en-US"/>
              <a:t>Consumer Protection and Commerce Subcommittees </a:t>
            </a:r>
          </a:p>
          <a:p>
            <a:r>
              <a:rPr lang="en-US"/>
              <a:t>Chair, Congressional Black Caucus Health Braintrust </a:t>
            </a:r>
          </a:p>
          <a:p>
            <a:r>
              <a:rPr lang="en-US"/>
              <a:t>Co-Chair, Congressional Caucus on Black Women and Girls</a:t>
            </a:r>
          </a:p>
          <a:p>
            <a:r>
              <a:rPr lang="en-US"/>
              <a:t>Member, Congressional Gun Violence Prevention Taskforce </a:t>
            </a:r>
          </a:p>
          <a:p>
            <a:r>
              <a:rPr lang="en-US"/>
              <a:t>Member, House Committee on Oversight and Reform</a:t>
            </a:r>
          </a:p>
          <a:p>
            <a:r>
              <a:rPr lang="en-US"/>
              <a:t>Co-Chair, House Democratic Policy Group</a:t>
            </a:r>
          </a:p>
        </p:txBody>
      </p:sp>
    </p:spTree>
    <p:extLst>
      <p:ext uri="{BB962C8B-B14F-4D97-AF65-F5344CB8AC3E}">
        <p14:creationId xmlns:p14="http://schemas.microsoft.com/office/powerpoint/2010/main" val="172651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334147-316C-D30F-8FCB-38FF99F70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28" y="589092"/>
            <a:ext cx="7772400" cy="2134447"/>
          </a:xfrm>
        </p:spPr>
        <p:txBody>
          <a:bodyPr/>
          <a:lstStyle/>
          <a:p>
            <a:r>
              <a:rPr lang="en-US"/>
              <a:t>Opening Remarks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53171F8-24A3-15F4-E453-035B71501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030" y="3747680"/>
            <a:ext cx="6116216" cy="924375"/>
          </a:xfrm>
        </p:spPr>
        <p:txBody>
          <a:bodyPr>
            <a:normAutofit lnSpcReduction="10000"/>
          </a:bodyPr>
          <a:lstStyle/>
          <a:p>
            <a:pPr>
              <a:spcAft>
                <a:spcPts val="451"/>
              </a:spcAft>
            </a:pPr>
            <a:r>
              <a:rPr lang="en-US" sz="1500">
                <a:ea typeface="+mj-lt"/>
                <a:cs typeface="+mj-lt"/>
              </a:rPr>
              <a:t>Laurie C. </a:t>
            </a:r>
            <a:r>
              <a:rPr lang="en-US" sz="1500" err="1">
                <a:ea typeface="+mj-lt"/>
                <a:cs typeface="+mj-lt"/>
              </a:rPr>
              <a:t>Zephyrin</a:t>
            </a:r>
            <a:r>
              <a:rPr lang="en-US" sz="1500">
                <a:ea typeface="+mj-lt"/>
                <a:cs typeface="+mj-lt"/>
              </a:rPr>
              <a:t> MD, MPH, MBA</a:t>
            </a:r>
          </a:p>
          <a:p>
            <a:pPr>
              <a:spcAft>
                <a:spcPts val="451"/>
              </a:spcAft>
            </a:pPr>
            <a:r>
              <a:rPr lang="en-US" sz="1500">
                <a:ea typeface="+mj-lt"/>
                <a:cs typeface="+mj-lt"/>
              </a:rPr>
              <a:t>Senior Vice President, Advancing Health Equity</a:t>
            </a:r>
          </a:p>
          <a:p>
            <a:pPr>
              <a:spcAft>
                <a:spcPts val="451"/>
              </a:spcAft>
            </a:pPr>
            <a:r>
              <a:rPr lang="en-US" sz="1500">
                <a:ea typeface="+mj-lt"/>
                <a:cs typeface="+mj-lt"/>
              </a:rPr>
              <a:t>The Commonwealth Fund</a:t>
            </a:r>
            <a:endParaRPr lang="en-US" sz="1500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0FD3E118-F9CD-73E4-A89C-C3B2D222E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87" y="983203"/>
            <a:ext cx="8760241" cy="888776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rebuchet MS" panose="020B0603020202020204" pitchFamily="34" charset="0"/>
              </a:rPr>
              <a:t>Commonwealth Fund Advancing Health Equity Program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F1E26-8812-B750-044E-804FE5437325}"/>
              </a:ext>
            </a:extLst>
          </p:cNvPr>
          <p:cNvSpPr txBox="1"/>
          <p:nvPr/>
        </p:nvSpPr>
        <p:spPr>
          <a:xfrm>
            <a:off x="730134" y="1358568"/>
            <a:ext cx="7991315" cy="11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lnSpc>
                <a:spcPct val="130000"/>
              </a:lnSpc>
              <a:defRPr/>
            </a:pPr>
            <a:r>
              <a:rPr lang="en-US" sz="1800" b="1">
                <a:solidFill>
                  <a:srgbClr val="002060"/>
                </a:solidFill>
                <a:latin typeface="Georgia" panose="02040502050405020303" pitchFamily="18" charset="0"/>
              </a:rPr>
              <a:t>Overall Goal</a:t>
            </a:r>
            <a:r>
              <a:rPr lang="en-US" sz="1800" b="1" i="1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sz="1800" b="1">
                <a:solidFill>
                  <a:srgbClr val="002060"/>
                </a:solidFill>
                <a:latin typeface="Georgia" panose="02040502050405020303" pitchFamily="18" charset="0"/>
              </a:rPr>
              <a:t>eliminate unequal treatment, experience, and outcomes in health and health care for people of color by reducing systemic racism in health care policy and practice</a:t>
            </a:r>
            <a:r>
              <a:rPr lang="en-US" sz="1800" b="1" i="1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CB6ADBFB-1FFD-7983-922C-5201487FF4C7}"/>
              </a:ext>
            </a:extLst>
          </p:cNvPr>
          <p:cNvSpPr/>
          <p:nvPr/>
        </p:nvSpPr>
        <p:spPr>
          <a:xfrm>
            <a:off x="620407" y="4026899"/>
            <a:ext cx="8180607" cy="18573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342900" rIns="137160" bIns="137160" rtlCol="0" anchor="t"/>
          <a:lstStyle/>
          <a:p>
            <a:pPr lvl="0" algn="ctr">
              <a:lnSpc>
                <a:spcPct val="110000"/>
              </a:lnSpc>
            </a:pPr>
            <a:endParaRPr lang="en-US" altLang="en-US" sz="1500" b="1">
              <a:solidFill>
                <a:schemeClr val="tx2"/>
              </a:solidFill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68B2574C-C9B9-43D9-281E-6DA18476AF78}"/>
              </a:ext>
            </a:extLst>
          </p:cNvPr>
          <p:cNvSpPr>
            <a:spLocks noChangeAspect="1"/>
          </p:cNvSpPr>
          <p:nvPr/>
        </p:nvSpPr>
        <p:spPr>
          <a:xfrm>
            <a:off x="1022513" y="2791278"/>
            <a:ext cx="2286000" cy="2656983"/>
          </a:xfrm>
          <a:prstGeom prst="roundRect">
            <a:avLst>
              <a:gd name="adj" fmla="val 574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0" rIns="91440" bIns="0" rtlCol="0" anchor="t" anchorCtr="0"/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Dismantling Racism in Care Delivery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5709C0-9A3A-2C48-D9F7-3772EC0F2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165" y="3923927"/>
            <a:ext cx="1240701" cy="1240700"/>
          </a:xfrm>
          <a:prstGeom prst="rect">
            <a:avLst/>
          </a:prstGeom>
        </p:spPr>
      </p:pic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91ACAF2F-4E2A-F568-1ECF-12B863DB681D}"/>
              </a:ext>
            </a:extLst>
          </p:cNvPr>
          <p:cNvSpPr>
            <a:spLocks noChangeAspect="1"/>
          </p:cNvSpPr>
          <p:nvPr/>
        </p:nvSpPr>
        <p:spPr>
          <a:xfrm>
            <a:off x="3582788" y="2791278"/>
            <a:ext cx="2286000" cy="2656983"/>
          </a:xfrm>
          <a:prstGeom prst="roundRect">
            <a:avLst>
              <a:gd name="adj" fmla="val 574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0" rIns="91440" bIns="0" rtlCol="0" anchor="t" anchorCtr="0"/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Policy </a:t>
            </a:r>
            <a:b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Bring About Equitable Access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67220EB-9EF6-1621-00FC-B64CA727E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1342" y="3903223"/>
            <a:ext cx="1261404" cy="1261404"/>
          </a:xfrm>
          <a:prstGeom prst="rect">
            <a:avLst/>
          </a:prstGeom>
        </p:spPr>
      </p:pic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0106F93F-536B-45BF-6064-9614DBB02F19}"/>
              </a:ext>
            </a:extLst>
          </p:cNvPr>
          <p:cNvSpPr>
            <a:spLocks noChangeAspect="1"/>
          </p:cNvSpPr>
          <p:nvPr/>
        </p:nvSpPr>
        <p:spPr>
          <a:xfrm>
            <a:off x="6143065" y="2791278"/>
            <a:ext cx="2286000" cy="2656983"/>
          </a:xfrm>
          <a:prstGeom prst="roundRect">
            <a:avLst>
              <a:gd name="adj" fmla="val 574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0" rIns="91440" bIns="0" rtlCol="0" anchor="t" anchorCtr="0"/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Culture, Beliefs, and Attitudes</a:t>
            </a:r>
          </a:p>
        </p:txBody>
      </p:sp>
      <p:pic>
        <p:nvPicPr>
          <p:cNvPr id="16" name="Graphic 15" descr="Cycle with people outline">
            <a:extLst>
              <a:ext uri="{FF2B5EF4-FFF2-40B4-BE49-F238E27FC236}">
                <a16:creationId xmlns:a16="http://schemas.microsoft.com/office/drawing/2014/main" id="{9B05FE9B-DFAB-CE5C-9E73-6476DA3FD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2862" y="3645803"/>
            <a:ext cx="1776249" cy="17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81E8069-2C8C-4286-20A7-51D74D4F8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8" y="1243168"/>
            <a:ext cx="8336631" cy="888776"/>
          </a:xfrm>
        </p:spPr>
        <p:txBody>
          <a:bodyPr>
            <a:normAutofit/>
          </a:bodyPr>
          <a:lstStyle/>
          <a:p>
            <a:r>
              <a:rPr lang="en-US" sz="2800"/>
              <a:t>Strategies for Health Care Delivery System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5AB3E-764B-C454-D6F0-D13E95607AD7}"/>
              </a:ext>
            </a:extLst>
          </p:cNvPr>
          <p:cNvSpPr/>
          <p:nvPr/>
        </p:nvSpPr>
        <p:spPr>
          <a:xfrm>
            <a:off x="3156118" y="1876200"/>
            <a:ext cx="2831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economic and educational opportunities and affordable health care access for the workforce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09001C-E2FD-5746-B0D8-9044FC7CD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5778" y="2815358"/>
            <a:ext cx="1790539" cy="17905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C36516-275A-088D-14D4-7E3206438FE3}"/>
              </a:ext>
            </a:extLst>
          </p:cNvPr>
          <p:cNvGrpSpPr/>
          <p:nvPr/>
        </p:nvGrpSpPr>
        <p:grpSpPr>
          <a:xfrm rot="16200000">
            <a:off x="4466965" y="1521982"/>
            <a:ext cx="210072" cy="2277521"/>
            <a:chOff x="7721926" y="769819"/>
            <a:chExt cx="280096" cy="30366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44B321-4206-72E3-F36C-EB84A8CFE84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859086" y="2151005"/>
              <a:ext cx="0" cy="27432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AD1B78-A413-EB21-13AA-F6777A757D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83675" y="2288166"/>
              <a:ext cx="3036694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515ED-F37F-8DAB-D766-83E8C3D8E9B7}"/>
              </a:ext>
            </a:extLst>
          </p:cNvPr>
          <p:cNvSpPr/>
          <p:nvPr/>
        </p:nvSpPr>
        <p:spPr>
          <a:xfrm>
            <a:off x="449455" y="2702623"/>
            <a:ext cx="237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&amp; correcting racially-biased health care processes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F36D00-6F43-7E86-771B-75FD6106FA87}"/>
              </a:ext>
            </a:extLst>
          </p:cNvPr>
          <p:cNvSpPr/>
          <p:nvPr/>
        </p:nvSpPr>
        <p:spPr>
          <a:xfrm>
            <a:off x="395214" y="3417282"/>
            <a:ext cx="247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values  including commitments to equity, </a:t>
            </a:r>
          </a:p>
          <a:p>
            <a:pPr algn="r"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justice and inclusion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1A2CB-DD91-FEC3-9AF1-5EA6F4CDE3D9}"/>
              </a:ext>
            </a:extLst>
          </p:cNvPr>
          <p:cNvSpPr/>
          <p:nvPr/>
        </p:nvSpPr>
        <p:spPr>
          <a:xfrm>
            <a:off x="255913" y="4293551"/>
            <a:ext cx="2615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Disaggregate data on outcomes, experience and quality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19B780-9029-BA6E-39E4-42CAD75F7DE7}"/>
              </a:ext>
            </a:extLst>
          </p:cNvPr>
          <p:cNvGrpSpPr/>
          <p:nvPr/>
        </p:nvGrpSpPr>
        <p:grpSpPr>
          <a:xfrm>
            <a:off x="2918407" y="2750861"/>
            <a:ext cx="673225" cy="339653"/>
            <a:chOff x="2918403" y="1893607"/>
            <a:chExt cx="673225" cy="33965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212DDC-DC9B-8B52-AA7E-94C2A66FAF1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18403" y="2063434"/>
              <a:ext cx="67322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88B0BC-A4ED-677E-1D52-6B5F7B6E6A6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18403" y="1893607"/>
              <a:ext cx="0" cy="33965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0BD02-6F93-FE24-4439-F999206D8245}"/>
              </a:ext>
            </a:extLst>
          </p:cNvPr>
          <p:cNvGrpSpPr/>
          <p:nvPr/>
        </p:nvGrpSpPr>
        <p:grpSpPr>
          <a:xfrm>
            <a:off x="2918407" y="3468426"/>
            <a:ext cx="767375" cy="538343"/>
            <a:chOff x="2918403" y="2611171"/>
            <a:chExt cx="767375" cy="53834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D97849-11CC-EC8F-47F0-7ED20DBEAF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8404" y="2880343"/>
              <a:ext cx="767374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00E839-F80C-465A-14E6-7EECEDA31121}"/>
                </a:ext>
              </a:extLst>
            </p:cNvPr>
            <p:cNvCxnSpPr>
              <a:cxnSpLocks/>
            </p:cNvCxnSpPr>
            <p:nvPr/>
          </p:nvCxnSpPr>
          <p:spPr>
            <a:xfrm>
              <a:off x="2918403" y="2611171"/>
              <a:ext cx="0" cy="53834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449507-8AB6-F027-5BD0-0A14AB680DEB}"/>
              </a:ext>
            </a:extLst>
          </p:cNvPr>
          <p:cNvGrpSpPr/>
          <p:nvPr/>
        </p:nvGrpSpPr>
        <p:grpSpPr>
          <a:xfrm>
            <a:off x="2918407" y="4354423"/>
            <a:ext cx="673225" cy="339653"/>
            <a:chOff x="2918403" y="3497169"/>
            <a:chExt cx="673225" cy="33965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485763-DBED-BCC0-C2DC-2F3062E30A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18403" y="3666996"/>
              <a:ext cx="67322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D55761-1C69-3B20-68EF-AC17DD4ADE0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18403" y="3497169"/>
              <a:ext cx="0" cy="33965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73B971-BDA8-431D-72C4-229B7F096AB0}"/>
              </a:ext>
            </a:extLst>
          </p:cNvPr>
          <p:cNvGrpSpPr/>
          <p:nvPr/>
        </p:nvGrpSpPr>
        <p:grpSpPr>
          <a:xfrm>
            <a:off x="5569769" y="2759575"/>
            <a:ext cx="673225" cy="339653"/>
            <a:chOff x="7071183" y="2061729"/>
            <a:chExt cx="897633" cy="45287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BB76EB-A796-29EB-06B9-B41D90D0EBAD}"/>
                </a:ext>
              </a:extLst>
            </p:cNvPr>
            <p:cNvCxnSpPr>
              <a:cxnSpLocks/>
            </p:cNvCxnSpPr>
            <p:nvPr/>
          </p:nvCxnSpPr>
          <p:spPr>
            <a:xfrm>
              <a:off x="7071183" y="2288164"/>
              <a:ext cx="89763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43D29B-4B59-B59A-DFE9-23BC9ACCE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29"/>
              <a:ext cx="0" cy="45287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1DBAE5-B21A-2DC6-9FD7-D5EB7BD5D25C}"/>
              </a:ext>
            </a:extLst>
          </p:cNvPr>
          <p:cNvGrpSpPr/>
          <p:nvPr/>
        </p:nvGrpSpPr>
        <p:grpSpPr>
          <a:xfrm>
            <a:off x="5476319" y="3208273"/>
            <a:ext cx="766673" cy="339653"/>
            <a:chOff x="5476315" y="2351019"/>
            <a:chExt cx="766673" cy="3396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C7BD76-E3A8-2DFE-487A-8755FFCC96F8}"/>
                </a:ext>
              </a:extLst>
            </p:cNvPr>
            <p:cNvCxnSpPr>
              <a:cxnSpLocks/>
            </p:cNvCxnSpPr>
            <p:nvPr/>
          </p:nvCxnSpPr>
          <p:spPr>
            <a:xfrm>
              <a:off x="5476315" y="2520845"/>
              <a:ext cx="76667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80EDB8-F4D0-7A80-E635-E697001DF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2988" y="2351019"/>
              <a:ext cx="0" cy="33965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06CB5F-7AE1-9122-9EBB-BB643C18063D}"/>
              </a:ext>
            </a:extLst>
          </p:cNvPr>
          <p:cNvGrpSpPr/>
          <p:nvPr/>
        </p:nvGrpSpPr>
        <p:grpSpPr>
          <a:xfrm>
            <a:off x="5476319" y="3656971"/>
            <a:ext cx="766673" cy="538343"/>
            <a:chOff x="5476315" y="2849145"/>
            <a:chExt cx="766673" cy="53834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CD4550-29FA-452A-9DDA-B2D486A0A8B8}"/>
                </a:ext>
              </a:extLst>
            </p:cNvPr>
            <p:cNvCxnSpPr>
              <a:cxnSpLocks/>
            </p:cNvCxnSpPr>
            <p:nvPr/>
          </p:nvCxnSpPr>
          <p:spPr>
            <a:xfrm>
              <a:off x="5476315" y="3118316"/>
              <a:ext cx="76667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005E95-96C4-A69B-3B9A-83C42F7033C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42988" y="2849145"/>
              <a:ext cx="0" cy="53834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2C30F3-3196-A2BE-EE77-5469B3A38810}"/>
              </a:ext>
            </a:extLst>
          </p:cNvPr>
          <p:cNvGrpSpPr/>
          <p:nvPr/>
        </p:nvGrpSpPr>
        <p:grpSpPr>
          <a:xfrm>
            <a:off x="5569769" y="4345548"/>
            <a:ext cx="673225" cy="339653"/>
            <a:chOff x="7071183" y="2061729"/>
            <a:chExt cx="897633" cy="45287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237F32-6DD2-3125-28E6-44810FB49324}"/>
                </a:ext>
              </a:extLst>
            </p:cNvPr>
            <p:cNvCxnSpPr>
              <a:cxnSpLocks/>
            </p:cNvCxnSpPr>
            <p:nvPr/>
          </p:nvCxnSpPr>
          <p:spPr>
            <a:xfrm>
              <a:off x="7071183" y="2288164"/>
              <a:ext cx="89763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C6C7A2-D740-67BE-D5A4-FD09DEEB4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29"/>
              <a:ext cx="0" cy="45287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A7887B5-616B-46E2-EFBA-DD229C98C0F5}"/>
              </a:ext>
            </a:extLst>
          </p:cNvPr>
          <p:cNvSpPr/>
          <p:nvPr/>
        </p:nvSpPr>
        <p:spPr>
          <a:xfrm>
            <a:off x="3393954" y="4921596"/>
            <a:ext cx="235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health care workforce at leadership levels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246762-26AF-0E05-4E5D-0ADE4F1A9503}"/>
              </a:ext>
            </a:extLst>
          </p:cNvPr>
          <p:cNvGrpSpPr/>
          <p:nvPr/>
        </p:nvGrpSpPr>
        <p:grpSpPr>
          <a:xfrm rot="5400000">
            <a:off x="4467606" y="3625762"/>
            <a:ext cx="208799" cy="2277521"/>
            <a:chOff x="7723624" y="769819"/>
            <a:chExt cx="278398" cy="303669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29228D-16E9-FBFD-A6FE-168BB6ECA8F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784" y="2151003"/>
              <a:ext cx="0" cy="27432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B09F14-2B32-5EB4-E72F-197961B46C1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83675" y="2288166"/>
              <a:ext cx="3036694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80E8F10-AB1F-7577-ABA3-F2CA816B1DCA}"/>
              </a:ext>
            </a:extLst>
          </p:cNvPr>
          <p:cNvSpPr/>
          <p:nvPr/>
        </p:nvSpPr>
        <p:spPr>
          <a:xfrm>
            <a:off x="6285837" y="2796223"/>
            <a:ext cx="1590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provider bias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BC48C9-4A97-0646-64DA-48117980956E}"/>
              </a:ext>
            </a:extLst>
          </p:cNvPr>
          <p:cNvSpPr/>
          <p:nvPr/>
        </p:nvSpPr>
        <p:spPr>
          <a:xfrm>
            <a:off x="6290768" y="3155312"/>
            <a:ext cx="26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investing in and engaging with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5BBC3E-8289-172E-A61C-EC435DB1E0DE}"/>
              </a:ext>
            </a:extLst>
          </p:cNvPr>
          <p:cNvSpPr/>
          <p:nvPr/>
        </p:nvSpPr>
        <p:spPr>
          <a:xfrm>
            <a:off x="6290766" y="3607299"/>
            <a:ext cx="282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knowledge about the impact of racism on health and health care, and have practical, actionable tools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80D404-EB93-717B-9135-5E43EA261C10}"/>
              </a:ext>
            </a:extLst>
          </p:cNvPr>
          <p:cNvSpPr/>
          <p:nvPr/>
        </p:nvSpPr>
        <p:spPr>
          <a:xfrm>
            <a:off x="6290770" y="4295143"/>
            <a:ext cx="2153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training of  professionals and staff</a:t>
            </a:r>
          </a:p>
        </p:txBody>
      </p:sp>
    </p:spTree>
    <p:extLst>
      <p:ext uri="{BB962C8B-B14F-4D97-AF65-F5344CB8AC3E}">
        <p14:creationId xmlns:p14="http://schemas.microsoft.com/office/powerpoint/2010/main" val="7729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63FD3D2-6A93-AB37-CC37-309F60BC7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9" y="514561"/>
            <a:ext cx="7919047" cy="1185035"/>
          </a:xfrm>
        </p:spPr>
        <p:txBody>
          <a:bodyPr>
            <a:normAutofit/>
          </a:bodyPr>
          <a:lstStyle/>
          <a:p>
            <a:r>
              <a:rPr lang="en-US" sz="2800"/>
              <a:t>Strategies for Health Policy Change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F07450-3D6B-C1AA-748F-CAEABE994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0491" y="2136211"/>
            <a:ext cx="2283020" cy="22830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34B65E-A83D-9A5F-17C9-9BF96476831E}"/>
              </a:ext>
            </a:extLst>
          </p:cNvPr>
          <p:cNvGrpSpPr/>
          <p:nvPr/>
        </p:nvGrpSpPr>
        <p:grpSpPr>
          <a:xfrm rot="10800000">
            <a:off x="2665337" y="2362951"/>
            <a:ext cx="1631003" cy="339653"/>
            <a:chOff x="5794146" y="2061730"/>
            <a:chExt cx="2174670" cy="45287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F69DE4-8128-69D0-1D3D-D940F06A533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794146" y="2288164"/>
              <a:ext cx="2174669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3D1237-C985-9E3C-C359-F828F09B4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30"/>
              <a:ext cx="0" cy="45287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A1CE43-AEA6-D399-D6A0-B8DE6A82D218}"/>
              </a:ext>
            </a:extLst>
          </p:cNvPr>
          <p:cNvGrpSpPr/>
          <p:nvPr/>
        </p:nvGrpSpPr>
        <p:grpSpPr>
          <a:xfrm rot="10800000">
            <a:off x="2665337" y="3191987"/>
            <a:ext cx="935117" cy="339653"/>
            <a:chOff x="6721993" y="2061730"/>
            <a:chExt cx="1246823" cy="45287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FE5905-BF94-6F88-0D88-7D7E657708D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721993" y="2288164"/>
              <a:ext cx="124682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CB3843-F3DD-DFF8-0599-8112A98AA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30"/>
              <a:ext cx="0" cy="45287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7F4B9-8BD6-B6B7-43E3-C76494A773F5}"/>
              </a:ext>
            </a:extLst>
          </p:cNvPr>
          <p:cNvGrpSpPr/>
          <p:nvPr/>
        </p:nvGrpSpPr>
        <p:grpSpPr>
          <a:xfrm rot="10800000">
            <a:off x="2665334" y="3939622"/>
            <a:ext cx="673227" cy="502451"/>
            <a:chOff x="7071183" y="1953201"/>
            <a:chExt cx="897634" cy="6699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7F4B13-E27D-8A05-5DB3-C71A90C33EAD}"/>
                </a:ext>
              </a:extLst>
            </p:cNvPr>
            <p:cNvCxnSpPr>
              <a:cxnSpLocks/>
            </p:cNvCxnSpPr>
            <p:nvPr/>
          </p:nvCxnSpPr>
          <p:spPr>
            <a:xfrm>
              <a:off x="7071183" y="2288164"/>
              <a:ext cx="89763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B18E3-1C62-E706-C518-4C1BABF33F4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68817" y="1953201"/>
              <a:ext cx="0" cy="66993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B37DA-2E14-157C-6461-B364FDF4D00F}"/>
              </a:ext>
            </a:extLst>
          </p:cNvPr>
          <p:cNvSpPr/>
          <p:nvPr/>
        </p:nvSpPr>
        <p:spPr>
          <a:xfrm>
            <a:off x="759506" y="2307760"/>
            <a:ext cx="183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200">
                <a:solidFill>
                  <a:prstClr val="white"/>
                </a:solidFill>
              </a:rPr>
              <a:t>Analyze policies for health equity impact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8436A9-8097-1A20-DC88-2CAAB1D93A06}"/>
              </a:ext>
            </a:extLst>
          </p:cNvPr>
          <p:cNvSpPr/>
          <p:nvPr/>
        </p:nvSpPr>
        <p:spPr>
          <a:xfrm>
            <a:off x="316058" y="3151756"/>
            <a:ext cx="2283020" cy="623250"/>
          </a:xfrm>
          <a:prstGeom prst="rect">
            <a:avLst/>
          </a:prstGeom>
        </p:spPr>
        <p:txBody>
          <a:bodyPr wrap="square" lIns="68580" tIns="34291" rIns="68580" bIns="34291" anchor="t">
            <a:spAutoFit/>
          </a:bodyPr>
          <a:lstStyle/>
          <a:p>
            <a:pPr lvl="0" algn="r">
              <a:defRPr/>
            </a:pPr>
            <a:r>
              <a:rPr lang="en-US" sz="1200">
                <a:solidFill>
                  <a:schemeClr val="bg1"/>
                </a:solidFill>
              </a:rPr>
              <a:t>Incorporate equity in 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value-based care arrangements and managed care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9CE137-12E0-7CD0-8036-EB567B387B45}"/>
              </a:ext>
            </a:extLst>
          </p:cNvPr>
          <p:cNvSpPr/>
          <p:nvPr/>
        </p:nvSpPr>
        <p:spPr>
          <a:xfrm>
            <a:off x="316058" y="3869284"/>
            <a:ext cx="2283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10">
              <a:defRPr/>
            </a:pPr>
            <a:r>
              <a:rPr lang="en-US" sz="1200">
                <a:solidFill>
                  <a:schemeClr val="bg1"/>
                </a:solidFill>
              </a:rPr>
              <a:t>Address residential segregation impacts on hospital quality and hospital closures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C33E5A-BAB8-6E19-B0A4-4B293008248E}"/>
              </a:ext>
            </a:extLst>
          </p:cNvPr>
          <p:cNvGrpSpPr/>
          <p:nvPr/>
        </p:nvGrpSpPr>
        <p:grpSpPr>
          <a:xfrm>
            <a:off x="4722471" y="2094092"/>
            <a:ext cx="1732308" cy="339653"/>
            <a:chOff x="5659072" y="2061729"/>
            <a:chExt cx="2309744" cy="45287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6D098F-11F1-74D9-55DD-28201392984E}"/>
                </a:ext>
              </a:extLst>
            </p:cNvPr>
            <p:cNvCxnSpPr>
              <a:cxnSpLocks/>
            </p:cNvCxnSpPr>
            <p:nvPr/>
          </p:nvCxnSpPr>
          <p:spPr>
            <a:xfrm>
              <a:off x="5659072" y="2288164"/>
              <a:ext cx="230974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2A1E5E-FB18-888D-83A9-387AF6C09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29"/>
              <a:ext cx="0" cy="452871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DB564A-6E24-FDBD-985F-91FEB64B8B5A}"/>
              </a:ext>
            </a:extLst>
          </p:cNvPr>
          <p:cNvGrpSpPr/>
          <p:nvPr/>
        </p:nvGrpSpPr>
        <p:grpSpPr>
          <a:xfrm>
            <a:off x="4948178" y="2672783"/>
            <a:ext cx="1506603" cy="489384"/>
            <a:chOff x="5960014" y="1976910"/>
            <a:chExt cx="2008802" cy="65251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85B599-F1BC-ADC9-3F67-88DCBDD4D71D}"/>
                </a:ext>
              </a:extLst>
            </p:cNvPr>
            <p:cNvCxnSpPr>
              <a:cxnSpLocks/>
            </p:cNvCxnSpPr>
            <p:nvPr/>
          </p:nvCxnSpPr>
          <p:spPr>
            <a:xfrm>
              <a:off x="5960014" y="2288164"/>
              <a:ext cx="20088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B88904-686A-8DB2-0567-FDB9C8E3D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1976910"/>
              <a:ext cx="0" cy="65251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BABB17-2EC8-8920-E9E6-A0B1DB9BD2EF}"/>
              </a:ext>
            </a:extLst>
          </p:cNvPr>
          <p:cNvGrpSpPr/>
          <p:nvPr/>
        </p:nvGrpSpPr>
        <p:grpSpPr>
          <a:xfrm>
            <a:off x="5781559" y="3378713"/>
            <a:ext cx="673225" cy="339653"/>
            <a:chOff x="7071183" y="2061729"/>
            <a:chExt cx="897633" cy="45287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5ADE53A-49AF-E754-D1F1-9469480448B6}"/>
                </a:ext>
              </a:extLst>
            </p:cNvPr>
            <p:cNvCxnSpPr>
              <a:cxnSpLocks/>
            </p:cNvCxnSpPr>
            <p:nvPr/>
          </p:nvCxnSpPr>
          <p:spPr>
            <a:xfrm>
              <a:off x="7071183" y="2288164"/>
              <a:ext cx="89763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FC7DE9-5AD3-693D-853C-CCF2C1741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29"/>
              <a:ext cx="0" cy="452871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0B7ABA-8783-4400-0FAD-7EF2397D427C}"/>
              </a:ext>
            </a:extLst>
          </p:cNvPr>
          <p:cNvGrpSpPr/>
          <p:nvPr/>
        </p:nvGrpSpPr>
        <p:grpSpPr>
          <a:xfrm>
            <a:off x="5781559" y="4021024"/>
            <a:ext cx="673225" cy="339653"/>
            <a:chOff x="7071183" y="2061729"/>
            <a:chExt cx="897633" cy="45287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03D0C7-B332-FE99-2D3C-EC72E88EB1DF}"/>
                </a:ext>
              </a:extLst>
            </p:cNvPr>
            <p:cNvCxnSpPr>
              <a:cxnSpLocks/>
            </p:cNvCxnSpPr>
            <p:nvPr/>
          </p:nvCxnSpPr>
          <p:spPr>
            <a:xfrm>
              <a:off x="7071183" y="2288164"/>
              <a:ext cx="89763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8A5829-2CA5-C19F-8726-7961AD35F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816" y="2061729"/>
              <a:ext cx="0" cy="452871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390F44-3C0A-DEF0-59E6-C0C7DE947CDE}"/>
              </a:ext>
            </a:extLst>
          </p:cNvPr>
          <p:cNvSpPr/>
          <p:nvPr/>
        </p:nvSpPr>
        <p:spPr>
          <a:xfrm>
            <a:off x="6528170" y="2059781"/>
            <a:ext cx="2266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prstClr val="white"/>
                </a:solidFill>
              </a:rPr>
              <a:t>Ensuring health care coverage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5F97E4-9B9C-66A3-5C3D-3995C5651E00}"/>
              </a:ext>
            </a:extLst>
          </p:cNvPr>
          <p:cNvSpPr/>
          <p:nvPr/>
        </p:nvSpPr>
        <p:spPr>
          <a:xfrm>
            <a:off x="6528168" y="2594053"/>
            <a:ext cx="2130048" cy="623250"/>
          </a:xfrm>
          <a:prstGeom prst="rect">
            <a:avLst/>
          </a:prstGeom>
        </p:spPr>
        <p:txBody>
          <a:bodyPr wrap="square" lIns="68580" tIns="34291" rIns="68580" bIns="34291" anchor="t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Advance equity through workforce policy, licensure, and certification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F171F-6D2F-63E2-CCCB-6C1FC88BDEE3}"/>
              </a:ext>
            </a:extLst>
          </p:cNvPr>
          <p:cNvSpPr/>
          <p:nvPr/>
        </p:nvSpPr>
        <p:spPr>
          <a:xfrm>
            <a:off x="6528173" y="3349124"/>
            <a:ext cx="2283011" cy="438584"/>
          </a:xfrm>
          <a:prstGeom prst="rect">
            <a:avLst/>
          </a:prstGeom>
        </p:spPr>
        <p:txBody>
          <a:bodyPr wrap="square" lIns="68580" tIns="34291" rIns="68580" bIns="34291" anchor="t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prstClr val="white"/>
                </a:solidFill>
              </a:rPr>
              <a:t>Increase affordability and availability of health coverage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7A7C08-21F2-95D6-FD15-FAB9E45B255F}"/>
              </a:ext>
            </a:extLst>
          </p:cNvPr>
          <p:cNvSpPr/>
          <p:nvPr/>
        </p:nvSpPr>
        <p:spPr>
          <a:xfrm>
            <a:off x="6528174" y="3960269"/>
            <a:ext cx="1988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prstClr val="white"/>
                </a:solidFill>
              </a:rPr>
              <a:t>Improve payment parity in Medicaid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C763F0-E61E-0E6D-466C-D7FF89BDBCDB}"/>
              </a:ext>
            </a:extLst>
          </p:cNvPr>
          <p:cNvGrpSpPr/>
          <p:nvPr/>
        </p:nvGrpSpPr>
        <p:grpSpPr>
          <a:xfrm rot="5400000">
            <a:off x="4365611" y="3570106"/>
            <a:ext cx="412785" cy="2277521"/>
            <a:chOff x="7451642" y="769819"/>
            <a:chExt cx="550380" cy="303669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D58CEA-D8DD-CEF8-54D4-A521FC487C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23945" y="2015860"/>
              <a:ext cx="0" cy="54460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8C35064-F3EF-81E5-EB80-7A413F3D3D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83675" y="2288166"/>
              <a:ext cx="303669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9D8F8BE-FBA6-67CC-8CCA-D4044C25D32F}"/>
              </a:ext>
            </a:extLst>
          </p:cNvPr>
          <p:cNvSpPr/>
          <p:nvPr/>
        </p:nvSpPr>
        <p:spPr>
          <a:xfrm>
            <a:off x="3167388" y="4968124"/>
            <a:ext cx="2809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10">
              <a:defRPr/>
            </a:pPr>
            <a:r>
              <a:rPr lang="en-US" sz="1200">
                <a:solidFill>
                  <a:prstClr val="white"/>
                </a:solidFill>
              </a:rPr>
              <a:t>Report disaggregated data on outcomes, experience and quality</a:t>
            </a:r>
          </a:p>
        </p:txBody>
      </p:sp>
    </p:spTree>
    <p:extLst>
      <p:ext uri="{BB962C8B-B14F-4D97-AF65-F5344CB8AC3E}">
        <p14:creationId xmlns:p14="http://schemas.microsoft.com/office/powerpoint/2010/main" val="133149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CBBB9C7-E055-9300-DE6D-9FB378C07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9" y="514561"/>
            <a:ext cx="7919047" cy="1185035"/>
          </a:xfrm>
        </p:spPr>
        <p:txBody>
          <a:bodyPr>
            <a:noAutofit/>
          </a:bodyPr>
          <a:lstStyle/>
          <a:p>
            <a:r>
              <a:rPr lang="en-US" sz="3200"/>
              <a:t>Strategies for Changing Culture, Beliefs, and Attitudes</a:t>
            </a:r>
            <a:br>
              <a:rPr lang="en-US" sz="3200"/>
            </a:br>
            <a:endParaRPr lang="en-US" sz="3200"/>
          </a:p>
        </p:txBody>
      </p:sp>
      <p:pic>
        <p:nvPicPr>
          <p:cNvPr id="6" name="Graphic 5" descr="Cycle with people outline">
            <a:extLst>
              <a:ext uri="{FF2B5EF4-FFF2-40B4-BE49-F238E27FC236}">
                <a16:creationId xmlns:a16="http://schemas.microsoft.com/office/drawing/2014/main" id="{645E8D9D-0F15-1E03-6280-14425940F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283" t="12693" r="12522" b="12484"/>
          <a:stretch/>
        </p:blipFill>
        <p:spPr>
          <a:xfrm>
            <a:off x="3572841" y="2349469"/>
            <a:ext cx="1998325" cy="20152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A9725C-02D0-AA89-99B8-39FC8143D3C4}"/>
              </a:ext>
            </a:extLst>
          </p:cNvPr>
          <p:cNvGrpSpPr/>
          <p:nvPr/>
        </p:nvGrpSpPr>
        <p:grpSpPr>
          <a:xfrm>
            <a:off x="2687759" y="2444689"/>
            <a:ext cx="1168319" cy="1049435"/>
            <a:chOff x="2874861" y="1577920"/>
            <a:chExt cx="1016003" cy="26715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3F2505-AE83-BEC5-BC09-67BCEEC12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4862" y="1678427"/>
              <a:ext cx="1016002" cy="0"/>
            </a:xfrm>
            <a:prstGeom prst="lin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0D8605-8574-24B7-55CC-A6A3DEEBAC5E}"/>
                </a:ext>
              </a:extLst>
            </p:cNvPr>
            <p:cNvCxnSpPr>
              <a:cxnSpLocks/>
            </p:cNvCxnSpPr>
            <p:nvPr/>
          </p:nvCxnSpPr>
          <p:spPr>
            <a:xfrm>
              <a:off x="2874861" y="1577920"/>
              <a:ext cx="0" cy="267156"/>
            </a:xfrm>
            <a:prstGeom prst="lin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D0AB38-7DE6-830D-E648-1A953BD90649}"/>
              </a:ext>
            </a:extLst>
          </p:cNvPr>
          <p:cNvGrpSpPr/>
          <p:nvPr/>
        </p:nvGrpSpPr>
        <p:grpSpPr>
          <a:xfrm rot="10800000">
            <a:off x="2473318" y="3671819"/>
            <a:ext cx="1067763" cy="652489"/>
            <a:chOff x="6946586" y="1929269"/>
            <a:chExt cx="1022230" cy="717791"/>
          </a:xfrm>
          <a:solidFill>
            <a:schemeClr val="accent2"/>
          </a:solidFill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66AE79-9E8D-7D2F-1A85-D0449B9FDCC1}"/>
                </a:ext>
              </a:extLst>
            </p:cNvPr>
            <p:cNvCxnSpPr>
              <a:cxnSpLocks/>
            </p:cNvCxnSpPr>
            <p:nvPr/>
          </p:nvCxnSpPr>
          <p:spPr>
            <a:xfrm>
              <a:off x="6946586" y="2288164"/>
              <a:ext cx="1022230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8187AB-B857-634A-FBE7-DB43BAD0CB4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68816" y="1929269"/>
              <a:ext cx="0" cy="717791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71A8E-A27B-9298-E901-802381922663}"/>
              </a:ext>
            </a:extLst>
          </p:cNvPr>
          <p:cNvGrpSpPr/>
          <p:nvPr/>
        </p:nvGrpSpPr>
        <p:grpSpPr>
          <a:xfrm>
            <a:off x="5161665" y="2570330"/>
            <a:ext cx="975145" cy="538343"/>
            <a:chOff x="6946586" y="1929269"/>
            <a:chExt cx="1022230" cy="717791"/>
          </a:xfrm>
          <a:solidFill>
            <a:schemeClr val="accent2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C2E366-458B-B2A9-1EA3-76029E86CB0E}"/>
                </a:ext>
              </a:extLst>
            </p:cNvPr>
            <p:cNvCxnSpPr>
              <a:cxnSpLocks/>
            </p:cNvCxnSpPr>
            <p:nvPr/>
          </p:nvCxnSpPr>
          <p:spPr>
            <a:xfrm>
              <a:off x="6946586" y="2288164"/>
              <a:ext cx="1022230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3AC532-C1A6-4F21-98D8-B5CFD4263F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68816" y="1929269"/>
              <a:ext cx="0" cy="717791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B95ED0-D761-0FA1-8A00-EE7E3194CC54}"/>
              </a:ext>
            </a:extLst>
          </p:cNvPr>
          <p:cNvGrpSpPr/>
          <p:nvPr/>
        </p:nvGrpSpPr>
        <p:grpSpPr>
          <a:xfrm>
            <a:off x="5670934" y="3670771"/>
            <a:ext cx="700931" cy="538343"/>
            <a:chOff x="6946586" y="1929269"/>
            <a:chExt cx="1022230" cy="717791"/>
          </a:xfrm>
          <a:solidFill>
            <a:schemeClr val="accent2"/>
          </a:solidFill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700BF3-6570-7E93-C968-324EA1308083}"/>
                </a:ext>
              </a:extLst>
            </p:cNvPr>
            <p:cNvCxnSpPr>
              <a:cxnSpLocks/>
            </p:cNvCxnSpPr>
            <p:nvPr/>
          </p:nvCxnSpPr>
          <p:spPr>
            <a:xfrm>
              <a:off x="6946586" y="2288164"/>
              <a:ext cx="1022230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393208-83DB-30DE-7088-9ADF7A4A58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68816" y="1929269"/>
              <a:ext cx="0" cy="717791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0924F-4618-0C2C-494D-AE58C6C5895B}"/>
              </a:ext>
            </a:extLst>
          </p:cNvPr>
          <p:cNvGrpSpPr/>
          <p:nvPr/>
        </p:nvGrpSpPr>
        <p:grpSpPr>
          <a:xfrm>
            <a:off x="3091518" y="4364722"/>
            <a:ext cx="2960971" cy="270108"/>
            <a:chOff x="3389698" y="3425873"/>
            <a:chExt cx="2277521" cy="27010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70F5AC-182A-1624-6F40-D0360BA216FB}"/>
                </a:ext>
              </a:extLst>
            </p:cNvPr>
            <p:cNvCxnSpPr>
              <a:cxnSpLocks/>
            </p:cNvCxnSpPr>
            <p:nvPr/>
          </p:nvCxnSpPr>
          <p:spPr>
            <a:xfrm>
              <a:off x="4528459" y="3425873"/>
              <a:ext cx="0" cy="267049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922D61-D41E-2126-5948-6DD3180320FD}"/>
                </a:ext>
              </a:extLst>
            </p:cNvPr>
            <p:cNvCxnSpPr>
              <a:cxnSpLocks/>
            </p:cNvCxnSpPr>
            <p:nvPr/>
          </p:nvCxnSpPr>
          <p:spPr>
            <a:xfrm>
              <a:off x="3389698" y="3695981"/>
              <a:ext cx="2277521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551EF2-B99D-F97D-B8F2-F23F66DF2717}"/>
              </a:ext>
            </a:extLst>
          </p:cNvPr>
          <p:cNvSpPr/>
          <p:nvPr/>
        </p:nvSpPr>
        <p:spPr>
          <a:xfrm>
            <a:off x="512646" y="2537348"/>
            <a:ext cx="2542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 inform and frame messaging and narratives to address racism in health care.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2EF844-5F75-5FC2-63D2-14488D93B6A4}"/>
              </a:ext>
            </a:extLst>
          </p:cNvPr>
          <p:cNvSpPr/>
          <p:nvPr/>
        </p:nvSpPr>
        <p:spPr>
          <a:xfrm>
            <a:off x="439657" y="3660992"/>
            <a:ext cx="226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and storytelling to address systemic racism in health system.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8B502-ABD6-D853-ABC0-0B048B18C5AA}"/>
              </a:ext>
            </a:extLst>
          </p:cNvPr>
          <p:cNvSpPr/>
          <p:nvPr/>
        </p:nvSpPr>
        <p:spPr>
          <a:xfrm>
            <a:off x="2987049" y="4741673"/>
            <a:ext cx="316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of equity measurement and reporting systems for tracking progress in dismantling racism in health care.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AD5688-E424-EDBD-31B7-4B9016FA853B}"/>
              </a:ext>
            </a:extLst>
          </p:cNvPr>
          <p:cNvSpPr/>
          <p:nvPr/>
        </p:nvSpPr>
        <p:spPr>
          <a:xfrm>
            <a:off x="6160835" y="2276240"/>
            <a:ext cx="2537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to track the history of racism in U.S. health care and health policy and the impact of racism and bias on health outcomes and patient experience.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317AC1-BFFE-8E64-BEF0-59E59C9CB925}"/>
              </a:ext>
            </a:extLst>
          </p:cNvPr>
          <p:cNvSpPr/>
          <p:nvPr/>
        </p:nvSpPr>
        <p:spPr>
          <a:xfrm>
            <a:off x="6434634" y="3603654"/>
            <a:ext cx="2375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metrics for assessing how racism manifests itself in health care.</a:t>
            </a:r>
          </a:p>
        </p:txBody>
      </p:sp>
    </p:spTree>
    <p:extLst>
      <p:ext uri="{BB962C8B-B14F-4D97-AF65-F5344CB8AC3E}">
        <p14:creationId xmlns:p14="http://schemas.microsoft.com/office/powerpoint/2010/main" val="32547478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3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4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5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6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3FFC4559-1BAF-7F42-A898-B3598B040620}" vid="{A167C7B2-675D-E44E-AD59-987CD75A0AE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97454CA89A341BCBFC8A3C8D2FEDE" ma:contentTypeVersion="18" ma:contentTypeDescription="Create a new document." ma:contentTypeScope="" ma:versionID="32161cd5568538007e09082bd268342f">
  <xsd:schema xmlns:xsd="http://www.w3.org/2001/XMLSchema" xmlns:xs="http://www.w3.org/2001/XMLSchema" xmlns:p="http://schemas.microsoft.com/office/2006/metadata/properties" xmlns:ns1="http://schemas.microsoft.com/sharepoint/v3" xmlns:ns2="bedfb24e-79bb-4efe-bd94-3de63013edc1" xmlns:ns3="30161448-a2f4-42cc-a32d-1a91d52e00b3" targetNamespace="http://schemas.microsoft.com/office/2006/metadata/properties" ma:root="true" ma:fieldsID="430b8740b7c6d31475cc7c0bdd51c457" ns1:_="" ns2:_="" ns3:_="">
    <xsd:import namespace="http://schemas.microsoft.com/sharepoint/v3"/>
    <xsd:import namespace="bedfb24e-79bb-4efe-bd94-3de63013edc1"/>
    <xsd:import namespace="30161448-a2f4-42cc-a32d-1a91d52e0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fb24e-79bb-4efe-bd94-3de63013e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ff6587d-6edf-474e-982e-ff640c247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61448-a2f4-42cc-a32d-1a91d52e0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796cc27-e2c3-45db-a3ed-41429f04e189}" ma:internalName="TaxCatchAll" ma:showField="CatchAllData" ma:web="30161448-a2f4-42cc-a32d-1a91d52e0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dfb24e-79bb-4efe-bd94-3de63013edc1">
      <Terms xmlns="http://schemas.microsoft.com/office/infopath/2007/PartnerControls"/>
    </lcf76f155ced4ddcb4097134ff3c332f>
    <TaxCatchAll xmlns="30161448-a2f4-42cc-a32d-1a91d52e00b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2328F-38DF-4652-AE6A-EA15C1838D7C}">
  <ds:schemaRefs>
    <ds:schemaRef ds:uri="30161448-a2f4-42cc-a32d-1a91d52e00b3"/>
    <ds:schemaRef ds:uri="bedfb24e-79bb-4efe-bd94-3de63013ed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2B60CF-40F9-4360-8516-8A258CFA1767}">
  <ds:schemaRefs>
    <ds:schemaRef ds:uri="http://schemas.openxmlformats.org/package/2006/metadata/core-properties"/>
    <ds:schemaRef ds:uri="30161448-a2f4-42cc-a32d-1a91d52e00b3"/>
    <ds:schemaRef ds:uri="http://schemas.microsoft.com/office/2006/documentManagement/types"/>
    <ds:schemaRef ds:uri="bedfb24e-79bb-4efe-bd94-3de63013edc1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CMWF_Template_Centennial_Jan2018</Template>
  <TotalTime>22</TotalTime>
  <Words>1063</Words>
  <Application>Microsoft Macintosh PowerPoint</Application>
  <PresentationFormat>On-screen Show (4:3)</PresentationFormat>
  <Paragraphs>119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Georgia</vt:lpstr>
      <vt:lpstr>inherit</vt:lpstr>
      <vt:lpstr>LucidaGrande</vt:lpstr>
      <vt:lpstr>Open Sans Light</vt:lpstr>
      <vt:lpstr>Segoe UI</vt:lpstr>
      <vt:lpstr>Segoe UI Light</vt:lpstr>
      <vt:lpstr>Suisse Int'l Italic</vt:lpstr>
      <vt:lpstr>System Font Regular</vt:lpstr>
      <vt:lpstr>Trebuchet MS</vt:lpstr>
      <vt:lpstr>1_Office Theme</vt:lpstr>
      <vt:lpstr>1_Office Theme</vt:lpstr>
      <vt:lpstr>Amusements</vt:lpstr>
      <vt:lpstr>Star of the show</vt:lpstr>
      <vt:lpstr>Balancing Act</vt:lpstr>
      <vt:lpstr>Wellspring</vt:lpstr>
      <vt:lpstr>2_Office Theme</vt:lpstr>
      <vt:lpstr>PowerPoint Presentation</vt:lpstr>
      <vt:lpstr>Welcome</vt:lpstr>
      <vt:lpstr>Virtual Symposium: Health Care Transformation to Advance Black Maternal Health Equity  Speakers and moderators:</vt:lpstr>
      <vt:lpstr>Congresswoman Robin Kelly (D-IL-2)</vt:lpstr>
      <vt:lpstr>Opening Remarks </vt:lpstr>
      <vt:lpstr>Commonwealth Fund Advancing Health Equity Program Goal</vt:lpstr>
      <vt:lpstr>Strategies for Health Care Delivery System Change</vt:lpstr>
      <vt:lpstr>Strategies for Health Policy Change</vt:lpstr>
      <vt:lpstr>Strategies for Changing Culture, Beliefs, and Attitudes </vt:lpstr>
      <vt:lpstr>Levers for Systems Change</vt:lpstr>
      <vt:lpstr>The landscape is shifting– a collision of crisis in COVID, economy, and reproductive policy change</vt:lpstr>
      <vt:lpstr>Looking at issues in new ways and asking deeper questions – using the five whys</vt:lpstr>
      <vt:lpstr>Resources on Maternal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Wilson</dc:creator>
  <cp:lastModifiedBy>Lowell Dempsey</cp:lastModifiedBy>
  <cp:revision>8</cp:revision>
  <dcterms:created xsi:type="dcterms:W3CDTF">2018-01-16T15:08:05Z</dcterms:created>
  <dcterms:modified xsi:type="dcterms:W3CDTF">2022-07-15T12:44:24Z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0x0101006A7BA32944B54347B9D6F17571B4F941</vt:lpwstr>
  </property>
  <property fmtid="{D5CDD505-2E9C-101B-9397-08002B2CF9AE}" pid="3" name="Order">
    <vt:r8>15812600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