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theme/themeOverride1.xml" ContentType="application/vnd.openxmlformats-officedocument.themeOverr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xml" ContentType="application/vnd.openxmlformats-officedocument.presentationml.notesSlid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theme/themeOverride2.xml" ContentType="application/vnd.openxmlformats-officedocument.themeOverride+xml"/>
  <Override PartName="/ppt/charts/chart14.xml" ContentType="application/vnd.openxmlformats-officedocument.drawingml.chart+xml"/>
  <Override PartName="/ppt/theme/themeOverride3.xml" ContentType="application/vnd.openxmlformats-officedocument.themeOverride+xml"/>
  <Override PartName="/ppt/charts/chart15.xml" ContentType="application/vnd.openxmlformats-officedocument.drawingml.chart+xml"/>
  <Override PartName="/ppt/theme/themeOverride4.xml" ContentType="application/vnd.openxmlformats-officedocument.themeOverride+xml"/>
  <Override PartName="/ppt/charts/chart16.xml" ContentType="application/vnd.openxmlformats-officedocument.drawingml.chart+xml"/>
  <Override PartName="/ppt/theme/themeOverride5.xml" ContentType="application/vnd.openxmlformats-officedocument.themeOverride+xml"/>
  <Override PartName="/ppt/charts/chart17.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8.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9.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20.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21.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22.xml" ContentType="application/vnd.openxmlformats-officedocument.drawingml.chart+xml"/>
  <Override PartName="/ppt/charts/style17.xml" ContentType="application/vnd.ms-office.chartstyle+xml"/>
  <Override PartName="/ppt/charts/colors17.xml" ContentType="application/vnd.ms-office.chartcolorstyl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0" r:id="rId4"/>
  </p:sldMasterIdLst>
  <p:notesMasterIdLst>
    <p:notesMasterId r:id="rId22"/>
  </p:notesMasterIdLst>
  <p:handoutMasterIdLst>
    <p:handoutMasterId r:id="rId23"/>
  </p:handoutMasterIdLst>
  <p:sldIdLst>
    <p:sldId id="402" r:id="rId5"/>
    <p:sldId id="421" r:id="rId6"/>
    <p:sldId id="412" r:id="rId7"/>
    <p:sldId id="404" r:id="rId8"/>
    <p:sldId id="418" r:id="rId9"/>
    <p:sldId id="415" r:id="rId10"/>
    <p:sldId id="417" r:id="rId11"/>
    <p:sldId id="394" r:id="rId12"/>
    <p:sldId id="419" r:id="rId13"/>
    <p:sldId id="413" r:id="rId14"/>
    <p:sldId id="416" r:id="rId15"/>
    <p:sldId id="262" r:id="rId16"/>
    <p:sldId id="405" r:id="rId17"/>
    <p:sldId id="399" r:id="rId18"/>
    <p:sldId id="408" r:id="rId19"/>
    <p:sldId id="310" r:id="rId20"/>
    <p:sldId id="398" r:id="rId21"/>
  </p:sldIdLst>
  <p:sldSz cx="9144000" cy="6858000" type="screen4x3"/>
  <p:notesSz cx="7010400" cy="9236075"/>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8" userDrawn="1">
          <p15:clr>
            <a:srgbClr val="A4A3A4"/>
          </p15:clr>
        </p15:guide>
        <p15:guide id="2" pos="2472" userDrawn="1">
          <p15:clr>
            <a:srgbClr val="A4A3A4"/>
          </p15:clr>
        </p15:guide>
        <p15:guide id="3" orient="horz" pos="264" userDrawn="1">
          <p15:clr>
            <a:srgbClr val="A4A3A4"/>
          </p15:clr>
        </p15:guide>
        <p15:guide id="4" pos="1104" userDrawn="1">
          <p15:clr>
            <a:srgbClr val="A4A3A4"/>
          </p15:clr>
        </p15:guide>
        <p15:guide id="5" pos="4824"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EF232D-A6DF-A245-F613-C0680BF9C2CF}" name="Chris Hollander" initials="CH" userId="S::CAH@CMWF.org::45bf6f1b-2827-4b00-a19f-e2c1d925869e" providerId="AD"/>
  <p188:author id="{2DC5BBB8-6578-D625-90C2-68F527D0407D}" name="Evan Gumas" initials="EG" userId="S::eg@cmwf.org::aa7bac90-f7d1-4bdc-8de9-01febc2567e5" providerId="AD"/>
  <p188:author id="{06C108F7-4DF7-F55F-8CD5-E5D0A40B1AC1}" name="Munira Gunja" initials="MG" userId="S::mg@cmwf.org::74f460f7-66e3-40e9-8405-3d43e8edf2b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Munira Gunja" initials="MG" lastIdx="4" clrIdx="1">
    <p:extLst>
      <p:ext uri="{19B8F6BF-5375-455C-9EA6-DF929625EA0E}">
        <p15:presenceInfo xmlns:p15="http://schemas.microsoft.com/office/powerpoint/2012/main" userId="S::mg@cmwf.org::74f460f7-66e3-40e9-8405-3d43e8edf2b7" providerId="AD"/>
      </p:ext>
    </p:extLst>
  </p:cmAuthor>
  <p:cmAuthor id="3" name="Jesse Baumgartner" initials="JB" lastIdx="8" clrIdx="2">
    <p:extLst>
      <p:ext uri="{19B8F6BF-5375-455C-9EA6-DF929625EA0E}">
        <p15:presenceInfo xmlns:p15="http://schemas.microsoft.com/office/powerpoint/2012/main" userId="S::jb@cmwf.org::3883efdb-56ca-4cc4-b00e-5864e59762ae" providerId="AD"/>
      </p:ext>
    </p:extLst>
  </p:cmAuthor>
  <p:cmAuthor id="4" name="Sara R. Collins" initials="SRC" lastIdx="6" clrIdx="3">
    <p:extLst>
      <p:ext uri="{19B8F6BF-5375-455C-9EA6-DF929625EA0E}">
        <p15:presenceInfo xmlns:p15="http://schemas.microsoft.com/office/powerpoint/2012/main" userId="S::SRC@CMWF.org::dfbb467f-0fd7-48a6-a78e-014a35e76e12" providerId="AD"/>
      </p:ext>
    </p:extLst>
  </p:cmAuthor>
  <p:cmAuthor id="5" name="Gabriella Aboulafia" initials="GA" lastIdx="7" clrIdx="4">
    <p:extLst>
      <p:ext uri="{19B8F6BF-5375-455C-9EA6-DF929625EA0E}">
        <p15:presenceInfo xmlns:p15="http://schemas.microsoft.com/office/powerpoint/2012/main" userId="S::ga@cmwf.org::f928323e-fa3a-4b63-ac96-0ad6fdbee525" providerId="AD"/>
      </p:ext>
    </p:extLst>
  </p:cmAuthor>
  <p:cmAuthor id="6" name="Copyeditor" initials="CE" lastIdx="2" clrIdx="5">
    <p:extLst>
      <p:ext uri="{19B8F6BF-5375-455C-9EA6-DF929625EA0E}">
        <p15:presenceInfo xmlns:p15="http://schemas.microsoft.com/office/powerpoint/2012/main" userId="Copyedi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4C7F"/>
    <a:srgbClr val="D6D6D6"/>
    <a:srgbClr val="23A0F8"/>
    <a:srgbClr val="AFDAF7"/>
    <a:srgbClr val="004B00"/>
    <a:srgbClr val="71B254"/>
    <a:srgbClr val="AAD198"/>
    <a:srgbClr val="E8F5FE"/>
    <a:srgbClr val="F0F7ED"/>
    <a:srgbClr val="D1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varScale="1">
        <p:scale>
          <a:sx n="114" d="100"/>
          <a:sy n="114" d="100"/>
        </p:scale>
        <p:origin x="1524" y="102"/>
      </p:cViewPr>
      <p:guideLst>
        <p:guide orient="horz" pos="1848"/>
        <p:guide pos="2472"/>
        <p:guide orient="horz" pos="264"/>
        <p:guide pos="1104"/>
        <p:guide pos="4824"/>
      </p:guideLst>
    </p:cSldViewPr>
  </p:slideViewPr>
  <p:notesTextViewPr>
    <p:cViewPr>
      <p:scale>
        <a:sx n="1" d="1"/>
        <a:sy n="1" d="1"/>
      </p:scale>
      <p:origin x="0" y="0"/>
    </p:cViewPr>
  </p:notesTextViewPr>
  <p:notesViewPr>
    <p:cSldViewPr snapToGrid="0">
      <p:cViewPr>
        <p:scale>
          <a:sx n="1" d="2"/>
          <a:sy n="1" d="2"/>
        </p:scale>
        <p:origin x="0" y="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EC6BE23E-6C01-4336-9CA0-E0D8E4111C44}"/>
    <pc:docChg chg="custSel modSld">
      <pc:chgData name="Paul Frame" userId="ded3f5c5-00e7-408d-9358-fc292cfa5078" providerId="ADAL" clId="{EC6BE23E-6C01-4336-9CA0-E0D8E4111C44}" dt="2023-02-02T18:00:23.426" v="0" actId="478"/>
      <pc:docMkLst>
        <pc:docMk/>
      </pc:docMkLst>
      <pc:sldChg chg="delSp mod">
        <pc:chgData name="Paul Frame" userId="ded3f5c5-00e7-408d-9358-fc292cfa5078" providerId="ADAL" clId="{EC6BE23E-6C01-4336-9CA0-E0D8E4111C44}" dt="2023-02-02T18:00:23.426" v="0" actId="478"/>
        <pc:sldMkLst>
          <pc:docMk/>
          <pc:sldMk cId="2043967272" sldId="402"/>
        </pc:sldMkLst>
        <pc:spChg chg="del">
          <ac:chgData name="Paul Frame" userId="ded3f5c5-00e7-408d-9358-fc292cfa5078" providerId="ADAL" clId="{EC6BE23E-6C01-4336-9CA0-E0D8E4111C44}" dt="2023-02-02T18:00:23.426" v="0" actId="478"/>
          <ac:spMkLst>
            <pc:docMk/>
            <pc:sldMk cId="2043967272" sldId="402"/>
            <ac:spMk id="3" creationId="{AA85CB14-EC68-C49A-4BAE-ECB8767ED0F9}"/>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2.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3.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4.xml"/></Relationships>
</file>

<file path=ppt/charts/_rels/chart16.xml.rels><?xml version="1.0" encoding="UTF-8" standalone="yes"?>
<Relationships xmlns="http://schemas.openxmlformats.org/package/2006/relationships"><Relationship Id="rId2" Type="http://schemas.openxmlformats.org/officeDocument/2006/relationships/package" Target="../embeddings/Microsoft_Excel_Worksheet15.xlsx"/><Relationship Id="rId1" Type="http://schemas.openxmlformats.org/officeDocument/2006/relationships/themeOverride" Target="../theme/themeOverride5.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2.xml"/><Relationship Id="rId1" Type="http://schemas.microsoft.com/office/2011/relationships/chartStyle" Target="style12.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3.xml"/><Relationship Id="rId1" Type="http://schemas.microsoft.com/office/2011/relationships/chartStyle" Target="style13.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5.xml"/><Relationship Id="rId1" Type="http://schemas.microsoft.com/office/2011/relationships/chartStyle" Target="style15.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16.xml"/><Relationship Id="rId1" Type="http://schemas.microsoft.com/office/2011/relationships/chartStyle" Target="style16.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17.xml"/><Relationship Id="rId1" Type="http://schemas.microsoft.com/office/2011/relationships/chartStyle" Target="style17.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139263842019749E-2"/>
          <c:y val="3.47950579680135E-2"/>
          <c:w val="0.74219644766626391"/>
          <c:h val="0.88403057487080494"/>
        </c:manualLayout>
      </c:layout>
      <c:lineChart>
        <c:grouping val="standard"/>
        <c:varyColors val="0"/>
        <c:ser>
          <c:idx val="0"/>
          <c:order val="0"/>
          <c:tx>
            <c:strRef>
              <c:f>Sheet1!$A$2</c:f>
              <c:strCache>
                <c:ptCount val="1"/>
                <c:pt idx="0">
                  <c:v>AUS: 10.6%*</c:v>
                </c:pt>
              </c:strCache>
            </c:strRef>
          </c:tx>
          <c:spPr>
            <a:ln w="19050" cap="rnd">
              <a:solidFill>
                <a:schemeClr val="bg2">
                  <a:lumMod val="60000"/>
                  <a:lumOff val="4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Sheet1!$B$2:$AQ$2</c:f>
              <c:numCache>
                <c:formatCode>#,##0.0_ ;\-#,##0.0\ </c:formatCode>
                <c:ptCount val="42"/>
                <c:pt idx="0">
                  <c:v>5.82</c:v>
                </c:pt>
                <c:pt idx="1">
                  <c:v>5.8289999999999997</c:v>
                </c:pt>
                <c:pt idx="2">
                  <c:v>6.0949999999999998</c:v>
                </c:pt>
                <c:pt idx="3">
                  <c:v>6.0410000000000004</c:v>
                </c:pt>
                <c:pt idx="4">
                  <c:v>6.0119999999999996</c:v>
                </c:pt>
                <c:pt idx="5">
                  <c:v>6.0640000000000001</c:v>
                </c:pt>
                <c:pt idx="6">
                  <c:v>6.2629999999999999</c:v>
                </c:pt>
                <c:pt idx="7">
                  <c:v>6.101</c:v>
                </c:pt>
                <c:pt idx="8">
                  <c:v>6.0570000000000004</c:v>
                </c:pt>
                <c:pt idx="9">
                  <c:v>6.109</c:v>
                </c:pt>
                <c:pt idx="10">
                  <c:v>6.468</c:v>
                </c:pt>
                <c:pt idx="11">
                  <c:v>6.7640000000000002</c:v>
                </c:pt>
                <c:pt idx="12">
                  <c:v>6.8280000000000003</c:v>
                </c:pt>
                <c:pt idx="13">
                  <c:v>6.8440000000000003</c:v>
                </c:pt>
                <c:pt idx="14">
                  <c:v>6.8760000000000003</c:v>
                </c:pt>
                <c:pt idx="15">
                  <c:v>6.9210000000000003</c:v>
                </c:pt>
                <c:pt idx="16">
                  <c:v>7.0620000000000003</c:v>
                </c:pt>
                <c:pt idx="17">
                  <c:v>7.0789999999999997</c:v>
                </c:pt>
                <c:pt idx="18">
                  <c:v>7.2350000000000003</c:v>
                </c:pt>
                <c:pt idx="19">
                  <c:v>7.3239999999999998</c:v>
                </c:pt>
                <c:pt idx="20">
                  <c:v>7.6</c:v>
                </c:pt>
                <c:pt idx="21">
                  <c:v>7.6829999999999998</c:v>
                </c:pt>
                <c:pt idx="22">
                  <c:v>7.8780000000000001</c:v>
                </c:pt>
                <c:pt idx="23">
                  <c:v>7.883</c:v>
                </c:pt>
                <c:pt idx="24">
                  <c:v>8.09</c:v>
                </c:pt>
                <c:pt idx="25">
                  <c:v>7.9740000000000002</c:v>
                </c:pt>
                <c:pt idx="26">
                  <c:v>7.9809999999999999</c:v>
                </c:pt>
                <c:pt idx="27">
                  <c:v>8.0589999999999993</c:v>
                </c:pt>
                <c:pt idx="28">
                  <c:v>8.2539999999999996</c:v>
                </c:pt>
                <c:pt idx="29">
                  <c:v>8.5519999999999996</c:v>
                </c:pt>
                <c:pt idx="30">
                  <c:v>8.423</c:v>
                </c:pt>
                <c:pt idx="31">
                  <c:v>8.5399999999999991</c:v>
                </c:pt>
                <c:pt idx="32">
                  <c:v>8.6750000000000007</c:v>
                </c:pt>
                <c:pt idx="33">
                  <c:v>8.7509999999999994</c:v>
                </c:pt>
                <c:pt idx="34">
                  <c:v>9.8480000000000008</c:v>
                </c:pt>
                <c:pt idx="35">
                  <c:v>10.183999999999999</c:v>
                </c:pt>
                <c:pt idx="36">
                  <c:v>10.09</c:v>
                </c:pt>
                <c:pt idx="37">
                  <c:v>10.125999999999999</c:v>
                </c:pt>
                <c:pt idx="38">
                  <c:v>10.074</c:v>
                </c:pt>
                <c:pt idx="39">
                  <c:v>10.23</c:v>
                </c:pt>
                <c:pt idx="40">
                  <c:v>10.646000000000001</c:v>
                </c:pt>
              </c:numCache>
            </c:numRef>
          </c:val>
          <c:smooth val="0"/>
          <c:extLst>
            <c:ext xmlns:c16="http://schemas.microsoft.com/office/drawing/2014/chart" uri="{C3380CC4-5D6E-409C-BE32-E72D297353CC}">
              <c16:uniqueId val="{00000000-FC89-DC44-81E9-85CA1B1EF5CD}"/>
            </c:ext>
          </c:extLst>
        </c:ser>
        <c:ser>
          <c:idx val="1"/>
          <c:order val="1"/>
          <c:tx>
            <c:strRef>
              <c:f>Sheet1!$A$3</c:f>
              <c:strCache>
                <c:ptCount val="1"/>
                <c:pt idx="0">
                  <c:v>CAN: 11.7%</c:v>
                </c:pt>
              </c:strCache>
            </c:strRef>
          </c:tx>
          <c:spPr>
            <a:ln w="19050" cap="rnd">
              <a:solidFill>
                <a:schemeClr val="accent4"/>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Sheet1!$B$3:$AQ$3</c:f>
              <c:numCache>
                <c:formatCode>#,##0.0_ ;\-#,##0.0\ </c:formatCode>
                <c:ptCount val="42"/>
                <c:pt idx="0">
                  <c:v>6.5880000000000001</c:v>
                </c:pt>
                <c:pt idx="1">
                  <c:v>6.7889999999999997</c:v>
                </c:pt>
                <c:pt idx="2">
                  <c:v>7.5220000000000002</c:v>
                </c:pt>
                <c:pt idx="3">
                  <c:v>7.694</c:v>
                </c:pt>
                <c:pt idx="4">
                  <c:v>7.58</c:v>
                </c:pt>
                <c:pt idx="5">
                  <c:v>7.5880000000000001</c:v>
                </c:pt>
                <c:pt idx="6">
                  <c:v>7.83</c:v>
                </c:pt>
                <c:pt idx="7">
                  <c:v>7.7709999999999999</c:v>
                </c:pt>
                <c:pt idx="8">
                  <c:v>7.7690000000000001</c:v>
                </c:pt>
                <c:pt idx="9">
                  <c:v>7.976</c:v>
                </c:pt>
                <c:pt idx="10">
                  <c:v>8.3940000000000001</c:v>
                </c:pt>
                <c:pt idx="11">
                  <c:v>9.0809999999999995</c:v>
                </c:pt>
                <c:pt idx="12">
                  <c:v>9.3320000000000007</c:v>
                </c:pt>
                <c:pt idx="13">
                  <c:v>9.2159999999999993</c:v>
                </c:pt>
                <c:pt idx="14">
                  <c:v>8.8620000000000001</c:v>
                </c:pt>
                <c:pt idx="15">
                  <c:v>8.5589999999999993</c:v>
                </c:pt>
                <c:pt idx="16">
                  <c:v>8.3629999999999995</c:v>
                </c:pt>
                <c:pt idx="17">
                  <c:v>8.3179999999999996</c:v>
                </c:pt>
                <c:pt idx="18">
                  <c:v>8.5470000000000006</c:v>
                </c:pt>
                <c:pt idx="19">
                  <c:v>8.3290000000000006</c:v>
                </c:pt>
                <c:pt idx="20">
                  <c:v>8.2479999999999993</c:v>
                </c:pt>
                <c:pt idx="21">
                  <c:v>8.625</c:v>
                </c:pt>
                <c:pt idx="22">
                  <c:v>8.8569999999999993</c:v>
                </c:pt>
                <c:pt idx="23">
                  <c:v>9.0109999999999992</c:v>
                </c:pt>
                <c:pt idx="24">
                  <c:v>9.0660000000000007</c:v>
                </c:pt>
                <c:pt idx="25">
                  <c:v>9.0350000000000001</c:v>
                </c:pt>
                <c:pt idx="26">
                  <c:v>9.3420000000000005</c:v>
                </c:pt>
                <c:pt idx="27">
                  <c:v>9.4450000000000003</c:v>
                </c:pt>
                <c:pt idx="28">
                  <c:v>9.6080000000000005</c:v>
                </c:pt>
                <c:pt idx="29">
                  <c:v>10.718999999999999</c:v>
                </c:pt>
                <c:pt idx="30">
                  <c:v>10.702</c:v>
                </c:pt>
                <c:pt idx="31">
                  <c:v>10.407999999999999</c:v>
                </c:pt>
                <c:pt idx="32">
                  <c:v>10.515000000000001</c:v>
                </c:pt>
                <c:pt idx="33">
                  <c:v>10.414999999999999</c:v>
                </c:pt>
                <c:pt idx="34">
                  <c:v>10.257999999999999</c:v>
                </c:pt>
                <c:pt idx="35">
                  <c:v>10.744</c:v>
                </c:pt>
                <c:pt idx="36">
                  <c:v>11.032999999999999</c:v>
                </c:pt>
                <c:pt idx="37">
                  <c:v>10.862</c:v>
                </c:pt>
                <c:pt idx="38">
                  <c:v>10.846</c:v>
                </c:pt>
                <c:pt idx="39">
                  <c:v>10.95</c:v>
                </c:pt>
                <c:pt idx="40">
                  <c:v>12.94</c:v>
                </c:pt>
                <c:pt idx="41">
                  <c:v>11.664999999999999</c:v>
                </c:pt>
              </c:numCache>
            </c:numRef>
          </c:val>
          <c:smooth val="0"/>
          <c:extLst>
            <c:ext xmlns:c16="http://schemas.microsoft.com/office/drawing/2014/chart" uri="{C3380CC4-5D6E-409C-BE32-E72D297353CC}">
              <c16:uniqueId val="{00000001-FC89-DC44-81E9-85CA1B1EF5CD}"/>
            </c:ext>
          </c:extLst>
        </c:ser>
        <c:ser>
          <c:idx val="2"/>
          <c:order val="2"/>
          <c:tx>
            <c:strRef>
              <c:f>Sheet1!$A$4</c:f>
              <c:strCache>
                <c:ptCount val="1"/>
                <c:pt idx="0">
                  <c:v>FRA: 12.4%</c:v>
                </c:pt>
              </c:strCache>
            </c:strRef>
          </c:tx>
          <c:spPr>
            <a:ln w="19050" cap="rnd">
              <a:solidFill>
                <a:schemeClr val="accent5"/>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Sheet1!$B$4:$AQ$4</c:f>
              <c:numCache>
                <c:formatCode>General</c:formatCode>
                <c:ptCount val="42"/>
                <c:pt idx="0" formatCode="#,##0.0_ ;\-#,##0.0\ ">
                  <c:v>6.7590000000000003</c:v>
                </c:pt>
                <c:pt idx="5" formatCode="#,##0.0_ ;\-#,##0.0\ ">
                  <c:v>7.6710000000000003</c:v>
                </c:pt>
                <c:pt idx="10" formatCode="#,##0.0_ ;\-#,##0.0\ ">
                  <c:v>7.9969999999999999</c:v>
                </c:pt>
                <c:pt idx="11" formatCode="#,##0.0_ ;\-#,##0.0\ ">
                  <c:v>8.2210000000000001</c:v>
                </c:pt>
                <c:pt idx="12" formatCode="#,##0.0_ ;\-#,##0.0\ ">
                  <c:v>8.4459999999999997</c:v>
                </c:pt>
                <c:pt idx="13" formatCode="#,##0.0_ ;\-#,##0.0\ ">
                  <c:v>8.8569999999999993</c:v>
                </c:pt>
                <c:pt idx="14" formatCode="#,##0.0_ ;\-#,##0.0\ ">
                  <c:v>8.8409999999999993</c:v>
                </c:pt>
                <c:pt idx="15" formatCode="#,##0.0_ ;\-#,##0.0\ ">
                  <c:v>9.8840000000000003</c:v>
                </c:pt>
                <c:pt idx="16" formatCode="#,##0.0_ ;\-#,##0.0\ ">
                  <c:v>9.8859999999999992</c:v>
                </c:pt>
                <c:pt idx="17" formatCode="#,##0.0_ ;\-#,##0.0\ ">
                  <c:v>9.7609999999999992</c:v>
                </c:pt>
                <c:pt idx="18" formatCode="#,##0.0_ ;\-#,##0.0\ ">
                  <c:v>9.6590000000000007</c:v>
                </c:pt>
                <c:pt idx="19" formatCode="#,##0.0_ ;\-#,##0.0\ ">
                  <c:v>9.66</c:v>
                </c:pt>
                <c:pt idx="20" formatCode="#,##0.0_ ;\-#,##0.0\ ">
                  <c:v>9.5839999999999996</c:v>
                </c:pt>
                <c:pt idx="21" formatCode="#,##0.0_ ;\-#,##0.0\ ">
                  <c:v>9.7059999999999995</c:v>
                </c:pt>
                <c:pt idx="22" formatCode="#,##0.0_ ;\-#,##0.0\ ">
                  <c:v>10.022</c:v>
                </c:pt>
                <c:pt idx="23" formatCode="#,##0.0_ ;\-#,##0.0\ ">
                  <c:v>10.083</c:v>
                </c:pt>
                <c:pt idx="24" formatCode="#,##0.0_ ;\-#,##0.0\ ">
                  <c:v>10.164</c:v>
                </c:pt>
                <c:pt idx="25" formatCode="#,##0.0_ ;\-#,##0.0\ ">
                  <c:v>10.215</c:v>
                </c:pt>
                <c:pt idx="26" formatCode="#,##0.0_ ;\-#,##0.0\ ">
                  <c:v>10.385999999999999</c:v>
                </c:pt>
                <c:pt idx="27" formatCode="#,##0.0_ ;\-#,##0.0\ ">
                  <c:v>10.316000000000001</c:v>
                </c:pt>
                <c:pt idx="28" formatCode="#,##0.0_ ;\-#,##0.0\ ">
                  <c:v>10.500999999999999</c:v>
                </c:pt>
                <c:pt idx="29" formatCode="#,##0.0_ ;\-#,##0.0\ ">
                  <c:v>11.288</c:v>
                </c:pt>
                <c:pt idx="30" formatCode="#,##0.0_ ;\-#,##0.0\ ">
                  <c:v>11.226000000000001</c:v>
                </c:pt>
                <c:pt idx="31" formatCode="#,##0.0_ ;\-#,##0.0\ ">
                  <c:v>11.185</c:v>
                </c:pt>
                <c:pt idx="32" formatCode="#,##0.0_ ;\-#,##0.0\ ">
                  <c:v>11.297000000000001</c:v>
                </c:pt>
                <c:pt idx="33" formatCode="#,##0.0_ ;\-#,##0.0\ ">
                  <c:v>11.404999999999999</c:v>
                </c:pt>
                <c:pt idx="34" formatCode="#,##0.0_ ;\-#,##0.0\ ">
                  <c:v>11.534000000000001</c:v>
                </c:pt>
                <c:pt idx="35" formatCode="#,##0.0_ ;\-#,##0.0\ ">
                  <c:v>11.441000000000001</c:v>
                </c:pt>
                <c:pt idx="36" formatCode="#,##0.0_ ;\-#,##0.0\ ">
                  <c:v>11.484999999999999</c:v>
                </c:pt>
                <c:pt idx="37" formatCode="#,##0.0_ ;\-#,##0.0\ ">
                  <c:v>11.358000000000001</c:v>
                </c:pt>
                <c:pt idx="38" formatCode="#,##0.0_ ;\-#,##0.0\ ">
                  <c:v>11.212999999999999</c:v>
                </c:pt>
                <c:pt idx="39" formatCode="#,##0.0_ ;\-#,##0.0\ ">
                  <c:v>11.098000000000001</c:v>
                </c:pt>
                <c:pt idx="40" formatCode="#,##0.0_ ;\-#,##0.0\ ">
                  <c:v>12.205</c:v>
                </c:pt>
                <c:pt idx="41" formatCode="#,##0.0_ ;\-#,##0.0\ ">
                  <c:v>12.393000000000001</c:v>
                </c:pt>
              </c:numCache>
            </c:numRef>
          </c:val>
          <c:smooth val="0"/>
          <c:extLst>
            <c:ext xmlns:c16="http://schemas.microsoft.com/office/drawing/2014/chart" uri="{C3380CC4-5D6E-409C-BE32-E72D297353CC}">
              <c16:uniqueId val="{00000002-FC89-DC44-81E9-85CA1B1EF5CD}"/>
            </c:ext>
          </c:extLst>
        </c:ser>
        <c:ser>
          <c:idx val="3"/>
          <c:order val="3"/>
          <c:tx>
            <c:strRef>
              <c:f>Sheet1!$A$5</c:f>
              <c:strCache>
                <c:ptCount val="1"/>
                <c:pt idx="0">
                  <c:v>GER: 12.8%</c:v>
                </c:pt>
              </c:strCache>
            </c:strRef>
          </c:tx>
          <c:spPr>
            <a:ln w="19050" cap="rnd">
              <a:solidFill>
                <a:schemeClr val="bg2"/>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Sheet1!$B$5:$AQ$5</c:f>
              <c:numCache>
                <c:formatCode>#,##0.0_ ;\-#,##0.0\ </c:formatCode>
                <c:ptCount val="42"/>
                <c:pt idx="0">
                  <c:v>8.0980000000000008</c:v>
                </c:pt>
                <c:pt idx="1">
                  <c:v>8.3970000000000002</c:v>
                </c:pt>
                <c:pt idx="2">
                  <c:v>8.2279999999999998</c:v>
                </c:pt>
                <c:pt idx="3">
                  <c:v>8.2200000000000006</c:v>
                </c:pt>
                <c:pt idx="4">
                  <c:v>8.3360000000000003</c:v>
                </c:pt>
                <c:pt idx="5">
                  <c:v>8.4809999999999999</c:v>
                </c:pt>
                <c:pt idx="6">
                  <c:v>8.3759999999999994</c:v>
                </c:pt>
                <c:pt idx="7">
                  <c:v>8.48</c:v>
                </c:pt>
                <c:pt idx="8">
                  <c:v>8.66</c:v>
                </c:pt>
                <c:pt idx="9">
                  <c:v>8.0630000000000006</c:v>
                </c:pt>
                <c:pt idx="10">
                  <c:v>8.0310000000000006</c:v>
                </c:pt>
                <c:pt idx="12">
                  <c:v>8.9939999999999998</c:v>
                </c:pt>
                <c:pt idx="13">
                  <c:v>8.9870000000000001</c:v>
                </c:pt>
                <c:pt idx="14">
                  <c:v>9.2379999999999995</c:v>
                </c:pt>
                <c:pt idx="15">
                  <c:v>9.5310000000000006</c:v>
                </c:pt>
                <c:pt idx="16">
                  <c:v>9.8249999999999993</c:v>
                </c:pt>
                <c:pt idx="17">
                  <c:v>9.7170000000000005</c:v>
                </c:pt>
                <c:pt idx="18">
                  <c:v>9.7289999999999992</c:v>
                </c:pt>
                <c:pt idx="19">
                  <c:v>9.8070000000000004</c:v>
                </c:pt>
                <c:pt idx="20">
                  <c:v>9.8879999999999999</c:v>
                </c:pt>
                <c:pt idx="21">
                  <c:v>9.9209999999999994</c:v>
                </c:pt>
                <c:pt idx="22">
                  <c:v>10.183999999999999</c:v>
                </c:pt>
                <c:pt idx="23">
                  <c:v>10.401999999999999</c:v>
                </c:pt>
                <c:pt idx="24">
                  <c:v>10.146000000000001</c:v>
                </c:pt>
                <c:pt idx="25">
                  <c:v>10.311999999999999</c:v>
                </c:pt>
                <c:pt idx="26">
                  <c:v>10.18</c:v>
                </c:pt>
                <c:pt idx="27">
                  <c:v>10.051</c:v>
                </c:pt>
                <c:pt idx="28">
                  <c:v>10.250999999999999</c:v>
                </c:pt>
                <c:pt idx="29">
                  <c:v>11.238</c:v>
                </c:pt>
                <c:pt idx="30">
                  <c:v>11.096</c:v>
                </c:pt>
                <c:pt idx="31">
                  <c:v>10.778</c:v>
                </c:pt>
                <c:pt idx="32">
                  <c:v>10.853</c:v>
                </c:pt>
                <c:pt idx="33">
                  <c:v>10.997999999999999</c:v>
                </c:pt>
                <c:pt idx="34">
                  <c:v>11.022</c:v>
                </c:pt>
                <c:pt idx="35">
                  <c:v>11.183999999999999</c:v>
                </c:pt>
                <c:pt idx="36">
                  <c:v>11.233000000000001</c:v>
                </c:pt>
                <c:pt idx="37">
                  <c:v>11.324</c:v>
                </c:pt>
                <c:pt idx="38">
                  <c:v>11.457000000000001</c:v>
                </c:pt>
                <c:pt idx="39">
                  <c:v>11.696</c:v>
                </c:pt>
                <c:pt idx="40">
                  <c:v>12.821999999999999</c:v>
                </c:pt>
                <c:pt idx="41">
                  <c:v>12.805</c:v>
                </c:pt>
              </c:numCache>
            </c:numRef>
          </c:val>
          <c:smooth val="0"/>
          <c:extLst>
            <c:ext xmlns:c16="http://schemas.microsoft.com/office/drawing/2014/chart" uri="{C3380CC4-5D6E-409C-BE32-E72D297353CC}">
              <c16:uniqueId val="{00000003-FC89-DC44-81E9-85CA1B1EF5CD}"/>
            </c:ext>
          </c:extLst>
        </c:ser>
        <c:ser>
          <c:idx val="4"/>
          <c:order val="4"/>
          <c:tx>
            <c:strRef>
              <c:f>Sheet1!$A$6</c:f>
              <c:strCache>
                <c:ptCount val="1"/>
                <c:pt idx="0">
                  <c:v>JPN: 11.1%*</c:v>
                </c:pt>
              </c:strCache>
            </c:strRef>
          </c:tx>
          <c:spPr>
            <a:ln w="19050" cap="rnd">
              <a:solidFill>
                <a:schemeClr val="accent2"/>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Sheet1!$B$6:$AQ$6</c:f>
              <c:numCache>
                <c:formatCode>#,##0.0_ ;\-#,##0.0\ </c:formatCode>
                <c:ptCount val="42"/>
                <c:pt idx="0">
                  <c:v>6.2469999999999999</c:v>
                </c:pt>
                <c:pt idx="1">
                  <c:v>6.33</c:v>
                </c:pt>
                <c:pt idx="2">
                  <c:v>6.4790000000000001</c:v>
                </c:pt>
                <c:pt idx="3">
                  <c:v>6.5490000000000004</c:v>
                </c:pt>
                <c:pt idx="4">
                  <c:v>6.3680000000000003</c:v>
                </c:pt>
                <c:pt idx="5">
                  <c:v>6.4809999999999999</c:v>
                </c:pt>
                <c:pt idx="6">
                  <c:v>6.4139999999999997</c:v>
                </c:pt>
                <c:pt idx="7">
                  <c:v>6.3879999999999999</c:v>
                </c:pt>
                <c:pt idx="8">
                  <c:v>6.1050000000000004</c:v>
                </c:pt>
                <c:pt idx="9">
                  <c:v>5.8959999999999999</c:v>
                </c:pt>
                <c:pt idx="10">
                  <c:v>5.7569999999999997</c:v>
                </c:pt>
                <c:pt idx="11">
                  <c:v>5.774</c:v>
                </c:pt>
                <c:pt idx="12">
                  <c:v>6.0250000000000004</c:v>
                </c:pt>
                <c:pt idx="13">
                  <c:v>6.3319999999999999</c:v>
                </c:pt>
                <c:pt idx="14">
                  <c:v>6.4630000000000001</c:v>
                </c:pt>
                <c:pt idx="15">
                  <c:v>6.173</c:v>
                </c:pt>
                <c:pt idx="16">
                  <c:v>6.0119999999999996</c:v>
                </c:pt>
                <c:pt idx="17">
                  <c:v>6.2889999999999997</c:v>
                </c:pt>
                <c:pt idx="18">
                  <c:v>6.5090000000000003</c:v>
                </c:pt>
                <c:pt idx="19">
                  <c:v>6.8650000000000002</c:v>
                </c:pt>
                <c:pt idx="20">
                  <c:v>7.0350000000000001</c:v>
                </c:pt>
                <c:pt idx="21">
                  <c:v>7.2389999999999999</c:v>
                </c:pt>
                <c:pt idx="22">
                  <c:v>7.3520000000000003</c:v>
                </c:pt>
                <c:pt idx="23">
                  <c:v>7.4870000000000001</c:v>
                </c:pt>
                <c:pt idx="24">
                  <c:v>7.5350000000000001</c:v>
                </c:pt>
                <c:pt idx="25">
                  <c:v>7.6580000000000004</c:v>
                </c:pt>
                <c:pt idx="26">
                  <c:v>7.6870000000000003</c:v>
                </c:pt>
                <c:pt idx="27">
                  <c:v>7.7789999999999999</c:v>
                </c:pt>
                <c:pt idx="28">
                  <c:v>8.0890000000000004</c:v>
                </c:pt>
                <c:pt idx="29">
                  <c:v>8.9589999999999996</c:v>
                </c:pt>
                <c:pt idx="30">
                  <c:v>9.0630000000000006</c:v>
                </c:pt>
                <c:pt idx="31">
                  <c:v>10.488</c:v>
                </c:pt>
                <c:pt idx="32">
                  <c:v>10.672000000000001</c:v>
                </c:pt>
                <c:pt idx="33">
                  <c:v>10.673999999999999</c:v>
                </c:pt>
                <c:pt idx="34">
                  <c:v>10.728999999999999</c:v>
                </c:pt>
                <c:pt idx="35">
                  <c:v>10.75</c:v>
                </c:pt>
                <c:pt idx="36">
                  <c:v>10.659000000000001</c:v>
                </c:pt>
                <c:pt idx="37">
                  <c:v>10.656000000000001</c:v>
                </c:pt>
                <c:pt idx="38">
                  <c:v>10.746</c:v>
                </c:pt>
                <c:pt idx="39">
                  <c:v>10.959</c:v>
                </c:pt>
                <c:pt idx="40">
                  <c:v>11.134</c:v>
                </c:pt>
              </c:numCache>
            </c:numRef>
          </c:val>
          <c:smooth val="0"/>
          <c:extLst>
            <c:ext xmlns:c16="http://schemas.microsoft.com/office/drawing/2014/chart" uri="{C3380CC4-5D6E-409C-BE32-E72D297353CC}">
              <c16:uniqueId val="{00000004-FC89-DC44-81E9-85CA1B1EF5CD}"/>
            </c:ext>
          </c:extLst>
        </c:ser>
        <c:ser>
          <c:idx val="5"/>
          <c:order val="5"/>
          <c:tx>
            <c:strRef>
              <c:f>Sheet1!$A$7</c:f>
              <c:strCache>
                <c:ptCount val="1"/>
                <c:pt idx="0">
                  <c:v>KOR: 8.8%</c:v>
                </c:pt>
              </c:strCache>
            </c:strRef>
          </c:tx>
          <c:spPr>
            <a:ln w="19050" cap="rnd">
              <a:solidFill>
                <a:schemeClr val="accent6"/>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Sheet1!$B$7:$AQ$7</c:f>
              <c:numCache>
                <c:formatCode>#,##0.0_ ;\-#,##0.0\ </c:formatCode>
                <c:ptCount val="42"/>
                <c:pt idx="0">
                  <c:v>3.4359999999999999</c:v>
                </c:pt>
                <c:pt idx="1">
                  <c:v>3.5710000000000002</c:v>
                </c:pt>
                <c:pt idx="2">
                  <c:v>3.5289999999999999</c:v>
                </c:pt>
                <c:pt idx="3">
                  <c:v>3.42</c:v>
                </c:pt>
                <c:pt idx="4">
                  <c:v>3.2480000000000002</c:v>
                </c:pt>
                <c:pt idx="5">
                  <c:v>3.2829999999999999</c:v>
                </c:pt>
                <c:pt idx="6">
                  <c:v>3.1560000000000001</c:v>
                </c:pt>
                <c:pt idx="7">
                  <c:v>3.0710000000000002</c:v>
                </c:pt>
                <c:pt idx="8">
                  <c:v>3.202</c:v>
                </c:pt>
                <c:pt idx="9">
                  <c:v>3.681</c:v>
                </c:pt>
                <c:pt idx="10">
                  <c:v>3.6280000000000001</c:v>
                </c:pt>
                <c:pt idx="11">
                  <c:v>3.468</c:v>
                </c:pt>
                <c:pt idx="12">
                  <c:v>3.5880000000000001</c:v>
                </c:pt>
                <c:pt idx="13">
                  <c:v>3.5</c:v>
                </c:pt>
                <c:pt idx="14">
                  <c:v>3.3740000000000001</c:v>
                </c:pt>
                <c:pt idx="15">
                  <c:v>3.3769999999999998</c:v>
                </c:pt>
                <c:pt idx="16">
                  <c:v>3.5529999999999999</c:v>
                </c:pt>
                <c:pt idx="17">
                  <c:v>3.53</c:v>
                </c:pt>
                <c:pt idx="18">
                  <c:v>3.6539999999999999</c:v>
                </c:pt>
                <c:pt idx="19">
                  <c:v>3.8460000000000001</c:v>
                </c:pt>
                <c:pt idx="20">
                  <c:v>3.8980000000000001</c:v>
                </c:pt>
                <c:pt idx="21">
                  <c:v>4.4279999999999999</c:v>
                </c:pt>
                <c:pt idx="22">
                  <c:v>4.165</c:v>
                </c:pt>
                <c:pt idx="23">
                  <c:v>4.4240000000000004</c:v>
                </c:pt>
                <c:pt idx="24">
                  <c:v>4.3890000000000002</c:v>
                </c:pt>
                <c:pt idx="25">
                  <c:v>4.617</c:v>
                </c:pt>
                <c:pt idx="26">
                  <c:v>4.944</c:v>
                </c:pt>
                <c:pt idx="27">
                  <c:v>5.1150000000000002</c:v>
                </c:pt>
                <c:pt idx="28">
                  <c:v>5.399</c:v>
                </c:pt>
                <c:pt idx="29">
                  <c:v>5.782</c:v>
                </c:pt>
                <c:pt idx="30">
                  <c:v>5.9169999999999998</c:v>
                </c:pt>
                <c:pt idx="31">
                  <c:v>6.008</c:v>
                </c:pt>
                <c:pt idx="32">
                  <c:v>6.133</c:v>
                </c:pt>
                <c:pt idx="33">
                  <c:v>6.2489999999999997</c:v>
                </c:pt>
                <c:pt idx="34">
                  <c:v>6.4790000000000001</c:v>
                </c:pt>
                <c:pt idx="35">
                  <c:v>6.6580000000000004</c:v>
                </c:pt>
                <c:pt idx="36">
                  <c:v>6.92</c:v>
                </c:pt>
                <c:pt idx="37">
                  <c:v>7.0860000000000003</c:v>
                </c:pt>
                <c:pt idx="38">
                  <c:v>7.52</c:v>
                </c:pt>
                <c:pt idx="39">
                  <c:v>8.141</c:v>
                </c:pt>
                <c:pt idx="40">
                  <c:v>8.3640000000000008</c:v>
                </c:pt>
                <c:pt idx="41">
                  <c:v>8.7780000000000005</c:v>
                </c:pt>
              </c:numCache>
            </c:numRef>
          </c:val>
          <c:smooth val="0"/>
          <c:extLst>
            <c:ext xmlns:c16="http://schemas.microsoft.com/office/drawing/2014/chart" uri="{C3380CC4-5D6E-409C-BE32-E72D297353CC}">
              <c16:uniqueId val="{00000005-FC89-DC44-81E9-85CA1B1EF5CD}"/>
            </c:ext>
          </c:extLst>
        </c:ser>
        <c:ser>
          <c:idx val="6"/>
          <c:order val="6"/>
          <c:tx>
            <c:strRef>
              <c:f>Sheet1!$A$8</c:f>
              <c:strCache>
                <c:ptCount val="1"/>
                <c:pt idx="0">
                  <c:v>NETH: 11.2%</c:v>
                </c:pt>
              </c:strCache>
            </c:strRef>
          </c:tx>
          <c:spPr>
            <a:ln w="19050" cap="rnd">
              <a:solidFill>
                <a:schemeClr val="accent6">
                  <a:lumMod val="40000"/>
                  <a:lumOff val="6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Sheet1!$B$8:$AQ$8</c:f>
              <c:numCache>
                <c:formatCode>#,##0.0_ ;\-#,##0.0\ </c:formatCode>
                <c:ptCount val="42"/>
                <c:pt idx="0">
                  <c:v>6.5140000000000002</c:v>
                </c:pt>
                <c:pt idx="1">
                  <c:v>6.6040000000000001</c:v>
                </c:pt>
                <c:pt idx="2">
                  <c:v>6.8289999999999997</c:v>
                </c:pt>
                <c:pt idx="3">
                  <c:v>6.8289999999999997</c:v>
                </c:pt>
                <c:pt idx="4">
                  <c:v>6.5549999999999997</c:v>
                </c:pt>
                <c:pt idx="5">
                  <c:v>6.5439999999999996</c:v>
                </c:pt>
                <c:pt idx="6">
                  <c:v>6.63</c:v>
                </c:pt>
                <c:pt idx="7">
                  <c:v>6.7380000000000004</c:v>
                </c:pt>
                <c:pt idx="8">
                  <c:v>6.6669999999999998</c:v>
                </c:pt>
                <c:pt idx="9">
                  <c:v>6.8339999999999996</c:v>
                </c:pt>
                <c:pt idx="10">
                  <c:v>6.992</c:v>
                </c:pt>
                <c:pt idx="11">
                  <c:v>7.1689999999999996</c:v>
                </c:pt>
                <c:pt idx="12">
                  <c:v>7.3760000000000003</c:v>
                </c:pt>
                <c:pt idx="13">
                  <c:v>7.476</c:v>
                </c:pt>
                <c:pt idx="14">
                  <c:v>7.359</c:v>
                </c:pt>
                <c:pt idx="15">
                  <c:v>7.27</c:v>
                </c:pt>
                <c:pt idx="16">
                  <c:v>7.2130000000000001</c:v>
                </c:pt>
                <c:pt idx="17">
                  <c:v>7.0259999999999998</c:v>
                </c:pt>
                <c:pt idx="18">
                  <c:v>7.7949999999999999</c:v>
                </c:pt>
                <c:pt idx="19">
                  <c:v>7.8250000000000002</c:v>
                </c:pt>
                <c:pt idx="20">
                  <c:v>7.7069999999999999</c:v>
                </c:pt>
                <c:pt idx="21">
                  <c:v>8.0589999999999993</c:v>
                </c:pt>
                <c:pt idx="22">
                  <c:v>8.6489999999999991</c:v>
                </c:pt>
                <c:pt idx="23">
                  <c:v>9.0570000000000004</c:v>
                </c:pt>
                <c:pt idx="24">
                  <c:v>9.1110000000000007</c:v>
                </c:pt>
                <c:pt idx="25">
                  <c:v>9.0969999999999995</c:v>
                </c:pt>
                <c:pt idx="26">
                  <c:v>9.0809999999999995</c:v>
                </c:pt>
                <c:pt idx="27">
                  <c:v>9.0530000000000008</c:v>
                </c:pt>
                <c:pt idx="28">
                  <c:v>9.2769999999999992</c:v>
                </c:pt>
                <c:pt idx="29">
                  <c:v>9.9930000000000003</c:v>
                </c:pt>
                <c:pt idx="30">
                  <c:v>10.154999999999999</c:v>
                </c:pt>
                <c:pt idx="31">
                  <c:v>10.234</c:v>
                </c:pt>
                <c:pt idx="32">
                  <c:v>10.539</c:v>
                </c:pt>
                <c:pt idx="33">
                  <c:v>10.584</c:v>
                </c:pt>
                <c:pt idx="34">
                  <c:v>10.567</c:v>
                </c:pt>
                <c:pt idx="35">
                  <c:v>10.324</c:v>
                </c:pt>
                <c:pt idx="36">
                  <c:v>10.294</c:v>
                </c:pt>
                <c:pt idx="37">
                  <c:v>10.108000000000001</c:v>
                </c:pt>
                <c:pt idx="38">
                  <c:v>10.02</c:v>
                </c:pt>
                <c:pt idx="39">
                  <c:v>10.14</c:v>
                </c:pt>
                <c:pt idx="40">
                  <c:v>11.135999999999999</c:v>
                </c:pt>
                <c:pt idx="41">
                  <c:v>11.211</c:v>
                </c:pt>
              </c:numCache>
            </c:numRef>
          </c:val>
          <c:smooth val="0"/>
          <c:extLst>
            <c:ext xmlns:c16="http://schemas.microsoft.com/office/drawing/2014/chart" uri="{C3380CC4-5D6E-409C-BE32-E72D297353CC}">
              <c16:uniqueId val="{00000006-FC89-DC44-81E9-85CA1B1EF5CD}"/>
            </c:ext>
          </c:extLst>
        </c:ser>
        <c:ser>
          <c:idx val="7"/>
          <c:order val="7"/>
          <c:tx>
            <c:strRef>
              <c:f>Sheet1!$A$9</c:f>
              <c:strCache>
                <c:ptCount val="1"/>
                <c:pt idx="0">
                  <c:v>NZ: 9.7%*</c:v>
                </c:pt>
              </c:strCache>
            </c:strRef>
          </c:tx>
          <c:spPr>
            <a:ln w="19050" cap="rnd">
              <a:solidFill>
                <a:schemeClr val="bg2">
                  <a:lumMod val="20000"/>
                  <a:lumOff val="8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Sheet1!$B$9:$AQ$9</c:f>
              <c:numCache>
                <c:formatCode>#,##0.0_ ;\-#,##0.0\ </c:formatCode>
                <c:ptCount val="42"/>
                <c:pt idx="0">
                  <c:v>5.7389999999999999</c:v>
                </c:pt>
                <c:pt idx="1">
                  <c:v>5.66</c:v>
                </c:pt>
                <c:pt idx="2">
                  <c:v>5.8019999999999996</c:v>
                </c:pt>
                <c:pt idx="3">
                  <c:v>5.65</c:v>
                </c:pt>
                <c:pt idx="4">
                  <c:v>5.37</c:v>
                </c:pt>
                <c:pt idx="5">
                  <c:v>4.9370000000000003</c:v>
                </c:pt>
                <c:pt idx="6">
                  <c:v>5.0369999999999999</c:v>
                </c:pt>
                <c:pt idx="7">
                  <c:v>5.57</c:v>
                </c:pt>
                <c:pt idx="8">
                  <c:v>6.1289999999999996</c:v>
                </c:pt>
                <c:pt idx="9">
                  <c:v>6.2750000000000004</c:v>
                </c:pt>
                <c:pt idx="10">
                  <c:v>6.6680000000000001</c:v>
                </c:pt>
                <c:pt idx="11">
                  <c:v>7.1</c:v>
                </c:pt>
                <c:pt idx="12">
                  <c:v>7.2279999999999998</c:v>
                </c:pt>
                <c:pt idx="13">
                  <c:v>6.9249999999999998</c:v>
                </c:pt>
                <c:pt idx="14">
                  <c:v>6.9340000000000002</c:v>
                </c:pt>
                <c:pt idx="15">
                  <c:v>6.9480000000000004</c:v>
                </c:pt>
                <c:pt idx="16">
                  <c:v>6.891</c:v>
                </c:pt>
                <c:pt idx="17">
                  <c:v>7.0979999999999999</c:v>
                </c:pt>
                <c:pt idx="18">
                  <c:v>7.5129999999999999</c:v>
                </c:pt>
                <c:pt idx="19">
                  <c:v>7.3970000000000002</c:v>
                </c:pt>
                <c:pt idx="20">
                  <c:v>7.47</c:v>
                </c:pt>
                <c:pt idx="21">
                  <c:v>7.5789999999999997</c:v>
                </c:pt>
                <c:pt idx="22">
                  <c:v>7.9</c:v>
                </c:pt>
                <c:pt idx="23">
                  <c:v>7.7220000000000004</c:v>
                </c:pt>
                <c:pt idx="24">
                  <c:v>7.9009999999999998</c:v>
                </c:pt>
                <c:pt idx="25">
                  <c:v>8.2729999999999997</c:v>
                </c:pt>
                <c:pt idx="26">
                  <c:v>8.6379999999999999</c:v>
                </c:pt>
                <c:pt idx="27">
                  <c:v>8.3290000000000006</c:v>
                </c:pt>
                <c:pt idx="28">
                  <c:v>9.1240000000000006</c:v>
                </c:pt>
                <c:pt idx="29">
                  <c:v>9.6210000000000004</c:v>
                </c:pt>
                <c:pt idx="30">
                  <c:v>9.593</c:v>
                </c:pt>
                <c:pt idx="31">
                  <c:v>9.52</c:v>
                </c:pt>
                <c:pt idx="32">
                  <c:v>9.6519999999999992</c:v>
                </c:pt>
                <c:pt idx="33">
                  <c:v>9.36</c:v>
                </c:pt>
                <c:pt idx="34">
                  <c:v>9.4019999999999992</c:v>
                </c:pt>
                <c:pt idx="35">
                  <c:v>9.2829999999999995</c:v>
                </c:pt>
                <c:pt idx="36">
                  <c:v>9.2439999999999998</c:v>
                </c:pt>
                <c:pt idx="37">
                  <c:v>8.9670000000000005</c:v>
                </c:pt>
                <c:pt idx="38">
                  <c:v>9.0350000000000001</c:v>
                </c:pt>
                <c:pt idx="39">
                  <c:v>9.0489999999999995</c:v>
                </c:pt>
                <c:pt idx="40">
                  <c:v>9.7189999999999994</c:v>
                </c:pt>
              </c:numCache>
            </c:numRef>
          </c:val>
          <c:smooth val="0"/>
          <c:extLst>
            <c:ext xmlns:c16="http://schemas.microsoft.com/office/drawing/2014/chart" uri="{C3380CC4-5D6E-409C-BE32-E72D297353CC}">
              <c16:uniqueId val="{00000007-FC89-DC44-81E9-85CA1B1EF5CD}"/>
            </c:ext>
          </c:extLst>
        </c:ser>
        <c:ser>
          <c:idx val="8"/>
          <c:order val="8"/>
          <c:tx>
            <c:strRef>
              <c:f>Sheet1!$A$10</c:f>
              <c:strCache>
                <c:ptCount val="1"/>
                <c:pt idx="0">
                  <c:v>NOR: 10.1%</c:v>
                </c:pt>
              </c:strCache>
            </c:strRef>
          </c:tx>
          <c:spPr>
            <a:ln w="19050" cap="rnd">
              <a:solidFill>
                <a:schemeClr val="tx2">
                  <a:lumMod val="50000"/>
                  <a:lumOff val="5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Sheet1!$B$10:$AQ$10</c:f>
              <c:numCache>
                <c:formatCode>#,##0.0_ ;\-#,##0.0\ </c:formatCode>
                <c:ptCount val="42"/>
                <c:pt idx="0">
                  <c:v>5.41</c:v>
                </c:pt>
                <c:pt idx="1">
                  <c:v>5.44</c:v>
                </c:pt>
                <c:pt idx="2">
                  <c:v>5.64</c:v>
                </c:pt>
                <c:pt idx="3">
                  <c:v>5.8220000000000001</c:v>
                </c:pt>
                <c:pt idx="4">
                  <c:v>5.4790000000000001</c:v>
                </c:pt>
                <c:pt idx="5">
                  <c:v>5.4770000000000003</c:v>
                </c:pt>
                <c:pt idx="6">
                  <c:v>5.9180000000000001</c:v>
                </c:pt>
                <c:pt idx="7">
                  <c:v>6.1539999999999999</c:v>
                </c:pt>
                <c:pt idx="8">
                  <c:v>6.2910000000000004</c:v>
                </c:pt>
                <c:pt idx="9">
                  <c:v>6.1180000000000003</c:v>
                </c:pt>
                <c:pt idx="10">
                  <c:v>7.0750000000000002</c:v>
                </c:pt>
                <c:pt idx="11">
                  <c:v>7.35</c:v>
                </c:pt>
                <c:pt idx="12">
                  <c:v>7.5010000000000003</c:v>
                </c:pt>
                <c:pt idx="13">
                  <c:v>7.38</c:v>
                </c:pt>
                <c:pt idx="14">
                  <c:v>7.2930000000000001</c:v>
                </c:pt>
                <c:pt idx="15">
                  <c:v>7.2729999999999997</c:v>
                </c:pt>
                <c:pt idx="16">
                  <c:v>7.1890000000000001</c:v>
                </c:pt>
                <c:pt idx="17">
                  <c:v>7.7430000000000003</c:v>
                </c:pt>
                <c:pt idx="18">
                  <c:v>8.4269999999999996</c:v>
                </c:pt>
                <c:pt idx="19">
                  <c:v>8.4359999999999999</c:v>
                </c:pt>
                <c:pt idx="20">
                  <c:v>7.7119999999999997</c:v>
                </c:pt>
                <c:pt idx="21">
                  <c:v>8.0220000000000002</c:v>
                </c:pt>
                <c:pt idx="22">
                  <c:v>9.0009999999999994</c:v>
                </c:pt>
                <c:pt idx="23">
                  <c:v>9.2149999999999999</c:v>
                </c:pt>
                <c:pt idx="24">
                  <c:v>8.8209999999999997</c:v>
                </c:pt>
                <c:pt idx="25">
                  <c:v>8.3279999999999994</c:v>
                </c:pt>
                <c:pt idx="26">
                  <c:v>7.9130000000000003</c:v>
                </c:pt>
                <c:pt idx="27">
                  <c:v>8.0510000000000002</c:v>
                </c:pt>
                <c:pt idx="28">
                  <c:v>7.9610000000000003</c:v>
                </c:pt>
                <c:pt idx="29">
                  <c:v>9.0739999999999998</c:v>
                </c:pt>
                <c:pt idx="30">
                  <c:v>8.9060000000000006</c:v>
                </c:pt>
                <c:pt idx="31">
                  <c:v>8.7889999999999997</c:v>
                </c:pt>
                <c:pt idx="32">
                  <c:v>8.7780000000000005</c:v>
                </c:pt>
                <c:pt idx="33">
                  <c:v>8.93</c:v>
                </c:pt>
                <c:pt idx="34">
                  <c:v>9.3450000000000006</c:v>
                </c:pt>
                <c:pt idx="35">
                  <c:v>10.131</c:v>
                </c:pt>
                <c:pt idx="36">
                  <c:v>10.590999999999999</c:v>
                </c:pt>
                <c:pt idx="37">
                  <c:v>10.316000000000001</c:v>
                </c:pt>
                <c:pt idx="38">
                  <c:v>10.023999999999999</c:v>
                </c:pt>
                <c:pt idx="39">
                  <c:v>10.536</c:v>
                </c:pt>
                <c:pt idx="40">
                  <c:v>11.417999999999999</c:v>
                </c:pt>
                <c:pt idx="41">
                  <c:v>10.081</c:v>
                </c:pt>
              </c:numCache>
            </c:numRef>
          </c:val>
          <c:smooth val="0"/>
          <c:extLst>
            <c:ext xmlns:c16="http://schemas.microsoft.com/office/drawing/2014/chart" uri="{C3380CC4-5D6E-409C-BE32-E72D297353CC}">
              <c16:uniqueId val="{00000008-FC89-DC44-81E9-85CA1B1EF5CD}"/>
            </c:ext>
          </c:extLst>
        </c:ser>
        <c:ser>
          <c:idx val="9"/>
          <c:order val="9"/>
          <c:tx>
            <c:strRef>
              <c:f>Sheet1!$A$11</c:f>
              <c:strCache>
                <c:ptCount val="1"/>
                <c:pt idx="0">
                  <c:v>SWE: 11.4%</c:v>
                </c:pt>
              </c:strCache>
            </c:strRef>
          </c:tx>
          <c:spPr>
            <a:ln w="19050" cap="rnd">
              <a:solidFill>
                <a:schemeClr val="accent2">
                  <a:lumMod val="60000"/>
                  <a:lumOff val="4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Sheet1!$B$11:$AQ$11</c:f>
              <c:numCache>
                <c:formatCode>#,##0.0_ ;\-#,##0.0\ </c:formatCode>
                <c:ptCount val="42"/>
                <c:pt idx="0">
                  <c:v>7.7249999999999996</c:v>
                </c:pt>
                <c:pt idx="1">
                  <c:v>7.8280000000000003</c:v>
                </c:pt>
                <c:pt idx="2">
                  <c:v>7.9130000000000003</c:v>
                </c:pt>
                <c:pt idx="3">
                  <c:v>7.8250000000000002</c:v>
                </c:pt>
                <c:pt idx="4">
                  <c:v>7.6360000000000001</c:v>
                </c:pt>
                <c:pt idx="5">
                  <c:v>7.2489999999999997</c:v>
                </c:pt>
                <c:pt idx="6">
                  <c:v>7.0209999999999999</c:v>
                </c:pt>
                <c:pt idx="7">
                  <c:v>7.0979999999999999</c:v>
                </c:pt>
                <c:pt idx="8">
                  <c:v>7.016</c:v>
                </c:pt>
                <c:pt idx="9">
                  <c:v>7.0739999999999998</c:v>
                </c:pt>
                <c:pt idx="10">
                  <c:v>7.1539999999999999</c:v>
                </c:pt>
                <c:pt idx="11">
                  <c:v>7.1420000000000003</c:v>
                </c:pt>
                <c:pt idx="12">
                  <c:v>7.4219999999999997</c:v>
                </c:pt>
                <c:pt idx="13">
                  <c:v>7.6619999999999999</c:v>
                </c:pt>
                <c:pt idx="14">
                  <c:v>7.282</c:v>
                </c:pt>
                <c:pt idx="15">
                  <c:v>7.2030000000000003</c:v>
                </c:pt>
                <c:pt idx="16">
                  <c:v>7.4020000000000001</c:v>
                </c:pt>
                <c:pt idx="17">
                  <c:v>7.218</c:v>
                </c:pt>
                <c:pt idx="18">
                  <c:v>7.2930000000000001</c:v>
                </c:pt>
                <c:pt idx="19">
                  <c:v>7.327</c:v>
                </c:pt>
                <c:pt idx="20">
                  <c:v>7.327</c:v>
                </c:pt>
                <c:pt idx="21">
                  <c:v>7.9</c:v>
                </c:pt>
                <c:pt idx="22">
                  <c:v>8.2100000000000009</c:v>
                </c:pt>
                <c:pt idx="23">
                  <c:v>8.3170000000000002</c:v>
                </c:pt>
                <c:pt idx="24">
                  <c:v>8.1300000000000008</c:v>
                </c:pt>
                <c:pt idx="25">
                  <c:v>8.1509999999999998</c:v>
                </c:pt>
                <c:pt idx="26">
                  <c:v>8.0519999999999996</c:v>
                </c:pt>
                <c:pt idx="27">
                  <c:v>7.9960000000000004</c:v>
                </c:pt>
                <c:pt idx="28">
                  <c:v>8.2080000000000002</c:v>
                </c:pt>
                <c:pt idx="29">
                  <c:v>8.77</c:v>
                </c:pt>
                <c:pt idx="30">
                  <c:v>8.32</c:v>
                </c:pt>
                <c:pt idx="31">
                  <c:v>10.416</c:v>
                </c:pt>
                <c:pt idx="32">
                  <c:v>10.734999999999999</c:v>
                </c:pt>
                <c:pt idx="33">
                  <c:v>10.904999999999999</c:v>
                </c:pt>
                <c:pt idx="34">
                  <c:v>10.948</c:v>
                </c:pt>
                <c:pt idx="35">
                  <c:v>10.804</c:v>
                </c:pt>
                <c:pt idx="36">
                  <c:v>10.852</c:v>
                </c:pt>
                <c:pt idx="37">
                  <c:v>10.785</c:v>
                </c:pt>
                <c:pt idx="38">
                  <c:v>10.941000000000001</c:v>
                </c:pt>
                <c:pt idx="39">
                  <c:v>10.832000000000001</c:v>
                </c:pt>
                <c:pt idx="40">
                  <c:v>11.497</c:v>
                </c:pt>
                <c:pt idx="41">
                  <c:v>11.439</c:v>
                </c:pt>
              </c:numCache>
            </c:numRef>
          </c:val>
          <c:smooth val="0"/>
          <c:extLst>
            <c:ext xmlns:c16="http://schemas.microsoft.com/office/drawing/2014/chart" uri="{C3380CC4-5D6E-409C-BE32-E72D297353CC}">
              <c16:uniqueId val="{00000009-FC89-DC44-81E9-85CA1B1EF5CD}"/>
            </c:ext>
          </c:extLst>
        </c:ser>
        <c:ser>
          <c:idx val="10"/>
          <c:order val="10"/>
          <c:tx>
            <c:strRef>
              <c:f>Sheet1!$A$12</c:f>
              <c:strCache>
                <c:ptCount val="1"/>
                <c:pt idx="0">
                  <c:v>SWIZ: 11.8%*</c:v>
                </c:pt>
              </c:strCache>
            </c:strRef>
          </c:tx>
          <c:spPr>
            <a:ln w="19050" cap="rnd">
              <a:solidFill>
                <a:schemeClr val="accent1"/>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Sheet1!$B$12:$AQ$12</c:f>
              <c:numCache>
                <c:formatCode>#,##0.0_ ;\-#,##0.0\ </c:formatCode>
                <c:ptCount val="42"/>
                <c:pt idx="0">
                  <c:v>6.4340000000000002</c:v>
                </c:pt>
                <c:pt idx="1">
                  <c:v>6.492</c:v>
                </c:pt>
                <c:pt idx="2">
                  <c:v>6.625</c:v>
                </c:pt>
                <c:pt idx="3">
                  <c:v>6.9779999999999998</c:v>
                </c:pt>
                <c:pt idx="4">
                  <c:v>6.7450000000000001</c:v>
                </c:pt>
                <c:pt idx="5">
                  <c:v>7.2859999999999996</c:v>
                </c:pt>
                <c:pt idx="6">
                  <c:v>7.4480000000000004</c:v>
                </c:pt>
                <c:pt idx="7">
                  <c:v>7.625</c:v>
                </c:pt>
                <c:pt idx="8">
                  <c:v>7.6669999999999998</c:v>
                </c:pt>
                <c:pt idx="9">
                  <c:v>7.6740000000000004</c:v>
                </c:pt>
                <c:pt idx="10">
                  <c:v>7.6180000000000003</c:v>
                </c:pt>
                <c:pt idx="11">
                  <c:v>8.2270000000000003</c:v>
                </c:pt>
                <c:pt idx="12">
                  <c:v>8.5950000000000006</c:v>
                </c:pt>
                <c:pt idx="13">
                  <c:v>8.6950000000000003</c:v>
                </c:pt>
                <c:pt idx="14">
                  <c:v>8.8190000000000008</c:v>
                </c:pt>
                <c:pt idx="15">
                  <c:v>8.6349999999999998</c:v>
                </c:pt>
                <c:pt idx="16">
                  <c:v>8.9760000000000009</c:v>
                </c:pt>
                <c:pt idx="17">
                  <c:v>8.9990000000000006</c:v>
                </c:pt>
                <c:pt idx="18">
                  <c:v>9.0969999999999995</c:v>
                </c:pt>
                <c:pt idx="19">
                  <c:v>9.2159999999999993</c:v>
                </c:pt>
                <c:pt idx="20">
                  <c:v>9.1140000000000008</c:v>
                </c:pt>
                <c:pt idx="21">
                  <c:v>9.4390000000000001</c:v>
                </c:pt>
                <c:pt idx="22">
                  <c:v>9.8520000000000003</c:v>
                </c:pt>
                <c:pt idx="23">
                  <c:v>10.109</c:v>
                </c:pt>
                <c:pt idx="24">
                  <c:v>10.185</c:v>
                </c:pt>
                <c:pt idx="25">
                  <c:v>10.004</c:v>
                </c:pt>
                <c:pt idx="26">
                  <c:v>9.5329999999999995</c:v>
                </c:pt>
                <c:pt idx="27">
                  <c:v>9.3640000000000008</c:v>
                </c:pt>
                <c:pt idx="28">
                  <c:v>9.4809999999999999</c:v>
                </c:pt>
                <c:pt idx="29">
                  <c:v>10.069000000000001</c:v>
                </c:pt>
                <c:pt idx="30">
                  <c:v>9.9420000000000002</c:v>
                </c:pt>
                <c:pt idx="31">
                  <c:v>10.019</c:v>
                </c:pt>
                <c:pt idx="32">
                  <c:v>10.249000000000001</c:v>
                </c:pt>
                <c:pt idx="33">
                  <c:v>10.462</c:v>
                </c:pt>
                <c:pt idx="34">
                  <c:v>10.616</c:v>
                </c:pt>
                <c:pt idx="35">
                  <c:v>11.007999999999999</c:v>
                </c:pt>
                <c:pt idx="36">
                  <c:v>11.3</c:v>
                </c:pt>
                <c:pt idx="37">
                  <c:v>11.481</c:v>
                </c:pt>
                <c:pt idx="38">
                  <c:v>11.156000000000001</c:v>
                </c:pt>
                <c:pt idx="39">
                  <c:v>11.287000000000001</c:v>
                </c:pt>
                <c:pt idx="40">
                  <c:v>11.795999999999999</c:v>
                </c:pt>
              </c:numCache>
            </c:numRef>
          </c:val>
          <c:smooth val="0"/>
          <c:extLst>
            <c:ext xmlns:c16="http://schemas.microsoft.com/office/drawing/2014/chart" uri="{C3380CC4-5D6E-409C-BE32-E72D297353CC}">
              <c16:uniqueId val="{0000000A-FC89-DC44-81E9-85CA1B1EF5CD}"/>
            </c:ext>
          </c:extLst>
        </c:ser>
        <c:ser>
          <c:idx val="11"/>
          <c:order val="11"/>
          <c:tx>
            <c:strRef>
              <c:f>Sheet1!$A$13</c:f>
              <c:strCache>
                <c:ptCount val="1"/>
                <c:pt idx="0">
                  <c:v>UK: 11.9%</c:v>
                </c:pt>
              </c:strCache>
            </c:strRef>
          </c:tx>
          <c:spPr>
            <a:ln w="19050" cap="rnd">
              <a:solidFill>
                <a:schemeClr val="accent5">
                  <a:lumMod val="20000"/>
                  <a:lumOff val="80000"/>
                  <a:alpha val="99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Sheet1!$B$13:$AQ$13</c:f>
              <c:numCache>
                <c:formatCode>#,##0.0_ ;\-#,##0.0\ </c:formatCode>
                <c:ptCount val="42"/>
                <c:pt idx="0">
                  <c:v>5.0629999999999997</c:v>
                </c:pt>
                <c:pt idx="1">
                  <c:v>5.2850000000000001</c:v>
                </c:pt>
                <c:pt idx="2">
                  <c:v>5.1230000000000002</c:v>
                </c:pt>
                <c:pt idx="3">
                  <c:v>5.3209999999999997</c:v>
                </c:pt>
                <c:pt idx="4">
                  <c:v>5.2370000000000001</c:v>
                </c:pt>
                <c:pt idx="5">
                  <c:v>5.14</c:v>
                </c:pt>
                <c:pt idx="6">
                  <c:v>5.125</c:v>
                </c:pt>
                <c:pt idx="7">
                  <c:v>5.1779999999999999</c:v>
                </c:pt>
                <c:pt idx="8">
                  <c:v>5.0890000000000004</c:v>
                </c:pt>
                <c:pt idx="9">
                  <c:v>5.0369999999999999</c:v>
                </c:pt>
                <c:pt idx="10">
                  <c:v>5.09</c:v>
                </c:pt>
                <c:pt idx="11">
                  <c:v>5.4859999999999998</c:v>
                </c:pt>
                <c:pt idx="12">
                  <c:v>5.9349999999999996</c:v>
                </c:pt>
                <c:pt idx="13">
                  <c:v>6.0030000000000001</c:v>
                </c:pt>
                <c:pt idx="14">
                  <c:v>6.0780000000000003</c:v>
                </c:pt>
                <c:pt idx="15">
                  <c:v>5.5529999999999999</c:v>
                </c:pt>
                <c:pt idx="16">
                  <c:v>5.5389999999999997</c:v>
                </c:pt>
                <c:pt idx="17">
                  <c:v>6.8460000000000001</c:v>
                </c:pt>
                <c:pt idx="18">
                  <c:v>6.9939999999999998</c:v>
                </c:pt>
                <c:pt idx="19">
                  <c:v>7.1849999999999996</c:v>
                </c:pt>
                <c:pt idx="20">
                  <c:v>7.1909999999999998</c:v>
                </c:pt>
                <c:pt idx="21">
                  <c:v>7.3920000000000003</c:v>
                </c:pt>
                <c:pt idx="22">
                  <c:v>7.702</c:v>
                </c:pt>
                <c:pt idx="23">
                  <c:v>8.0739999999999998</c:v>
                </c:pt>
                <c:pt idx="24">
                  <c:v>8.327</c:v>
                </c:pt>
                <c:pt idx="25">
                  <c:v>8.3879999999999999</c:v>
                </c:pt>
                <c:pt idx="26">
                  <c:v>8.6270000000000007</c:v>
                </c:pt>
                <c:pt idx="27">
                  <c:v>8.6029999999999998</c:v>
                </c:pt>
                <c:pt idx="28">
                  <c:v>9.0229999999999997</c:v>
                </c:pt>
                <c:pt idx="29">
                  <c:v>10.034000000000001</c:v>
                </c:pt>
                <c:pt idx="30">
                  <c:v>9.952</c:v>
                </c:pt>
                <c:pt idx="31">
                  <c:v>9.9160000000000004</c:v>
                </c:pt>
                <c:pt idx="32">
                  <c:v>9.9320000000000004</c:v>
                </c:pt>
                <c:pt idx="33">
                  <c:v>9.8420000000000005</c:v>
                </c:pt>
                <c:pt idx="34">
                  <c:v>9.827</c:v>
                </c:pt>
                <c:pt idx="35">
                  <c:v>9.7550000000000008</c:v>
                </c:pt>
                <c:pt idx="36">
                  <c:v>9.6950000000000003</c:v>
                </c:pt>
                <c:pt idx="37">
                  <c:v>9.5879999999999992</c:v>
                </c:pt>
                <c:pt idx="38">
                  <c:v>9.6579999999999995</c:v>
                </c:pt>
                <c:pt idx="39">
                  <c:v>9.875</c:v>
                </c:pt>
                <c:pt idx="40">
                  <c:v>11.978</c:v>
                </c:pt>
                <c:pt idx="41">
                  <c:v>11.939</c:v>
                </c:pt>
              </c:numCache>
            </c:numRef>
          </c:val>
          <c:smooth val="0"/>
          <c:extLst>
            <c:ext xmlns:c16="http://schemas.microsoft.com/office/drawing/2014/chart" uri="{C3380CC4-5D6E-409C-BE32-E72D297353CC}">
              <c16:uniqueId val="{0000000B-FC89-DC44-81E9-85CA1B1EF5CD}"/>
            </c:ext>
          </c:extLst>
        </c:ser>
        <c:ser>
          <c:idx val="12"/>
          <c:order val="12"/>
          <c:tx>
            <c:strRef>
              <c:f>Sheet1!$A$14</c:f>
              <c:strCache>
                <c:ptCount val="1"/>
                <c:pt idx="0">
                  <c:v>US: 17.8%</c:v>
                </c:pt>
              </c:strCache>
            </c:strRef>
          </c:tx>
          <c:spPr>
            <a:ln w="19050" cap="rnd">
              <a:solidFill>
                <a:schemeClr val="tx2"/>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Sheet1!$B$14:$AQ$14</c:f>
              <c:numCache>
                <c:formatCode>#,##0.0_ ;\-#,##0.0\ </c:formatCode>
                <c:ptCount val="42"/>
                <c:pt idx="0">
                  <c:v>8.2409999999999997</c:v>
                </c:pt>
                <c:pt idx="1">
                  <c:v>8.5259999999999998</c:v>
                </c:pt>
                <c:pt idx="2">
                  <c:v>9.2119999999999997</c:v>
                </c:pt>
                <c:pt idx="3">
                  <c:v>9.3409999999999993</c:v>
                </c:pt>
                <c:pt idx="4">
                  <c:v>9.2910000000000004</c:v>
                </c:pt>
                <c:pt idx="5">
                  <c:v>9.5150000000000006</c:v>
                </c:pt>
                <c:pt idx="6">
                  <c:v>9.6890000000000001</c:v>
                </c:pt>
                <c:pt idx="7">
                  <c:v>9.8620000000000001</c:v>
                </c:pt>
                <c:pt idx="8">
                  <c:v>10.250999999999999</c:v>
                </c:pt>
                <c:pt idx="9">
                  <c:v>10.608000000000001</c:v>
                </c:pt>
                <c:pt idx="10">
                  <c:v>11.24</c:v>
                </c:pt>
                <c:pt idx="11">
                  <c:v>11.92</c:v>
                </c:pt>
                <c:pt idx="12">
                  <c:v>12.196999999999999</c:v>
                </c:pt>
                <c:pt idx="13">
                  <c:v>12.455</c:v>
                </c:pt>
                <c:pt idx="14">
                  <c:v>12.393000000000001</c:v>
                </c:pt>
                <c:pt idx="15">
                  <c:v>12.500999999999999</c:v>
                </c:pt>
                <c:pt idx="16">
                  <c:v>13.878</c:v>
                </c:pt>
                <c:pt idx="17">
                  <c:v>12.378</c:v>
                </c:pt>
                <c:pt idx="18">
                  <c:v>12.363</c:v>
                </c:pt>
                <c:pt idx="19">
                  <c:v>12.348000000000001</c:v>
                </c:pt>
                <c:pt idx="20">
                  <c:v>12.487</c:v>
                </c:pt>
                <c:pt idx="21">
                  <c:v>13.164999999999999</c:v>
                </c:pt>
                <c:pt idx="22">
                  <c:v>13.992000000000001</c:v>
                </c:pt>
                <c:pt idx="23">
                  <c:v>14.500999999999999</c:v>
                </c:pt>
                <c:pt idx="24">
                  <c:v>14.547000000000001</c:v>
                </c:pt>
                <c:pt idx="25">
                  <c:v>14.574</c:v>
                </c:pt>
                <c:pt idx="26">
                  <c:v>14.704000000000001</c:v>
                </c:pt>
                <c:pt idx="27">
                  <c:v>14.914999999999999</c:v>
                </c:pt>
                <c:pt idx="28">
                  <c:v>15.205</c:v>
                </c:pt>
                <c:pt idx="29">
                  <c:v>16.199000000000002</c:v>
                </c:pt>
                <c:pt idx="30">
                  <c:v>16.196000000000002</c:v>
                </c:pt>
                <c:pt idx="31">
                  <c:v>16.138000000000002</c:v>
                </c:pt>
                <c:pt idx="32">
                  <c:v>16.117000000000001</c:v>
                </c:pt>
                <c:pt idx="33">
                  <c:v>15.987</c:v>
                </c:pt>
                <c:pt idx="34">
                  <c:v>16.192</c:v>
                </c:pt>
                <c:pt idx="35">
                  <c:v>16.481000000000002</c:v>
                </c:pt>
                <c:pt idx="36">
                  <c:v>16.792999999999999</c:v>
                </c:pt>
                <c:pt idx="37">
                  <c:v>16.768000000000001</c:v>
                </c:pt>
                <c:pt idx="38">
                  <c:v>16.640999999999998</c:v>
                </c:pt>
                <c:pt idx="39">
                  <c:v>16.675999999999998</c:v>
                </c:pt>
                <c:pt idx="40">
                  <c:v>18.815999999999999</c:v>
                </c:pt>
                <c:pt idx="41">
                  <c:v>17.777999999999999</c:v>
                </c:pt>
              </c:numCache>
            </c:numRef>
          </c:val>
          <c:smooth val="0"/>
          <c:extLst>
            <c:ext xmlns:c16="http://schemas.microsoft.com/office/drawing/2014/chart" uri="{C3380CC4-5D6E-409C-BE32-E72D297353CC}">
              <c16:uniqueId val="{0000000C-FC89-DC44-81E9-85CA1B1EF5CD}"/>
            </c:ext>
          </c:extLst>
        </c:ser>
        <c:dLbls>
          <c:showLegendKey val="0"/>
          <c:showVal val="0"/>
          <c:showCatName val="0"/>
          <c:showSerName val="0"/>
          <c:showPercent val="0"/>
          <c:showBubbleSize val="0"/>
        </c:dLbls>
        <c:smooth val="0"/>
        <c:axId val="809494015"/>
        <c:axId val="809493183"/>
      </c:lineChart>
      <c:catAx>
        <c:axId val="809494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809493183"/>
        <c:crosses val="autoZero"/>
        <c:auto val="1"/>
        <c:lblAlgn val="ctr"/>
        <c:lblOffset val="100"/>
        <c:tickLblSkip val="5"/>
        <c:noMultiLvlLbl val="0"/>
      </c:catAx>
      <c:valAx>
        <c:axId val="809493183"/>
        <c:scaling>
          <c:orientation val="minMax"/>
        </c:scaling>
        <c:delete val="0"/>
        <c:axPos val="l"/>
        <c:majorGridlines>
          <c:spPr>
            <a:ln w="9525" cap="flat" cmpd="sng" algn="ctr">
              <a:solidFill>
                <a:schemeClr val="tx1">
                  <a:lumMod val="15000"/>
                  <a:lumOff val="85000"/>
                </a:schemeClr>
              </a:solidFill>
              <a:round/>
            </a:ln>
            <a:effectLst/>
          </c:spPr>
        </c:majorGridlines>
        <c:numFmt formatCode="#,##0.0_ ;\-#,##0.0\ "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809494015"/>
        <c:crosses val="autoZero"/>
        <c:crossBetween val="between"/>
      </c:valAx>
      <c:spPr>
        <a:noFill/>
        <a:ln>
          <a:noFill/>
        </a:ln>
        <a:effectLst/>
      </c:spPr>
    </c:plotArea>
    <c:legend>
      <c:legendPos val="r"/>
      <c:layout>
        <c:manualLayout>
          <c:xMode val="edge"/>
          <c:yMode val="edge"/>
          <c:x val="0.82090960852115713"/>
          <c:y val="7.6747961814507701E-2"/>
          <c:w val="0.13111861017372825"/>
          <c:h val="0.64591387359765873"/>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3.1552531350952005E-2"/>
          <c:w val="1"/>
          <c:h val="0.89073247722153426"/>
        </c:manualLayout>
      </c:layout>
      <c:barChart>
        <c:barDir val="col"/>
        <c:grouping val="clustered"/>
        <c:varyColors val="0"/>
        <c:ser>
          <c:idx val="0"/>
          <c:order val="0"/>
          <c:tx>
            <c:strRef>
              <c:f>Sheet1!$B$1</c:f>
              <c:strCache>
                <c:ptCount val="1"/>
                <c:pt idx="0">
                  <c:v>obesity</c:v>
                </c:pt>
              </c:strCache>
            </c:strRef>
          </c:tx>
          <c:spPr>
            <a:solidFill>
              <a:srgbClr val="142B41"/>
            </a:solidFill>
            <a:ln>
              <a:noFill/>
            </a:ln>
            <a:effectLst/>
          </c:spPr>
          <c:invertIfNegative val="0"/>
          <c:dPt>
            <c:idx val="0"/>
            <c:invertIfNegative val="0"/>
            <c:bubble3D val="0"/>
            <c:extLst>
              <c:ext xmlns:c16="http://schemas.microsoft.com/office/drawing/2014/chart" uri="{C3380CC4-5D6E-409C-BE32-E72D297353CC}">
                <c16:uniqueId val="{00000000-F276-4B4B-ACA8-9593C5DB9ADD}"/>
              </c:ext>
            </c:extLst>
          </c:dPt>
          <c:dPt>
            <c:idx val="1"/>
            <c:invertIfNegative val="0"/>
            <c:bubble3D val="0"/>
            <c:extLst>
              <c:ext xmlns:c16="http://schemas.microsoft.com/office/drawing/2014/chart" uri="{C3380CC4-5D6E-409C-BE32-E72D297353CC}">
                <c16:uniqueId val="{00000001-F276-4B4B-ACA8-9593C5DB9ADD}"/>
              </c:ext>
            </c:extLst>
          </c:dPt>
          <c:dPt>
            <c:idx val="2"/>
            <c:invertIfNegative val="0"/>
            <c:bubble3D val="0"/>
            <c:extLst>
              <c:ext xmlns:c16="http://schemas.microsoft.com/office/drawing/2014/chart" uri="{C3380CC4-5D6E-409C-BE32-E72D297353CC}">
                <c16:uniqueId val="{00000002-F276-4B4B-ACA8-9593C5DB9ADD}"/>
              </c:ext>
            </c:extLst>
          </c:dPt>
          <c:dPt>
            <c:idx val="4"/>
            <c:invertIfNegative val="0"/>
            <c:bubble3D val="0"/>
            <c:extLst>
              <c:ext xmlns:c16="http://schemas.microsoft.com/office/drawing/2014/chart" uri="{C3380CC4-5D6E-409C-BE32-E72D297353CC}">
                <c16:uniqueId val="{00000003-F276-4B4B-ACA8-9593C5DB9ADD}"/>
              </c:ext>
            </c:extLst>
          </c:dPt>
          <c:dPt>
            <c:idx val="5"/>
            <c:invertIfNegative val="0"/>
            <c:bubble3D val="0"/>
            <c:extLst>
              <c:ext xmlns:c16="http://schemas.microsoft.com/office/drawing/2014/chart" uri="{C3380CC4-5D6E-409C-BE32-E72D297353CC}">
                <c16:uniqueId val="{00000004-F276-4B4B-ACA8-9593C5DB9ADD}"/>
              </c:ext>
            </c:extLst>
          </c:dPt>
          <c:dPt>
            <c:idx val="6"/>
            <c:invertIfNegative val="0"/>
            <c:bubble3D val="0"/>
            <c:extLst>
              <c:ext xmlns:c16="http://schemas.microsoft.com/office/drawing/2014/chart" uri="{C3380CC4-5D6E-409C-BE32-E72D297353CC}">
                <c16:uniqueId val="{00000005-F276-4B4B-ACA8-9593C5DB9ADD}"/>
              </c:ext>
            </c:extLst>
          </c:dPt>
          <c:dPt>
            <c:idx val="7"/>
            <c:invertIfNegative val="0"/>
            <c:bubble3D val="0"/>
            <c:extLst>
              <c:ext xmlns:c16="http://schemas.microsoft.com/office/drawing/2014/chart" uri="{C3380CC4-5D6E-409C-BE32-E72D297353CC}">
                <c16:uniqueId val="{00000006-F276-4B4B-ACA8-9593C5DB9ADD}"/>
              </c:ext>
            </c:extLst>
          </c:dPt>
          <c:dPt>
            <c:idx val="8"/>
            <c:invertIfNegative val="0"/>
            <c:bubble3D val="0"/>
            <c:spPr>
              <a:solidFill>
                <a:srgbClr val="142B41"/>
              </a:solidFill>
              <a:ln>
                <a:noFill/>
              </a:ln>
              <a:effectLst/>
            </c:spPr>
            <c:extLst>
              <c:ext xmlns:c16="http://schemas.microsoft.com/office/drawing/2014/chart" uri="{C3380CC4-5D6E-409C-BE32-E72D297353CC}">
                <c16:uniqueId val="{00000008-F276-4B4B-ACA8-9593C5DB9ADD}"/>
              </c:ext>
            </c:extLst>
          </c:dPt>
          <c:dPt>
            <c:idx val="9"/>
            <c:invertIfNegative val="0"/>
            <c:bubble3D val="0"/>
            <c:extLst>
              <c:ext xmlns:c16="http://schemas.microsoft.com/office/drawing/2014/chart" uri="{C3380CC4-5D6E-409C-BE32-E72D297353CC}">
                <c16:uniqueId val="{00000009-F276-4B4B-ACA8-9593C5DB9ADD}"/>
              </c:ext>
            </c:extLst>
          </c:dPt>
          <c:dPt>
            <c:idx val="10"/>
            <c:invertIfNegative val="0"/>
            <c:bubble3D val="0"/>
            <c:spPr>
              <a:solidFill>
                <a:srgbClr val="142B41"/>
              </a:solidFill>
              <a:ln>
                <a:noFill/>
              </a:ln>
              <a:effectLst/>
            </c:spPr>
            <c:extLst>
              <c:ext xmlns:c16="http://schemas.microsoft.com/office/drawing/2014/chart" uri="{C3380CC4-5D6E-409C-BE32-E72D297353CC}">
                <c16:uniqueId val="{0000000B-F276-4B4B-ACA8-9593C5DB9ADD}"/>
              </c:ext>
            </c:extLst>
          </c:dPt>
          <c:dPt>
            <c:idx val="11"/>
            <c:invertIfNegative val="0"/>
            <c:bubble3D val="0"/>
            <c:extLst>
              <c:ext xmlns:c16="http://schemas.microsoft.com/office/drawing/2014/chart" uri="{C3380CC4-5D6E-409C-BE32-E72D297353CC}">
                <c16:uniqueId val="{0000000C-F276-4B4B-ACA8-9593C5DB9ADD}"/>
              </c:ext>
            </c:extLst>
          </c:dPt>
          <c:dPt>
            <c:idx val="12"/>
            <c:invertIfNegative val="0"/>
            <c:bubble3D val="0"/>
            <c:spPr>
              <a:solidFill>
                <a:schemeClr val="bg2"/>
              </a:solidFill>
              <a:ln>
                <a:noFill/>
              </a:ln>
              <a:effectLst/>
            </c:spPr>
            <c:extLst>
              <c:ext xmlns:c16="http://schemas.microsoft.com/office/drawing/2014/chart" uri="{C3380CC4-5D6E-409C-BE32-E72D297353CC}">
                <c16:uniqueId val="{0000000E-F276-4B4B-ACA8-9593C5DB9ADD}"/>
              </c:ext>
            </c:extLst>
          </c:dPt>
          <c:dLbls>
            <c:dLbl>
              <c:idx val="0"/>
              <c:tx>
                <c:rich>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fld id="{DB28F8AB-565E-4BB2-AF30-3C6512E10036}" type="VALUE">
                      <a:rPr lang="en-US" sz="1100" b="0">
                        <a:solidFill>
                          <a:schemeClr val="bg1"/>
                        </a:solidFill>
                      </a:rPr>
                      <a:pPr>
                        <a:defRPr sz="1100">
                          <a:solidFill>
                            <a:schemeClr val="bg1"/>
                          </a:solidFill>
                        </a:defRPr>
                      </a:pPr>
                      <a:t>[VALUE]</a:t>
                    </a:fld>
                    <a:endParaRPr lang="en-US"/>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6.0226027302142784E-2"/>
                      <c:h val="5.2876837031935874E-2"/>
                    </c:manualLayout>
                  </c15:layout>
                  <c15:dlblFieldTable/>
                  <c15:showDataLabelsRange val="0"/>
                </c:ext>
                <c:ext xmlns:c16="http://schemas.microsoft.com/office/drawing/2014/chart" uri="{C3380CC4-5D6E-409C-BE32-E72D297353CC}">
                  <c16:uniqueId val="{00000000-F276-4B4B-ACA8-9593C5DB9ADD}"/>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JPN</c:v>
                </c:pt>
                <c:pt idx="1">
                  <c:v>KOR</c:v>
                </c:pt>
                <c:pt idx="2">
                  <c:v>SWIZ</c:v>
                </c:pt>
                <c:pt idx="3">
                  <c:v>NOR</c:v>
                </c:pt>
                <c:pt idx="4">
                  <c:v>NETH</c:v>
                </c:pt>
                <c:pt idx="5">
                  <c:v>SWE</c:v>
                </c:pt>
                <c:pt idx="6">
                  <c:v>FRA</c:v>
                </c:pt>
                <c:pt idx="7">
                  <c:v>GER</c:v>
                </c:pt>
                <c:pt idx="8">
                  <c:v>CAN</c:v>
                </c:pt>
                <c:pt idx="9">
                  <c:v>UK</c:v>
                </c:pt>
                <c:pt idx="10">
                  <c:v>AUS</c:v>
                </c:pt>
                <c:pt idx="11">
                  <c:v>NZ</c:v>
                </c:pt>
                <c:pt idx="12">
                  <c:v>US</c:v>
                </c:pt>
              </c:strCache>
            </c:strRef>
          </c:cat>
          <c:val>
            <c:numRef>
              <c:f>Sheet1!$B$2:$B$14</c:f>
              <c:numCache>
                <c:formatCode>General</c:formatCode>
                <c:ptCount val="13"/>
                <c:pt idx="0">
                  <c:v>4.5999999999999996</c:v>
                </c:pt>
                <c:pt idx="1">
                  <c:v>7.4</c:v>
                </c:pt>
                <c:pt idx="2">
                  <c:v>11.3</c:v>
                </c:pt>
                <c:pt idx="3">
                  <c:v>13</c:v>
                </c:pt>
                <c:pt idx="4">
                  <c:v>13.4</c:v>
                </c:pt>
                <c:pt idx="5">
                  <c:v>14.4</c:v>
                </c:pt>
                <c:pt idx="6">
                  <c:v>15.6</c:v>
                </c:pt>
                <c:pt idx="7">
                  <c:v>23.6</c:v>
                </c:pt>
                <c:pt idx="8">
                  <c:v>24.3</c:v>
                </c:pt>
                <c:pt idx="9">
                  <c:v>28</c:v>
                </c:pt>
                <c:pt idx="10">
                  <c:v>30.4</c:v>
                </c:pt>
                <c:pt idx="11">
                  <c:v>34.299999999999997</c:v>
                </c:pt>
                <c:pt idx="12">
                  <c:v>42.8</c:v>
                </c:pt>
              </c:numCache>
            </c:numRef>
          </c:val>
          <c:extLst>
            <c:ext xmlns:c16="http://schemas.microsoft.com/office/drawing/2014/chart" uri="{C3380CC4-5D6E-409C-BE32-E72D297353CC}">
              <c16:uniqueId val="{0000000F-F276-4B4B-ACA8-9593C5DB9ADD}"/>
            </c:ext>
          </c:extLst>
        </c:ser>
        <c:dLbls>
          <c:dLblPos val="inEnd"/>
          <c:showLegendKey val="0"/>
          <c:showVal val="1"/>
          <c:showCatName val="0"/>
          <c:showSerName val="0"/>
          <c:showPercent val="0"/>
          <c:showBubbleSize val="0"/>
        </c:dLbls>
        <c:gapWidth val="30"/>
        <c:axId val="1666536176"/>
        <c:axId val="1666457536"/>
      </c:barChart>
      <c:lineChart>
        <c:grouping val="standard"/>
        <c:varyColors val="0"/>
        <c:ser>
          <c:idx val="1"/>
          <c:order val="1"/>
          <c:tx>
            <c:strRef>
              <c:f>Sheet1!$C$1</c:f>
              <c:strCache>
                <c:ptCount val="1"/>
                <c:pt idx="0">
                  <c:v>average</c:v>
                </c:pt>
              </c:strCache>
            </c:strRef>
          </c:tx>
          <c:spPr>
            <a:ln w="19050" cap="rnd">
              <a:solidFill>
                <a:schemeClr val="accent4"/>
              </a:solidFill>
              <a:round/>
            </a:ln>
            <a:effectLst/>
          </c:spPr>
          <c:marker>
            <c:symbol val="none"/>
          </c:marker>
          <c:cat>
            <c:strRef>
              <c:f>Sheet1!$A$2:$A$14</c:f>
              <c:strCache>
                <c:ptCount val="13"/>
                <c:pt idx="0">
                  <c:v>JPN</c:v>
                </c:pt>
                <c:pt idx="1">
                  <c:v>KOR</c:v>
                </c:pt>
                <c:pt idx="2">
                  <c:v>SWIZ</c:v>
                </c:pt>
                <c:pt idx="3">
                  <c:v>NOR</c:v>
                </c:pt>
                <c:pt idx="4">
                  <c:v>NETH</c:v>
                </c:pt>
                <c:pt idx="5">
                  <c:v>SWE</c:v>
                </c:pt>
                <c:pt idx="6">
                  <c:v>FRA</c:v>
                </c:pt>
                <c:pt idx="7">
                  <c:v>GER</c:v>
                </c:pt>
                <c:pt idx="8">
                  <c:v>CAN</c:v>
                </c:pt>
                <c:pt idx="9">
                  <c:v>UK</c:v>
                </c:pt>
                <c:pt idx="10">
                  <c:v>AUS</c:v>
                </c:pt>
                <c:pt idx="11">
                  <c:v>NZ</c:v>
                </c:pt>
                <c:pt idx="12">
                  <c:v>US</c:v>
                </c:pt>
              </c:strCache>
            </c:strRef>
          </c:cat>
          <c:val>
            <c:numRef>
              <c:f>Sheet1!$C$2:$C$14</c:f>
              <c:numCache>
                <c:formatCode>General</c:formatCode>
                <c:ptCount val="13"/>
                <c:pt idx="0">
                  <c:v>25</c:v>
                </c:pt>
                <c:pt idx="1">
                  <c:v>25</c:v>
                </c:pt>
                <c:pt idx="2">
                  <c:v>25</c:v>
                </c:pt>
                <c:pt idx="3">
                  <c:v>25</c:v>
                </c:pt>
                <c:pt idx="4">
                  <c:v>25</c:v>
                </c:pt>
                <c:pt idx="5">
                  <c:v>25</c:v>
                </c:pt>
                <c:pt idx="6">
                  <c:v>25</c:v>
                </c:pt>
                <c:pt idx="7">
                  <c:v>25</c:v>
                </c:pt>
                <c:pt idx="8">
                  <c:v>25</c:v>
                </c:pt>
                <c:pt idx="9">
                  <c:v>25</c:v>
                </c:pt>
                <c:pt idx="10">
                  <c:v>25</c:v>
                </c:pt>
                <c:pt idx="11">
                  <c:v>25</c:v>
                </c:pt>
                <c:pt idx="12">
                  <c:v>25</c:v>
                </c:pt>
              </c:numCache>
            </c:numRef>
          </c:val>
          <c:smooth val="0"/>
          <c:extLst>
            <c:ext xmlns:c16="http://schemas.microsoft.com/office/drawing/2014/chart" uri="{C3380CC4-5D6E-409C-BE32-E72D297353CC}">
              <c16:uniqueId val="{00000010-F276-4B4B-ACA8-9593C5DB9ADD}"/>
            </c:ext>
          </c:extLst>
        </c:ser>
        <c:dLbls>
          <c:showLegendKey val="0"/>
          <c:showVal val="0"/>
          <c:showCatName val="0"/>
          <c:showSerName val="0"/>
          <c:showPercent val="0"/>
          <c:showBubbleSize val="0"/>
        </c:dLbls>
        <c:marker val="1"/>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3.1552531350952005E-2"/>
          <c:w val="1"/>
          <c:h val="0.89073247722153426"/>
        </c:manualLayout>
      </c:layout>
      <c:barChart>
        <c:barDir val="col"/>
        <c:grouping val="clustered"/>
        <c:varyColors val="0"/>
        <c:ser>
          <c:idx val="0"/>
          <c:order val="0"/>
          <c:tx>
            <c:strRef>
              <c:f>Sheet1!$B$1</c:f>
              <c:strCache>
                <c:ptCount val="1"/>
                <c:pt idx="0">
                  <c:v>rate</c:v>
                </c:pt>
              </c:strCache>
            </c:strRef>
          </c:tx>
          <c:spPr>
            <a:solidFill>
              <a:srgbClr val="142B41"/>
            </a:solidFill>
            <a:ln>
              <a:noFill/>
            </a:ln>
            <a:effectLst/>
          </c:spPr>
          <c:invertIfNegative val="0"/>
          <c:dPt>
            <c:idx val="0"/>
            <c:invertIfNegative val="0"/>
            <c:bubble3D val="0"/>
            <c:extLst>
              <c:ext xmlns:c16="http://schemas.microsoft.com/office/drawing/2014/chart" uri="{C3380CC4-5D6E-409C-BE32-E72D297353CC}">
                <c16:uniqueId val="{00000000-866F-9241-AB2A-66FEE1520E91}"/>
              </c:ext>
            </c:extLst>
          </c:dPt>
          <c:dPt>
            <c:idx val="1"/>
            <c:invertIfNegative val="0"/>
            <c:bubble3D val="0"/>
            <c:extLst>
              <c:ext xmlns:c16="http://schemas.microsoft.com/office/drawing/2014/chart" uri="{C3380CC4-5D6E-409C-BE32-E72D297353CC}">
                <c16:uniqueId val="{00000001-866F-9241-AB2A-66FEE1520E91}"/>
              </c:ext>
            </c:extLst>
          </c:dPt>
          <c:dPt>
            <c:idx val="2"/>
            <c:invertIfNegative val="0"/>
            <c:bubble3D val="0"/>
            <c:extLst>
              <c:ext xmlns:c16="http://schemas.microsoft.com/office/drawing/2014/chart" uri="{C3380CC4-5D6E-409C-BE32-E72D297353CC}">
                <c16:uniqueId val="{00000002-866F-9241-AB2A-66FEE1520E91}"/>
              </c:ext>
            </c:extLst>
          </c:dPt>
          <c:dPt>
            <c:idx val="4"/>
            <c:invertIfNegative val="0"/>
            <c:bubble3D val="0"/>
            <c:extLst>
              <c:ext xmlns:c16="http://schemas.microsoft.com/office/drawing/2014/chart" uri="{C3380CC4-5D6E-409C-BE32-E72D297353CC}">
                <c16:uniqueId val="{00000003-866F-9241-AB2A-66FEE1520E91}"/>
              </c:ext>
            </c:extLst>
          </c:dPt>
          <c:dPt>
            <c:idx val="5"/>
            <c:invertIfNegative val="0"/>
            <c:bubble3D val="0"/>
            <c:extLst>
              <c:ext xmlns:c16="http://schemas.microsoft.com/office/drawing/2014/chart" uri="{C3380CC4-5D6E-409C-BE32-E72D297353CC}">
                <c16:uniqueId val="{00000004-866F-9241-AB2A-66FEE1520E91}"/>
              </c:ext>
            </c:extLst>
          </c:dPt>
          <c:dPt>
            <c:idx val="6"/>
            <c:invertIfNegative val="0"/>
            <c:bubble3D val="0"/>
            <c:extLst>
              <c:ext xmlns:c16="http://schemas.microsoft.com/office/drawing/2014/chart" uri="{C3380CC4-5D6E-409C-BE32-E72D297353CC}">
                <c16:uniqueId val="{00000005-866F-9241-AB2A-66FEE1520E91}"/>
              </c:ext>
            </c:extLst>
          </c:dPt>
          <c:dPt>
            <c:idx val="7"/>
            <c:invertIfNegative val="0"/>
            <c:bubble3D val="0"/>
            <c:extLst>
              <c:ext xmlns:c16="http://schemas.microsoft.com/office/drawing/2014/chart" uri="{C3380CC4-5D6E-409C-BE32-E72D297353CC}">
                <c16:uniqueId val="{00000006-866F-9241-AB2A-66FEE1520E91}"/>
              </c:ext>
            </c:extLst>
          </c:dPt>
          <c:dPt>
            <c:idx val="9"/>
            <c:invertIfNegative val="0"/>
            <c:bubble3D val="0"/>
            <c:extLst>
              <c:ext xmlns:c16="http://schemas.microsoft.com/office/drawing/2014/chart" uri="{C3380CC4-5D6E-409C-BE32-E72D297353CC}">
                <c16:uniqueId val="{00000007-866F-9241-AB2A-66FEE1520E91}"/>
              </c:ext>
            </c:extLst>
          </c:dPt>
          <c:dPt>
            <c:idx val="10"/>
            <c:invertIfNegative val="0"/>
            <c:bubble3D val="0"/>
            <c:spPr>
              <a:solidFill>
                <a:schemeClr val="bg2"/>
              </a:solidFill>
              <a:ln>
                <a:noFill/>
              </a:ln>
              <a:effectLst/>
            </c:spPr>
            <c:extLst>
              <c:ext xmlns:c16="http://schemas.microsoft.com/office/drawing/2014/chart" uri="{C3380CC4-5D6E-409C-BE32-E72D297353CC}">
                <c16:uniqueId val="{00000009-866F-9241-AB2A-66FEE1520E91}"/>
              </c:ext>
            </c:extLst>
          </c:dPt>
          <c:dPt>
            <c:idx val="11"/>
            <c:invertIfNegative val="0"/>
            <c:bubble3D val="0"/>
            <c:extLst>
              <c:ext xmlns:c16="http://schemas.microsoft.com/office/drawing/2014/chart" uri="{C3380CC4-5D6E-409C-BE32-E72D297353CC}">
                <c16:uniqueId val="{0000000A-866F-9241-AB2A-66FEE1520E91}"/>
              </c:ext>
            </c:extLst>
          </c:dPt>
          <c:dPt>
            <c:idx val="12"/>
            <c:invertIfNegative val="0"/>
            <c:bubble3D val="0"/>
            <c:extLst>
              <c:ext xmlns:c16="http://schemas.microsoft.com/office/drawing/2014/chart" uri="{C3380CC4-5D6E-409C-BE32-E72D297353CC}">
                <c16:uniqueId val="{0000000B-866F-9241-AB2A-66FEE1520E91}"/>
              </c:ext>
            </c:extLst>
          </c:dPt>
          <c:dLbls>
            <c:dLbl>
              <c:idx val="0"/>
              <c:tx>
                <c:rich>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mn-cs"/>
                      </a:defRPr>
                    </a:pPr>
                    <a:fld id="{DB28F8AB-565E-4BB2-AF30-3C6512E10036}" type="VALUE">
                      <a:rPr lang="en-US" b="0">
                        <a:solidFill>
                          <a:schemeClr val="bg1"/>
                        </a:solidFill>
                      </a:rPr>
                      <a:pPr>
                        <a:defRPr>
                          <a:solidFill>
                            <a:schemeClr val="bg1"/>
                          </a:solidFill>
                        </a:defRPr>
                      </a:pPr>
                      <a:t>[VALUE]</a:t>
                    </a:fld>
                    <a:endParaRPr lang="en-US"/>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6.0226027302142784E-2"/>
                      <c:h val="5.2876848149719345E-2"/>
                    </c:manualLayout>
                  </c15:layout>
                  <c15:dlblFieldTable/>
                  <c15:showDataLabelsRange val="0"/>
                </c:ext>
                <c:ext xmlns:c16="http://schemas.microsoft.com/office/drawing/2014/chart" uri="{C3380CC4-5D6E-409C-BE32-E72D297353CC}">
                  <c16:uniqueId val="{00000000-866F-9241-AB2A-66FEE1520E91}"/>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FRA*</c:v>
                </c:pt>
                <c:pt idx="1">
                  <c:v>SWIZ*</c:v>
                </c:pt>
                <c:pt idx="2">
                  <c:v>NETH*</c:v>
                </c:pt>
                <c:pt idx="3">
                  <c:v>SWE*</c:v>
                </c:pt>
                <c:pt idx="4">
                  <c:v>NZ*</c:v>
                </c:pt>
                <c:pt idx="5">
                  <c:v>GER*</c:v>
                </c:pt>
                <c:pt idx="6">
                  <c:v>NOR*</c:v>
                </c:pt>
                <c:pt idx="7">
                  <c:v>UK*</c:v>
                </c:pt>
                <c:pt idx="8">
                  <c:v>CAN*</c:v>
                </c:pt>
                <c:pt idx="9">
                  <c:v>AUS*</c:v>
                </c:pt>
                <c:pt idx="10">
                  <c:v>US</c:v>
                </c:pt>
              </c:strCache>
            </c:strRef>
          </c:cat>
          <c:val>
            <c:numRef>
              <c:f>Sheet1!$B$2:$B$12</c:f>
              <c:numCache>
                <c:formatCode>General</c:formatCode>
                <c:ptCount val="11"/>
                <c:pt idx="0">
                  <c:v>17</c:v>
                </c:pt>
                <c:pt idx="1">
                  <c:v>18.12</c:v>
                </c:pt>
                <c:pt idx="2">
                  <c:v>18.48</c:v>
                </c:pt>
                <c:pt idx="3">
                  <c:v>19.21</c:v>
                </c:pt>
                <c:pt idx="4">
                  <c:v>19.8</c:v>
                </c:pt>
                <c:pt idx="5">
                  <c:v>19.98</c:v>
                </c:pt>
                <c:pt idx="6">
                  <c:v>20.79</c:v>
                </c:pt>
                <c:pt idx="7">
                  <c:v>22.400000000000002</c:v>
                </c:pt>
                <c:pt idx="8">
                  <c:v>25.629999999999995</c:v>
                </c:pt>
                <c:pt idx="9">
                  <c:v>25.869999999999997</c:v>
                </c:pt>
                <c:pt idx="10">
                  <c:v>30.36</c:v>
                </c:pt>
              </c:numCache>
            </c:numRef>
          </c:val>
          <c:extLst>
            <c:ext xmlns:c16="http://schemas.microsoft.com/office/drawing/2014/chart" uri="{C3380CC4-5D6E-409C-BE32-E72D297353CC}">
              <c16:uniqueId val="{0000000C-866F-9241-AB2A-66FEE1520E91}"/>
            </c:ext>
          </c:extLst>
        </c:ser>
        <c:dLbls>
          <c:dLblPos val="inEnd"/>
          <c:showLegendKey val="0"/>
          <c:showVal val="1"/>
          <c:showCatName val="0"/>
          <c:showSerName val="0"/>
          <c:showPercent val="0"/>
          <c:showBubbleSize val="0"/>
        </c:dLbls>
        <c:gapWidth val="5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3.1552531350952005E-2"/>
          <c:w val="1"/>
          <c:h val="0.89073247722153426"/>
        </c:manualLayout>
      </c:layout>
      <c:barChart>
        <c:barDir val="col"/>
        <c:grouping val="clustered"/>
        <c:varyColors val="0"/>
        <c:ser>
          <c:idx val="0"/>
          <c:order val="0"/>
          <c:tx>
            <c:strRef>
              <c:f>Sheet1!$B$1</c:f>
              <c:strCache>
                <c:ptCount val="1"/>
                <c:pt idx="0">
                  <c:v>rate</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F644-6D42-97F3-023DE14F72E8}"/>
              </c:ext>
            </c:extLst>
          </c:dPt>
          <c:dPt>
            <c:idx val="1"/>
            <c:invertIfNegative val="0"/>
            <c:bubble3D val="0"/>
            <c:spPr>
              <a:solidFill>
                <a:srgbClr val="142B41"/>
              </a:solidFill>
              <a:ln>
                <a:noFill/>
              </a:ln>
              <a:effectLst/>
            </c:spPr>
            <c:extLst>
              <c:ext xmlns:c16="http://schemas.microsoft.com/office/drawing/2014/chart" uri="{C3380CC4-5D6E-409C-BE32-E72D297353CC}">
                <c16:uniqueId val="{00000003-F644-6D42-97F3-023DE14F72E8}"/>
              </c:ext>
            </c:extLst>
          </c:dPt>
          <c:dPt>
            <c:idx val="2"/>
            <c:invertIfNegative val="0"/>
            <c:bubble3D val="0"/>
            <c:spPr>
              <a:solidFill>
                <a:srgbClr val="142B41"/>
              </a:solidFill>
              <a:ln>
                <a:noFill/>
              </a:ln>
              <a:effectLst/>
            </c:spPr>
            <c:extLst>
              <c:ext xmlns:c16="http://schemas.microsoft.com/office/drawing/2014/chart" uri="{C3380CC4-5D6E-409C-BE32-E72D297353CC}">
                <c16:uniqueId val="{00000005-F644-6D42-97F3-023DE14F72E8}"/>
              </c:ext>
            </c:extLst>
          </c:dPt>
          <c:dPt>
            <c:idx val="4"/>
            <c:invertIfNegative val="0"/>
            <c:bubble3D val="0"/>
            <c:spPr>
              <a:solidFill>
                <a:srgbClr val="142B41"/>
              </a:solidFill>
              <a:ln>
                <a:noFill/>
              </a:ln>
              <a:effectLst/>
            </c:spPr>
            <c:extLst>
              <c:ext xmlns:c16="http://schemas.microsoft.com/office/drawing/2014/chart" uri="{C3380CC4-5D6E-409C-BE32-E72D297353CC}">
                <c16:uniqueId val="{00000007-F644-6D42-97F3-023DE14F72E8}"/>
              </c:ext>
            </c:extLst>
          </c:dPt>
          <c:dPt>
            <c:idx val="5"/>
            <c:invertIfNegative val="0"/>
            <c:bubble3D val="0"/>
            <c:spPr>
              <a:solidFill>
                <a:srgbClr val="142B41"/>
              </a:solidFill>
              <a:ln>
                <a:noFill/>
              </a:ln>
              <a:effectLst/>
            </c:spPr>
            <c:extLst>
              <c:ext xmlns:c16="http://schemas.microsoft.com/office/drawing/2014/chart" uri="{C3380CC4-5D6E-409C-BE32-E72D297353CC}">
                <c16:uniqueId val="{00000009-F644-6D42-97F3-023DE14F72E8}"/>
              </c:ext>
            </c:extLst>
          </c:dPt>
          <c:dPt>
            <c:idx val="6"/>
            <c:invertIfNegative val="0"/>
            <c:bubble3D val="0"/>
            <c:spPr>
              <a:solidFill>
                <a:srgbClr val="142B41"/>
              </a:solidFill>
              <a:ln>
                <a:noFill/>
              </a:ln>
              <a:effectLst/>
            </c:spPr>
            <c:extLst>
              <c:ext xmlns:c16="http://schemas.microsoft.com/office/drawing/2014/chart" uri="{C3380CC4-5D6E-409C-BE32-E72D297353CC}">
                <c16:uniqueId val="{0000000B-F644-6D42-97F3-023DE14F72E8}"/>
              </c:ext>
            </c:extLst>
          </c:dPt>
          <c:dPt>
            <c:idx val="7"/>
            <c:invertIfNegative val="0"/>
            <c:bubble3D val="0"/>
            <c:extLst>
              <c:ext xmlns:c16="http://schemas.microsoft.com/office/drawing/2014/chart" uri="{C3380CC4-5D6E-409C-BE32-E72D297353CC}">
                <c16:uniqueId val="{0000000C-F644-6D42-97F3-023DE14F72E8}"/>
              </c:ext>
            </c:extLst>
          </c:dPt>
          <c:dPt>
            <c:idx val="9"/>
            <c:invertIfNegative val="0"/>
            <c:bubble3D val="0"/>
            <c:extLst>
              <c:ext xmlns:c16="http://schemas.microsoft.com/office/drawing/2014/chart" uri="{C3380CC4-5D6E-409C-BE32-E72D297353CC}">
                <c16:uniqueId val="{0000000D-F644-6D42-97F3-023DE14F72E8}"/>
              </c:ext>
            </c:extLst>
          </c:dPt>
          <c:dPt>
            <c:idx val="10"/>
            <c:invertIfNegative val="0"/>
            <c:bubble3D val="0"/>
            <c:extLst>
              <c:ext xmlns:c16="http://schemas.microsoft.com/office/drawing/2014/chart" uri="{C3380CC4-5D6E-409C-BE32-E72D297353CC}">
                <c16:uniqueId val="{0000000E-F644-6D42-97F3-023DE14F72E8}"/>
              </c:ext>
            </c:extLst>
          </c:dPt>
          <c:dPt>
            <c:idx val="11"/>
            <c:invertIfNegative val="0"/>
            <c:bubble3D val="0"/>
            <c:extLst>
              <c:ext xmlns:c16="http://schemas.microsoft.com/office/drawing/2014/chart" uri="{C3380CC4-5D6E-409C-BE32-E72D297353CC}">
                <c16:uniqueId val="{0000000F-F644-6D42-97F3-023DE14F72E8}"/>
              </c:ext>
            </c:extLst>
          </c:dPt>
          <c:dPt>
            <c:idx val="12"/>
            <c:invertIfNegative val="0"/>
            <c:bubble3D val="0"/>
            <c:spPr>
              <a:solidFill>
                <a:srgbClr val="65A591"/>
              </a:solidFill>
              <a:ln>
                <a:noFill/>
              </a:ln>
              <a:effectLst/>
            </c:spPr>
            <c:extLst>
              <c:ext xmlns:c16="http://schemas.microsoft.com/office/drawing/2014/chart" uri="{C3380CC4-5D6E-409C-BE32-E72D297353CC}">
                <c16:uniqueId val="{00000011-F644-6D42-97F3-023DE14F72E8}"/>
              </c:ext>
            </c:extLst>
          </c:dPt>
          <c:dPt>
            <c:idx val="13"/>
            <c:invertIfNegative val="0"/>
            <c:bubble3D val="0"/>
            <c:spPr>
              <a:solidFill>
                <a:schemeClr val="bg2"/>
              </a:solidFill>
              <a:ln>
                <a:noFill/>
              </a:ln>
              <a:effectLst/>
            </c:spPr>
            <c:extLst>
              <c:ext xmlns:c16="http://schemas.microsoft.com/office/drawing/2014/chart" uri="{C3380CC4-5D6E-409C-BE32-E72D297353CC}">
                <c16:uniqueId val="{00000013-F644-6D42-97F3-023DE14F72E8}"/>
              </c:ext>
            </c:extLst>
          </c:dPt>
          <c:dLbls>
            <c:dLbl>
              <c:idx val="0"/>
              <c:tx>
                <c:rich>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fld id="{DB28F8AB-565E-4BB2-AF30-3C6512E10036}" type="VALUE">
                      <a:rPr lang="en-US" sz="1100" b="0">
                        <a:solidFill>
                          <a:schemeClr val="bg1"/>
                        </a:solidFill>
                      </a:rPr>
                      <a:pPr>
                        <a:defRPr sz="1100">
                          <a:solidFill>
                            <a:schemeClr val="bg1"/>
                          </a:solidFill>
                        </a:defRPr>
                      </a:pPr>
                      <a:t>[VALUE]</a:t>
                    </a:fld>
                    <a:endParaRPr lang="en-US"/>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4.893854934799817E-2"/>
                      <c:h val="5.2876802610571066E-2"/>
                    </c:manualLayout>
                  </c15:layout>
                  <c15:dlblFieldTable/>
                  <c15:showDataLabelsRange val="0"/>
                </c:ext>
                <c:ext xmlns:c16="http://schemas.microsoft.com/office/drawing/2014/chart" uri="{C3380CC4-5D6E-409C-BE32-E72D297353CC}">
                  <c16:uniqueId val="{00000001-F644-6D42-97F3-023DE14F72E8}"/>
                </c:ext>
              </c:extLst>
            </c:dLbl>
            <c:dLbl>
              <c:idx val="11"/>
              <c:dLblPos val="inEnd"/>
              <c:showLegendKey val="0"/>
              <c:showVal val="1"/>
              <c:showCatName val="0"/>
              <c:showSerName val="0"/>
              <c:showPercent val="0"/>
              <c:showBubbleSize val="0"/>
              <c:extLst>
                <c:ext xmlns:c15="http://schemas.microsoft.com/office/drawing/2012/chart" uri="{CE6537A1-D6FC-4f65-9D91-7224C49458BB}">
                  <c15:layout>
                    <c:manualLayout>
                      <c:w val="7.0979664965628145E-2"/>
                      <c:h val="5.2430225721420511E-2"/>
                    </c:manualLayout>
                  </c15:layout>
                </c:ext>
                <c:ext xmlns:c16="http://schemas.microsoft.com/office/drawing/2014/chart" uri="{C3380CC4-5D6E-409C-BE32-E72D297353CC}">
                  <c16:uniqueId val="{0000000F-F644-6D42-97F3-023DE14F72E8}"/>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NZ</c:v>
                </c:pt>
                <c:pt idx="1">
                  <c:v>JPN</c:v>
                </c:pt>
                <c:pt idx="2">
                  <c:v>KOR</c:v>
                </c:pt>
                <c:pt idx="3">
                  <c:v>AUS</c:v>
                </c:pt>
                <c:pt idx="4">
                  <c:v>NOR</c:v>
                </c:pt>
                <c:pt idx="5">
                  <c:v>CAN</c:v>
                </c:pt>
                <c:pt idx="6">
                  <c:v>NETH</c:v>
                </c:pt>
                <c:pt idx="7">
                  <c:v>SWIZ</c:v>
                </c:pt>
                <c:pt idx="8">
                  <c:v>GER</c:v>
                </c:pt>
                <c:pt idx="9">
                  <c:v>SWE</c:v>
                </c:pt>
                <c:pt idx="10">
                  <c:v>FRA</c:v>
                </c:pt>
                <c:pt idx="11">
                  <c:v>UK</c:v>
                </c:pt>
                <c:pt idx="12">
                  <c:v>US</c:v>
                </c:pt>
              </c:strCache>
            </c:strRef>
          </c:cat>
          <c:val>
            <c:numRef>
              <c:f>Sheet1!$B$2:$B$14</c:f>
              <c:numCache>
                <c:formatCode>0.0</c:formatCode>
                <c:ptCount val="13"/>
                <c:pt idx="0">
                  <c:v>469.98</c:v>
                </c:pt>
                <c:pt idx="1">
                  <c:v>510.91</c:v>
                </c:pt>
                <c:pt idx="2">
                  <c:v>637.97</c:v>
                </c:pt>
                <c:pt idx="3">
                  <c:v>679.61</c:v>
                </c:pt>
                <c:pt idx="4">
                  <c:v>913.27</c:v>
                </c:pt>
                <c:pt idx="5">
                  <c:v>1301.08</c:v>
                </c:pt>
                <c:pt idx="6">
                  <c:v>1313.99</c:v>
                </c:pt>
                <c:pt idx="7">
                  <c:v>1628.86</c:v>
                </c:pt>
                <c:pt idx="8">
                  <c:v>1968.97</c:v>
                </c:pt>
                <c:pt idx="9">
                  <c:v>2146.58</c:v>
                </c:pt>
                <c:pt idx="10">
                  <c:v>2412.9699999999998</c:v>
                </c:pt>
                <c:pt idx="11">
                  <c:v>3182.96</c:v>
                </c:pt>
                <c:pt idx="12">
                  <c:v>3253.36</c:v>
                </c:pt>
              </c:numCache>
            </c:numRef>
          </c:val>
          <c:extLst>
            <c:ext xmlns:c16="http://schemas.microsoft.com/office/drawing/2014/chart" uri="{C3380CC4-5D6E-409C-BE32-E72D297353CC}">
              <c16:uniqueId val="{00000014-F644-6D42-97F3-023DE14F72E8}"/>
            </c:ext>
          </c:extLst>
        </c:ser>
        <c:dLbls>
          <c:dLblPos val="inEnd"/>
          <c:showLegendKey val="0"/>
          <c:showVal val="1"/>
          <c:showCatName val="0"/>
          <c:showSerName val="0"/>
          <c:showPercent val="0"/>
          <c:showBubbleSize val="0"/>
        </c:dLbls>
        <c:gapWidth val="2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2520657140079915E-4"/>
          <c:y val="1.1721579419984767E-2"/>
          <c:w val="0.99673551917121472"/>
          <c:h val="0.86211784300443106"/>
        </c:manualLayout>
      </c:layout>
      <c:barChart>
        <c:barDir val="col"/>
        <c:grouping val="clustered"/>
        <c:varyColors val="0"/>
        <c:ser>
          <c:idx val="4"/>
          <c:order val="0"/>
          <c:spPr>
            <a:solidFill>
              <a:srgbClr val="142B41"/>
            </a:solidFill>
            <a:ln w="9525">
              <a:noFill/>
              <a:prstDash val="solid"/>
            </a:ln>
          </c:spPr>
          <c:invertIfNegative val="0"/>
          <c:dPt>
            <c:idx val="1"/>
            <c:invertIfNegative val="0"/>
            <c:bubble3D val="0"/>
            <c:extLst>
              <c:ext xmlns:c16="http://schemas.microsoft.com/office/drawing/2014/chart" uri="{C3380CC4-5D6E-409C-BE32-E72D297353CC}">
                <c16:uniqueId val="{00000001-8CFA-BF42-AAEA-9567E8D7C483}"/>
              </c:ext>
            </c:extLst>
          </c:dPt>
          <c:dPt>
            <c:idx val="3"/>
            <c:invertIfNegative val="0"/>
            <c:bubble3D val="0"/>
            <c:spPr>
              <a:solidFill>
                <a:srgbClr val="65A591"/>
              </a:solidFill>
              <a:ln w="9525">
                <a:noFill/>
                <a:prstDash val="solid"/>
              </a:ln>
            </c:spPr>
            <c:extLst>
              <c:ext xmlns:c16="http://schemas.microsoft.com/office/drawing/2014/chart" uri="{C3380CC4-5D6E-409C-BE32-E72D297353CC}">
                <c16:uniqueId val="{00000002-8CFA-BF42-AAEA-9567E8D7C483}"/>
              </c:ext>
            </c:extLst>
          </c:dPt>
          <c:dPt>
            <c:idx val="10"/>
            <c:invertIfNegative val="0"/>
            <c:bubble3D val="0"/>
            <c:extLst>
              <c:ext xmlns:c16="http://schemas.microsoft.com/office/drawing/2014/chart" uri="{C3380CC4-5D6E-409C-BE32-E72D297353CC}">
                <c16:uniqueId val="{00000003-8CFA-BF42-AAEA-9567E8D7C483}"/>
              </c:ext>
            </c:extLst>
          </c:dPt>
          <c:dLbls>
            <c:dLbl>
              <c:idx val="6"/>
              <c:layout>
                <c:manualLayout>
                  <c:x val="0"/>
                  <c:y val="8.114297649908877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CFA-BF42-AAEA-9567E8D7C483}"/>
                </c:ext>
              </c:extLst>
            </c:dLbl>
            <c:dLbl>
              <c:idx val="7"/>
              <c:layout>
                <c:manualLayout>
                  <c:x val="0"/>
                  <c:y val="5.663773633326343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CFA-BF42-AAEA-9567E8D7C483}"/>
                </c:ext>
              </c:extLst>
            </c:dLbl>
            <c:numFmt formatCode="#,##0.0" sourceLinked="0"/>
            <c:spPr>
              <a:noFill/>
              <a:ln>
                <a:noFill/>
              </a:ln>
              <a:effectLst/>
            </c:spPr>
            <c:txPr>
              <a:bodyPr wrap="square" lIns="38100" tIns="19050" rIns="38100" bIns="19050" anchor="ctr">
                <a:spAutoFit/>
              </a:bodyPr>
              <a:lstStyle/>
              <a:p>
                <a:pPr>
                  <a:defRPr sz="1000" b="0" i="0">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Sheet1!$A$2:$A$13</c:f>
              <c:strCache>
                <c:ptCount val="12"/>
                <c:pt idx="0">
                  <c:v>SWE</c:v>
                </c:pt>
                <c:pt idx="1">
                  <c:v>NZ</c:v>
                </c:pt>
                <c:pt idx="2">
                  <c:v>NOR</c:v>
                </c:pt>
                <c:pt idx="3">
                  <c:v>US</c:v>
                </c:pt>
                <c:pt idx="4">
                  <c:v>SWIZ</c:v>
                </c:pt>
                <c:pt idx="5">
                  <c:v>FRA</c:v>
                </c:pt>
                <c:pt idx="6">
                  <c:v>AUS</c:v>
                </c:pt>
                <c:pt idx="7">
                  <c:v>CAN</c:v>
                </c:pt>
                <c:pt idx="8">
                  <c:v>NETH</c:v>
                </c:pt>
                <c:pt idx="9">
                  <c:v>GER</c:v>
                </c:pt>
                <c:pt idx="10">
                  <c:v>JPN</c:v>
                </c:pt>
                <c:pt idx="11">
                  <c:v>KOR</c:v>
                </c:pt>
              </c:strCache>
            </c:strRef>
          </c:cat>
          <c:val>
            <c:numRef>
              <c:f>Sheet1!$B$2:$B$13</c:f>
              <c:numCache>
                <c:formatCode>General</c:formatCode>
                <c:ptCount val="12"/>
                <c:pt idx="0">
                  <c:v>2.2000000000000002</c:v>
                </c:pt>
                <c:pt idx="1">
                  <c:v>3.8</c:v>
                </c:pt>
                <c:pt idx="2">
                  <c:v>3.9</c:v>
                </c:pt>
                <c:pt idx="3">
                  <c:v>4</c:v>
                </c:pt>
                <c:pt idx="4">
                  <c:v>4.3</c:v>
                </c:pt>
                <c:pt idx="5">
                  <c:v>5</c:v>
                </c:pt>
                <c:pt idx="6">
                  <c:v>6.1</c:v>
                </c:pt>
                <c:pt idx="7">
                  <c:v>6.6</c:v>
                </c:pt>
                <c:pt idx="8">
                  <c:v>8.4</c:v>
                </c:pt>
                <c:pt idx="9">
                  <c:v>9.5</c:v>
                </c:pt>
                <c:pt idx="10">
                  <c:v>12.4</c:v>
                </c:pt>
                <c:pt idx="11">
                  <c:v>14.7</c:v>
                </c:pt>
              </c:numCache>
            </c:numRef>
          </c:val>
          <c:extLst>
            <c:ext xmlns:c16="http://schemas.microsoft.com/office/drawing/2014/chart" uri="{C3380CC4-5D6E-409C-BE32-E72D297353CC}">
              <c16:uniqueId val="{00000006-8CFA-BF42-AAEA-9567E8D7C483}"/>
            </c:ext>
          </c:extLst>
        </c:ser>
        <c:dLbls>
          <c:showLegendKey val="0"/>
          <c:showVal val="0"/>
          <c:showCatName val="0"/>
          <c:showSerName val="0"/>
          <c:showPercent val="0"/>
          <c:showBubbleSize val="0"/>
        </c:dLbls>
        <c:gapWidth val="20"/>
        <c:axId val="396332184"/>
        <c:axId val="396332576"/>
      </c:barChart>
      <c:lineChart>
        <c:grouping val="standard"/>
        <c:varyColors val="0"/>
        <c:ser>
          <c:idx val="0"/>
          <c:order val="1"/>
          <c:spPr>
            <a:ln w="19050">
              <a:solidFill>
                <a:srgbClr val="D3AC4C"/>
              </a:solidFill>
            </a:ln>
          </c:spPr>
          <c:marker>
            <c:symbol val="none"/>
          </c:marker>
          <c:cat>
            <c:strRef>
              <c:f>Sheet1!$A$2:$A$13</c:f>
              <c:strCache>
                <c:ptCount val="12"/>
                <c:pt idx="0">
                  <c:v>SWE</c:v>
                </c:pt>
                <c:pt idx="1">
                  <c:v>NZ</c:v>
                </c:pt>
                <c:pt idx="2">
                  <c:v>NOR</c:v>
                </c:pt>
                <c:pt idx="3">
                  <c:v>US</c:v>
                </c:pt>
                <c:pt idx="4">
                  <c:v>SWIZ</c:v>
                </c:pt>
                <c:pt idx="5">
                  <c:v>FRA</c:v>
                </c:pt>
                <c:pt idx="6">
                  <c:v>AUS</c:v>
                </c:pt>
                <c:pt idx="7">
                  <c:v>CAN</c:v>
                </c:pt>
                <c:pt idx="8">
                  <c:v>NETH</c:v>
                </c:pt>
                <c:pt idx="9">
                  <c:v>GER</c:v>
                </c:pt>
                <c:pt idx="10">
                  <c:v>JPN</c:v>
                </c:pt>
                <c:pt idx="11">
                  <c:v>KOR</c:v>
                </c:pt>
              </c:strCache>
            </c:strRef>
          </c:cat>
          <c:val>
            <c:numRef>
              <c:f>Sheet1!$C$2:$C$13</c:f>
              <c:numCache>
                <c:formatCode>General</c:formatCode>
                <c:ptCount val="12"/>
                <c:pt idx="0">
                  <c:v>5.7</c:v>
                </c:pt>
                <c:pt idx="1">
                  <c:v>5.7</c:v>
                </c:pt>
                <c:pt idx="2">
                  <c:v>5.7</c:v>
                </c:pt>
                <c:pt idx="3">
                  <c:v>5.7</c:v>
                </c:pt>
                <c:pt idx="4">
                  <c:v>5.7</c:v>
                </c:pt>
                <c:pt idx="5">
                  <c:v>5.7</c:v>
                </c:pt>
                <c:pt idx="6">
                  <c:v>5.7</c:v>
                </c:pt>
                <c:pt idx="7">
                  <c:v>5.7</c:v>
                </c:pt>
                <c:pt idx="8">
                  <c:v>5.7</c:v>
                </c:pt>
                <c:pt idx="9">
                  <c:v>5.7</c:v>
                </c:pt>
                <c:pt idx="10">
                  <c:v>5.7</c:v>
                </c:pt>
                <c:pt idx="11">
                  <c:v>5.7</c:v>
                </c:pt>
              </c:numCache>
            </c:numRef>
          </c:val>
          <c:smooth val="0"/>
          <c:extLst>
            <c:ext xmlns:c16="http://schemas.microsoft.com/office/drawing/2014/chart" uri="{C3380CC4-5D6E-409C-BE32-E72D297353CC}">
              <c16:uniqueId val="{00000007-8CFA-BF42-AAEA-9567E8D7C483}"/>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none"/>
        <c:minorTickMark val="none"/>
        <c:tickLblPos val="nextTo"/>
        <c:spPr>
          <a:ln w="3764">
            <a:solidFill>
              <a:srgbClr val="1A1A1A"/>
            </a:solidFill>
            <a:prstDash val="solid"/>
          </a:ln>
        </c:spPr>
        <c:txPr>
          <a:bodyPr rot="-2700000" vert="horz"/>
          <a:lstStyle/>
          <a:p>
            <a:pPr>
              <a:defRPr sz="1100" b="0" i="0" u="none" strike="noStrike" baseline="0">
                <a:solidFill>
                  <a:schemeClr val="tx1"/>
                </a:solidFill>
                <a:latin typeface="Arial" panose="020B0604020202020204" pitchFamily="34" charset="0"/>
                <a:ea typeface="Lato" panose="020F0502020204030203" pitchFamily="34" charset="0"/>
                <a:cs typeface="Arial" panose="020B0604020202020204" pitchFamily="34" charset="0"/>
              </a:defRPr>
            </a:pPr>
            <a:endParaRPr lang="en-US"/>
          </a:p>
        </c:txPr>
        <c:crossAx val="396332576"/>
        <c:crosses val="autoZero"/>
        <c:auto val="1"/>
        <c:lblAlgn val="ctr"/>
        <c:lblOffset val="100"/>
        <c:noMultiLvlLbl val="0"/>
      </c:catAx>
      <c:valAx>
        <c:axId val="396332576"/>
        <c:scaling>
          <c:orientation val="minMax"/>
        </c:scaling>
        <c:delete val="1"/>
        <c:axPos val="l"/>
        <c:numFmt formatCode="0" sourceLinked="0"/>
        <c:majorTickMark val="out"/>
        <c:minorTickMark val="none"/>
        <c:tickLblPos val="nextTo"/>
        <c:crossAx val="396332184"/>
        <c:crosses val="autoZero"/>
        <c:crossBetween val="between"/>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2520657140079915E-4"/>
          <c:y val="0"/>
          <c:w val="0.98707649199775183"/>
          <c:h val="0.87268853824211201"/>
        </c:manualLayout>
      </c:layout>
      <c:barChart>
        <c:barDir val="col"/>
        <c:grouping val="clustered"/>
        <c:varyColors val="0"/>
        <c:ser>
          <c:idx val="4"/>
          <c:order val="0"/>
          <c:spPr>
            <a:solidFill>
              <a:srgbClr val="142B41"/>
            </a:solidFill>
            <a:ln w="9525">
              <a:noFill/>
              <a:prstDash val="solid"/>
            </a:ln>
          </c:spPr>
          <c:invertIfNegative val="0"/>
          <c:dPt>
            <c:idx val="2"/>
            <c:invertIfNegative val="0"/>
            <c:bubble3D val="0"/>
            <c:spPr>
              <a:solidFill>
                <a:srgbClr val="65A591"/>
              </a:solidFill>
              <a:ln w="9525">
                <a:noFill/>
                <a:prstDash val="solid"/>
              </a:ln>
            </c:spPr>
            <c:extLst>
              <c:ext xmlns:c16="http://schemas.microsoft.com/office/drawing/2014/chart" uri="{C3380CC4-5D6E-409C-BE32-E72D297353CC}">
                <c16:uniqueId val="{00000001-2E84-A44D-A500-2910A417E678}"/>
              </c:ext>
            </c:extLst>
          </c:dPt>
          <c:dPt>
            <c:idx val="10"/>
            <c:invertIfNegative val="0"/>
            <c:bubble3D val="0"/>
            <c:extLst>
              <c:ext xmlns:c16="http://schemas.microsoft.com/office/drawing/2014/chart" uri="{C3380CC4-5D6E-409C-BE32-E72D297353CC}">
                <c16:uniqueId val="{00000002-2E84-A44D-A500-2910A417E678}"/>
              </c:ext>
            </c:extLst>
          </c:dPt>
          <c:dLbls>
            <c:dLbl>
              <c:idx val="9"/>
              <c:numFmt formatCode="#,##0.0" sourceLinked="0"/>
              <c:spPr>
                <a:noFill/>
                <a:ln>
                  <a:noFill/>
                </a:ln>
                <a:effectLst/>
              </c:spPr>
              <c:txPr>
                <a:bodyPr wrap="square" lIns="38100" tIns="19050" rIns="38100" bIns="19050" anchor="ctr">
                  <a:spAutoFit/>
                </a:bodyPr>
                <a:lstStyle/>
                <a:p>
                  <a:pPr>
                    <a:defRPr sz="1000" b="0" i="0">
                      <a:solidFill>
                        <a:schemeClr val="tx1"/>
                      </a:solidFill>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E84-A44D-A500-2910A417E678}"/>
                </c:ext>
              </c:extLst>
            </c:dLbl>
            <c:dLbl>
              <c:idx val="10"/>
              <c:numFmt formatCode="#,##0.0" sourceLinked="0"/>
              <c:spPr>
                <a:noFill/>
                <a:ln>
                  <a:noFill/>
                </a:ln>
                <a:effectLst/>
              </c:spPr>
              <c:txPr>
                <a:bodyPr wrap="square" lIns="38100" tIns="19050" rIns="38100" bIns="19050" anchor="ctr">
                  <a:spAutoFit/>
                </a:bodyPr>
                <a:lstStyle/>
                <a:p>
                  <a:pPr>
                    <a:defRPr sz="1000" b="0" i="0">
                      <a:solidFill>
                        <a:schemeClr val="tx1"/>
                      </a:solidFill>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E84-A44D-A500-2910A417E678}"/>
                </c:ext>
              </c:extLst>
            </c:dLbl>
            <c:dLbl>
              <c:idx val="11"/>
              <c:numFmt formatCode="#,##0.0" sourceLinked="0"/>
              <c:spPr>
                <a:noFill/>
                <a:ln>
                  <a:noFill/>
                </a:ln>
                <a:effectLst/>
              </c:spPr>
              <c:txPr>
                <a:bodyPr wrap="square" lIns="38100" tIns="19050" rIns="38100" bIns="19050" anchor="ctr">
                  <a:spAutoFit/>
                </a:bodyPr>
                <a:lstStyle/>
                <a:p>
                  <a:pPr>
                    <a:defRPr sz="1000" b="0" i="0">
                      <a:solidFill>
                        <a:schemeClr val="tx1"/>
                      </a:solidFill>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E84-A44D-A500-2910A417E678}"/>
                </c:ext>
              </c:extLst>
            </c:dLbl>
            <c:dLbl>
              <c:idx val="12"/>
              <c:numFmt formatCode="#,##0.0" sourceLinked="0"/>
              <c:spPr>
                <a:noFill/>
                <a:ln>
                  <a:noFill/>
                </a:ln>
                <a:effectLst/>
              </c:spPr>
              <c:txPr>
                <a:bodyPr wrap="square" lIns="38100" tIns="19050" rIns="38100" bIns="19050" anchor="ctr">
                  <a:spAutoFit/>
                </a:bodyPr>
                <a:lstStyle/>
                <a:p>
                  <a:pPr>
                    <a:defRPr sz="1000" b="0" i="0">
                      <a:solidFill>
                        <a:schemeClr val="tx1"/>
                      </a:solidFill>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E84-A44D-A500-2910A417E678}"/>
                </c:ext>
              </c:extLst>
            </c:dLbl>
            <c:numFmt formatCode="#,##0.0" sourceLinked="0"/>
            <c:spPr>
              <a:noFill/>
              <a:ln>
                <a:noFill/>
              </a:ln>
              <a:effectLst/>
            </c:spPr>
            <c:txPr>
              <a:bodyPr wrap="square" lIns="38100" tIns="19050" rIns="38100" bIns="19050" anchor="ctr">
                <a:spAutoFit/>
              </a:bodyPr>
              <a:lstStyle/>
              <a:p>
                <a:pPr>
                  <a:defRPr sz="1000" b="0" i="0">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Sheet1!$A$2:$A$14</c:f>
              <c:strCache>
                <c:ptCount val="13"/>
                <c:pt idx="0">
                  <c:v>KOR</c:v>
                </c:pt>
                <c:pt idx="1">
                  <c:v>JPN</c:v>
                </c:pt>
                <c:pt idx="2">
                  <c:v>US</c:v>
                </c:pt>
                <c:pt idx="3">
                  <c:v>CAN</c:v>
                </c:pt>
                <c:pt idx="4">
                  <c:v>FRA</c:v>
                </c:pt>
                <c:pt idx="5">
                  <c:v>UK</c:v>
                </c:pt>
                <c:pt idx="6">
                  <c:v>NZ</c:v>
                </c:pt>
                <c:pt idx="7">
                  <c:v>NETH</c:v>
                </c:pt>
                <c:pt idx="8">
                  <c:v>AUS</c:v>
                </c:pt>
                <c:pt idx="9">
                  <c:v>SWE</c:v>
                </c:pt>
                <c:pt idx="10">
                  <c:v>SWIZ</c:v>
                </c:pt>
                <c:pt idx="11">
                  <c:v>GER</c:v>
                </c:pt>
                <c:pt idx="12">
                  <c:v>NOR</c:v>
                </c:pt>
              </c:strCache>
            </c:strRef>
          </c:cat>
          <c:val>
            <c:numRef>
              <c:f>Sheet1!$B$2:$B$14</c:f>
              <c:numCache>
                <c:formatCode>General</c:formatCode>
                <c:ptCount val="13"/>
                <c:pt idx="0">
                  <c:v>2.5099999999999998</c:v>
                </c:pt>
                <c:pt idx="1">
                  <c:v>2.6</c:v>
                </c:pt>
                <c:pt idx="2">
                  <c:v>2.64</c:v>
                </c:pt>
                <c:pt idx="3">
                  <c:v>2.77</c:v>
                </c:pt>
                <c:pt idx="4">
                  <c:v>3.17</c:v>
                </c:pt>
                <c:pt idx="5">
                  <c:v>3.18</c:v>
                </c:pt>
                <c:pt idx="6">
                  <c:v>3.53</c:v>
                </c:pt>
                <c:pt idx="7">
                  <c:v>3.83</c:v>
                </c:pt>
                <c:pt idx="8">
                  <c:v>3.9</c:v>
                </c:pt>
                <c:pt idx="9">
                  <c:v>4.29</c:v>
                </c:pt>
                <c:pt idx="10">
                  <c:v>4.45</c:v>
                </c:pt>
                <c:pt idx="11">
                  <c:v>4.53</c:v>
                </c:pt>
                <c:pt idx="12">
                  <c:v>5.18</c:v>
                </c:pt>
              </c:numCache>
            </c:numRef>
          </c:val>
          <c:extLst>
            <c:ext xmlns:c16="http://schemas.microsoft.com/office/drawing/2014/chart" uri="{C3380CC4-5D6E-409C-BE32-E72D297353CC}">
              <c16:uniqueId val="{00000006-2E84-A44D-A500-2910A417E678}"/>
            </c:ext>
          </c:extLst>
        </c:ser>
        <c:dLbls>
          <c:showLegendKey val="0"/>
          <c:showVal val="0"/>
          <c:showCatName val="0"/>
          <c:showSerName val="0"/>
          <c:showPercent val="0"/>
          <c:showBubbleSize val="0"/>
        </c:dLbls>
        <c:gapWidth val="20"/>
        <c:axId val="396332184"/>
        <c:axId val="396332576"/>
      </c:barChart>
      <c:lineChart>
        <c:grouping val="standard"/>
        <c:varyColors val="0"/>
        <c:ser>
          <c:idx val="0"/>
          <c:order val="1"/>
          <c:spPr>
            <a:ln w="19050">
              <a:solidFill>
                <a:srgbClr val="D3AC4C"/>
              </a:solidFill>
            </a:ln>
          </c:spPr>
          <c:marker>
            <c:symbol val="none"/>
          </c:marker>
          <c:cat>
            <c:strRef>
              <c:f>Sheet1!$A$2:$A$14</c:f>
              <c:strCache>
                <c:ptCount val="13"/>
                <c:pt idx="0">
                  <c:v>KOR</c:v>
                </c:pt>
                <c:pt idx="1">
                  <c:v>JPN</c:v>
                </c:pt>
                <c:pt idx="2">
                  <c:v>US</c:v>
                </c:pt>
                <c:pt idx="3">
                  <c:v>CAN</c:v>
                </c:pt>
                <c:pt idx="4">
                  <c:v>FRA</c:v>
                </c:pt>
                <c:pt idx="5">
                  <c:v>UK</c:v>
                </c:pt>
                <c:pt idx="6">
                  <c:v>NZ</c:v>
                </c:pt>
                <c:pt idx="7">
                  <c:v>NETH</c:v>
                </c:pt>
                <c:pt idx="8">
                  <c:v>AUS</c:v>
                </c:pt>
                <c:pt idx="9">
                  <c:v>SWE</c:v>
                </c:pt>
                <c:pt idx="10">
                  <c:v>SWIZ</c:v>
                </c:pt>
                <c:pt idx="11">
                  <c:v>GER</c:v>
                </c:pt>
                <c:pt idx="12">
                  <c:v>NOR</c:v>
                </c:pt>
              </c:strCache>
            </c:strRef>
          </c:cat>
          <c:val>
            <c:numRef>
              <c:f>Sheet1!$C$2:$C$14</c:f>
              <c:numCache>
                <c:formatCode>General</c:formatCode>
                <c:ptCount val="13"/>
                <c:pt idx="0">
                  <c:v>3.7</c:v>
                </c:pt>
                <c:pt idx="1">
                  <c:v>3.7</c:v>
                </c:pt>
                <c:pt idx="2">
                  <c:v>3.7</c:v>
                </c:pt>
                <c:pt idx="3">
                  <c:v>3.7</c:v>
                </c:pt>
                <c:pt idx="4">
                  <c:v>3.7</c:v>
                </c:pt>
                <c:pt idx="5">
                  <c:v>3.7</c:v>
                </c:pt>
                <c:pt idx="6">
                  <c:v>3.7</c:v>
                </c:pt>
                <c:pt idx="7">
                  <c:v>3.7</c:v>
                </c:pt>
                <c:pt idx="8">
                  <c:v>3.7</c:v>
                </c:pt>
                <c:pt idx="9">
                  <c:v>3.7</c:v>
                </c:pt>
                <c:pt idx="10">
                  <c:v>3.7</c:v>
                </c:pt>
                <c:pt idx="11">
                  <c:v>3.7</c:v>
                </c:pt>
                <c:pt idx="12">
                  <c:v>3.7</c:v>
                </c:pt>
              </c:numCache>
            </c:numRef>
          </c:val>
          <c:smooth val="0"/>
          <c:extLst>
            <c:ext xmlns:c16="http://schemas.microsoft.com/office/drawing/2014/chart" uri="{C3380CC4-5D6E-409C-BE32-E72D297353CC}">
              <c16:uniqueId val="{00000007-2E84-A44D-A500-2910A417E678}"/>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none"/>
        <c:minorTickMark val="none"/>
        <c:tickLblPos val="nextTo"/>
        <c:spPr>
          <a:ln w="3764">
            <a:solidFill>
              <a:schemeClr val="tx1"/>
            </a:solidFill>
            <a:prstDash val="solid"/>
          </a:ln>
        </c:spPr>
        <c:txPr>
          <a:bodyPr rot="-2700000" vert="horz"/>
          <a:lstStyle/>
          <a:p>
            <a:pPr>
              <a:defRPr sz="1100" b="0" i="0" u="none" strike="noStrike" baseline="0">
                <a:solidFill>
                  <a:schemeClr val="tx1"/>
                </a:solidFill>
                <a:latin typeface="Arial" panose="020B0604020202020204" pitchFamily="34" charset="0"/>
                <a:ea typeface="Lato" panose="020F0502020204030203" pitchFamily="34" charset="0"/>
                <a:cs typeface="Arial" panose="020B0604020202020204" pitchFamily="34" charset="0"/>
              </a:defRPr>
            </a:pPr>
            <a:endParaRPr lang="en-US"/>
          </a:p>
        </c:txPr>
        <c:crossAx val="396332576"/>
        <c:crosses val="autoZero"/>
        <c:auto val="1"/>
        <c:lblAlgn val="ctr"/>
        <c:lblOffset val="100"/>
        <c:noMultiLvlLbl val="0"/>
      </c:catAx>
      <c:valAx>
        <c:axId val="396332576"/>
        <c:scaling>
          <c:orientation val="minMax"/>
          <c:max val="16"/>
        </c:scaling>
        <c:delete val="1"/>
        <c:axPos val="l"/>
        <c:numFmt formatCode="0" sourceLinked="0"/>
        <c:majorTickMark val="out"/>
        <c:minorTickMark val="none"/>
        <c:tickLblPos val="nextTo"/>
        <c:crossAx val="396332184"/>
        <c:crosses val="autoZero"/>
        <c:crossBetween val="between"/>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3893975714229577E-3"/>
          <c:y val="2.331565826414591E-2"/>
          <c:w val="0.99347134707456519"/>
          <c:h val="0.85993637697107184"/>
        </c:manualLayout>
      </c:layout>
      <c:barChart>
        <c:barDir val="col"/>
        <c:grouping val="clustered"/>
        <c:varyColors val="0"/>
        <c:ser>
          <c:idx val="4"/>
          <c:order val="0"/>
          <c:spPr>
            <a:solidFill>
              <a:srgbClr val="142B41"/>
            </a:solidFill>
            <a:ln w="9525">
              <a:noFill/>
              <a:prstDash val="solid"/>
            </a:ln>
          </c:spPr>
          <c:invertIfNegative val="0"/>
          <c:dPt>
            <c:idx val="1"/>
            <c:invertIfNegative val="0"/>
            <c:bubble3D val="0"/>
            <c:spPr>
              <a:solidFill>
                <a:srgbClr val="65A591"/>
              </a:solidFill>
              <a:ln w="9525">
                <a:noFill/>
                <a:prstDash val="solid"/>
              </a:ln>
            </c:spPr>
            <c:extLst>
              <c:ext xmlns:c16="http://schemas.microsoft.com/office/drawing/2014/chart" uri="{C3380CC4-5D6E-409C-BE32-E72D297353CC}">
                <c16:uniqueId val="{00000004-8627-4685-A2D1-23B58B5E265F}"/>
              </c:ext>
            </c:extLst>
          </c:dPt>
          <c:dPt>
            <c:idx val="2"/>
            <c:invertIfNegative val="0"/>
            <c:bubble3D val="0"/>
            <c:extLst>
              <c:ext xmlns:c16="http://schemas.microsoft.com/office/drawing/2014/chart" uri="{C3380CC4-5D6E-409C-BE32-E72D297353CC}">
                <c16:uniqueId val="{00000000-9E64-4A97-9EC3-ACF06BD027D3}"/>
              </c:ext>
            </c:extLst>
          </c:dPt>
          <c:dPt>
            <c:idx val="10"/>
            <c:invertIfNegative val="0"/>
            <c:bubble3D val="0"/>
            <c:extLst>
              <c:ext xmlns:c16="http://schemas.microsoft.com/office/drawing/2014/chart" uri="{C3380CC4-5D6E-409C-BE32-E72D297353CC}">
                <c16:uniqueId val="{00000000-C153-C946-97B5-4C4DADA0316D}"/>
              </c:ext>
            </c:extLst>
          </c:dPt>
          <c:dLbls>
            <c:dLbl>
              <c:idx val="7"/>
              <c:layout>
                <c:manualLayout>
                  <c:x val="-1.1316741696017772E-16"/>
                  <c:y val="8.450346713693877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B0C-B942-946B-88184FCCCEF5}"/>
                </c:ext>
              </c:extLst>
            </c:dLbl>
            <c:dLbl>
              <c:idx val="8"/>
              <c:layout>
                <c:manualLayout>
                  <c:x val="0"/>
                  <c:y val="8.450346713693877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B0C-B942-946B-88184FCCCEF5}"/>
                </c:ext>
              </c:extLst>
            </c:dLbl>
            <c:dLbl>
              <c:idx val="9"/>
              <c:layout>
                <c:manualLayout>
                  <c:x val="-1.1316741696017772E-16"/>
                  <c:y val="5.298301483085791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B0C-B942-946B-88184FCCCEF5}"/>
                </c:ext>
              </c:extLst>
            </c:dLbl>
            <c:numFmt formatCode="#,##0.0" sourceLinked="0"/>
            <c:spPr>
              <a:noFill/>
              <a:ln>
                <a:noFill/>
              </a:ln>
              <a:effectLst/>
            </c:spPr>
            <c:txPr>
              <a:bodyPr wrap="square" lIns="38100" tIns="19050" rIns="38100" bIns="19050" anchor="ctr">
                <a:spAutoFit/>
              </a:bodyPr>
              <a:lstStyle/>
              <a:p>
                <a:pPr>
                  <a:defRPr sz="1000" b="0" i="0">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Sheet1!$A$2:$A$13</c:f>
              <c:strCache>
                <c:ptCount val="12"/>
                <c:pt idx="0">
                  <c:v>NETH</c:v>
                </c:pt>
                <c:pt idx="1">
                  <c:v>US</c:v>
                </c:pt>
                <c:pt idx="2">
                  <c:v>NOR</c:v>
                </c:pt>
                <c:pt idx="3">
                  <c:v>AUS</c:v>
                </c:pt>
                <c:pt idx="4">
                  <c:v>SWE</c:v>
                </c:pt>
                <c:pt idx="5">
                  <c:v>NZ</c:v>
                </c:pt>
                <c:pt idx="6">
                  <c:v>UK</c:v>
                </c:pt>
                <c:pt idx="7">
                  <c:v>CAN</c:v>
                </c:pt>
                <c:pt idx="8">
                  <c:v>SWIZ</c:v>
                </c:pt>
                <c:pt idx="9">
                  <c:v>GER</c:v>
                </c:pt>
                <c:pt idx="10">
                  <c:v>FRA</c:v>
                </c:pt>
                <c:pt idx="11">
                  <c:v>KOR</c:v>
                </c:pt>
              </c:strCache>
            </c:strRef>
          </c:cat>
          <c:val>
            <c:numRef>
              <c:f>Sheet1!$B$2:$B$13</c:f>
              <c:numCache>
                <c:formatCode>General</c:formatCode>
                <c:ptCount val="12"/>
                <c:pt idx="0">
                  <c:v>4.5</c:v>
                </c:pt>
                <c:pt idx="1">
                  <c:v>4.8</c:v>
                </c:pt>
                <c:pt idx="2">
                  <c:v>5.2</c:v>
                </c:pt>
                <c:pt idx="3">
                  <c:v>5.3</c:v>
                </c:pt>
                <c:pt idx="4">
                  <c:v>5.4</c:v>
                </c:pt>
                <c:pt idx="5">
                  <c:v>6.3</c:v>
                </c:pt>
                <c:pt idx="6">
                  <c:v>6.6</c:v>
                </c:pt>
                <c:pt idx="7">
                  <c:v>8.1999999999999993</c:v>
                </c:pt>
                <c:pt idx="8">
                  <c:v>8.1999999999999993</c:v>
                </c:pt>
                <c:pt idx="9">
                  <c:v>8.6999999999999993</c:v>
                </c:pt>
                <c:pt idx="10">
                  <c:v>9.1</c:v>
                </c:pt>
                <c:pt idx="11">
                  <c:v>19.100000000000001</c:v>
                </c:pt>
              </c:numCache>
            </c:numRef>
          </c:val>
          <c:extLst>
            <c:ext xmlns:c16="http://schemas.microsoft.com/office/drawing/2014/chart" uri="{C3380CC4-5D6E-409C-BE32-E72D297353CC}">
              <c16:uniqueId val="{00000001-C153-C946-97B5-4C4DADA0316D}"/>
            </c:ext>
          </c:extLst>
        </c:ser>
        <c:dLbls>
          <c:showLegendKey val="0"/>
          <c:showVal val="0"/>
          <c:showCatName val="0"/>
          <c:showSerName val="0"/>
          <c:showPercent val="0"/>
          <c:showBubbleSize val="0"/>
        </c:dLbls>
        <c:gapWidth val="10"/>
        <c:axId val="396332184"/>
        <c:axId val="396332576"/>
      </c:barChart>
      <c:lineChart>
        <c:grouping val="standard"/>
        <c:varyColors val="0"/>
        <c:ser>
          <c:idx val="0"/>
          <c:order val="1"/>
          <c:spPr>
            <a:ln w="19050">
              <a:solidFill>
                <a:srgbClr val="D3AC4C"/>
              </a:solidFill>
            </a:ln>
          </c:spPr>
          <c:marker>
            <c:symbol val="none"/>
          </c:marker>
          <c:cat>
            <c:strRef>
              <c:f>Sheet1!$A$2:$A$13</c:f>
              <c:strCache>
                <c:ptCount val="12"/>
                <c:pt idx="0">
                  <c:v>NETH</c:v>
                </c:pt>
                <c:pt idx="1">
                  <c:v>US</c:v>
                </c:pt>
                <c:pt idx="2">
                  <c:v>NOR</c:v>
                </c:pt>
                <c:pt idx="3">
                  <c:v>AUS</c:v>
                </c:pt>
                <c:pt idx="4">
                  <c:v>SWE</c:v>
                </c:pt>
                <c:pt idx="5">
                  <c:v>NZ</c:v>
                </c:pt>
                <c:pt idx="6">
                  <c:v>UK</c:v>
                </c:pt>
                <c:pt idx="7">
                  <c:v>CAN</c:v>
                </c:pt>
                <c:pt idx="8">
                  <c:v>SWIZ</c:v>
                </c:pt>
                <c:pt idx="9">
                  <c:v>GER</c:v>
                </c:pt>
                <c:pt idx="10">
                  <c:v>FRA</c:v>
                </c:pt>
                <c:pt idx="11">
                  <c:v>KOR</c:v>
                </c:pt>
              </c:strCache>
            </c:strRef>
          </c:cat>
          <c:val>
            <c:numRef>
              <c:f>Sheet1!$C$2:$C$13</c:f>
              <c:numCache>
                <c:formatCode>General</c:formatCode>
                <c:ptCount val="12"/>
                <c:pt idx="0">
                  <c:v>7.3</c:v>
                </c:pt>
                <c:pt idx="1">
                  <c:v>7.3</c:v>
                </c:pt>
                <c:pt idx="2">
                  <c:v>7.3</c:v>
                </c:pt>
                <c:pt idx="3">
                  <c:v>7.3</c:v>
                </c:pt>
                <c:pt idx="4">
                  <c:v>7.3</c:v>
                </c:pt>
                <c:pt idx="5">
                  <c:v>7.3</c:v>
                </c:pt>
                <c:pt idx="6">
                  <c:v>7.3</c:v>
                </c:pt>
                <c:pt idx="7">
                  <c:v>7.3</c:v>
                </c:pt>
                <c:pt idx="8">
                  <c:v>7.3</c:v>
                </c:pt>
                <c:pt idx="9">
                  <c:v>7.3</c:v>
                </c:pt>
                <c:pt idx="10">
                  <c:v>7.3</c:v>
                </c:pt>
                <c:pt idx="11">
                  <c:v>7.3</c:v>
                </c:pt>
              </c:numCache>
            </c:numRef>
          </c:val>
          <c:smooth val="0"/>
          <c:extLst>
            <c:ext xmlns:c16="http://schemas.microsoft.com/office/drawing/2014/chart" uri="{C3380CC4-5D6E-409C-BE32-E72D297353CC}">
              <c16:uniqueId val="{00000002-C153-C946-97B5-4C4DADA0316D}"/>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none"/>
        <c:minorTickMark val="none"/>
        <c:tickLblPos val="nextTo"/>
        <c:spPr>
          <a:ln w="3764">
            <a:solidFill>
              <a:schemeClr val="tx1"/>
            </a:solidFill>
            <a:prstDash val="solid"/>
          </a:ln>
        </c:spPr>
        <c:txPr>
          <a:bodyPr rot="-2700000" vert="horz"/>
          <a:lstStyle/>
          <a:p>
            <a:pPr>
              <a:defRPr sz="1100" b="0" i="0" u="none" strike="noStrike" baseline="0">
                <a:solidFill>
                  <a:schemeClr val="tx1"/>
                </a:solidFill>
                <a:latin typeface="Arial" panose="020B0604020202020204" pitchFamily="34" charset="0"/>
                <a:ea typeface="Lato" panose="020F0502020204030203" pitchFamily="34" charset="0"/>
                <a:cs typeface="Arial" panose="020B0604020202020204" pitchFamily="34" charset="0"/>
              </a:defRPr>
            </a:pPr>
            <a:endParaRPr lang="en-US"/>
          </a:p>
        </c:txPr>
        <c:crossAx val="396332576"/>
        <c:crosses val="autoZero"/>
        <c:auto val="1"/>
        <c:lblAlgn val="ctr"/>
        <c:lblOffset val="100"/>
        <c:noMultiLvlLbl val="0"/>
      </c:catAx>
      <c:valAx>
        <c:axId val="396332576"/>
        <c:scaling>
          <c:orientation val="minMax"/>
        </c:scaling>
        <c:delete val="1"/>
        <c:axPos val="l"/>
        <c:numFmt formatCode="0" sourceLinked="0"/>
        <c:majorTickMark val="out"/>
        <c:minorTickMark val="none"/>
        <c:tickLblPos val="nextTo"/>
        <c:crossAx val="396332184"/>
        <c:crosses val="autoZero"/>
        <c:crossBetween val="between"/>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3893016604416813E-3"/>
          <c:y val="1.8914813430594743E-2"/>
          <c:w val="0.99347134707456519"/>
          <c:h val="0.8637419510462151"/>
        </c:manualLayout>
      </c:layout>
      <c:barChart>
        <c:barDir val="col"/>
        <c:grouping val="clustered"/>
        <c:varyColors val="0"/>
        <c:ser>
          <c:idx val="4"/>
          <c:order val="0"/>
          <c:spPr>
            <a:solidFill>
              <a:srgbClr val="142B41"/>
            </a:solidFill>
            <a:ln w="9525">
              <a:noFill/>
              <a:prstDash val="solid"/>
            </a:ln>
          </c:spPr>
          <c:invertIfNegative val="0"/>
          <c:dPt>
            <c:idx val="3"/>
            <c:invertIfNegative val="0"/>
            <c:bubble3D val="0"/>
            <c:extLst>
              <c:ext xmlns:c16="http://schemas.microsoft.com/office/drawing/2014/chart" uri="{C3380CC4-5D6E-409C-BE32-E72D297353CC}">
                <c16:uniqueId val="{00000000-3C0A-2C48-8251-C8E8D97FD37E}"/>
              </c:ext>
            </c:extLst>
          </c:dPt>
          <c:dPt>
            <c:idx val="4"/>
            <c:invertIfNegative val="0"/>
            <c:bubble3D val="0"/>
            <c:spPr>
              <a:solidFill>
                <a:srgbClr val="65A591"/>
              </a:solidFill>
              <a:ln w="9525">
                <a:noFill/>
                <a:prstDash val="solid"/>
              </a:ln>
            </c:spPr>
            <c:extLst>
              <c:ext xmlns:c16="http://schemas.microsoft.com/office/drawing/2014/chart" uri="{C3380CC4-5D6E-409C-BE32-E72D297353CC}">
                <c16:uniqueId val="{00000002-3C0A-2C48-8251-C8E8D97FD37E}"/>
              </c:ext>
            </c:extLst>
          </c:dPt>
          <c:dPt>
            <c:idx val="10"/>
            <c:invertIfNegative val="0"/>
            <c:bubble3D val="0"/>
            <c:extLst>
              <c:ext xmlns:c16="http://schemas.microsoft.com/office/drawing/2014/chart" uri="{C3380CC4-5D6E-409C-BE32-E72D297353CC}">
                <c16:uniqueId val="{00000003-3C0A-2C48-8251-C8E8D97FD37E}"/>
              </c:ext>
            </c:extLst>
          </c:dPt>
          <c:dLbls>
            <c:numFmt formatCode="#,##0.0" sourceLinked="0"/>
            <c:spPr>
              <a:noFill/>
              <a:ln>
                <a:noFill/>
              </a:ln>
              <a:effectLst/>
            </c:spPr>
            <c:txPr>
              <a:bodyPr wrap="square" lIns="38100" tIns="19050" rIns="38100" bIns="19050" anchor="ctr">
                <a:spAutoFit/>
              </a:bodyPr>
              <a:lstStyle/>
              <a:p>
                <a:pPr>
                  <a:defRPr sz="1000" b="0" i="0">
                    <a:solidFill>
                      <a:schemeClr val="bg1"/>
                    </a:solidFill>
                    <a:latin typeface="Arial" panose="020B0604020202020204" pitchFamily="34" charset="0"/>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Sheet1!$A$2:$A$14</c:f>
              <c:strCache>
                <c:ptCount val="13"/>
                <c:pt idx="0">
                  <c:v>SWE</c:v>
                </c:pt>
                <c:pt idx="1">
                  <c:v>UK</c:v>
                </c:pt>
                <c:pt idx="2">
                  <c:v>CAN</c:v>
                </c:pt>
                <c:pt idx="3">
                  <c:v>NZ</c:v>
                </c:pt>
                <c:pt idx="4">
                  <c:v>US</c:v>
                </c:pt>
                <c:pt idx="5">
                  <c:v>NETH</c:v>
                </c:pt>
                <c:pt idx="6">
                  <c:v>NOR</c:v>
                </c:pt>
                <c:pt idx="7">
                  <c:v>AUS</c:v>
                </c:pt>
                <c:pt idx="8">
                  <c:v>SWIZ</c:v>
                </c:pt>
                <c:pt idx="9">
                  <c:v>FRA</c:v>
                </c:pt>
                <c:pt idx="10">
                  <c:v>GER</c:v>
                </c:pt>
                <c:pt idx="11">
                  <c:v>JAP</c:v>
                </c:pt>
                <c:pt idx="12">
                  <c:v>KOR</c:v>
                </c:pt>
              </c:strCache>
            </c:strRef>
          </c:cat>
          <c:val>
            <c:numRef>
              <c:f>Sheet1!$B$2:$B$14</c:f>
              <c:numCache>
                <c:formatCode>General</c:formatCode>
                <c:ptCount val="13"/>
                <c:pt idx="0">
                  <c:v>2.0499999999999998</c:v>
                </c:pt>
                <c:pt idx="1">
                  <c:v>2.34</c:v>
                </c:pt>
                <c:pt idx="2">
                  <c:v>2.5499999999999998</c:v>
                </c:pt>
                <c:pt idx="3">
                  <c:v>2.67</c:v>
                </c:pt>
                <c:pt idx="4">
                  <c:v>2.8</c:v>
                </c:pt>
                <c:pt idx="5">
                  <c:v>2.91</c:v>
                </c:pt>
                <c:pt idx="6">
                  <c:v>3.4</c:v>
                </c:pt>
                <c:pt idx="7">
                  <c:v>3.84</c:v>
                </c:pt>
                <c:pt idx="8">
                  <c:v>4.4800000000000004</c:v>
                </c:pt>
                <c:pt idx="9">
                  <c:v>5.73</c:v>
                </c:pt>
                <c:pt idx="10">
                  <c:v>7.82</c:v>
                </c:pt>
                <c:pt idx="11">
                  <c:v>12.63</c:v>
                </c:pt>
                <c:pt idx="12">
                  <c:v>12.65</c:v>
                </c:pt>
              </c:numCache>
            </c:numRef>
          </c:val>
          <c:extLst>
            <c:ext xmlns:c16="http://schemas.microsoft.com/office/drawing/2014/chart" uri="{C3380CC4-5D6E-409C-BE32-E72D297353CC}">
              <c16:uniqueId val="{00000004-3C0A-2C48-8251-C8E8D97FD37E}"/>
            </c:ext>
          </c:extLst>
        </c:ser>
        <c:dLbls>
          <c:showLegendKey val="0"/>
          <c:showVal val="0"/>
          <c:showCatName val="0"/>
          <c:showSerName val="0"/>
          <c:showPercent val="0"/>
          <c:showBubbleSize val="0"/>
        </c:dLbls>
        <c:gapWidth val="10"/>
        <c:axId val="396332184"/>
        <c:axId val="396332576"/>
      </c:barChart>
      <c:lineChart>
        <c:grouping val="standard"/>
        <c:varyColors val="0"/>
        <c:ser>
          <c:idx val="0"/>
          <c:order val="1"/>
          <c:spPr>
            <a:ln w="19050">
              <a:solidFill>
                <a:srgbClr val="D3AC4C"/>
              </a:solidFill>
            </a:ln>
          </c:spPr>
          <c:marker>
            <c:symbol val="none"/>
          </c:marker>
          <c:cat>
            <c:strRef>
              <c:f>Sheet1!$A$2:$A$14</c:f>
              <c:strCache>
                <c:ptCount val="13"/>
                <c:pt idx="0">
                  <c:v>SWE</c:v>
                </c:pt>
                <c:pt idx="1">
                  <c:v>UK</c:v>
                </c:pt>
                <c:pt idx="2">
                  <c:v>CAN</c:v>
                </c:pt>
                <c:pt idx="3">
                  <c:v>NZ</c:v>
                </c:pt>
                <c:pt idx="4">
                  <c:v>US</c:v>
                </c:pt>
                <c:pt idx="5">
                  <c:v>NETH</c:v>
                </c:pt>
                <c:pt idx="6">
                  <c:v>NOR</c:v>
                </c:pt>
                <c:pt idx="7">
                  <c:v>AUS</c:v>
                </c:pt>
                <c:pt idx="8">
                  <c:v>SWIZ</c:v>
                </c:pt>
                <c:pt idx="9">
                  <c:v>FRA</c:v>
                </c:pt>
                <c:pt idx="10">
                  <c:v>GER</c:v>
                </c:pt>
                <c:pt idx="11">
                  <c:v>JAP</c:v>
                </c:pt>
                <c:pt idx="12">
                  <c:v>KOR</c:v>
                </c:pt>
              </c:strCache>
            </c:strRef>
          </c:cat>
          <c:val>
            <c:numRef>
              <c:f>Sheet1!$C$2:$C$14</c:f>
              <c:numCache>
                <c:formatCode>General</c:formatCode>
                <c:ptCount val="13"/>
                <c:pt idx="0">
                  <c:v>4.3</c:v>
                </c:pt>
                <c:pt idx="1">
                  <c:v>4.3</c:v>
                </c:pt>
                <c:pt idx="2">
                  <c:v>4.3</c:v>
                </c:pt>
                <c:pt idx="3">
                  <c:v>4.3</c:v>
                </c:pt>
                <c:pt idx="4">
                  <c:v>4.3</c:v>
                </c:pt>
                <c:pt idx="5">
                  <c:v>4.3</c:v>
                </c:pt>
                <c:pt idx="6">
                  <c:v>4.3</c:v>
                </c:pt>
                <c:pt idx="7">
                  <c:v>4.3</c:v>
                </c:pt>
                <c:pt idx="8">
                  <c:v>4.3</c:v>
                </c:pt>
                <c:pt idx="9">
                  <c:v>4.3</c:v>
                </c:pt>
                <c:pt idx="10">
                  <c:v>4.3</c:v>
                </c:pt>
                <c:pt idx="11">
                  <c:v>4.3</c:v>
                </c:pt>
                <c:pt idx="12">
                  <c:v>4.3</c:v>
                </c:pt>
              </c:numCache>
            </c:numRef>
          </c:val>
          <c:smooth val="0"/>
          <c:extLst>
            <c:ext xmlns:c16="http://schemas.microsoft.com/office/drawing/2014/chart" uri="{C3380CC4-5D6E-409C-BE32-E72D297353CC}">
              <c16:uniqueId val="{00000005-3C0A-2C48-8251-C8E8D97FD37E}"/>
            </c:ext>
          </c:extLst>
        </c:ser>
        <c:dLbls>
          <c:showLegendKey val="0"/>
          <c:showVal val="0"/>
          <c:showCatName val="0"/>
          <c:showSerName val="0"/>
          <c:showPercent val="0"/>
          <c:showBubbleSize val="0"/>
        </c:dLbls>
        <c:marker val="1"/>
        <c:smooth val="0"/>
        <c:axId val="396332184"/>
        <c:axId val="396332576"/>
      </c:lineChart>
      <c:catAx>
        <c:axId val="396332184"/>
        <c:scaling>
          <c:orientation val="minMax"/>
        </c:scaling>
        <c:delete val="0"/>
        <c:axPos val="b"/>
        <c:numFmt formatCode="General" sourceLinked="1"/>
        <c:majorTickMark val="none"/>
        <c:minorTickMark val="none"/>
        <c:tickLblPos val="nextTo"/>
        <c:spPr>
          <a:ln w="3764">
            <a:solidFill>
              <a:schemeClr val="tx1"/>
            </a:solidFill>
            <a:prstDash val="solid"/>
          </a:ln>
        </c:spPr>
        <c:txPr>
          <a:bodyPr rot="-2700000" vert="horz"/>
          <a:lstStyle/>
          <a:p>
            <a:pPr>
              <a:defRPr sz="1100" b="0" i="0" u="none" strike="noStrike" baseline="0">
                <a:solidFill>
                  <a:schemeClr val="tx1"/>
                </a:solidFill>
                <a:latin typeface="Arial" panose="020B0604020202020204" pitchFamily="34" charset="0"/>
                <a:ea typeface="Lato" panose="020F0502020204030203" pitchFamily="34" charset="0"/>
                <a:cs typeface="Arial" panose="020B0604020202020204" pitchFamily="34" charset="0"/>
              </a:defRPr>
            </a:pPr>
            <a:endParaRPr lang="en-US"/>
          </a:p>
        </c:txPr>
        <c:crossAx val="396332576"/>
        <c:crosses val="autoZero"/>
        <c:auto val="1"/>
        <c:lblAlgn val="ctr"/>
        <c:lblOffset val="100"/>
        <c:noMultiLvlLbl val="0"/>
      </c:catAx>
      <c:valAx>
        <c:axId val="396332576"/>
        <c:scaling>
          <c:orientation val="minMax"/>
        </c:scaling>
        <c:delete val="1"/>
        <c:axPos val="l"/>
        <c:numFmt formatCode="0" sourceLinked="0"/>
        <c:majorTickMark val="out"/>
        <c:minorTickMark val="none"/>
        <c:tickLblPos val="nextTo"/>
        <c:crossAx val="396332184"/>
        <c:crosses val="autoZero"/>
        <c:crossBetween val="between"/>
      </c:valAx>
      <c:spPr>
        <a:noFill/>
        <a:ln w="30111">
          <a:noFill/>
        </a:ln>
      </c:spPr>
    </c:plotArea>
    <c:plotVisOnly val="1"/>
    <c:dispBlanksAs val="gap"/>
    <c:showDLblsOverMax val="0"/>
  </c:chart>
  <c:spPr>
    <a:noFill/>
    <a:ln>
      <a:noFill/>
    </a:ln>
  </c:spPr>
  <c:txPr>
    <a:bodyPr/>
    <a:lstStyle/>
    <a:p>
      <a:pPr>
        <a:defRPr sz="1097" b="0" i="0" u="none" strike="noStrike" baseline="0">
          <a:solidFill>
            <a:schemeClr val="tx1"/>
          </a:solidFill>
          <a:latin typeface="Arial"/>
          <a:ea typeface="Arial"/>
          <a:cs typeface="Arial"/>
        </a:defRPr>
      </a:pPr>
      <a:endParaRPr lang="en-US"/>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v>
                </c:pt>
              </c:strCache>
            </c:strRef>
          </c:tx>
          <c:spPr>
            <a:solidFill>
              <a:srgbClr val="142B41"/>
            </a:solidFill>
            <a:ln>
              <a:noFill/>
            </a:ln>
            <a:effectLst/>
          </c:spPr>
          <c:invertIfNegative val="0"/>
          <c:dPt>
            <c:idx val="0"/>
            <c:invertIfNegative val="0"/>
            <c:bubble3D val="0"/>
            <c:extLst>
              <c:ext xmlns:c16="http://schemas.microsoft.com/office/drawing/2014/chart" uri="{C3380CC4-5D6E-409C-BE32-E72D297353CC}">
                <c16:uniqueId val="{00000000-63EE-0A48-8AEA-87517E640079}"/>
              </c:ext>
            </c:extLst>
          </c:dPt>
          <c:dPt>
            <c:idx val="1"/>
            <c:invertIfNegative val="0"/>
            <c:bubble3D val="0"/>
            <c:extLst>
              <c:ext xmlns:c16="http://schemas.microsoft.com/office/drawing/2014/chart" uri="{C3380CC4-5D6E-409C-BE32-E72D297353CC}">
                <c16:uniqueId val="{00000001-63EE-0A48-8AEA-87517E640079}"/>
              </c:ext>
            </c:extLst>
          </c:dPt>
          <c:dPt>
            <c:idx val="2"/>
            <c:invertIfNegative val="0"/>
            <c:bubble3D val="0"/>
            <c:spPr>
              <a:solidFill>
                <a:schemeClr val="bg2"/>
              </a:solidFill>
              <a:ln>
                <a:noFill/>
              </a:ln>
              <a:effectLst/>
            </c:spPr>
            <c:extLst>
              <c:ext xmlns:c16="http://schemas.microsoft.com/office/drawing/2014/chart" uri="{C3380CC4-5D6E-409C-BE32-E72D297353CC}">
                <c16:uniqueId val="{00000003-63EE-0A48-8AEA-87517E640079}"/>
              </c:ext>
            </c:extLst>
          </c:dPt>
          <c:dPt>
            <c:idx val="3"/>
            <c:invertIfNegative val="0"/>
            <c:bubble3D val="0"/>
            <c:spPr>
              <a:solidFill>
                <a:srgbClr val="142B41"/>
              </a:solidFill>
              <a:ln>
                <a:noFill/>
              </a:ln>
              <a:effectLst/>
            </c:spPr>
            <c:extLst>
              <c:ext xmlns:c16="http://schemas.microsoft.com/office/drawing/2014/chart" uri="{C3380CC4-5D6E-409C-BE32-E72D297353CC}">
                <c16:uniqueId val="{00000005-63EE-0A48-8AEA-87517E640079}"/>
              </c:ext>
            </c:extLst>
          </c:dPt>
          <c:dPt>
            <c:idx val="4"/>
            <c:invertIfNegative val="0"/>
            <c:bubble3D val="0"/>
            <c:extLst>
              <c:ext xmlns:c16="http://schemas.microsoft.com/office/drawing/2014/chart" uri="{C3380CC4-5D6E-409C-BE32-E72D297353CC}">
                <c16:uniqueId val="{00000006-63EE-0A48-8AEA-87517E640079}"/>
              </c:ext>
            </c:extLst>
          </c:dPt>
          <c:dPt>
            <c:idx val="5"/>
            <c:invertIfNegative val="0"/>
            <c:bubble3D val="0"/>
            <c:extLst>
              <c:ext xmlns:c16="http://schemas.microsoft.com/office/drawing/2014/chart" uri="{C3380CC4-5D6E-409C-BE32-E72D297353CC}">
                <c16:uniqueId val="{00000007-63EE-0A48-8AEA-87517E640079}"/>
              </c:ext>
            </c:extLst>
          </c:dPt>
          <c:dPt>
            <c:idx val="6"/>
            <c:invertIfNegative val="0"/>
            <c:bubble3D val="0"/>
            <c:extLst>
              <c:ext xmlns:c16="http://schemas.microsoft.com/office/drawing/2014/chart" uri="{C3380CC4-5D6E-409C-BE32-E72D297353CC}">
                <c16:uniqueId val="{00000008-63EE-0A48-8AEA-87517E640079}"/>
              </c:ext>
            </c:extLst>
          </c:dPt>
          <c:dPt>
            <c:idx val="7"/>
            <c:invertIfNegative val="0"/>
            <c:bubble3D val="0"/>
            <c:spPr>
              <a:solidFill>
                <a:srgbClr val="142B41"/>
              </a:solidFill>
              <a:ln>
                <a:noFill/>
              </a:ln>
              <a:effectLst/>
            </c:spPr>
            <c:extLst>
              <c:ext xmlns:c16="http://schemas.microsoft.com/office/drawing/2014/chart" uri="{C3380CC4-5D6E-409C-BE32-E72D297353CC}">
                <c16:uniqueId val="{0000000A-63EE-0A48-8AEA-87517E640079}"/>
              </c:ext>
            </c:extLst>
          </c:dPt>
          <c:dPt>
            <c:idx val="9"/>
            <c:invertIfNegative val="0"/>
            <c:bubble3D val="0"/>
            <c:extLst>
              <c:ext xmlns:c16="http://schemas.microsoft.com/office/drawing/2014/chart" uri="{C3380CC4-5D6E-409C-BE32-E72D297353CC}">
                <c16:uniqueId val="{0000000B-63EE-0A48-8AEA-87517E640079}"/>
              </c:ext>
            </c:extLst>
          </c:dPt>
          <c:dPt>
            <c:idx val="10"/>
            <c:invertIfNegative val="0"/>
            <c:bubble3D val="0"/>
            <c:extLst>
              <c:ext xmlns:c16="http://schemas.microsoft.com/office/drawing/2014/chart" uri="{C3380CC4-5D6E-409C-BE32-E72D297353CC}">
                <c16:uniqueId val="{0000000C-63EE-0A48-8AEA-87517E640079}"/>
              </c:ext>
            </c:extLst>
          </c:dPt>
          <c:dPt>
            <c:idx val="11"/>
            <c:invertIfNegative val="0"/>
            <c:bubble3D val="0"/>
            <c:extLst>
              <c:ext xmlns:c16="http://schemas.microsoft.com/office/drawing/2014/chart" uri="{C3380CC4-5D6E-409C-BE32-E72D297353CC}">
                <c16:uniqueId val="{0000000D-63EE-0A48-8AEA-87517E640079}"/>
              </c:ext>
            </c:extLst>
          </c:dPt>
          <c:dPt>
            <c:idx val="12"/>
            <c:invertIfNegative val="0"/>
            <c:bubble3D val="0"/>
            <c:extLst>
              <c:ext xmlns:c16="http://schemas.microsoft.com/office/drawing/2014/chart" uri="{C3380CC4-5D6E-409C-BE32-E72D297353CC}">
                <c16:uniqueId val="{0000000E-63EE-0A48-8AEA-87517E640079}"/>
              </c:ext>
            </c:extLst>
          </c:dPt>
          <c:dLbls>
            <c:dLbl>
              <c:idx val="0"/>
              <c:tx>
                <c:rich>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fld id="{DB28F8AB-565E-4BB2-AF30-3C6512E10036}" type="VALUE">
                      <a:rPr lang="en-US" sz="1100" b="0">
                        <a:solidFill>
                          <a:schemeClr val="bg1"/>
                        </a:solidFill>
                      </a:rPr>
                      <a:pPr>
                        <a:defRPr sz="1100">
                          <a:solidFill>
                            <a:schemeClr val="bg1"/>
                          </a:solidFill>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152437772753E-2"/>
                      <c:h val="4.9719779502700283E-2"/>
                    </c:manualLayout>
                  </c15:layout>
                  <c15:dlblFieldTable/>
                  <c15:showDataLabelsRange val="0"/>
                </c:ext>
                <c:ext xmlns:c16="http://schemas.microsoft.com/office/drawing/2014/chart" uri="{C3380CC4-5D6E-409C-BE32-E72D297353CC}">
                  <c16:uniqueId val="{00000000-63EE-0A48-8AEA-87517E640079}"/>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NETH</c:v>
                </c:pt>
                <c:pt idx="1">
                  <c:v>SWIZ</c:v>
                </c:pt>
                <c:pt idx="2">
                  <c:v>US</c:v>
                </c:pt>
                <c:pt idx="3">
                  <c:v>SWE</c:v>
                </c:pt>
                <c:pt idx="4">
                  <c:v>NOR</c:v>
                </c:pt>
                <c:pt idx="5">
                  <c:v>UK</c:v>
                </c:pt>
                <c:pt idx="6">
                  <c:v>GER</c:v>
                </c:pt>
                <c:pt idx="7">
                  <c:v>FRA</c:v>
                </c:pt>
                <c:pt idx="8">
                  <c:v>NZ</c:v>
                </c:pt>
                <c:pt idx="9">
                  <c:v>CAN</c:v>
                </c:pt>
                <c:pt idx="10">
                  <c:v>AUS</c:v>
                </c:pt>
                <c:pt idx="11">
                  <c:v>JPN</c:v>
                </c:pt>
                <c:pt idx="12">
                  <c:v>KOR</c:v>
                </c:pt>
              </c:strCache>
            </c:strRef>
          </c:cat>
          <c:val>
            <c:numRef>
              <c:f>Sheet1!$B$2:$B$14</c:f>
              <c:numCache>
                <c:formatCode>General</c:formatCode>
                <c:ptCount val="13"/>
                <c:pt idx="0">
                  <c:v>68.08</c:v>
                </c:pt>
                <c:pt idx="1">
                  <c:v>68.78</c:v>
                </c:pt>
                <c:pt idx="2">
                  <c:v>68.78</c:v>
                </c:pt>
                <c:pt idx="3">
                  <c:v>72.36</c:v>
                </c:pt>
                <c:pt idx="4">
                  <c:v>74.61</c:v>
                </c:pt>
                <c:pt idx="5">
                  <c:v>75.19</c:v>
                </c:pt>
                <c:pt idx="6">
                  <c:v>76.23</c:v>
                </c:pt>
                <c:pt idx="7">
                  <c:v>78.37</c:v>
                </c:pt>
                <c:pt idx="8">
                  <c:v>79.819999999999993</c:v>
                </c:pt>
                <c:pt idx="9">
                  <c:v>82.56</c:v>
                </c:pt>
                <c:pt idx="10">
                  <c:v>82.72</c:v>
                </c:pt>
                <c:pt idx="11">
                  <c:v>83.26</c:v>
                </c:pt>
                <c:pt idx="12">
                  <c:v>85.78</c:v>
                </c:pt>
              </c:numCache>
            </c:numRef>
          </c:val>
          <c:extLst>
            <c:ext xmlns:c16="http://schemas.microsoft.com/office/drawing/2014/chart" uri="{C3380CC4-5D6E-409C-BE32-E72D297353CC}">
              <c16:uniqueId val="{0000000F-63EE-0A48-8AEA-87517E640079}"/>
            </c:ext>
          </c:extLst>
        </c:ser>
        <c:dLbls>
          <c:dLblPos val="inEnd"/>
          <c:showLegendKey val="0"/>
          <c:showVal val="1"/>
          <c:showCatName val="0"/>
          <c:showSerName val="0"/>
          <c:showPercent val="0"/>
          <c:showBubbleSize val="0"/>
        </c:dLbls>
        <c:gapWidth val="14"/>
        <c:axId val="1666536176"/>
        <c:axId val="1666457536"/>
      </c:barChart>
      <c:lineChart>
        <c:grouping val="standard"/>
        <c:varyColors val="0"/>
        <c:ser>
          <c:idx val="1"/>
          <c:order val="1"/>
          <c:tx>
            <c:strRef>
              <c:f>Sheet1!$C$1</c:f>
              <c:strCache>
                <c:ptCount val="1"/>
                <c:pt idx="0">
                  <c:v>Average</c:v>
                </c:pt>
              </c:strCache>
            </c:strRef>
          </c:tx>
          <c:spPr>
            <a:ln w="19050" cap="rnd">
              <a:solidFill>
                <a:schemeClr val="accent4"/>
              </a:solidFill>
              <a:round/>
            </a:ln>
            <a:effectLst/>
          </c:spPr>
          <c:marker>
            <c:symbol val="none"/>
          </c:marker>
          <c:cat>
            <c:strRef>
              <c:f>Sheet1!$A$2:$A$14</c:f>
              <c:strCache>
                <c:ptCount val="13"/>
                <c:pt idx="0">
                  <c:v>NETH</c:v>
                </c:pt>
                <c:pt idx="1">
                  <c:v>SWIZ</c:v>
                </c:pt>
                <c:pt idx="2">
                  <c:v>US</c:v>
                </c:pt>
                <c:pt idx="3">
                  <c:v>SWE</c:v>
                </c:pt>
                <c:pt idx="4">
                  <c:v>NOR</c:v>
                </c:pt>
                <c:pt idx="5">
                  <c:v>UK</c:v>
                </c:pt>
                <c:pt idx="6">
                  <c:v>GER</c:v>
                </c:pt>
                <c:pt idx="7">
                  <c:v>FRA</c:v>
                </c:pt>
                <c:pt idx="8">
                  <c:v>NZ</c:v>
                </c:pt>
                <c:pt idx="9">
                  <c:v>CAN</c:v>
                </c:pt>
                <c:pt idx="10">
                  <c:v>AUS</c:v>
                </c:pt>
                <c:pt idx="11">
                  <c:v>JPN</c:v>
                </c:pt>
                <c:pt idx="12">
                  <c:v>KOR</c:v>
                </c:pt>
              </c:strCache>
            </c:strRef>
          </c:cat>
          <c:val>
            <c:numRef>
              <c:f>Sheet1!$C$2:$C$14</c:f>
              <c:numCache>
                <c:formatCode>General</c:formatCode>
                <c:ptCount val="13"/>
                <c:pt idx="0">
                  <c:v>69.08</c:v>
                </c:pt>
                <c:pt idx="1">
                  <c:v>69.08</c:v>
                </c:pt>
                <c:pt idx="2">
                  <c:v>69.08</c:v>
                </c:pt>
                <c:pt idx="3">
                  <c:v>69.08</c:v>
                </c:pt>
                <c:pt idx="4">
                  <c:v>69.08</c:v>
                </c:pt>
                <c:pt idx="5">
                  <c:v>69.08</c:v>
                </c:pt>
                <c:pt idx="6">
                  <c:v>69.08</c:v>
                </c:pt>
                <c:pt idx="7">
                  <c:v>69.08</c:v>
                </c:pt>
                <c:pt idx="8">
                  <c:v>69.08</c:v>
                </c:pt>
                <c:pt idx="9">
                  <c:v>69.08</c:v>
                </c:pt>
                <c:pt idx="10">
                  <c:v>69.08</c:v>
                </c:pt>
                <c:pt idx="11">
                  <c:v>69.08</c:v>
                </c:pt>
                <c:pt idx="12">
                  <c:v>69.08</c:v>
                </c:pt>
              </c:numCache>
            </c:numRef>
          </c:val>
          <c:smooth val="0"/>
          <c:extLst>
            <c:ext xmlns:c16="http://schemas.microsoft.com/office/drawing/2014/chart" uri="{C3380CC4-5D6E-409C-BE32-E72D297353CC}">
              <c16:uniqueId val="{00000010-63EE-0A48-8AEA-87517E640079}"/>
            </c:ext>
          </c:extLst>
        </c:ser>
        <c:dLbls>
          <c:showLegendKey val="0"/>
          <c:showVal val="0"/>
          <c:showCatName val="0"/>
          <c:showSerName val="0"/>
          <c:showPercent val="0"/>
          <c:showBubbleSize val="0"/>
        </c:dLbls>
        <c:marker val="1"/>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Flu immunizations</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F0D6-C449-877D-6EFF475FBD22}"/>
              </c:ext>
            </c:extLst>
          </c:dPt>
          <c:dPt>
            <c:idx val="1"/>
            <c:invertIfNegative val="0"/>
            <c:bubble3D val="0"/>
            <c:spPr>
              <a:solidFill>
                <a:srgbClr val="142B41"/>
              </a:solidFill>
              <a:ln>
                <a:noFill/>
              </a:ln>
              <a:effectLst/>
            </c:spPr>
            <c:extLst>
              <c:ext xmlns:c16="http://schemas.microsoft.com/office/drawing/2014/chart" uri="{C3380CC4-5D6E-409C-BE32-E72D297353CC}">
                <c16:uniqueId val="{00000003-F0D6-C449-877D-6EFF475FBD22}"/>
              </c:ext>
            </c:extLst>
          </c:dPt>
          <c:dPt>
            <c:idx val="2"/>
            <c:invertIfNegative val="0"/>
            <c:bubble3D val="0"/>
            <c:spPr>
              <a:solidFill>
                <a:srgbClr val="142B41"/>
              </a:solidFill>
              <a:ln>
                <a:noFill/>
              </a:ln>
              <a:effectLst/>
            </c:spPr>
            <c:extLst>
              <c:ext xmlns:c16="http://schemas.microsoft.com/office/drawing/2014/chart" uri="{C3380CC4-5D6E-409C-BE32-E72D297353CC}">
                <c16:uniqueId val="{00000005-F0D6-C449-877D-6EFF475FBD22}"/>
              </c:ext>
            </c:extLst>
          </c:dPt>
          <c:dPt>
            <c:idx val="4"/>
            <c:invertIfNegative val="0"/>
            <c:bubble3D val="0"/>
            <c:spPr>
              <a:solidFill>
                <a:srgbClr val="142B41"/>
              </a:solidFill>
              <a:ln>
                <a:noFill/>
              </a:ln>
              <a:effectLst/>
            </c:spPr>
            <c:extLst>
              <c:ext xmlns:c16="http://schemas.microsoft.com/office/drawing/2014/chart" uri="{C3380CC4-5D6E-409C-BE32-E72D297353CC}">
                <c16:uniqueId val="{00000007-F0D6-C449-877D-6EFF475FBD22}"/>
              </c:ext>
            </c:extLst>
          </c:dPt>
          <c:dPt>
            <c:idx val="5"/>
            <c:invertIfNegative val="0"/>
            <c:bubble3D val="0"/>
            <c:spPr>
              <a:solidFill>
                <a:srgbClr val="142B41"/>
              </a:solidFill>
              <a:ln>
                <a:noFill/>
              </a:ln>
              <a:effectLst/>
            </c:spPr>
            <c:extLst>
              <c:ext xmlns:c16="http://schemas.microsoft.com/office/drawing/2014/chart" uri="{C3380CC4-5D6E-409C-BE32-E72D297353CC}">
                <c16:uniqueId val="{00000009-F0D6-C449-877D-6EFF475FBD22}"/>
              </c:ext>
            </c:extLst>
          </c:dPt>
          <c:dPt>
            <c:idx val="6"/>
            <c:invertIfNegative val="0"/>
            <c:bubble3D val="0"/>
            <c:spPr>
              <a:solidFill>
                <a:srgbClr val="142B41"/>
              </a:solidFill>
              <a:ln>
                <a:noFill/>
              </a:ln>
              <a:effectLst/>
            </c:spPr>
            <c:extLst>
              <c:ext xmlns:c16="http://schemas.microsoft.com/office/drawing/2014/chart" uri="{C3380CC4-5D6E-409C-BE32-E72D297353CC}">
                <c16:uniqueId val="{0000000B-F0D6-C449-877D-6EFF475FBD22}"/>
              </c:ext>
            </c:extLst>
          </c:dPt>
          <c:dPt>
            <c:idx val="7"/>
            <c:invertIfNegative val="0"/>
            <c:bubble3D val="0"/>
            <c:spPr>
              <a:solidFill>
                <a:srgbClr val="142B41"/>
              </a:solidFill>
              <a:ln>
                <a:noFill/>
              </a:ln>
              <a:effectLst/>
            </c:spPr>
            <c:extLst>
              <c:ext xmlns:c16="http://schemas.microsoft.com/office/drawing/2014/chart" uri="{C3380CC4-5D6E-409C-BE32-E72D297353CC}">
                <c16:uniqueId val="{0000000D-F0D6-C449-877D-6EFF475FBD22}"/>
              </c:ext>
            </c:extLst>
          </c:dPt>
          <c:dPt>
            <c:idx val="8"/>
            <c:invertIfNegative val="0"/>
            <c:bubble3D val="0"/>
            <c:spPr>
              <a:solidFill>
                <a:schemeClr val="bg2"/>
              </a:solidFill>
              <a:ln>
                <a:noFill/>
              </a:ln>
              <a:effectLst/>
            </c:spPr>
            <c:extLst>
              <c:ext xmlns:c16="http://schemas.microsoft.com/office/drawing/2014/chart" uri="{C3380CC4-5D6E-409C-BE32-E72D297353CC}">
                <c16:uniqueId val="{0000000F-F0D6-C449-877D-6EFF475FBD22}"/>
              </c:ext>
            </c:extLst>
          </c:dPt>
          <c:dPt>
            <c:idx val="9"/>
            <c:invertIfNegative val="0"/>
            <c:bubble3D val="0"/>
            <c:extLst>
              <c:ext xmlns:c16="http://schemas.microsoft.com/office/drawing/2014/chart" uri="{C3380CC4-5D6E-409C-BE32-E72D297353CC}">
                <c16:uniqueId val="{00000010-F0D6-C449-877D-6EFF475FBD22}"/>
              </c:ext>
            </c:extLst>
          </c:dPt>
          <c:dPt>
            <c:idx val="10"/>
            <c:invertIfNegative val="0"/>
            <c:bubble3D val="0"/>
            <c:extLst>
              <c:ext xmlns:c16="http://schemas.microsoft.com/office/drawing/2014/chart" uri="{C3380CC4-5D6E-409C-BE32-E72D297353CC}">
                <c16:uniqueId val="{00000011-F0D6-C449-877D-6EFF475FBD22}"/>
              </c:ext>
            </c:extLst>
          </c:dPt>
          <c:dPt>
            <c:idx val="11"/>
            <c:invertIfNegative val="0"/>
            <c:bubble3D val="0"/>
            <c:extLst>
              <c:ext xmlns:c16="http://schemas.microsoft.com/office/drawing/2014/chart" uri="{C3380CC4-5D6E-409C-BE32-E72D297353CC}">
                <c16:uniqueId val="{00000012-F0D6-C449-877D-6EFF475FBD22}"/>
              </c:ext>
            </c:extLst>
          </c:dPt>
          <c:dPt>
            <c:idx val="12"/>
            <c:invertIfNegative val="0"/>
            <c:bubble3D val="0"/>
            <c:extLst>
              <c:ext xmlns:c16="http://schemas.microsoft.com/office/drawing/2014/chart" uri="{C3380CC4-5D6E-409C-BE32-E72D297353CC}">
                <c16:uniqueId val="{00000013-F0D6-C449-877D-6EFF475FBD22}"/>
              </c:ext>
            </c:extLst>
          </c:dPt>
          <c:dLbls>
            <c:dLbl>
              <c:idx val="0"/>
              <c:tx>
                <c:rich>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fld id="{DB28F8AB-565E-4BB2-AF30-3C6512E10036}" type="VALUE">
                      <a:rPr lang="en-US" sz="1100" b="0">
                        <a:solidFill>
                          <a:schemeClr val="bg1"/>
                        </a:solidFill>
                      </a:rPr>
                      <a:pPr>
                        <a:defRPr sz="1100">
                          <a:solidFill>
                            <a:schemeClr val="bg1"/>
                          </a:solidFill>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1-F0D6-C449-877D-6EFF475FBD22}"/>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SWIZ</c:v>
                </c:pt>
                <c:pt idx="1">
                  <c:v>GER</c:v>
                </c:pt>
                <c:pt idx="2">
                  <c:v>FRA</c:v>
                </c:pt>
                <c:pt idx="3">
                  <c:v>SWE</c:v>
                </c:pt>
                <c:pt idx="4">
                  <c:v>AUS</c:v>
                </c:pt>
                <c:pt idx="5">
                  <c:v>CAN</c:v>
                </c:pt>
                <c:pt idx="6">
                  <c:v>NOR</c:v>
                </c:pt>
                <c:pt idx="7">
                  <c:v>JPN</c:v>
                </c:pt>
                <c:pt idx="8">
                  <c:v>US</c:v>
                </c:pt>
                <c:pt idx="9">
                  <c:v>NETH</c:v>
                </c:pt>
                <c:pt idx="10">
                  <c:v>NZ</c:v>
                </c:pt>
                <c:pt idx="11">
                  <c:v>UK</c:v>
                </c:pt>
                <c:pt idx="12">
                  <c:v>KOR</c:v>
                </c:pt>
              </c:strCache>
            </c:strRef>
          </c:cat>
          <c:val>
            <c:numRef>
              <c:f>Sheet1!$B$2:$B$14</c:f>
              <c:numCache>
                <c:formatCode>General</c:formatCode>
                <c:ptCount val="13"/>
                <c:pt idx="0">
                  <c:v>46</c:v>
                </c:pt>
                <c:pt idx="1">
                  <c:v>47.3</c:v>
                </c:pt>
                <c:pt idx="2">
                  <c:v>59.9</c:v>
                </c:pt>
                <c:pt idx="3">
                  <c:v>60.4</c:v>
                </c:pt>
                <c:pt idx="4">
                  <c:v>61.9</c:v>
                </c:pt>
                <c:pt idx="5">
                  <c:v>64.7</c:v>
                </c:pt>
                <c:pt idx="6">
                  <c:v>65.5</c:v>
                </c:pt>
                <c:pt idx="7">
                  <c:v>66</c:v>
                </c:pt>
                <c:pt idx="8">
                  <c:v>67.5</c:v>
                </c:pt>
                <c:pt idx="9">
                  <c:v>67.900000000000006</c:v>
                </c:pt>
                <c:pt idx="10">
                  <c:v>69</c:v>
                </c:pt>
                <c:pt idx="11">
                  <c:v>72.400000000000006</c:v>
                </c:pt>
                <c:pt idx="12">
                  <c:v>80.7</c:v>
                </c:pt>
              </c:numCache>
            </c:numRef>
          </c:val>
          <c:extLst>
            <c:ext xmlns:c16="http://schemas.microsoft.com/office/drawing/2014/chart" uri="{C3380CC4-5D6E-409C-BE32-E72D297353CC}">
              <c16:uniqueId val="{00000014-F0D6-C449-877D-6EFF475FBD22}"/>
            </c:ext>
          </c:extLst>
        </c:ser>
        <c:dLbls>
          <c:dLblPos val="inEnd"/>
          <c:showLegendKey val="0"/>
          <c:showVal val="1"/>
          <c:showCatName val="0"/>
          <c:showSerName val="0"/>
          <c:showPercent val="0"/>
          <c:showBubbleSize val="0"/>
        </c:dLbls>
        <c:gapWidth val="14"/>
        <c:axId val="1666536176"/>
        <c:axId val="1666457536"/>
      </c:barChart>
      <c:lineChart>
        <c:grouping val="standard"/>
        <c:varyColors val="0"/>
        <c:ser>
          <c:idx val="1"/>
          <c:order val="1"/>
          <c:tx>
            <c:strRef>
              <c:f>Sheet1!$C$1</c:f>
              <c:strCache>
                <c:ptCount val="1"/>
                <c:pt idx="0">
                  <c:v>Average</c:v>
                </c:pt>
              </c:strCache>
            </c:strRef>
          </c:tx>
          <c:spPr>
            <a:ln w="19050" cap="rnd">
              <a:solidFill>
                <a:schemeClr val="accent4"/>
              </a:solidFill>
              <a:round/>
            </a:ln>
            <a:effectLst/>
          </c:spPr>
          <c:marker>
            <c:symbol val="none"/>
          </c:marker>
          <c:cat>
            <c:strRef>
              <c:f>Sheet1!$A$2:$A$14</c:f>
              <c:strCache>
                <c:ptCount val="13"/>
                <c:pt idx="0">
                  <c:v>SWIZ</c:v>
                </c:pt>
                <c:pt idx="1">
                  <c:v>GER</c:v>
                </c:pt>
                <c:pt idx="2">
                  <c:v>FRA</c:v>
                </c:pt>
                <c:pt idx="3">
                  <c:v>SWE</c:v>
                </c:pt>
                <c:pt idx="4">
                  <c:v>AUS</c:v>
                </c:pt>
                <c:pt idx="5">
                  <c:v>CAN</c:v>
                </c:pt>
                <c:pt idx="6">
                  <c:v>NOR</c:v>
                </c:pt>
                <c:pt idx="7">
                  <c:v>JPN</c:v>
                </c:pt>
                <c:pt idx="8">
                  <c:v>US</c:v>
                </c:pt>
                <c:pt idx="9">
                  <c:v>NETH</c:v>
                </c:pt>
                <c:pt idx="10">
                  <c:v>NZ</c:v>
                </c:pt>
                <c:pt idx="11">
                  <c:v>UK</c:v>
                </c:pt>
                <c:pt idx="12">
                  <c:v>KOR</c:v>
                </c:pt>
              </c:strCache>
            </c:strRef>
          </c:cat>
          <c:val>
            <c:numRef>
              <c:f>Sheet1!$C$2:$C$14</c:f>
              <c:numCache>
                <c:formatCode>General</c:formatCode>
                <c:ptCount val="13"/>
                <c:pt idx="0">
                  <c:v>51.5</c:v>
                </c:pt>
                <c:pt idx="1">
                  <c:v>51.5</c:v>
                </c:pt>
                <c:pt idx="2">
                  <c:v>51.5</c:v>
                </c:pt>
                <c:pt idx="3">
                  <c:v>51.5</c:v>
                </c:pt>
                <c:pt idx="4">
                  <c:v>51.5</c:v>
                </c:pt>
                <c:pt idx="5">
                  <c:v>51.5</c:v>
                </c:pt>
                <c:pt idx="6">
                  <c:v>51.5</c:v>
                </c:pt>
                <c:pt idx="7">
                  <c:v>51.5</c:v>
                </c:pt>
                <c:pt idx="8">
                  <c:v>51.5</c:v>
                </c:pt>
                <c:pt idx="9">
                  <c:v>51.5</c:v>
                </c:pt>
                <c:pt idx="10">
                  <c:v>51.5</c:v>
                </c:pt>
                <c:pt idx="11">
                  <c:v>51.5</c:v>
                </c:pt>
                <c:pt idx="12">
                  <c:v>51.5</c:v>
                </c:pt>
              </c:numCache>
            </c:numRef>
          </c:val>
          <c:smooth val="0"/>
          <c:extLst>
            <c:ext xmlns:c16="http://schemas.microsoft.com/office/drawing/2014/chart" uri="{C3380CC4-5D6E-409C-BE32-E72D297353CC}">
              <c16:uniqueId val="{00000015-F0D6-C449-877D-6EFF475FBD22}"/>
            </c:ext>
          </c:extLst>
        </c:ser>
        <c:dLbls>
          <c:showLegendKey val="0"/>
          <c:showVal val="0"/>
          <c:showCatName val="0"/>
          <c:showSerName val="0"/>
          <c:showPercent val="0"/>
          <c:showBubbleSize val="0"/>
        </c:dLbls>
        <c:marker val="1"/>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breast cancer screening</c:v>
                </c:pt>
              </c:strCache>
            </c:strRef>
          </c:tx>
          <c:spPr>
            <a:solidFill>
              <a:srgbClr val="142B41"/>
            </a:solidFill>
            <a:ln>
              <a:noFill/>
            </a:ln>
            <a:effectLst/>
          </c:spPr>
          <c:invertIfNegative val="0"/>
          <c:dPt>
            <c:idx val="0"/>
            <c:invertIfNegative val="0"/>
            <c:bubble3D val="0"/>
            <c:extLst>
              <c:ext xmlns:c16="http://schemas.microsoft.com/office/drawing/2014/chart" uri="{C3380CC4-5D6E-409C-BE32-E72D297353CC}">
                <c16:uniqueId val="{00000000-2045-6B4E-94F6-698849C4E829}"/>
              </c:ext>
            </c:extLst>
          </c:dPt>
          <c:dPt>
            <c:idx val="1"/>
            <c:invertIfNegative val="0"/>
            <c:bubble3D val="0"/>
            <c:extLst>
              <c:ext xmlns:c16="http://schemas.microsoft.com/office/drawing/2014/chart" uri="{C3380CC4-5D6E-409C-BE32-E72D297353CC}">
                <c16:uniqueId val="{00000001-2045-6B4E-94F6-698849C4E829}"/>
              </c:ext>
            </c:extLst>
          </c:dPt>
          <c:dPt>
            <c:idx val="2"/>
            <c:invertIfNegative val="0"/>
            <c:bubble3D val="0"/>
            <c:extLst>
              <c:ext xmlns:c16="http://schemas.microsoft.com/office/drawing/2014/chart" uri="{C3380CC4-5D6E-409C-BE32-E72D297353CC}">
                <c16:uniqueId val="{00000002-2045-6B4E-94F6-698849C4E829}"/>
              </c:ext>
            </c:extLst>
          </c:dPt>
          <c:dPt>
            <c:idx val="4"/>
            <c:invertIfNegative val="0"/>
            <c:bubble3D val="0"/>
            <c:extLst>
              <c:ext xmlns:c16="http://schemas.microsoft.com/office/drawing/2014/chart" uri="{C3380CC4-5D6E-409C-BE32-E72D297353CC}">
                <c16:uniqueId val="{00000003-2045-6B4E-94F6-698849C4E829}"/>
              </c:ext>
            </c:extLst>
          </c:dPt>
          <c:dPt>
            <c:idx val="5"/>
            <c:invertIfNegative val="0"/>
            <c:bubble3D val="0"/>
            <c:extLst>
              <c:ext xmlns:c16="http://schemas.microsoft.com/office/drawing/2014/chart" uri="{C3380CC4-5D6E-409C-BE32-E72D297353CC}">
                <c16:uniqueId val="{00000004-2045-6B4E-94F6-698849C4E829}"/>
              </c:ext>
            </c:extLst>
          </c:dPt>
          <c:dPt>
            <c:idx val="6"/>
            <c:invertIfNegative val="0"/>
            <c:bubble3D val="0"/>
            <c:extLst>
              <c:ext xmlns:c16="http://schemas.microsoft.com/office/drawing/2014/chart" uri="{C3380CC4-5D6E-409C-BE32-E72D297353CC}">
                <c16:uniqueId val="{00000005-2045-6B4E-94F6-698849C4E829}"/>
              </c:ext>
            </c:extLst>
          </c:dPt>
          <c:dPt>
            <c:idx val="7"/>
            <c:invertIfNegative val="0"/>
            <c:bubble3D val="0"/>
            <c:extLst>
              <c:ext xmlns:c16="http://schemas.microsoft.com/office/drawing/2014/chart" uri="{C3380CC4-5D6E-409C-BE32-E72D297353CC}">
                <c16:uniqueId val="{00000006-2045-6B4E-94F6-698849C4E829}"/>
              </c:ext>
            </c:extLst>
          </c:dPt>
          <c:dPt>
            <c:idx val="9"/>
            <c:invertIfNegative val="0"/>
            <c:bubble3D val="0"/>
            <c:spPr>
              <a:solidFill>
                <a:srgbClr val="142B41"/>
              </a:solidFill>
              <a:ln>
                <a:noFill/>
              </a:ln>
              <a:effectLst/>
            </c:spPr>
            <c:extLst>
              <c:ext xmlns:c16="http://schemas.microsoft.com/office/drawing/2014/chart" uri="{C3380CC4-5D6E-409C-BE32-E72D297353CC}">
                <c16:uniqueId val="{00000008-2045-6B4E-94F6-698849C4E829}"/>
              </c:ext>
            </c:extLst>
          </c:dPt>
          <c:dPt>
            <c:idx val="10"/>
            <c:invertIfNegative val="0"/>
            <c:bubble3D val="0"/>
            <c:extLst>
              <c:ext xmlns:c16="http://schemas.microsoft.com/office/drawing/2014/chart" uri="{C3380CC4-5D6E-409C-BE32-E72D297353CC}">
                <c16:uniqueId val="{00000009-2045-6B4E-94F6-698849C4E829}"/>
              </c:ext>
            </c:extLst>
          </c:dPt>
          <c:dPt>
            <c:idx val="11"/>
            <c:invertIfNegative val="0"/>
            <c:bubble3D val="0"/>
            <c:spPr>
              <a:solidFill>
                <a:schemeClr val="bg2"/>
              </a:solidFill>
              <a:ln>
                <a:noFill/>
              </a:ln>
              <a:effectLst/>
            </c:spPr>
            <c:extLst>
              <c:ext xmlns:c16="http://schemas.microsoft.com/office/drawing/2014/chart" uri="{C3380CC4-5D6E-409C-BE32-E72D297353CC}">
                <c16:uniqueId val="{0000000B-2045-6B4E-94F6-698849C4E829}"/>
              </c:ext>
            </c:extLst>
          </c:dPt>
          <c:dPt>
            <c:idx val="12"/>
            <c:invertIfNegative val="0"/>
            <c:bubble3D val="0"/>
            <c:extLst>
              <c:ext xmlns:c16="http://schemas.microsoft.com/office/drawing/2014/chart" uri="{C3380CC4-5D6E-409C-BE32-E72D297353CC}">
                <c16:uniqueId val="{0000000C-2045-6B4E-94F6-698849C4E829}"/>
              </c:ext>
            </c:extLst>
          </c:dPt>
          <c:dLbls>
            <c:dLbl>
              <c:idx val="0"/>
              <c:tx>
                <c:rich>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fld id="{DB28F8AB-565E-4BB2-AF30-3C6512E10036}" type="VALUE">
                      <a:rPr lang="en-US" sz="1100" b="0" i="0">
                        <a:solidFill>
                          <a:schemeClr val="bg1"/>
                        </a:solidFill>
                      </a:rPr>
                      <a:pPr>
                        <a:defRPr sz="1100">
                          <a:solidFill>
                            <a:schemeClr val="bg1"/>
                          </a:solidFill>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0-2045-6B4E-94F6-698849C4E829}"/>
                </c:ext>
              </c:extLst>
            </c:dLbl>
            <c:dLbl>
              <c:idx val="5"/>
              <c:layout>
                <c:manualLayout>
                  <c:x val="-5.3043395691490645E-17"/>
                  <c:y val="0.11883188634569844"/>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045-6B4E-94F6-698849C4E829}"/>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FRA</c:v>
                </c:pt>
                <c:pt idx="1">
                  <c:v>JPN</c:v>
                </c:pt>
                <c:pt idx="2">
                  <c:v>SWIZ</c:v>
                </c:pt>
                <c:pt idx="3">
                  <c:v>AUS</c:v>
                </c:pt>
                <c:pt idx="4">
                  <c:v>GER</c:v>
                </c:pt>
                <c:pt idx="5">
                  <c:v>CAN</c:v>
                </c:pt>
                <c:pt idx="6">
                  <c:v>KOR</c:v>
                </c:pt>
                <c:pt idx="7">
                  <c:v>NZ</c:v>
                </c:pt>
                <c:pt idx="8">
                  <c:v>NOR</c:v>
                </c:pt>
                <c:pt idx="9">
                  <c:v>NETH</c:v>
                </c:pt>
                <c:pt idx="10">
                  <c:v>UK</c:v>
                </c:pt>
                <c:pt idx="11">
                  <c:v>US</c:v>
                </c:pt>
                <c:pt idx="12">
                  <c:v>SWE</c:v>
                </c:pt>
              </c:strCache>
            </c:strRef>
          </c:cat>
          <c:val>
            <c:numRef>
              <c:f>Sheet1!$B$2:$B$14</c:f>
              <c:numCache>
                <c:formatCode>General</c:formatCode>
                <c:ptCount val="13"/>
                <c:pt idx="0">
                  <c:v>42.6</c:v>
                </c:pt>
                <c:pt idx="1">
                  <c:v>44.6</c:v>
                </c:pt>
                <c:pt idx="2">
                  <c:v>49</c:v>
                </c:pt>
                <c:pt idx="3">
                  <c:v>49.5</c:v>
                </c:pt>
                <c:pt idx="4">
                  <c:v>49.9</c:v>
                </c:pt>
                <c:pt idx="5">
                  <c:v>59.7</c:v>
                </c:pt>
                <c:pt idx="6">
                  <c:v>63.1</c:v>
                </c:pt>
                <c:pt idx="7">
                  <c:v>63.3</c:v>
                </c:pt>
                <c:pt idx="8">
                  <c:v>65.5</c:v>
                </c:pt>
                <c:pt idx="9">
                  <c:v>70.400000000000006</c:v>
                </c:pt>
                <c:pt idx="10">
                  <c:v>74.2</c:v>
                </c:pt>
                <c:pt idx="11">
                  <c:v>76.5</c:v>
                </c:pt>
                <c:pt idx="12">
                  <c:v>95.2</c:v>
                </c:pt>
              </c:numCache>
            </c:numRef>
          </c:val>
          <c:extLst>
            <c:ext xmlns:c16="http://schemas.microsoft.com/office/drawing/2014/chart" uri="{C3380CC4-5D6E-409C-BE32-E72D297353CC}">
              <c16:uniqueId val="{0000000D-2045-6B4E-94F6-698849C4E829}"/>
            </c:ext>
          </c:extLst>
        </c:ser>
        <c:dLbls>
          <c:dLblPos val="inEnd"/>
          <c:showLegendKey val="0"/>
          <c:showVal val="1"/>
          <c:showCatName val="0"/>
          <c:showSerName val="0"/>
          <c:showPercent val="0"/>
          <c:showBubbleSize val="0"/>
        </c:dLbls>
        <c:gapWidth val="14"/>
        <c:axId val="1666536176"/>
        <c:axId val="1666457536"/>
      </c:barChart>
      <c:lineChart>
        <c:grouping val="standard"/>
        <c:varyColors val="0"/>
        <c:ser>
          <c:idx val="1"/>
          <c:order val="1"/>
          <c:tx>
            <c:strRef>
              <c:f>Sheet1!$C$1</c:f>
              <c:strCache>
                <c:ptCount val="1"/>
                <c:pt idx="0">
                  <c:v>Average</c:v>
                </c:pt>
              </c:strCache>
            </c:strRef>
          </c:tx>
          <c:spPr>
            <a:ln w="19050" cap="rnd">
              <a:solidFill>
                <a:schemeClr val="accent4"/>
              </a:solidFill>
              <a:round/>
            </a:ln>
            <a:effectLst/>
          </c:spPr>
          <c:marker>
            <c:symbol val="none"/>
          </c:marker>
          <c:cat>
            <c:strRef>
              <c:f>Sheet1!$A$2:$A$14</c:f>
              <c:strCache>
                <c:ptCount val="13"/>
                <c:pt idx="0">
                  <c:v>FRA</c:v>
                </c:pt>
                <c:pt idx="1">
                  <c:v>JPN</c:v>
                </c:pt>
                <c:pt idx="2">
                  <c:v>SWIZ</c:v>
                </c:pt>
                <c:pt idx="3">
                  <c:v>AUS</c:v>
                </c:pt>
                <c:pt idx="4">
                  <c:v>GER</c:v>
                </c:pt>
                <c:pt idx="5">
                  <c:v>CAN</c:v>
                </c:pt>
                <c:pt idx="6">
                  <c:v>KOR</c:v>
                </c:pt>
                <c:pt idx="7">
                  <c:v>NZ</c:v>
                </c:pt>
                <c:pt idx="8">
                  <c:v>NOR</c:v>
                </c:pt>
                <c:pt idx="9">
                  <c:v>NETH</c:v>
                </c:pt>
                <c:pt idx="10">
                  <c:v>UK</c:v>
                </c:pt>
                <c:pt idx="11">
                  <c:v>US</c:v>
                </c:pt>
                <c:pt idx="12">
                  <c:v>SWE</c:v>
                </c:pt>
              </c:strCache>
            </c:strRef>
          </c:cat>
          <c:val>
            <c:numRef>
              <c:f>Sheet1!$C$2:$C$14</c:f>
              <c:numCache>
                <c:formatCode>General</c:formatCode>
                <c:ptCount val="13"/>
                <c:pt idx="0">
                  <c:v>54.6</c:v>
                </c:pt>
                <c:pt idx="1">
                  <c:v>54.6</c:v>
                </c:pt>
                <c:pt idx="2">
                  <c:v>54.6</c:v>
                </c:pt>
                <c:pt idx="3">
                  <c:v>54.6</c:v>
                </c:pt>
                <c:pt idx="4">
                  <c:v>54.6</c:v>
                </c:pt>
                <c:pt idx="5">
                  <c:v>54.6</c:v>
                </c:pt>
                <c:pt idx="6">
                  <c:v>54.6</c:v>
                </c:pt>
                <c:pt idx="7">
                  <c:v>54.6</c:v>
                </c:pt>
                <c:pt idx="8">
                  <c:v>54.6</c:v>
                </c:pt>
                <c:pt idx="9">
                  <c:v>54.6</c:v>
                </c:pt>
                <c:pt idx="10">
                  <c:v>54.6</c:v>
                </c:pt>
                <c:pt idx="11">
                  <c:v>54.6</c:v>
                </c:pt>
                <c:pt idx="12">
                  <c:v>54.6</c:v>
                </c:pt>
              </c:numCache>
            </c:numRef>
          </c:val>
          <c:smooth val="0"/>
          <c:extLst>
            <c:ext xmlns:c16="http://schemas.microsoft.com/office/drawing/2014/chart" uri="{C3380CC4-5D6E-409C-BE32-E72D297353CC}">
              <c16:uniqueId val="{0000000E-2045-6B4E-94F6-698849C4E829}"/>
            </c:ext>
          </c:extLst>
        </c:ser>
        <c:dLbls>
          <c:showLegendKey val="0"/>
          <c:showVal val="0"/>
          <c:showCatName val="0"/>
          <c:showSerName val="0"/>
          <c:showPercent val="0"/>
          <c:showBubbleSize val="0"/>
        </c:dLbls>
        <c:marker val="1"/>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10923742135657342"/>
          <c:w val="1"/>
          <c:h val="0.80705931728448377"/>
        </c:manualLayout>
      </c:layout>
      <c:barChart>
        <c:barDir val="col"/>
        <c:grouping val="stacked"/>
        <c:varyColors val="0"/>
        <c:ser>
          <c:idx val="0"/>
          <c:order val="0"/>
          <c:tx>
            <c:strRef>
              <c:f>Sheet1!$B$1</c:f>
              <c:strCache>
                <c:ptCount val="1"/>
                <c:pt idx="0">
                  <c:v>Government/compulsory + Voluntary</c:v>
                </c:pt>
              </c:strCache>
            </c:strRef>
          </c:tx>
          <c:spPr>
            <a:solidFill>
              <a:srgbClr val="142B41"/>
            </a:solidFill>
            <a:ln>
              <a:noFill/>
            </a:ln>
            <a:effectLst/>
          </c:spPr>
          <c:invertIfNegative val="0"/>
          <c:dPt>
            <c:idx val="0"/>
            <c:invertIfNegative val="0"/>
            <c:bubble3D val="0"/>
            <c:extLst>
              <c:ext xmlns:c16="http://schemas.microsoft.com/office/drawing/2014/chart" uri="{C3380CC4-5D6E-409C-BE32-E72D297353CC}">
                <c16:uniqueId val="{00000000-399F-7A45-9747-5E3DF368CB75}"/>
              </c:ext>
            </c:extLst>
          </c:dPt>
          <c:dPt>
            <c:idx val="1"/>
            <c:invertIfNegative val="0"/>
            <c:bubble3D val="0"/>
            <c:extLst>
              <c:ext xmlns:c16="http://schemas.microsoft.com/office/drawing/2014/chart" uri="{C3380CC4-5D6E-409C-BE32-E72D297353CC}">
                <c16:uniqueId val="{00000001-399F-7A45-9747-5E3DF368CB75}"/>
              </c:ext>
            </c:extLst>
          </c:dPt>
          <c:dPt>
            <c:idx val="2"/>
            <c:invertIfNegative val="0"/>
            <c:bubble3D val="0"/>
            <c:extLst>
              <c:ext xmlns:c16="http://schemas.microsoft.com/office/drawing/2014/chart" uri="{C3380CC4-5D6E-409C-BE32-E72D297353CC}">
                <c16:uniqueId val="{00000002-399F-7A45-9747-5E3DF368CB75}"/>
              </c:ext>
            </c:extLst>
          </c:dPt>
          <c:dPt>
            <c:idx val="4"/>
            <c:invertIfNegative val="0"/>
            <c:bubble3D val="0"/>
            <c:extLst>
              <c:ext xmlns:c16="http://schemas.microsoft.com/office/drawing/2014/chart" uri="{C3380CC4-5D6E-409C-BE32-E72D297353CC}">
                <c16:uniqueId val="{00000003-399F-7A45-9747-5E3DF368CB75}"/>
              </c:ext>
            </c:extLst>
          </c:dPt>
          <c:dPt>
            <c:idx val="5"/>
            <c:invertIfNegative val="0"/>
            <c:bubble3D val="0"/>
            <c:extLst>
              <c:ext xmlns:c16="http://schemas.microsoft.com/office/drawing/2014/chart" uri="{C3380CC4-5D6E-409C-BE32-E72D297353CC}">
                <c16:uniqueId val="{00000004-399F-7A45-9747-5E3DF368CB75}"/>
              </c:ext>
            </c:extLst>
          </c:dPt>
          <c:dPt>
            <c:idx val="6"/>
            <c:invertIfNegative val="0"/>
            <c:bubble3D val="0"/>
            <c:extLst>
              <c:ext xmlns:c16="http://schemas.microsoft.com/office/drawing/2014/chart" uri="{C3380CC4-5D6E-409C-BE32-E72D297353CC}">
                <c16:uniqueId val="{00000005-399F-7A45-9747-5E3DF368CB75}"/>
              </c:ext>
            </c:extLst>
          </c:dPt>
          <c:dPt>
            <c:idx val="7"/>
            <c:invertIfNegative val="0"/>
            <c:bubble3D val="0"/>
            <c:extLst>
              <c:ext xmlns:c16="http://schemas.microsoft.com/office/drawing/2014/chart" uri="{C3380CC4-5D6E-409C-BE32-E72D297353CC}">
                <c16:uniqueId val="{00000006-399F-7A45-9747-5E3DF368CB75}"/>
              </c:ext>
            </c:extLst>
          </c:dPt>
          <c:dPt>
            <c:idx val="9"/>
            <c:invertIfNegative val="0"/>
            <c:bubble3D val="0"/>
            <c:extLst>
              <c:ext xmlns:c16="http://schemas.microsoft.com/office/drawing/2014/chart" uri="{C3380CC4-5D6E-409C-BE32-E72D297353CC}">
                <c16:uniqueId val="{00000007-399F-7A45-9747-5E3DF368CB75}"/>
              </c:ext>
            </c:extLst>
          </c:dPt>
          <c:dPt>
            <c:idx val="10"/>
            <c:invertIfNegative val="0"/>
            <c:bubble3D val="0"/>
            <c:spPr>
              <a:solidFill>
                <a:srgbClr val="142B41"/>
              </a:solidFill>
              <a:ln>
                <a:noFill/>
              </a:ln>
              <a:effectLst/>
            </c:spPr>
            <c:extLst>
              <c:ext xmlns:c16="http://schemas.microsoft.com/office/drawing/2014/chart" uri="{C3380CC4-5D6E-409C-BE32-E72D297353CC}">
                <c16:uniqueId val="{00000009-399F-7A45-9747-5E3DF368CB75}"/>
              </c:ext>
            </c:extLst>
          </c:dPt>
          <c:dPt>
            <c:idx val="11"/>
            <c:invertIfNegative val="0"/>
            <c:bubble3D val="0"/>
            <c:extLst>
              <c:ext xmlns:c16="http://schemas.microsoft.com/office/drawing/2014/chart" uri="{C3380CC4-5D6E-409C-BE32-E72D297353CC}">
                <c16:uniqueId val="{0000000A-399F-7A45-9747-5E3DF368CB75}"/>
              </c:ext>
            </c:extLst>
          </c:dPt>
          <c:dPt>
            <c:idx val="12"/>
            <c:invertIfNegative val="0"/>
            <c:bubble3D val="0"/>
            <c:spPr>
              <a:solidFill>
                <a:srgbClr val="142B41"/>
              </a:solidFill>
              <a:ln>
                <a:noFill/>
              </a:ln>
              <a:effectLst/>
            </c:spPr>
            <c:extLst>
              <c:ext xmlns:c16="http://schemas.microsoft.com/office/drawing/2014/chart" uri="{C3380CC4-5D6E-409C-BE32-E72D297353CC}">
                <c16:uniqueId val="{0000000C-399F-7A45-9747-5E3DF368CB75}"/>
              </c:ext>
            </c:extLst>
          </c:dPt>
          <c:dLbls>
            <c:dLbl>
              <c:idx val="0"/>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mn-lt"/>
                        <a:ea typeface="+mn-ea"/>
                        <a:cs typeface="+mn-cs"/>
                      </a:defRPr>
                    </a:pPr>
                    <a:fld id="{DB28F8AB-565E-4BB2-AF30-3C6512E10036}" type="VALUE">
                      <a:rPr lang="en-US" sz="1000" b="0">
                        <a:solidFill>
                          <a:schemeClr val="bg1"/>
                        </a:solidFill>
                      </a:rPr>
                      <a:pPr>
                        <a:defRPr sz="1000">
                          <a:solidFill>
                            <a:schemeClr val="bg1"/>
                          </a:solidFill>
                        </a:defRPr>
                      </a:pPr>
                      <a:t>[VALUE]</a:t>
                    </a:fld>
                    <a:endParaRPr lang="en-US"/>
                  </a:p>
                </c:rich>
              </c:tx>
              <c:numFmt formatCode="&quot;$&quot;#,##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7.574630948909164E-2"/>
                      <c:h val="6.3428956322954547E-2"/>
                    </c:manualLayout>
                  </c15:layout>
                  <c15:dlblFieldTable/>
                  <c15:showDataLabelsRange val="0"/>
                </c:ext>
                <c:ext xmlns:c16="http://schemas.microsoft.com/office/drawing/2014/chart" uri="{C3380CC4-5D6E-409C-BE32-E72D297353CC}">
                  <c16:uniqueId val="{00000000-399F-7A45-9747-5E3DF368CB75}"/>
                </c:ext>
              </c:extLst>
            </c:dLbl>
            <c:numFmt formatCode="&quot;$&quot;#,##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KOR</c:v>
                </c:pt>
                <c:pt idx="1">
                  <c:v>NZ</c:v>
                </c:pt>
                <c:pt idx="2">
                  <c:v>JPN</c:v>
                </c:pt>
                <c:pt idx="3">
                  <c:v>UK</c:v>
                </c:pt>
                <c:pt idx="4">
                  <c:v>AUS</c:v>
                </c:pt>
                <c:pt idx="5">
                  <c:v>FRA</c:v>
                </c:pt>
                <c:pt idx="6">
                  <c:v>CAN</c:v>
                </c:pt>
                <c:pt idx="7">
                  <c:v>SWE</c:v>
                </c:pt>
                <c:pt idx="8">
                  <c:v>NETH</c:v>
                </c:pt>
                <c:pt idx="9">
                  <c:v>NOR</c:v>
                </c:pt>
                <c:pt idx="10">
                  <c:v>SWIZ</c:v>
                </c:pt>
                <c:pt idx="11">
                  <c:v>GER</c:v>
                </c:pt>
                <c:pt idx="12">
                  <c:v>US</c:v>
                </c:pt>
              </c:strCache>
            </c:strRef>
          </c:cat>
          <c:val>
            <c:numRef>
              <c:f>Sheet1!$B$2:$B$14</c:f>
              <c:numCache>
                <c:formatCode>#,##0.0_ ;\-#,##0.0\ </c:formatCode>
                <c:ptCount val="13"/>
                <c:pt idx="0">
                  <c:v>2874.1549999999997</c:v>
                </c:pt>
                <c:pt idx="1">
                  <c:v>3887.6469999999999</c:v>
                </c:pt>
                <c:pt idx="2">
                  <c:v>4044.5990000000002</c:v>
                </c:pt>
                <c:pt idx="3">
                  <c:v>4724.7520000000004</c:v>
                </c:pt>
                <c:pt idx="4">
                  <c:v>4708.5610000000006</c:v>
                </c:pt>
                <c:pt idx="5">
                  <c:v>4979.5230000000001</c:v>
                </c:pt>
                <c:pt idx="6">
                  <c:v>5160.7929999999997</c:v>
                </c:pt>
                <c:pt idx="7">
                  <c:v>5421.1</c:v>
                </c:pt>
                <c:pt idx="8">
                  <c:v>6128.1</c:v>
                </c:pt>
                <c:pt idx="9">
                  <c:v>6071.8330000000005</c:v>
                </c:pt>
                <c:pt idx="10">
                  <c:v>5601.5740000000005</c:v>
                </c:pt>
                <c:pt idx="11">
                  <c:v>6524.2609999999995</c:v>
                </c:pt>
                <c:pt idx="12">
                  <c:v>10686.797</c:v>
                </c:pt>
              </c:numCache>
            </c:numRef>
          </c:val>
          <c:extLst>
            <c:ext xmlns:c16="http://schemas.microsoft.com/office/drawing/2014/chart" uri="{C3380CC4-5D6E-409C-BE32-E72D297353CC}">
              <c16:uniqueId val="{0000000D-399F-7A45-9747-5E3DF368CB75}"/>
            </c:ext>
          </c:extLst>
        </c:ser>
        <c:ser>
          <c:idx val="1"/>
          <c:order val="1"/>
          <c:tx>
            <c:strRef>
              <c:f>Sheet1!$C$1</c:f>
              <c:strCache>
                <c:ptCount val="1"/>
                <c:pt idx="0">
                  <c:v>Household out-of-pocket</c:v>
                </c:pt>
              </c:strCache>
            </c:strRef>
          </c:tx>
          <c:spPr>
            <a:solidFill>
              <a:schemeClr val="bg2"/>
            </a:solidFill>
            <a:ln>
              <a:noFill/>
            </a:ln>
            <a:effectLst/>
          </c:spPr>
          <c:invertIfNegative val="0"/>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KOR</c:v>
                </c:pt>
                <c:pt idx="1">
                  <c:v>NZ</c:v>
                </c:pt>
                <c:pt idx="2">
                  <c:v>JPN</c:v>
                </c:pt>
                <c:pt idx="3">
                  <c:v>UK</c:v>
                </c:pt>
                <c:pt idx="4">
                  <c:v>AUS</c:v>
                </c:pt>
                <c:pt idx="5">
                  <c:v>FRA</c:v>
                </c:pt>
                <c:pt idx="6">
                  <c:v>CAN</c:v>
                </c:pt>
                <c:pt idx="7">
                  <c:v>SWE</c:v>
                </c:pt>
                <c:pt idx="8">
                  <c:v>NETH</c:v>
                </c:pt>
                <c:pt idx="9">
                  <c:v>NOR</c:v>
                </c:pt>
                <c:pt idx="10">
                  <c:v>SWIZ</c:v>
                </c:pt>
                <c:pt idx="11">
                  <c:v>GER</c:v>
                </c:pt>
                <c:pt idx="12">
                  <c:v>US</c:v>
                </c:pt>
              </c:strCache>
            </c:strRef>
          </c:cat>
          <c:val>
            <c:numRef>
              <c:f>Sheet1!$C$2:$C$14</c:f>
              <c:numCache>
                <c:formatCode>#,##0.0_ ;\-#,##0.0\ </c:formatCode>
                <c:ptCount val="13"/>
                <c:pt idx="0">
                  <c:v>1039.5840000000001</c:v>
                </c:pt>
                <c:pt idx="1">
                  <c:v>505.245</c:v>
                </c:pt>
                <c:pt idx="2">
                  <c:v>621.04200000000003</c:v>
                </c:pt>
                <c:pt idx="3">
                  <c:v>663</c:v>
                </c:pt>
                <c:pt idx="4">
                  <c:v>753.75199999999995</c:v>
                </c:pt>
                <c:pt idx="5">
                  <c:v>488.89499999999998</c:v>
                </c:pt>
                <c:pt idx="6">
                  <c:v>744.14599999999996</c:v>
                </c:pt>
                <c:pt idx="7">
                  <c:v>841.2</c:v>
                </c:pt>
                <c:pt idx="8">
                  <c:v>624.6</c:v>
                </c:pt>
                <c:pt idx="9">
                  <c:v>992.928</c:v>
                </c:pt>
                <c:pt idx="10">
                  <c:v>1576.9849999999999</c:v>
                </c:pt>
                <c:pt idx="11">
                  <c:v>858.38900000000001</c:v>
                </c:pt>
                <c:pt idx="12">
                  <c:v>1224.79</c:v>
                </c:pt>
              </c:numCache>
            </c:numRef>
          </c:val>
          <c:extLst>
            <c:ext xmlns:c16="http://schemas.microsoft.com/office/drawing/2014/chart" uri="{C3380CC4-5D6E-409C-BE32-E72D297353CC}">
              <c16:uniqueId val="{0000000E-399F-7A45-9747-5E3DF368CB75}"/>
            </c:ext>
          </c:extLst>
        </c:ser>
        <c:dLbls>
          <c:dLblPos val="ctr"/>
          <c:showLegendKey val="0"/>
          <c:showVal val="1"/>
          <c:showCatName val="0"/>
          <c:showSerName val="0"/>
          <c:showPercent val="0"/>
          <c:showBubbleSize val="0"/>
        </c:dLbls>
        <c:gapWidth val="14"/>
        <c:overlap val="10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0.0_ ;\-#,##0.0\ " sourceLinked="1"/>
        <c:majorTickMark val="none"/>
        <c:minorTickMark val="none"/>
        <c:tickLblPos val="nextTo"/>
        <c:crossAx val="1666536176"/>
        <c:crosses val="autoZero"/>
        <c:crossBetween val="between"/>
      </c:valAx>
      <c:spPr>
        <a:noFill/>
        <a:ln w="25400">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colorectal cancer</c:v>
                </c:pt>
              </c:strCache>
            </c:strRef>
          </c:tx>
          <c:spPr>
            <a:solidFill>
              <a:srgbClr val="142B41"/>
            </a:solidFill>
            <a:ln>
              <a:noFill/>
            </a:ln>
            <a:effectLst/>
          </c:spPr>
          <c:invertIfNegative val="0"/>
          <c:dPt>
            <c:idx val="0"/>
            <c:invertIfNegative val="0"/>
            <c:bubble3D val="0"/>
            <c:extLst>
              <c:ext xmlns:c16="http://schemas.microsoft.com/office/drawing/2014/chart" uri="{C3380CC4-5D6E-409C-BE32-E72D297353CC}">
                <c16:uniqueId val="{00000000-981C-6946-8124-01B7112A4F61}"/>
              </c:ext>
            </c:extLst>
          </c:dPt>
          <c:dPt>
            <c:idx val="1"/>
            <c:invertIfNegative val="0"/>
            <c:bubble3D val="0"/>
            <c:extLst>
              <c:ext xmlns:c16="http://schemas.microsoft.com/office/drawing/2014/chart" uri="{C3380CC4-5D6E-409C-BE32-E72D297353CC}">
                <c16:uniqueId val="{00000001-981C-6946-8124-01B7112A4F61}"/>
              </c:ext>
            </c:extLst>
          </c:dPt>
          <c:dPt>
            <c:idx val="2"/>
            <c:invertIfNegative val="0"/>
            <c:bubble3D val="0"/>
            <c:extLst>
              <c:ext xmlns:c16="http://schemas.microsoft.com/office/drawing/2014/chart" uri="{C3380CC4-5D6E-409C-BE32-E72D297353CC}">
                <c16:uniqueId val="{00000002-981C-6946-8124-01B7112A4F61}"/>
              </c:ext>
            </c:extLst>
          </c:dPt>
          <c:dPt>
            <c:idx val="4"/>
            <c:invertIfNegative val="0"/>
            <c:bubble3D val="0"/>
            <c:extLst>
              <c:ext xmlns:c16="http://schemas.microsoft.com/office/drawing/2014/chart" uri="{C3380CC4-5D6E-409C-BE32-E72D297353CC}">
                <c16:uniqueId val="{00000003-981C-6946-8124-01B7112A4F61}"/>
              </c:ext>
            </c:extLst>
          </c:dPt>
          <c:dPt>
            <c:idx val="5"/>
            <c:invertIfNegative val="0"/>
            <c:bubble3D val="0"/>
            <c:extLst>
              <c:ext xmlns:c16="http://schemas.microsoft.com/office/drawing/2014/chart" uri="{C3380CC4-5D6E-409C-BE32-E72D297353CC}">
                <c16:uniqueId val="{00000004-981C-6946-8124-01B7112A4F61}"/>
              </c:ext>
            </c:extLst>
          </c:dPt>
          <c:dPt>
            <c:idx val="6"/>
            <c:invertIfNegative val="0"/>
            <c:bubble3D val="0"/>
            <c:spPr>
              <a:solidFill>
                <a:schemeClr val="bg2"/>
              </a:solidFill>
              <a:ln>
                <a:noFill/>
              </a:ln>
              <a:effectLst/>
            </c:spPr>
            <c:extLst>
              <c:ext xmlns:c16="http://schemas.microsoft.com/office/drawing/2014/chart" uri="{C3380CC4-5D6E-409C-BE32-E72D297353CC}">
                <c16:uniqueId val="{00000006-981C-6946-8124-01B7112A4F61}"/>
              </c:ext>
            </c:extLst>
          </c:dPt>
          <c:dPt>
            <c:idx val="7"/>
            <c:invertIfNegative val="0"/>
            <c:bubble3D val="0"/>
            <c:extLst>
              <c:ext xmlns:c16="http://schemas.microsoft.com/office/drawing/2014/chart" uri="{C3380CC4-5D6E-409C-BE32-E72D297353CC}">
                <c16:uniqueId val="{00000007-981C-6946-8124-01B7112A4F61}"/>
              </c:ext>
            </c:extLst>
          </c:dPt>
          <c:dPt>
            <c:idx val="9"/>
            <c:invertIfNegative val="0"/>
            <c:bubble3D val="0"/>
            <c:spPr>
              <a:solidFill>
                <a:srgbClr val="A3C9BD"/>
              </a:solidFill>
              <a:ln>
                <a:noFill/>
              </a:ln>
              <a:effectLst/>
            </c:spPr>
            <c:extLst>
              <c:ext xmlns:c16="http://schemas.microsoft.com/office/drawing/2014/chart" uri="{C3380CC4-5D6E-409C-BE32-E72D297353CC}">
                <c16:uniqueId val="{00000009-981C-6946-8124-01B7112A4F61}"/>
              </c:ext>
            </c:extLst>
          </c:dPt>
          <c:dPt>
            <c:idx val="10"/>
            <c:invertIfNegative val="0"/>
            <c:bubble3D val="0"/>
            <c:extLst>
              <c:ext xmlns:c16="http://schemas.microsoft.com/office/drawing/2014/chart" uri="{C3380CC4-5D6E-409C-BE32-E72D297353CC}">
                <c16:uniqueId val="{0000000A-981C-6946-8124-01B7112A4F61}"/>
              </c:ext>
            </c:extLst>
          </c:dPt>
          <c:dPt>
            <c:idx val="11"/>
            <c:invertIfNegative val="0"/>
            <c:bubble3D val="0"/>
            <c:extLst>
              <c:ext xmlns:c16="http://schemas.microsoft.com/office/drawing/2014/chart" uri="{C3380CC4-5D6E-409C-BE32-E72D297353CC}">
                <c16:uniqueId val="{0000000B-981C-6946-8124-01B7112A4F61}"/>
              </c:ext>
            </c:extLst>
          </c:dPt>
          <c:dPt>
            <c:idx val="12"/>
            <c:invertIfNegative val="0"/>
            <c:bubble3D val="0"/>
            <c:extLst>
              <c:ext xmlns:c16="http://schemas.microsoft.com/office/drawing/2014/chart" uri="{C3380CC4-5D6E-409C-BE32-E72D297353CC}">
                <c16:uniqueId val="{0000000C-981C-6946-8124-01B7112A4F61}"/>
              </c:ext>
            </c:extLst>
          </c:dPt>
          <c:dLbls>
            <c:dLbl>
              <c:idx val="0"/>
              <c:tx>
                <c:rich>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fld id="{DB28F8AB-565E-4BB2-AF30-3C6512E10036}" type="VALUE">
                      <a:rPr lang="en-US" sz="1100" b="0">
                        <a:solidFill>
                          <a:schemeClr val="bg1"/>
                        </a:solidFill>
                      </a:rPr>
                      <a:pPr>
                        <a:defRPr sz="1100">
                          <a:solidFill>
                            <a:schemeClr val="bg1"/>
                          </a:solidFill>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0-981C-6946-8124-01B7112A4F61}"/>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GER</c:v>
                </c:pt>
                <c:pt idx="1">
                  <c:v>FRA</c:v>
                </c:pt>
                <c:pt idx="2">
                  <c:v>KOR</c:v>
                </c:pt>
                <c:pt idx="3">
                  <c:v>AUS</c:v>
                </c:pt>
                <c:pt idx="4">
                  <c:v>JPN</c:v>
                </c:pt>
                <c:pt idx="5">
                  <c:v>CAN</c:v>
                </c:pt>
                <c:pt idx="6">
                  <c:v>US</c:v>
                </c:pt>
                <c:pt idx="7">
                  <c:v>NETH</c:v>
                </c:pt>
              </c:strCache>
            </c:strRef>
          </c:cat>
          <c:val>
            <c:numRef>
              <c:f>Sheet1!$B$2:$B$9</c:f>
              <c:numCache>
                <c:formatCode>General</c:formatCode>
                <c:ptCount val="8"/>
                <c:pt idx="0">
                  <c:v>20.3</c:v>
                </c:pt>
                <c:pt idx="1">
                  <c:v>28.9</c:v>
                </c:pt>
                <c:pt idx="2">
                  <c:v>35.200000000000003</c:v>
                </c:pt>
                <c:pt idx="3">
                  <c:v>43.5</c:v>
                </c:pt>
                <c:pt idx="4">
                  <c:v>44.2</c:v>
                </c:pt>
                <c:pt idx="5">
                  <c:v>59.2</c:v>
                </c:pt>
                <c:pt idx="6">
                  <c:v>67.5</c:v>
                </c:pt>
                <c:pt idx="7">
                  <c:v>71.599999999999994</c:v>
                </c:pt>
              </c:numCache>
            </c:numRef>
          </c:val>
          <c:extLst>
            <c:ext xmlns:c16="http://schemas.microsoft.com/office/drawing/2014/chart" uri="{C3380CC4-5D6E-409C-BE32-E72D297353CC}">
              <c16:uniqueId val="{0000000D-981C-6946-8124-01B7112A4F61}"/>
            </c:ext>
          </c:extLst>
        </c:ser>
        <c:dLbls>
          <c:dLblPos val="inEnd"/>
          <c:showLegendKey val="0"/>
          <c:showVal val="1"/>
          <c:showCatName val="0"/>
          <c:showSerName val="0"/>
          <c:showPercent val="0"/>
          <c:showBubbleSize val="0"/>
        </c:dLbls>
        <c:gapWidth val="30"/>
        <c:axId val="1666536176"/>
        <c:axId val="1666457536"/>
      </c:barChart>
      <c:lineChart>
        <c:grouping val="standard"/>
        <c:varyColors val="0"/>
        <c:ser>
          <c:idx val="1"/>
          <c:order val="1"/>
          <c:tx>
            <c:strRef>
              <c:f>Sheet1!$C$1</c:f>
              <c:strCache>
                <c:ptCount val="1"/>
                <c:pt idx="0">
                  <c:v>Average</c:v>
                </c:pt>
              </c:strCache>
            </c:strRef>
          </c:tx>
          <c:spPr>
            <a:ln w="19050" cap="rnd">
              <a:solidFill>
                <a:schemeClr val="accent4"/>
              </a:solidFill>
              <a:round/>
            </a:ln>
            <a:effectLst/>
          </c:spPr>
          <c:marker>
            <c:symbol val="none"/>
          </c:marker>
          <c:cat>
            <c:strRef>
              <c:f>Sheet1!$A$2:$A$9</c:f>
              <c:strCache>
                <c:ptCount val="8"/>
                <c:pt idx="0">
                  <c:v>GER</c:v>
                </c:pt>
                <c:pt idx="1">
                  <c:v>FRA</c:v>
                </c:pt>
                <c:pt idx="2">
                  <c:v>KOR</c:v>
                </c:pt>
                <c:pt idx="3">
                  <c:v>AUS</c:v>
                </c:pt>
                <c:pt idx="4">
                  <c:v>JPN</c:v>
                </c:pt>
                <c:pt idx="5">
                  <c:v>CAN</c:v>
                </c:pt>
                <c:pt idx="6">
                  <c:v>US</c:v>
                </c:pt>
                <c:pt idx="7">
                  <c:v>NETH</c:v>
                </c:pt>
              </c:strCache>
            </c:strRef>
          </c:cat>
          <c:val>
            <c:numRef>
              <c:f>Sheet1!$C$2:$C$9</c:f>
              <c:numCache>
                <c:formatCode>General</c:formatCode>
                <c:ptCount val="8"/>
                <c:pt idx="0">
                  <c:v>44</c:v>
                </c:pt>
                <c:pt idx="1">
                  <c:v>44</c:v>
                </c:pt>
                <c:pt idx="2">
                  <c:v>44</c:v>
                </c:pt>
                <c:pt idx="3">
                  <c:v>44</c:v>
                </c:pt>
                <c:pt idx="4">
                  <c:v>44</c:v>
                </c:pt>
                <c:pt idx="5">
                  <c:v>44</c:v>
                </c:pt>
                <c:pt idx="6">
                  <c:v>44</c:v>
                </c:pt>
                <c:pt idx="7">
                  <c:v>44</c:v>
                </c:pt>
              </c:numCache>
            </c:numRef>
          </c:val>
          <c:smooth val="0"/>
          <c:extLst>
            <c:ext xmlns:c16="http://schemas.microsoft.com/office/drawing/2014/chart" uri="{C3380CC4-5D6E-409C-BE32-E72D297353CC}">
              <c16:uniqueId val="{0000000E-981C-6946-8124-01B7112A4F61}"/>
            </c:ext>
          </c:extLst>
        </c:ser>
        <c:dLbls>
          <c:showLegendKey val="0"/>
          <c:showVal val="0"/>
          <c:showCatName val="0"/>
          <c:showSerName val="0"/>
          <c:showPercent val="0"/>
          <c:showBubbleSize val="0"/>
        </c:dLbls>
        <c:marker val="1"/>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MRI/1,000</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B1EA-C942-8331-37A6D63A49F2}"/>
              </c:ext>
            </c:extLst>
          </c:dPt>
          <c:dPt>
            <c:idx val="1"/>
            <c:invertIfNegative val="0"/>
            <c:bubble3D val="0"/>
            <c:spPr>
              <a:solidFill>
                <a:srgbClr val="142B41"/>
              </a:solidFill>
              <a:ln>
                <a:noFill/>
              </a:ln>
              <a:effectLst/>
            </c:spPr>
            <c:extLst>
              <c:ext xmlns:c16="http://schemas.microsoft.com/office/drawing/2014/chart" uri="{C3380CC4-5D6E-409C-BE32-E72D297353CC}">
                <c16:uniqueId val="{00000003-B1EA-C942-8331-37A6D63A49F2}"/>
              </c:ext>
            </c:extLst>
          </c:dPt>
          <c:dPt>
            <c:idx val="2"/>
            <c:invertIfNegative val="0"/>
            <c:bubble3D val="0"/>
            <c:spPr>
              <a:solidFill>
                <a:srgbClr val="142B41"/>
              </a:solidFill>
              <a:ln>
                <a:noFill/>
              </a:ln>
              <a:effectLst/>
            </c:spPr>
            <c:extLst>
              <c:ext xmlns:c16="http://schemas.microsoft.com/office/drawing/2014/chart" uri="{C3380CC4-5D6E-409C-BE32-E72D297353CC}">
                <c16:uniqueId val="{00000005-B1EA-C942-8331-37A6D63A49F2}"/>
              </c:ext>
            </c:extLst>
          </c:dPt>
          <c:dPt>
            <c:idx val="4"/>
            <c:invertIfNegative val="0"/>
            <c:bubble3D val="0"/>
            <c:spPr>
              <a:solidFill>
                <a:schemeClr val="bg2"/>
              </a:solidFill>
              <a:ln>
                <a:noFill/>
              </a:ln>
              <a:effectLst/>
            </c:spPr>
            <c:extLst>
              <c:ext xmlns:c16="http://schemas.microsoft.com/office/drawing/2014/chart" uri="{C3380CC4-5D6E-409C-BE32-E72D297353CC}">
                <c16:uniqueId val="{00000007-B1EA-C942-8331-37A6D63A49F2}"/>
              </c:ext>
            </c:extLst>
          </c:dPt>
          <c:dPt>
            <c:idx val="5"/>
            <c:invertIfNegative val="0"/>
            <c:bubble3D val="0"/>
            <c:spPr>
              <a:solidFill>
                <a:srgbClr val="142B41"/>
              </a:solidFill>
              <a:ln>
                <a:noFill/>
              </a:ln>
              <a:effectLst/>
            </c:spPr>
            <c:extLst>
              <c:ext xmlns:c16="http://schemas.microsoft.com/office/drawing/2014/chart" uri="{C3380CC4-5D6E-409C-BE32-E72D297353CC}">
                <c16:uniqueId val="{00000009-B1EA-C942-8331-37A6D63A49F2}"/>
              </c:ext>
            </c:extLst>
          </c:dPt>
          <c:dPt>
            <c:idx val="6"/>
            <c:invertIfNegative val="0"/>
            <c:bubble3D val="0"/>
            <c:spPr>
              <a:solidFill>
                <a:srgbClr val="142B41"/>
              </a:solidFill>
              <a:ln>
                <a:noFill/>
              </a:ln>
              <a:effectLst/>
            </c:spPr>
            <c:extLst>
              <c:ext xmlns:c16="http://schemas.microsoft.com/office/drawing/2014/chart" uri="{C3380CC4-5D6E-409C-BE32-E72D297353CC}">
                <c16:uniqueId val="{0000000B-B1EA-C942-8331-37A6D63A49F2}"/>
              </c:ext>
            </c:extLst>
          </c:dPt>
          <c:dPt>
            <c:idx val="7"/>
            <c:invertIfNegative val="0"/>
            <c:bubble3D val="0"/>
            <c:extLst>
              <c:ext xmlns:c16="http://schemas.microsoft.com/office/drawing/2014/chart" uri="{C3380CC4-5D6E-409C-BE32-E72D297353CC}">
                <c16:uniqueId val="{0000000C-B1EA-C942-8331-37A6D63A49F2}"/>
              </c:ext>
            </c:extLst>
          </c:dPt>
          <c:dPt>
            <c:idx val="9"/>
            <c:invertIfNegative val="0"/>
            <c:bubble3D val="0"/>
            <c:extLst>
              <c:ext xmlns:c16="http://schemas.microsoft.com/office/drawing/2014/chart" uri="{C3380CC4-5D6E-409C-BE32-E72D297353CC}">
                <c16:uniqueId val="{0000000D-B1EA-C942-8331-37A6D63A49F2}"/>
              </c:ext>
            </c:extLst>
          </c:dPt>
          <c:dPt>
            <c:idx val="10"/>
            <c:invertIfNegative val="0"/>
            <c:bubble3D val="0"/>
            <c:extLst>
              <c:ext xmlns:c16="http://schemas.microsoft.com/office/drawing/2014/chart" uri="{C3380CC4-5D6E-409C-BE32-E72D297353CC}">
                <c16:uniqueId val="{0000000E-B1EA-C942-8331-37A6D63A49F2}"/>
              </c:ext>
            </c:extLst>
          </c:dPt>
          <c:dPt>
            <c:idx val="11"/>
            <c:invertIfNegative val="0"/>
            <c:bubble3D val="0"/>
            <c:extLst>
              <c:ext xmlns:c16="http://schemas.microsoft.com/office/drawing/2014/chart" uri="{C3380CC4-5D6E-409C-BE32-E72D297353CC}">
                <c16:uniqueId val="{0000000F-B1EA-C942-8331-37A6D63A49F2}"/>
              </c:ext>
            </c:extLst>
          </c:dPt>
          <c:dPt>
            <c:idx val="12"/>
            <c:invertIfNegative val="0"/>
            <c:bubble3D val="0"/>
            <c:extLst>
              <c:ext xmlns:c16="http://schemas.microsoft.com/office/drawing/2014/chart" uri="{C3380CC4-5D6E-409C-BE32-E72D297353CC}">
                <c16:uniqueId val="{00000010-B1EA-C942-8331-37A6D63A49F2}"/>
              </c:ext>
            </c:extLst>
          </c:dPt>
          <c:dLbls>
            <c:dLbl>
              <c:idx val="0"/>
              <c:tx>
                <c:rich>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fld id="{DB28F8AB-565E-4BB2-AF30-3C6512E10036}" type="VALUE">
                      <a:rPr lang="en-US" sz="1100" b="0">
                        <a:solidFill>
                          <a:schemeClr val="bg1"/>
                        </a:solidFill>
                      </a:rPr>
                      <a:pPr>
                        <a:defRPr sz="1100">
                          <a:solidFill>
                            <a:schemeClr val="bg1"/>
                          </a:solidFill>
                        </a:defRPr>
                      </a:pPr>
                      <a:t>[VALUE]</a:t>
                    </a:fld>
                    <a:endParaRPr lang="en-US"/>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1-B1EA-C942-8331-37A6D63A49F2}"/>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AUS</c:v>
                </c:pt>
                <c:pt idx="1">
                  <c:v>NETH</c:v>
                </c:pt>
                <c:pt idx="2">
                  <c:v>CAN</c:v>
                </c:pt>
                <c:pt idx="3">
                  <c:v>KOR</c:v>
                </c:pt>
                <c:pt idx="4">
                  <c:v>US</c:v>
                </c:pt>
                <c:pt idx="5">
                  <c:v>JPN</c:v>
                </c:pt>
                <c:pt idx="6">
                  <c:v>FRA</c:v>
                </c:pt>
                <c:pt idx="7">
                  <c:v>NOR</c:v>
                </c:pt>
                <c:pt idx="8">
                  <c:v>GER</c:v>
                </c:pt>
              </c:strCache>
            </c:strRef>
          </c:cat>
          <c:val>
            <c:numRef>
              <c:f>Sheet1!$B$2:$B$10</c:f>
              <c:numCache>
                <c:formatCode>General</c:formatCode>
                <c:ptCount val="9"/>
                <c:pt idx="0">
                  <c:v>56.8</c:v>
                </c:pt>
                <c:pt idx="1">
                  <c:v>58.6</c:v>
                </c:pt>
                <c:pt idx="2">
                  <c:v>62</c:v>
                </c:pt>
                <c:pt idx="3" formatCode="0">
                  <c:v>71.7</c:v>
                </c:pt>
                <c:pt idx="4">
                  <c:v>107.6</c:v>
                </c:pt>
                <c:pt idx="5" formatCode="0">
                  <c:v>112.3</c:v>
                </c:pt>
                <c:pt idx="6">
                  <c:v>122.8</c:v>
                </c:pt>
                <c:pt idx="7">
                  <c:v>133.19999999999999</c:v>
                </c:pt>
                <c:pt idx="8">
                  <c:v>149.9</c:v>
                </c:pt>
              </c:numCache>
            </c:numRef>
          </c:val>
          <c:extLst>
            <c:ext xmlns:c16="http://schemas.microsoft.com/office/drawing/2014/chart" uri="{C3380CC4-5D6E-409C-BE32-E72D297353CC}">
              <c16:uniqueId val="{00000011-B1EA-C942-8331-37A6D63A49F2}"/>
            </c:ext>
          </c:extLst>
        </c:ser>
        <c:dLbls>
          <c:dLblPos val="inEnd"/>
          <c:showLegendKey val="0"/>
          <c:showVal val="1"/>
          <c:showCatName val="0"/>
          <c:showSerName val="0"/>
          <c:showPercent val="0"/>
          <c:showBubbleSize val="0"/>
        </c:dLbls>
        <c:gapWidth val="70"/>
        <c:axId val="1666536176"/>
        <c:axId val="1666457536"/>
      </c:barChart>
      <c:lineChart>
        <c:grouping val="standard"/>
        <c:varyColors val="0"/>
        <c:ser>
          <c:idx val="1"/>
          <c:order val="1"/>
          <c:tx>
            <c:strRef>
              <c:f>Sheet1!$C$1</c:f>
              <c:strCache>
                <c:ptCount val="1"/>
                <c:pt idx="0">
                  <c:v>Average</c:v>
                </c:pt>
              </c:strCache>
            </c:strRef>
          </c:tx>
          <c:spPr>
            <a:ln w="19050" cap="rnd">
              <a:solidFill>
                <a:schemeClr val="accent4"/>
              </a:solidFill>
              <a:round/>
            </a:ln>
            <a:effectLst/>
          </c:spPr>
          <c:marker>
            <c:symbol val="none"/>
          </c:marker>
          <c:cat>
            <c:strRef>
              <c:f>Sheet1!$A$2:$A$10</c:f>
              <c:strCache>
                <c:ptCount val="9"/>
                <c:pt idx="0">
                  <c:v>AUS</c:v>
                </c:pt>
                <c:pt idx="1">
                  <c:v>NETH</c:v>
                </c:pt>
                <c:pt idx="2">
                  <c:v>CAN</c:v>
                </c:pt>
                <c:pt idx="3">
                  <c:v>KOR</c:v>
                </c:pt>
                <c:pt idx="4">
                  <c:v>US</c:v>
                </c:pt>
                <c:pt idx="5">
                  <c:v>JPN</c:v>
                </c:pt>
                <c:pt idx="6">
                  <c:v>FRA</c:v>
                </c:pt>
                <c:pt idx="7">
                  <c:v>NOR</c:v>
                </c:pt>
                <c:pt idx="8">
                  <c:v>GER</c:v>
                </c:pt>
              </c:strCache>
            </c:strRef>
          </c:cat>
          <c:val>
            <c:numRef>
              <c:f>Sheet1!$C$2:$C$10</c:f>
              <c:numCache>
                <c:formatCode>General</c:formatCode>
                <c:ptCount val="9"/>
                <c:pt idx="0">
                  <c:v>80.099999999999994</c:v>
                </c:pt>
                <c:pt idx="1">
                  <c:v>80.099999999999994</c:v>
                </c:pt>
                <c:pt idx="2">
                  <c:v>80.099999999999994</c:v>
                </c:pt>
                <c:pt idx="3">
                  <c:v>80.099999999999994</c:v>
                </c:pt>
                <c:pt idx="4">
                  <c:v>80.099999999999994</c:v>
                </c:pt>
                <c:pt idx="5">
                  <c:v>80.099999999999994</c:v>
                </c:pt>
                <c:pt idx="6">
                  <c:v>80.099999999999994</c:v>
                </c:pt>
                <c:pt idx="7">
                  <c:v>80.099999999999994</c:v>
                </c:pt>
                <c:pt idx="8">
                  <c:v>80.099999999999994</c:v>
                </c:pt>
              </c:numCache>
            </c:numRef>
          </c:val>
          <c:smooth val="0"/>
          <c:extLst>
            <c:ext xmlns:c16="http://schemas.microsoft.com/office/drawing/2014/chart" uri="{C3380CC4-5D6E-409C-BE32-E72D297353CC}">
              <c16:uniqueId val="{00000012-B1EA-C942-8331-37A6D63A49F2}"/>
            </c:ext>
          </c:extLst>
        </c:ser>
        <c:dLbls>
          <c:showLegendKey val="0"/>
          <c:showVal val="0"/>
          <c:showCatName val="0"/>
          <c:showSerName val="0"/>
          <c:showPercent val="0"/>
          <c:showBubbleSize val="0"/>
        </c:dLbls>
        <c:marker val="1"/>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169337848570127E-2"/>
          <c:y val="2.9772984509608469E-2"/>
          <c:w val="0.96566132430285978"/>
          <c:h val="0.88178109026324947"/>
        </c:manualLayout>
      </c:layout>
      <c:barChart>
        <c:barDir val="col"/>
        <c:grouping val="clustered"/>
        <c:varyColors val="0"/>
        <c:ser>
          <c:idx val="0"/>
          <c:order val="0"/>
          <c:tx>
            <c:strRef>
              <c:f>Sheet1!$B$1</c:f>
              <c:strCache>
                <c:ptCount val="1"/>
                <c:pt idx="0">
                  <c:v>Hip replacement</c:v>
                </c:pt>
              </c:strCache>
            </c:strRef>
          </c:tx>
          <c:spPr>
            <a:solidFill>
              <a:srgbClr val="142B41"/>
            </a:solidFill>
            <a:ln>
              <a:noFill/>
            </a:ln>
            <a:effectLst/>
          </c:spPr>
          <c:invertIfNegative val="0"/>
          <c:dPt>
            <c:idx val="0"/>
            <c:invertIfNegative val="0"/>
            <c:bubble3D val="0"/>
            <c:extLst>
              <c:ext xmlns:c16="http://schemas.microsoft.com/office/drawing/2014/chart" uri="{C3380CC4-5D6E-409C-BE32-E72D297353CC}">
                <c16:uniqueId val="{00000000-F994-3E42-A48F-F59120E9A99E}"/>
              </c:ext>
            </c:extLst>
          </c:dPt>
          <c:dPt>
            <c:idx val="1"/>
            <c:invertIfNegative val="0"/>
            <c:bubble3D val="0"/>
            <c:extLst>
              <c:ext xmlns:c16="http://schemas.microsoft.com/office/drawing/2014/chart" uri="{C3380CC4-5D6E-409C-BE32-E72D297353CC}">
                <c16:uniqueId val="{00000001-F994-3E42-A48F-F59120E9A99E}"/>
              </c:ext>
            </c:extLst>
          </c:dPt>
          <c:dPt>
            <c:idx val="2"/>
            <c:invertIfNegative val="0"/>
            <c:bubble3D val="0"/>
            <c:extLst>
              <c:ext xmlns:c16="http://schemas.microsoft.com/office/drawing/2014/chart" uri="{C3380CC4-5D6E-409C-BE32-E72D297353CC}">
                <c16:uniqueId val="{00000002-F994-3E42-A48F-F59120E9A99E}"/>
              </c:ext>
            </c:extLst>
          </c:dPt>
          <c:dPt>
            <c:idx val="4"/>
            <c:invertIfNegative val="0"/>
            <c:bubble3D val="0"/>
            <c:extLst>
              <c:ext xmlns:c16="http://schemas.microsoft.com/office/drawing/2014/chart" uri="{C3380CC4-5D6E-409C-BE32-E72D297353CC}">
                <c16:uniqueId val="{00000003-F994-3E42-A48F-F59120E9A99E}"/>
              </c:ext>
            </c:extLst>
          </c:dPt>
          <c:dPt>
            <c:idx val="5"/>
            <c:invertIfNegative val="0"/>
            <c:bubble3D val="0"/>
            <c:extLst>
              <c:ext xmlns:c16="http://schemas.microsoft.com/office/drawing/2014/chart" uri="{C3380CC4-5D6E-409C-BE32-E72D297353CC}">
                <c16:uniqueId val="{00000004-F994-3E42-A48F-F59120E9A99E}"/>
              </c:ext>
            </c:extLst>
          </c:dPt>
          <c:dPt>
            <c:idx val="6"/>
            <c:invertIfNegative val="0"/>
            <c:bubble3D val="0"/>
            <c:extLst>
              <c:ext xmlns:c16="http://schemas.microsoft.com/office/drawing/2014/chart" uri="{C3380CC4-5D6E-409C-BE32-E72D297353CC}">
                <c16:uniqueId val="{00000005-F994-3E42-A48F-F59120E9A99E}"/>
              </c:ext>
            </c:extLst>
          </c:dPt>
          <c:dPt>
            <c:idx val="7"/>
            <c:invertIfNegative val="0"/>
            <c:bubble3D val="0"/>
            <c:extLst>
              <c:ext xmlns:c16="http://schemas.microsoft.com/office/drawing/2014/chart" uri="{C3380CC4-5D6E-409C-BE32-E72D297353CC}">
                <c16:uniqueId val="{00000006-F994-3E42-A48F-F59120E9A99E}"/>
              </c:ext>
            </c:extLst>
          </c:dPt>
          <c:dPt>
            <c:idx val="8"/>
            <c:invertIfNegative val="0"/>
            <c:bubble3D val="0"/>
            <c:spPr>
              <a:solidFill>
                <a:srgbClr val="142B41"/>
              </a:solidFill>
              <a:ln>
                <a:noFill/>
              </a:ln>
              <a:effectLst/>
            </c:spPr>
            <c:extLst>
              <c:ext xmlns:c16="http://schemas.microsoft.com/office/drawing/2014/chart" uri="{C3380CC4-5D6E-409C-BE32-E72D297353CC}">
                <c16:uniqueId val="{00000008-F994-3E42-A48F-F59120E9A99E}"/>
              </c:ext>
            </c:extLst>
          </c:dPt>
          <c:dPt>
            <c:idx val="9"/>
            <c:invertIfNegative val="0"/>
            <c:bubble3D val="0"/>
            <c:spPr>
              <a:solidFill>
                <a:schemeClr val="bg2"/>
              </a:solidFill>
              <a:ln>
                <a:noFill/>
              </a:ln>
              <a:effectLst/>
            </c:spPr>
            <c:extLst>
              <c:ext xmlns:c16="http://schemas.microsoft.com/office/drawing/2014/chart" uri="{C3380CC4-5D6E-409C-BE32-E72D297353CC}">
                <c16:uniqueId val="{0000000A-F994-3E42-A48F-F59120E9A99E}"/>
              </c:ext>
            </c:extLst>
          </c:dPt>
          <c:dPt>
            <c:idx val="10"/>
            <c:invertIfNegative val="0"/>
            <c:bubble3D val="0"/>
            <c:spPr>
              <a:solidFill>
                <a:srgbClr val="142B41"/>
              </a:solidFill>
              <a:ln>
                <a:noFill/>
              </a:ln>
              <a:effectLst/>
            </c:spPr>
            <c:extLst>
              <c:ext xmlns:c16="http://schemas.microsoft.com/office/drawing/2014/chart" uri="{C3380CC4-5D6E-409C-BE32-E72D297353CC}">
                <c16:uniqueId val="{0000000C-F994-3E42-A48F-F59120E9A99E}"/>
              </c:ext>
            </c:extLst>
          </c:dPt>
          <c:dPt>
            <c:idx val="11"/>
            <c:invertIfNegative val="0"/>
            <c:bubble3D val="0"/>
            <c:extLst>
              <c:ext xmlns:c16="http://schemas.microsoft.com/office/drawing/2014/chart" uri="{C3380CC4-5D6E-409C-BE32-E72D297353CC}">
                <c16:uniqueId val="{0000000D-F994-3E42-A48F-F59120E9A99E}"/>
              </c:ext>
            </c:extLst>
          </c:dPt>
          <c:dPt>
            <c:idx val="12"/>
            <c:invertIfNegative val="0"/>
            <c:bubble3D val="0"/>
            <c:extLst>
              <c:ext xmlns:c16="http://schemas.microsoft.com/office/drawing/2014/chart" uri="{C3380CC4-5D6E-409C-BE32-E72D297353CC}">
                <c16:uniqueId val="{0000000E-F994-3E42-A48F-F59120E9A99E}"/>
              </c:ext>
            </c:extLst>
          </c:dPt>
          <c:dLbls>
            <c:dLbl>
              <c:idx val="0"/>
              <c:tx>
                <c:rich>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fld id="{DB28F8AB-565E-4BB2-AF30-3C6512E10036}" type="VALUE">
                      <a:rPr lang="en-US" sz="1100" b="0">
                        <a:solidFill>
                          <a:schemeClr val="bg1"/>
                        </a:solidFill>
                      </a:rPr>
                      <a:pPr>
                        <a:defRPr sz="1100">
                          <a:solidFill>
                            <a:schemeClr val="bg1"/>
                          </a:solidFill>
                        </a:defRPr>
                      </a:pPr>
                      <a:t>[VALUE]</a:t>
                    </a:fld>
                    <a:endParaRPr lang="en-US"/>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0-F994-3E42-A48F-F59120E9A99E}"/>
                </c:ext>
              </c:extLst>
            </c:dLbl>
            <c:dLbl>
              <c:idx val="3"/>
              <c:layout>
                <c:manualLayout>
                  <c:x val="-5.173367632465267E-17"/>
                  <c:y val="0.1079670254590757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994-3E42-A48F-F59120E9A99E}"/>
                </c:ext>
              </c:extLst>
            </c:dLbl>
            <c:dLbl>
              <c:idx val="4"/>
              <c:layout>
                <c:manualLayout>
                  <c:x val="0"/>
                  <c:y val="0.1165722612820626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994-3E42-A48F-F59120E9A99E}"/>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KOR</c:v>
                </c:pt>
                <c:pt idx="1">
                  <c:v>UK</c:v>
                </c:pt>
                <c:pt idx="2">
                  <c:v>CAN</c:v>
                </c:pt>
                <c:pt idx="3">
                  <c:v>SWE</c:v>
                </c:pt>
                <c:pt idx="4">
                  <c:v>NZ</c:v>
                </c:pt>
                <c:pt idx="5">
                  <c:v>FRA</c:v>
                </c:pt>
                <c:pt idx="6">
                  <c:v>NETH</c:v>
                </c:pt>
                <c:pt idx="7">
                  <c:v>GER</c:v>
                </c:pt>
                <c:pt idx="8">
                  <c:v>NOR</c:v>
                </c:pt>
                <c:pt idx="9">
                  <c:v>US</c:v>
                </c:pt>
                <c:pt idx="10">
                  <c:v>SWIZ</c:v>
                </c:pt>
              </c:strCache>
            </c:strRef>
          </c:cat>
          <c:val>
            <c:numRef>
              <c:f>Sheet1!$B$2:$B$12</c:f>
              <c:numCache>
                <c:formatCode>General</c:formatCode>
                <c:ptCount val="11"/>
                <c:pt idx="0">
                  <c:v>3.8</c:v>
                </c:pt>
                <c:pt idx="1">
                  <c:v>5.2</c:v>
                </c:pt>
                <c:pt idx="2">
                  <c:v>7.5</c:v>
                </c:pt>
                <c:pt idx="3">
                  <c:v>10.199999999999999</c:v>
                </c:pt>
                <c:pt idx="4">
                  <c:v>10.4</c:v>
                </c:pt>
                <c:pt idx="5">
                  <c:v>10.6</c:v>
                </c:pt>
                <c:pt idx="6">
                  <c:v>13.3</c:v>
                </c:pt>
                <c:pt idx="7">
                  <c:v>13.5</c:v>
                </c:pt>
                <c:pt idx="8">
                  <c:v>14.2</c:v>
                </c:pt>
                <c:pt idx="9">
                  <c:v>15.6</c:v>
                </c:pt>
                <c:pt idx="10">
                  <c:v>16.399999999999999</c:v>
                </c:pt>
              </c:numCache>
            </c:numRef>
          </c:val>
          <c:extLst>
            <c:ext xmlns:c16="http://schemas.microsoft.com/office/drawing/2014/chart" uri="{C3380CC4-5D6E-409C-BE32-E72D297353CC}">
              <c16:uniqueId val="{0000000F-F994-3E42-A48F-F59120E9A99E}"/>
            </c:ext>
          </c:extLst>
        </c:ser>
        <c:dLbls>
          <c:dLblPos val="inEnd"/>
          <c:showLegendKey val="0"/>
          <c:showVal val="1"/>
          <c:showCatName val="0"/>
          <c:showSerName val="0"/>
          <c:showPercent val="0"/>
          <c:showBubbleSize val="0"/>
        </c:dLbls>
        <c:gapWidth val="50"/>
        <c:axId val="1666536176"/>
        <c:axId val="1666457536"/>
      </c:barChart>
      <c:lineChart>
        <c:grouping val="standard"/>
        <c:varyColors val="0"/>
        <c:ser>
          <c:idx val="1"/>
          <c:order val="1"/>
          <c:tx>
            <c:strRef>
              <c:f>Sheet1!$C$1</c:f>
              <c:strCache>
                <c:ptCount val="1"/>
                <c:pt idx="0">
                  <c:v>Average</c:v>
                </c:pt>
              </c:strCache>
            </c:strRef>
          </c:tx>
          <c:spPr>
            <a:ln w="19050" cap="rnd">
              <a:solidFill>
                <a:schemeClr val="accent4"/>
              </a:solidFill>
              <a:round/>
            </a:ln>
            <a:effectLst/>
          </c:spPr>
          <c:marker>
            <c:symbol val="none"/>
          </c:marker>
          <c:cat>
            <c:strRef>
              <c:f>Sheet1!$A$2:$A$12</c:f>
              <c:strCache>
                <c:ptCount val="11"/>
                <c:pt idx="0">
                  <c:v>KOR</c:v>
                </c:pt>
                <c:pt idx="1">
                  <c:v>UK</c:v>
                </c:pt>
                <c:pt idx="2">
                  <c:v>CAN</c:v>
                </c:pt>
                <c:pt idx="3">
                  <c:v>SWE</c:v>
                </c:pt>
                <c:pt idx="4">
                  <c:v>NZ</c:v>
                </c:pt>
                <c:pt idx="5">
                  <c:v>FRA</c:v>
                </c:pt>
                <c:pt idx="6">
                  <c:v>NETH</c:v>
                </c:pt>
                <c:pt idx="7">
                  <c:v>GER</c:v>
                </c:pt>
                <c:pt idx="8">
                  <c:v>NOR</c:v>
                </c:pt>
                <c:pt idx="9">
                  <c:v>US</c:v>
                </c:pt>
                <c:pt idx="10">
                  <c:v>SWIZ</c:v>
                </c:pt>
              </c:strCache>
            </c:strRef>
          </c:cat>
          <c:val>
            <c:numRef>
              <c:f>Sheet1!$C$2:$C$12</c:f>
              <c:numCache>
                <c:formatCode>General</c:formatCode>
                <c:ptCount val="11"/>
                <c:pt idx="0">
                  <c:v>9.4</c:v>
                </c:pt>
                <c:pt idx="1">
                  <c:v>9.4</c:v>
                </c:pt>
                <c:pt idx="2">
                  <c:v>9.4</c:v>
                </c:pt>
                <c:pt idx="3">
                  <c:v>9.4</c:v>
                </c:pt>
                <c:pt idx="4">
                  <c:v>9.4</c:v>
                </c:pt>
                <c:pt idx="5">
                  <c:v>9.4</c:v>
                </c:pt>
                <c:pt idx="6">
                  <c:v>9.4</c:v>
                </c:pt>
                <c:pt idx="7">
                  <c:v>9.4</c:v>
                </c:pt>
                <c:pt idx="8">
                  <c:v>9.4</c:v>
                </c:pt>
                <c:pt idx="9">
                  <c:v>9.4</c:v>
                </c:pt>
                <c:pt idx="10">
                  <c:v>9.4</c:v>
                </c:pt>
              </c:numCache>
            </c:numRef>
          </c:val>
          <c:smooth val="0"/>
          <c:extLst>
            <c:ext xmlns:c16="http://schemas.microsoft.com/office/drawing/2014/chart" uri="{C3380CC4-5D6E-409C-BE32-E72D297353CC}">
              <c16:uniqueId val="{00000010-F994-3E42-A48F-F59120E9A99E}"/>
            </c:ext>
          </c:extLst>
        </c:ser>
        <c:dLbls>
          <c:showLegendKey val="0"/>
          <c:showVal val="0"/>
          <c:showCatName val="0"/>
          <c:showSerName val="0"/>
          <c:showPercent val="0"/>
          <c:showBubbleSize val="0"/>
        </c:dLbls>
        <c:marker val="1"/>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0.19773285249552711"/>
          <c:w val="1"/>
          <c:h val="0.71041096433048045"/>
        </c:manualLayout>
      </c:layout>
      <c:barChart>
        <c:barDir val="col"/>
        <c:grouping val="clustered"/>
        <c:varyColors val="0"/>
        <c:ser>
          <c:idx val="4"/>
          <c:order val="0"/>
          <c:tx>
            <c:strRef>
              <c:f>Sheet1!$B$1</c:f>
              <c:strCache>
                <c:ptCount val="1"/>
                <c:pt idx="0">
                  <c:v>Government/compulsory health insurance</c:v>
                </c:pt>
              </c:strCache>
            </c:strRef>
          </c:tx>
          <c:spPr>
            <a:solidFill>
              <a:srgbClr val="142B41"/>
            </a:solidFill>
            <a:ln w="9525">
              <a:noFill/>
              <a:prstDash val="solid"/>
            </a:ln>
          </c:spPr>
          <c:invertIfNegative val="0"/>
          <c:dPt>
            <c:idx val="2"/>
            <c:invertIfNegative val="0"/>
            <c:bubble3D val="0"/>
            <c:extLst>
              <c:ext xmlns:c16="http://schemas.microsoft.com/office/drawing/2014/chart" uri="{C3380CC4-5D6E-409C-BE32-E72D297353CC}">
                <c16:uniqueId val="{00000001-6762-45F0-B0E9-B1513287C65A}"/>
              </c:ext>
            </c:extLst>
          </c:dPt>
          <c:dPt>
            <c:idx val="5"/>
            <c:invertIfNegative val="0"/>
            <c:bubble3D val="0"/>
            <c:extLst>
              <c:ext xmlns:c16="http://schemas.microsoft.com/office/drawing/2014/chart" uri="{C3380CC4-5D6E-409C-BE32-E72D297353CC}">
                <c16:uniqueId val="{00000000-903B-426C-B6D3-1FBF4FAAC7FF}"/>
              </c:ext>
            </c:extLst>
          </c:dPt>
          <c:dLbls>
            <c:numFmt formatCode="#,##0.0" sourceLinked="0"/>
            <c:spPr>
              <a:noFill/>
              <a:ln>
                <a:noFill/>
              </a:ln>
              <a:effectLst/>
            </c:spPr>
            <c:txPr>
              <a:bodyPr rot="-5400000" vert="horz"/>
              <a:lstStyle/>
              <a:p>
                <a:pPr>
                  <a:defRPr sz="1000">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Sheet1!$A$2:$A$14</c:f>
              <c:strCache>
                <c:ptCount val="13"/>
                <c:pt idx="0">
                  <c:v>UK</c:v>
                </c:pt>
                <c:pt idx="1">
                  <c:v>GER</c:v>
                </c:pt>
                <c:pt idx="2">
                  <c:v>NZ</c:v>
                </c:pt>
                <c:pt idx="3">
                  <c:v>SWIZ</c:v>
                </c:pt>
                <c:pt idx="4">
                  <c:v>AUS</c:v>
                </c:pt>
                <c:pt idx="5">
                  <c:v>US</c:v>
                </c:pt>
                <c:pt idx="6">
                  <c:v>CAN</c:v>
                </c:pt>
                <c:pt idx="7">
                  <c:v>KOR</c:v>
                </c:pt>
                <c:pt idx="8">
                  <c:v>NETH</c:v>
                </c:pt>
                <c:pt idx="9">
                  <c:v>FRA</c:v>
                </c:pt>
                <c:pt idx="10">
                  <c:v>JPN</c:v>
                </c:pt>
                <c:pt idx="11">
                  <c:v>NOR</c:v>
                </c:pt>
                <c:pt idx="12">
                  <c:v>SWE</c:v>
                </c:pt>
              </c:strCache>
            </c:strRef>
          </c:cat>
          <c:val>
            <c:numRef>
              <c:f>Sheet1!$B$2:$B$14</c:f>
              <c:numCache>
                <c:formatCode>0.0</c:formatCode>
                <c:ptCount val="13"/>
                <c:pt idx="0">
                  <c:v>100</c:v>
                </c:pt>
                <c:pt idx="1">
                  <c:v>99.9</c:v>
                </c:pt>
                <c:pt idx="2">
                  <c:v>100</c:v>
                </c:pt>
                <c:pt idx="3">
                  <c:v>100</c:v>
                </c:pt>
                <c:pt idx="4">
                  <c:v>100</c:v>
                </c:pt>
                <c:pt idx="5">
                  <c:v>38.1</c:v>
                </c:pt>
                <c:pt idx="6">
                  <c:v>100</c:v>
                </c:pt>
                <c:pt idx="7">
                  <c:v>100</c:v>
                </c:pt>
                <c:pt idx="8">
                  <c:v>99.9</c:v>
                </c:pt>
                <c:pt idx="9">
                  <c:v>99.9</c:v>
                </c:pt>
                <c:pt idx="10">
                  <c:v>100</c:v>
                </c:pt>
                <c:pt idx="11">
                  <c:v>100</c:v>
                </c:pt>
                <c:pt idx="12">
                  <c:v>100</c:v>
                </c:pt>
              </c:numCache>
            </c:numRef>
          </c:val>
          <c:extLst>
            <c:ext xmlns:c16="http://schemas.microsoft.com/office/drawing/2014/chart" uri="{C3380CC4-5D6E-409C-BE32-E72D297353CC}">
              <c16:uniqueId val="{00000002-6762-45F0-B0E9-B1513287C65A}"/>
            </c:ext>
          </c:extLst>
        </c:ser>
        <c:ser>
          <c:idx val="3"/>
          <c:order val="1"/>
          <c:tx>
            <c:strRef>
              <c:f>Sheet1!$C$1</c:f>
              <c:strCache>
                <c:ptCount val="1"/>
                <c:pt idx="0">
                  <c:v>Voluntary health insurance</c:v>
                </c:pt>
              </c:strCache>
            </c:strRef>
          </c:tx>
          <c:spPr>
            <a:solidFill>
              <a:srgbClr val="65A591"/>
            </a:solidFill>
            <a:ln w="9525">
              <a:noFill/>
              <a:prstDash val="solid"/>
            </a:ln>
          </c:spPr>
          <c:invertIfNegative val="0"/>
          <c:dPt>
            <c:idx val="2"/>
            <c:invertIfNegative val="0"/>
            <c:bubble3D val="0"/>
            <c:extLst>
              <c:ext xmlns:c16="http://schemas.microsoft.com/office/drawing/2014/chart" uri="{C3380CC4-5D6E-409C-BE32-E72D297353CC}">
                <c16:uniqueId val="{00000004-6762-45F0-B0E9-B1513287C65A}"/>
              </c:ext>
            </c:extLst>
          </c:dPt>
          <c:dPt>
            <c:idx val="5"/>
            <c:invertIfNegative val="0"/>
            <c:bubble3D val="0"/>
            <c:extLst>
              <c:ext xmlns:c16="http://schemas.microsoft.com/office/drawing/2014/chart" uri="{C3380CC4-5D6E-409C-BE32-E72D297353CC}">
                <c16:uniqueId val="{00000001-903B-426C-B6D3-1FBF4FAAC7FF}"/>
              </c:ext>
            </c:extLst>
          </c:dPt>
          <c:dLbls>
            <c:dLbl>
              <c:idx val="0"/>
              <c:layout>
                <c:manualLayout>
                  <c:x val="0"/>
                  <c:y val="1.1124388103369227E-2"/>
                </c:manualLayout>
              </c:layout>
              <c:numFmt formatCode="#,##0.0" sourceLinked="0"/>
              <c:spPr>
                <a:noFill/>
                <a:ln>
                  <a:noFill/>
                </a:ln>
                <a:effectLst/>
              </c:spPr>
              <c:txPr>
                <a:bodyPr rot="-5400000" vert="horz"/>
                <a:lstStyle/>
                <a:p>
                  <a:pPr>
                    <a:defRPr sz="1000">
                      <a:solidFill>
                        <a:schemeClr val="tx1"/>
                      </a:solidFill>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3C5-0043-BF10-9C099376D2AF}"/>
                </c:ext>
              </c:extLst>
            </c:dLbl>
            <c:numFmt formatCode="#,##0.0" sourceLinked="0"/>
            <c:spPr>
              <a:noFill/>
              <a:ln>
                <a:noFill/>
              </a:ln>
              <a:effectLst/>
            </c:spPr>
            <c:txPr>
              <a:bodyPr rot="-5400000" vert="horz"/>
              <a:lstStyle/>
              <a:p>
                <a:pPr>
                  <a:defRPr sz="1000">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Sheet1!$A$2:$A$14</c:f>
              <c:strCache>
                <c:ptCount val="13"/>
                <c:pt idx="0">
                  <c:v>UK</c:v>
                </c:pt>
                <c:pt idx="1">
                  <c:v>GER</c:v>
                </c:pt>
                <c:pt idx="2">
                  <c:v>NZ</c:v>
                </c:pt>
                <c:pt idx="3">
                  <c:v>SWIZ</c:v>
                </c:pt>
                <c:pt idx="4">
                  <c:v>AUS</c:v>
                </c:pt>
                <c:pt idx="5">
                  <c:v>US</c:v>
                </c:pt>
                <c:pt idx="6">
                  <c:v>CAN</c:v>
                </c:pt>
                <c:pt idx="7">
                  <c:v>KOR</c:v>
                </c:pt>
                <c:pt idx="8">
                  <c:v>NETH</c:v>
                </c:pt>
                <c:pt idx="9">
                  <c:v>FRA</c:v>
                </c:pt>
                <c:pt idx="10">
                  <c:v>JPN</c:v>
                </c:pt>
                <c:pt idx="11">
                  <c:v>NOR</c:v>
                </c:pt>
                <c:pt idx="12">
                  <c:v>SWE</c:v>
                </c:pt>
              </c:strCache>
            </c:strRef>
          </c:cat>
          <c:val>
            <c:numRef>
              <c:f>Sheet1!$C$2:$C$14</c:f>
              <c:numCache>
                <c:formatCode>0.0</c:formatCode>
                <c:ptCount val="13"/>
                <c:pt idx="0">
                  <c:v>10.3</c:v>
                </c:pt>
                <c:pt idx="1">
                  <c:v>25.8</c:v>
                </c:pt>
                <c:pt idx="2">
                  <c:v>28.1</c:v>
                </c:pt>
                <c:pt idx="3">
                  <c:v>28.5</c:v>
                </c:pt>
                <c:pt idx="4">
                  <c:v>54.3</c:v>
                </c:pt>
                <c:pt idx="5">
                  <c:v>62</c:v>
                </c:pt>
                <c:pt idx="6">
                  <c:v>68</c:v>
                </c:pt>
                <c:pt idx="7">
                  <c:v>72.2</c:v>
                </c:pt>
                <c:pt idx="8">
                  <c:v>83.2</c:v>
                </c:pt>
                <c:pt idx="9">
                  <c:v>96.1</c:v>
                </c:pt>
              </c:numCache>
            </c:numRef>
          </c:val>
          <c:extLst>
            <c:ext xmlns:c16="http://schemas.microsoft.com/office/drawing/2014/chart" uri="{C3380CC4-5D6E-409C-BE32-E72D297353CC}">
              <c16:uniqueId val="{00000005-6762-45F0-B0E9-B1513287C65A}"/>
            </c:ext>
          </c:extLst>
        </c:ser>
        <c:dLbls>
          <c:showLegendKey val="0"/>
          <c:showVal val="0"/>
          <c:showCatName val="0"/>
          <c:showSerName val="0"/>
          <c:showPercent val="0"/>
          <c:showBubbleSize val="0"/>
        </c:dLbls>
        <c:gapWidth val="40"/>
        <c:axId val="533272160"/>
        <c:axId val="533272552"/>
        <c:extLst>
          <c:ext xmlns:c15="http://schemas.microsoft.com/office/drawing/2012/chart" uri="{02D57815-91ED-43cb-92C2-25804820EDAC}">
            <c15:filteredBarSeries>
              <c15:ser>
                <c:idx val="0"/>
                <c:order val="2"/>
                <c:tx>
                  <c:strRef>
                    <c:extLst>
                      <c:ext uri="{02D57815-91ED-43cb-92C2-25804820EDAC}">
                        <c15:formulaRef>
                          <c15:sqref>Sheet1!#REF!</c15:sqref>
                        </c15:formulaRef>
                      </c:ext>
                    </c:extLst>
                    <c:strCache>
                      <c:ptCount val="1"/>
                      <c:pt idx="0">
                        <c:v>#REF!</c:v>
                      </c:pt>
                    </c:strCache>
                  </c:strRef>
                </c:tx>
                <c:spPr>
                  <a:solidFill>
                    <a:srgbClr val="044C7F"/>
                  </a:solidFill>
                  <a:ln w="9525">
                    <a:noFill/>
                    <a:prstDash val="solid"/>
                  </a:ln>
                </c:spPr>
                <c:invertIfNegative val="1"/>
                <c:dPt>
                  <c:idx val="2"/>
                  <c:invertIfNegative val="1"/>
                  <c:bubble3D val="0"/>
                  <c:spPr>
                    <a:solidFill>
                      <a:srgbClr val="044C7F">
                        <a:alpha val="50000"/>
                      </a:srgbClr>
                    </a:solidFill>
                    <a:ln w="9525">
                      <a:noFill/>
                      <a:prstDash val="solid"/>
                    </a:ln>
                  </c:spPr>
                  <c:extLst>
                    <c:ext xmlns:c16="http://schemas.microsoft.com/office/drawing/2014/chart" uri="{C3380CC4-5D6E-409C-BE32-E72D297353CC}">
                      <c16:uniqueId val="{00000007-6762-45F0-B0E9-B1513287C65A}"/>
                    </c:ext>
                  </c:extLst>
                </c:dPt>
                <c:dLbls>
                  <c:dLbl>
                    <c:idx val="2"/>
                    <c:layout>
                      <c:manualLayout>
                        <c:x val="0"/>
                        <c:y val="4.2694563355407479E-4"/>
                      </c:manualLayout>
                    </c:layout>
                    <c:tx>
                      <c:rich>
                        <a:bodyPr/>
                        <a:lstStyle/>
                        <a:p>
                          <a:fld id="{328F89E6-F340-7A4D-8F00-C3BF7CAB0A83}" type="VALUE">
                            <a:rPr lang="en-US" b="1" i="0"/>
                            <a:pPr/>
                            <a:t>[VALUE]</a:t>
                          </a:fld>
                          <a:endParaRPr lang="en-US"/>
                        </a:p>
                      </c:rich>
                    </c:tx>
                    <c:showLegendKey val="0"/>
                    <c:showVal val="1"/>
                    <c:showCatName val="0"/>
                    <c:showSerName val="0"/>
                    <c:showPercent val="0"/>
                    <c:showBubbleSize val="0"/>
                    <c:extLst>
                      <c:ext uri="{CE6537A1-D6FC-4f65-9D91-7224C49458BB}">
                        <c15:dlblFieldTable/>
                        <c15:showDataLabelsRange val="0"/>
                      </c:ext>
                      <c:ext xmlns:c16="http://schemas.microsoft.com/office/drawing/2014/chart" uri="{C3380CC4-5D6E-409C-BE32-E72D297353CC}">
                        <c16:uniqueId val="{00000007-6762-45F0-B0E9-B1513287C65A}"/>
                      </c:ext>
                    </c:extLst>
                  </c:dLbl>
                  <c:spPr>
                    <a:noFill/>
                    <a:ln>
                      <a:noFill/>
                    </a:ln>
                    <a:effectLst/>
                  </c:spPr>
                  <c:txPr>
                    <a:bodyPr/>
                    <a:lstStyle/>
                    <a:p>
                      <a:pPr>
                        <a:defRPr sz="1100" b="1" i="0">
                          <a:solidFill>
                            <a:schemeClr val="bg1"/>
                          </a:solidFill>
                          <a:latin typeface="InterFace" panose="020B0503030203020204" pitchFamily="34" charset="0"/>
                        </a:defRPr>
                      </a:pPr>
                      <a:endParaRPr lang="en-US"/>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Sheet1!$A$2:$A$14</c15:sqref>
                        </c15:formulaRef>
                      </c:ext>
                    </c:extLst>
                    <c:strCache>
                      <c:ptCount val="13"/>
                      <c:pt idx="0">
                        <c:v>UK</c:v>
                      </c:pt>
                      <c:pt idx="1">
                        <c:v>GER</c:v>
                      </c:pt>
                      <c:pt idx="2">
                        <c:v>NZ</c:v>
                      </c:pt>
                      <c:pt idx="3">
                        <c:v>SWIZ</c:v>
                      </c:pt>
                      <c:pt idx="4">
                        <c:v>AUS</c:v>
                      </c:pt>
                      <c:pt idx="5">
                        <c:v>US</c:v>
                      </c:pt>
                      <c:pt idx="6">
                        <c:v>CAN</c:v>
                      </c:pt>
                      <c:pt idx="7">
                        <c:v>KOR</c:v>
                      </c:pt>
                      <c:pt idx="8">
                        <c:v>NETH</c:v>
                      </c:pt>
                      <c:pt idx="9">
                        <c:v>FRA</c:v>
                      </c:pt>
                      <c:pt idx="10">
                        <c:v>JPN</c:v>
                      </c:pt>
                      <c:pt idx="11">
                        <c:v>NOR</c:v>
                      </c:pt>
                      <c:pt idx="12">
                        <c:v>SWE</c:v>
                      </c:pt>
                    </c:strCache>
                  </c:strRef>
                </c:cat>
                <c:val>
                  <c:numRef>
                    <c:extLst>
                      <c:ext uri="{02D57815-91ED-43cb-92C2-25804820EDAC}">
                        <c15:formulaRef>
                          <c15:sqref>Sheet1!#REF!</c15:sqref>
                        </c15:formulaRef>
                      </c:ext>
                    </c:extLst>
                    <c:numCache>
                      <c:formatCode>General</c:formatCode>
                      <c:ptCount val="1"/>
                      <c:pt idx="0">
                        <c:v>1</c:v>
                      </c:pt>
                    </c:numCache>
                  </c:numRef>
                </c:val>
                <c:extLst>
                  <c:ext xmlns:c14="http://schemas.microsoft.com/office/drawing/2007/8/2/chart" uri="{6F2FDCE9-48DA-4B69-8628-5D25D57E5C99}">
                    <c14:invertSolidFillFmt>
                      <c14:spPr xmlns:c14="http://schemas.microsoft.com/office/drawing/2007/8/2/chart">
                        <a:solidFill>
                          <a:srgbClr val="FFC799"/>
                        </a:solidFill>
                        <a:ln w="9525">
                          <a:noFill/>
                          <a:prstDash val="solid"/>
                        </a:ln>
                      </c14:spPr>
                    </c14:invertSolidFillFmt>
                  </c:ext>
                  <c:ext xmlns:c16="http://schemas.microsoft.com/office/drawing/2014/chart" uri="{C3380CC4-5D6E-409C-BE32-E72D297353CC}">
                    <c16:uniqueId val="{00000008-6762-45F0-B0E9-B1513287C65A}"/>
                  </c:ext>
                </c:extLst>
              </c15:ser>
            </c15:filteredBarSeries>
          </c:ext>
        </c:extLst>
      </c:barChart>
      <c:catAx>
        <c:axId val="533272160"/>
        <c:scaling>
          <c:orientation val="minMax"/>
        </c:scaling>
        <c:delete val="0"/>
        <c:axPos val="b"/>
        <c:numFmt formatCode="\$#,##0" sourceLinked="0"/>
        <c:majorTickMark val="none"/>
        <c:minorTickMark val="none"/>
        <c:tickLblPos val="nextTo"/>
        <c:spPr>
          <a:ln w="3810">
            <a:solidFill>
              <a:srgbClr val="5F5A9D">
                <a:lumMod val="60000"/>
                <a:lumOff val="40000"/>
              </a:srgbClr>
            </a:solidFill>
            <a:prstDash val="solid"/>
          </a:ln>
        </c:spPr>
        <c:txPr>
          <a:bodyPr rot="0" vert="horz"/>
          <a:lstStyle/>
          <a:p>
            <a:pPr>
              <a:defRPr/>
            </a:pPr>
            <a:endParaRPr lang="en-US"/>
          </a:p>
        </c:txPr>
        <c:crossAx val="533272552"/>
        <c:crosses val="autoZero"/>
        <c:auto val="1"/>
        <c:lblAlgn val="ctr"/>
        <c:lblOffset val="100"/>
        <c:noMultiLvlLbl val="0"/>
      </c:catAx>
      <c:valAx>
        <c:axId val="533272552"/>
        <c:scaling>
          <c:orientation val="minMax"/>
          <c:max val="100"/>
          <c:min val="0"/>
        </c:scaling>
        <c:delete val="1"/>
        <c:axPos val="l"/>
        <c:numFmt formatCode="#,##0" sourceLinked="0"/>
        <c:majorTickMark val="out"/>
        <c:minorTickMark val="none"/>
        <c:tickLblPos val="nextTo"/>
        <c:crossAx val="533272160"/>
        <c:crosses val="autoZero"/>
        <c:crossBetween val="between"/>
        <c:majorUnit val="1000"/>
        <c:minorUnit val="1000"/>
      </c:valAx>
      <c:spPr>
        <a:noFill/>
        <a:ln w="25400">
          <a:noFill/>
        </a:ln>
      </c:spPr>
    </c:plotArea>
    <c:legend>
      <c:legendPos val="r"/>
      <c:layout>
        <c:manualLayout>
          <c:xMode val="edge"/>
          <c:yMode val="edge"/>
          <c:x val="0.19292710633393048"/>
          <c:y val="2.3662002619139776E-3"/>
          <c:w val="0.60507969837103692"/>
          <c:h val="8.7361909335197246E-2"/>
        </c:manualLayout>
      </c:layout>
      <c:overlay val="0"/>
      <c:spPr>
        <a:noFill/>
        <a:ln w="31827">
          <a:noFill/>
        </a:ln>
      </c:spPr>
    </c:legend>
    <c:plotVisOnly val="1"/>
    <c:dispBlanksAs val="gap"/>
    <c:showDLblsOverMax val="0"/>
  </c:chart>
  <c:spPr>
    <a:noFill/>
    <a:ln>
      <a:noFill/>
    </a:ln>
  </c:spPr>
  <c:txPr>
    <a:bodyPr/>
    <a:lstStyle/>
    <a:p>
      <a:pPr>
        <a:defRPr sz="1100" b="0" i="0" u="none" strike="noStrike" baseline="0">
          <a:solidFill>
            <a:schemeClr val="tx1"/>
          </a:solidFill>
          <a:latin typeface="Arial" panose="020B0604020202020204" pitchFamily="34" charset="0"/>
          <a:ea typeface="Lato" charset="0"/>
          <a:cs typeface="Lato"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673679678929022E-2"/>
          <c:y val="3.47950579680135E-2"/>
          <c:w val="0.75034798427974281"/>
          <c:h val="0.88403057487080494"/>
        </c:manualLayout>
      </c:layout>
      <c:lineChart>
        <c:grouping val="standard"/>
        <c:varyColors val="0"/>
        <c:ser>
          <c:idx val="0"/>
          <c:order val="0"/>
          <c:tx>
            <c:strRef>
              <c:f>Sheet1!$A$2</c:f>
              <c:strCache>
                <c:ptCount val="1"/>
                <c:pt idx="0">
                  <c:v>AUS: 83.2*</c:v>
                </c:pt>
              </c:strCache>
            </c:strRef>
          </c:tx>
          <c:spPr>
            <a:ln w="19050" cap="rnd">
              <a:solidFill>
                <a:schemeClr val="bg2">
                  <a:lumMod val="60000"/>
                  <a:lumOff val="4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Sheet1!$B$2:$AQ$2</c:f>
              <c:numCache>
                <c:formatCode>General</c:formatCode>
                <c:ptCount val="42"/>
                <c:pt idx="1">
                  <c:v>74.8</c:v>
                </c:pt>
                <c:pt idx="2">
                  <c:v>74.599999999999994</c:v>
                </c:pt>
                <c:pt idx="3">
                  <c:v>75.400000000000006</c:v>
                </c:pt>
                <c:pt idx="4">
                  <c:v>75.7</c:v>
                </c:pt>
                <c:pt idx="5">
                  <c:v>75.5</c:v>
                </c:pt>
                <c:pt idx="6">
                  <c:v>76</c:v>
                </c:pt>
                <c:pt idx="7">
                  <c:v>76.2</c:v>
                </c:pt>
                <c:pt idx="8">
                  <c:v>76.2</c:v>
                </c:pt>
                <c:pt idx="9">
                  <c:v>76.400000000000006</c:v>
                </c:pt>
                <c:pt idx="10">
                  <c:v>76.900000000000006</c:v>
                </c:pt>
                <c:pt idx="11">
                  <c:v>77.3</c:v>
                </c:pt>
                <c:pt idx="12">
                  <c:v>77.400000000000006</c:v>
                </c:pt>
                <c:pt idx="13">
                  <c:v>77.900000000000006</c:v>
                </c:pt>
                <c:pt idx="14">
                  <c:v>77.900000000000006</c:v>
                </c:pt>
                <c:pt idx="15">
                  <c:v>77.8</c:v>
                </c:pt>
                <c:pt idx="16">
                  <c:v>78.099999999999994</c:v>
                </c:pt>
                <c:pt idx="17">
                  <c:v>78.400000000000006</c:v>
                </c:pt>
                <c:pt idx="18">
                  <c:v>78.599999999999994</c:v>
                </c:pt>
                <c:pt idx="19">
                  <c:v>78.900000000000006</c:v>
                </c:pt>
                <c:pt idx="20">
                  <c:v>79.2</c:v>
                </c:pt>
                <c:pt idx="21">
                  <c:v>79.599999999999994</c:v>
                </c:pt>
                <c:pt idx="22">
                  <c:v>79.900000000000006</c:v>
                </c:pt>
                <c:pt idx="23">
                  <c:v>80.2</c:v>
                </c:pt>
                <c:pt idx="24">
                  <c:v>80.5</c:v>
                </c:pt>
                <c:pt idx="25">
                  <c:v>80.8</c:v>
                </c:pt>
                <c:pt idx="26">
                  <c:v>81</c:v>
                </c:pt>
                <c:pt idx="27">
                  <c:v>81.3</c:v>
                </c:pt>
                <c:pt idx="28">
                  <c:v>81.400000000000006</c:v>
                </c:pt>
                <c:pt idx="29">
                  <c:v>81.5</c:v>
                </c:pt>
                <c:pt idx="30">
                  <c:v>81.7</c:v>
                </c:pt>
                <c:pt idx="31">
                  <c:v>81.900000000000006</c:v>
                </c:pt>
                <c:pt idx="32">
                  <c:v>82</c:v>
                </c:pt>
                <c:pt idx="33">
                  <c:v>82.1</c:v>
                </c:pt>
                <c:pt idx="34">
                  <c:v>82.3</c:v>
                </c:pt>
                <c:pt idx="35">
                  <c:v>82.4</c:v>
                </c:pt>
                <c:pt idx="36">
                  <c:v>82.4</c:v>
                </c:pt>
                <c:pt idx="37">
                  <c:v>82.5</c:v>
                </c:pt>
                <c:pt idx="38">
                  <c:v>82.7</c:v>
                </c:pt>
                <c:pt idx="39">
                  <c:v>82.9</c:v>
                </c:pt>
                <c:pt idx="40">
                  <c:v>83.2</c:v>
                </c:pt>
              </c:numCache>
            </c:numRef>
          </c:val>
          <c:smooth val="0"/>
          <c:extLst>
            <c:ext xmlns:c16="http://schemas.microsoft.com/office/drawing/2014/chart" uri="{C3380CC4-5D6E-409C-BE32-E72D297353CC}">
              <c16:uniqueId val="{00000000-B09E-460A-80A6-A3C14BDD257B}"/>
            </c:ext>
          </c:extLst>
        </c:ser>
        <c:ser>
          <c:idx val="1"/>
          <c:order val="1"/>
          <c:tx>
            <c:strRef>
              <c:f>Sheet1!$A$3</c:f>
              <c:strCache>
                <c:ptCount val="1"/>
                <c:pt idx="0">
                  <c:v>CAN: 81.7*</c:v>
                </c:pt>
              </c:strCache>
            </c:strRef>
          </c:tx>
          <c:spPr>
            <a:ln w="19050" cap="rnd">
              <a:solidFill>
                <a:schemeClr val="accent4"/>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Sheet1!$B$3:$AQ$3</c:f>
              <c:numCache>
                <c:formatCode>General</c:formatCode>
                <c:ptCount val="42"/>
                <c:pt idx="0">
                  <c:v>75.099999999999994</c:v>
                </c:pt>
                <c:pt idx="1">
                  <c:v>75.5</c:v>
                </c:pt>
                <c:pt idx="2">
                  <c:v>75.7</c:v>
                </c:pt>
                <c:pt idx="3">
                  <c:v>76.099999999999994</c:v>
                </c:pt>
                <c:pt idx="4">
                  <c:v>76.400000000000006</c:v>
                </c:pt>
                <c:pt idx="5">
                  <c:v>76.400000000000006</c:v>
                </c:pt>
                <c:pt idx="6">
                  <c:v>76.5</c:v>
                </c:pt>
                <c:pt idx="7">
                  <c:v>76.8</c:v>
                </c:pt>
                <c:pt idx="8">
                  <c:v>76.900000000000006</c:v>
                </c:pt>
                <c:pt idx="9">
                  <c:v>77.2</c:v>
                </c:pt>
                <c:pt idx="10">
                  <c:v>77.5</c:v>
                </c:pt>
                <c:pt idx="11">
                  <c:v>77.7</c:v>
                </c:pt>
                <c:pt idx="12">
                  <c:v>77.900000000000006</c:v>
                </c:pt>
                <c:pt idx="13">
                  <c:v>77.8</c:v>
                </c:pt>
                <c:pt idx="14">
                  <c:v>78</c:v>
                </c:pt>
                <c:pt idx="15">
                  <c:v>78.099999999999994</c:v>
                </c:pt>
                <c:pt idx="16">
                  <c:v>78.3</c:v>
                </c:pt>
                <c:pt idx="17">
                  <c:v>78.5</c:v>
                </c:pt>
                <c:pt idx="18">
                  <c:v>78.7</c:v>
                </c:pt>
                <c:pt idx="19">
                  <c:v>78.900000000000006</c:v>
                </c:pt>
                <c:pt idx="20">
                  <c:v>79.3</c:v>
                </c:pt>
                <c:pt idx="21">
                  <c:v>79.5</c:v>
                </c:pt>
                <c:pt idx="22">
                  <c:v>79.599999999999994</c:v>
                </c:pt>
                <c:pt idx="23">
                  <c:v>79.8</c:v>
                </c:pt>
                <c:pt idx="24">
                  <c:v>80.099999999999994</c:v>
                </c:pt>
                <c:pt idx="25">
                  <c:v>80.2</c:v>
                </c:pt>
                <c:pt idx="26">
                  <c:v>80.7</c:v>
                </c:pt>
                <c:pt idx="27">
                  <c:v>80.7</c:v>
                </c:pt>
                <c:pt idx="28">
                  <c:v>80.8</c:v>
                </c:pt>
                <c:pt idx="29">
                  <c:v>81.2</c:v>
                </c:pt>
                <c:pt idx="30">
                  <c:v>81.400000000000006</c:v>
                </c:pt>
                <c:pt idx="31">
                  <c:v>81.599999999999994</c:v>
                </c:pt>
                <c:pt idx="32">
                  <c:v>81.8</c:v>
                </c:pt>
                <c:pt idx="33">
                  <c:v>81.8</c:v>
                </c:pt>
                <c:pt idx="34">
                  <c:v>81.900000000000006</c:v>
                </c:pt>
                <c:pt idx="35">
                  <c:v>81.900000000000006</c:v>
                </c:pt>
                <c:pt idx="36">
                  <c:v>82</c:v>
                </c:pt>
                <c:pt idx="37">
                  <c:v>81.900000000000006</c:v>
                </c:pt>
                <c:pt idx="38">
                  <c:v>81.900000000000006</c:v>
                </c:pt>
                <c:pt idx="39">
                  <c:v>82.3</c:v>
                </c:pt>
                <c:pt idx="40">
                  <c:v>81.7</c:v>
                </c:pt>
              </c:numCache>
            </c:numRef>
          </c:val>
          <c:smooth val="0"/>
          <c:extLst>
            <c:ext xmlns:c16="http://schemas.microsoft.com/office/drawing/2014/chart" uri="{C3380CC4-5D6E-409C-BE32-E72D297353CC}">
              <c16:uniqueId val="{00000001-B09E-460A-80A6-A3C14BDD257B}"/>
            </c:ext>
          </c:extLst>
        </c:ser>
        <c:ser>
          <c:idx val="2"/>
          <c:order val="2"/>
          <c:tx>
            <c:strRef>
              <c:f>Sheet1!$A$4</c:f>
              <c:strCache>
                <c:ptCount val="1"/>
                <c:pt idx="0">
                  <c:v>FRA: 82.5</c:v>
                </c:pt>
              </c:strCache>
            </c:strRef>
          </c:tx>
          <c:spPr>
            <a:ln w="19050" cap="rnd">
              <a:solidFill>
                <a:schemeClr val="accent5"/>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Sheet1!$B$4:$AQ$4</c:f>
              <c:numCache>
                <c:formatCode>General</c:formatCode>
                <c:ptCount val="42"/>
                <c:pt idx="0">
                  <c:v>74.3</c:v>
                </c:pt>
                <c:pt idx="1">
                  <c:v>74.5</c:v>
                </c:pt>
                <c:pt idx="2">
                  <c:v>74.8</c:v>
                </c:pt>
                <c:pt idx="3">
                  <c:v>74.8</c:v>
                </c:pt>
                <c:pt idx="4">
                  <c:v>75.3</c:v>
                </c:pt>
                <c:pt idx="5">
                  <c:v>75.400000000000006</c:v>
                </c:pt>
                <c:pt idx="6">
                  <c:v>75.7</c:v>
                </c:pt>
                <c:pt idx="7">
                  <c:v>76.3</c:v>
                </c:pt>
                <c:pt idx="8">
                  <c:v>76.599999999999994</c:v>
                </c:pt>
                <c:pt idx="9">
                  <c:v>76.7</c:v>
                </c:pt>
                <c:pt idx="10">
                  <c:v>77</c:v>
                </c:pt>
                <c:pt idx="11">
                  <c:v>77.2</c:v>
                </c:pt>
                <c:pt idx="12">
                  <c:v>77.5</c:v>
                </c:pt>
                <c:pt idx="13">
                  <c:v>77.5</c:v>
                </c:pt>
                <c:pt idx="14">
                  <c:v>78</c:v>
                </c:pt>
                <c:pt idx="15">
                  <c:v>78.099999999999994</c:v>
                </c:pt>
                <c:pt idx="16">
                  <c:v>78.2</c:v>
                </c:pt>
                <c:pt idx="17">
                  <c:v>78.599999999999994</c:v>
                </c:pt>
                <c:pt idx="18">
                  <c:v>78.8</c:v>
                </c:pt>
                <c:pt idx="19">
                  <c:v>78.900000000000006</c:v>
                </c:pt>
                <c:pt idx="20">
                  <c:v>79.2</c:v>
                </c:pt>
                <c:pt idx="21">
                  <c:v>79.3</c:v>
                </c:pt>
                <c:pt idx="22">
                  <c:v>79.400000000000006</c:v>
                </c:pt>
                <c:pt idx="23">
                  <c:v>79.3</c:v>
                </c:pt>
                <c:pt idx="24">
                  <c:v>80.400000000000006</c:v>
                </c:pt>
                <c:pt idx="25">
                  <c:v>80.400000000000006</c:v>
                </c:pt>
                <c:pt idx="26">
                  <c:v>81</c:v>
                </c:pt>
                <c:pt idx="27">
                  <c:v>81.3</c:v>
                </c:pt>
                <c:pt idx="28">
                  <c:v>81.400000000000006</c:v>
                </c:pt>
                <c:pt idx="29">
                  <c:v>81.599999999999994</c:v>
                </c:pt>
                <c:pt idx="30">
                  <c:v>81.900000000000006</c:v>
                </c:pt>
                <c:pt idx="31">
                  <c:v>82.3</c:v>
                </c:pt>
                <c:pt idx="32">
                  <c:v>82.1</c:v>
                </c:pt>
                <c:pt idx="33">
                  <c:v>82.4</c:v>
                </c:pt>
                <c:pt idx="34">
                  <c:v>82.9</c:v>
                </c:pt>
                <c:pt idx="35">
                  <c:v>82.4</c:v>
                </c:pt>
                <c:pt idx="36">
                  <c:v>82.7</c:v>
                </c:pt>
                <c:pt idx="37">
                  <c:v>82.7</c:v>
                </c:pt>
                <c:pt idx="38">
                  <c:v>82.8</c:v>
                </c:pt>
                <c:pt idx="39">
                  <c:v>83</c:v>
                </c:pt>
                <c:pt idx="40">
                  <c:v>82.3</c:v>
                </c:pt>
                <c:pt idx="41">
                  <c:v>82.5</c:v>
                </c:pt>
              </c:numCache>
            </c:numRef>
          </c:val>
          <c:smooth val="0"/>
          <c:extLst>
            <c:ext xmlns:c16="http://schemas.microsoft.com/office/drawing/2014/chart" uri="{C3380CC4-5D6E-409C-BE32-E72D297353CC}">
              <c16:uniqueId val="{00000002-B09E-460A-80A6-A3C14BDD257B}"/>
            </c:ext>
          </c:extLst>
        </c:ser>
        <c:ser>
          <c:idx val="3"/>
          <c:order val="3"/>
          <c:tx>
            <c:strRef>
              <c:f>Sheet1!$A$5</c:f>
              <c:strCache>
                <c:ptCount val="1"/>
                <c:pt idx="0">
                  <c:v>GER: 80.9</c:v>
                </c:pt>
              </c:strCache>
            </c:strRef>
          </c:tx>
          <c:spPr>
            <a:ln w="19050" cap="rnd">
              <a:solidFill>
                <a:schemeClr val="bg2"/>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Sheet1!$B$5:$AQ$5</c:f>
              <c:numCache>
                <c:formatCode>General</c:formatCode>
                <c:ptCount val="42"/>
                <c:pt idx="0">
                  <c:v>72.900000000000006</c:v>
                </c:pt>
                <c:pt idx="1">
                  <c:v>73.2</c:v>
                </c:pt>
                <c:pt idx="2">
                  <c:v>73.5</c:v>
                </c:pt>
                <c:pt idx="3">
                  <c:v>73.8</c:v>
                </c:pt>
                <c:pt idx="4">
                  <c:v>74.3</c:v>
                </c:pt>
                <c:pt idx="5">
                  <c:v>75.099999999999994</c:v>
                </c:pt>
                <c:pt idx="6">
                  <c:v>75.3</c:v>
                </c:pt>
                <c:pt idx="7">
                  <c:v>75.8</c:v>
                </c:pt>
                <c:pt idx="8">
                  <c:v>76</c:v>
                </c:pt>
                <c:pt idx="9">
                  <c:v>76.099999999999994</c:v>
                </c:pt>
                <c:pt idx="10">
                  <c:v>77.400000000000006</c:v>
                </c:pt>
                <c:pt idx="11">
                  <c:v>75.7</c:v>
                </c:pt>
                <c:pt idx="12">
                  <c:v>76.2</c:v>
                </c:pt>
                <c:pt idx="13">
                  <c:v>76.2</c:v>
                </c:pt>
                <c:pt idx="14">
                  <c:v>76.599999999999994</c:v>
                </c:pt>
                <c:pt idx="15">
                  <c:v>76.7</c:v>
                </c:pt>
                <c:pt idx="16">
                  <c:v>77</c:v>
                </c:pt>
                <c:pt idx="17">
                  <c:v>77.400000000000006</c:v>
                </c:pt>
                <c:pt idx="18">
                  <c:v>77.8</c:v>
                </c:pt>
                <c:pt idx="19">
                  <c:v>78</c:v>
                </c:pt>
                <c:pt idx="20">
                  <c:v>78.3</c:v>
                </c:pt>
                <c:pt idx="21">
                  <c:v>78.599999999999994</c:v>
                </c:pt>
                <c:pt idx="22">
                  <c:v>78.599999999999994</c:v>
                </c:pt>
                <c:pt idx="23">
                  <c:v>78.599999999999994</c:v>
                </c:pt>
                <c:pt idx="24">
                  <c:v>79.3</c:v>
                </c:pt>
                <c:pt idx="25">
                  <c:v>79.400000000000006</c:v>
                </c:pt>
                <c:pt idx="26">
                  <c:v>79.900000000000006</c:v>
                </c:pt>
                <c:pt idx="27">
                  <c:v>80.099999999999994</c:v>
                </c:pt>
                <c:pt idx="28">
                  <c:v>80.2</c:v>
                </c:pt>
                <c:pt idx="29">
                  <c:v>80.3</c:v>
                </c:pt>
                <c:pt idx="30">
                  <c:v>80.5</c:v>
                </c:pt>
                <c:pt idx="31">
                  <c:v>80.599999999999994</c:v>
                </c:pt>
                <c:pt idx="32">
                  <c:v>80.7</c:v>
                </c:pt>
                <c:pt idx="33">
                  <c:v>80.599999999999994</c:v>
                </c:pt>
                <c:pt idx="34">
                  <c:v>81.2</c:v>
                </c:pt>
                <c:pt idx="35">
                  <c:v>80.7</c:v>
                </c:pt>
                <c:pt idx="36">
                  <c:v>81</c:v>
                </c:pt>
                <c:pt idx="37">
                  <c:v>81.099999999999994</c:v>
                </c:pt>
                <c:pt idx="38">
                  <c:v>81</c:v>
                </c:pt>
                <c:pt idx="39">
                  <c:v>81.3</c:v>
                </c:pt>
                <c:pt idx="40">
                  <c:v>81.099999999999994</c:v>
                </c:pt>
                <c:pt idx="41">
                  <c:v>80.900000000000006</c:v>
                </c:pt>
              </c:numCache>
            </c:numRef>
          </c:val>
          <c:smooth val="0"/>
          <c:extLst>
            <c:ext xmlns:c16="http://schemas.microsoft.com/office/drawing/2014/chart" uri="{C3380CC4-5D6E-409C-BE32-E72D297353CC}">
              <c16:uniqueId val="{0000001C-B09E-460A-80A6-A3C14BDD257B}"/>
            </c:ext>
          </c:extLst>
        </c:ser>
        <c:ser>
          <c:idx val="4"/>
          <c:order val="4"/>
          <c:tx>
            <c:strRef>
              <c:f>Sheet1!$A$6</c:f>
              <c:strCache>
                <c:ptCount val="1"/>
                <c:pt idx="0">
                  <c:v>JPN: 84.7*</c:v>
                </c:pt>
              </c:strCache>
            </c:strRef>
          </c:tx>
          <c:spPr>
            <a:ln w="19050" cap="rnd">
              <a:solidFill>
                <a:schemeClr val="accent2"/>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Sheet1!$B$6:$AQ$6</c:f>
              <c:numCache>
                <c:formatCode>General</c:formatCode>
                <c:ptCount val="42"/>
                <c:pt idx="0">
                  <c:v>76.099999999999994</c:v>
                </c:pt>
                <c:pt idx="1">
                  <c:v>76.5</c:v>
                </c:pt>
                <c:pt idx="2">
                  <c:v>76.900000000000006</c:v>
                </c:pt>
                <c:pt idx="3">
                  <c:v>77</c:v>
                </c:pt>
                <c:pt idx="4">
                  <c:v>77.400000000000006</c:v>
                </c:pt>
                <c:pt idx="5">
                  <c:v>77.599999999999994</c:v>
                </c:pt>
                <c:pt idx="6">
                  <c:v>78.099999999999994</c:v>
                </c:pt>
                <c:pt idx="7">
                  <c:v>78.5</c:v>
                </c:pt>
                <c:pt idx="8">
                  <c:v>78.400000000000006</c:v>
                </c:pt>
                <c:pt idx="9">
                  <c:v>78.8</c:v>
                </c:pt>
                <c:pt idx="10">
                  <c:v>78.900000000000006</c:v>
                </c:pt>
                <c:pt idx="11">
                  <c:v>79.099999999999994</c:v>
                </c:pt>
                <c:pt idx="12">
                  <c:v>79.2</c:v>
                </c:pt>
                <c:pt idx="13">
                  <c:v>79.400000000000006</c:v>
                </c:pt>
                <c:pt idx="14">
                  <c:v>79.8</c:v>
                </c:pt>
                <c:pt idx="15">
                  <c:v>79.599999999999994</c:v>
                </c:pt>
                <c:pt idx="16">
                  <c:v>80.3</c:v>
                </c:pt>
                <c:pt idx="17">
                  <c:v>80.5</c:v>
                </c:pt>
                <c:pt idx="18">
                  <c:v>80.599999999999994</c:v>
                </c:pt>
                <c:pt idx="19">
                  <c:v>80.5</c:v>
                </c:pt>
                <c:pt idx="20">
                  <c:v>81.2</c:v>
                </c:pt>
                <c:pt idx="21">
                  <c:v>81.5</c:v>
                </c:pt>
                <c:pt idx="22">
                  <c:v>81.8</c:v>
                </c:pt>
                <c:pt idx="23">
                  <c:v>81.8</c:v>
                </c:pt>
                <c:pt idx="24">
                  <c:v>82.1</c:v>
                </c:pt>
                <c:pt idx="25">
                  <c:v>82</c:v>
                </c:pt>
                <c:pt idx="26">
                  <c:v>82.4</c:v>
                </c:pt>
                <c:pt idx="27">
                  <c:v>82.6</c:v>
                </c:pt>
                <c:pt idx="28">
                  <c:v>82.7</c:v>
                </c:pt>
                <c:pt idx="29">
                  <c:v>83</c:v>
                </c:pt>
                <c:pt idx="30">
                  <c:v>82.9</c:v>
                </c:pt>
                <c:pt idx="31">
                  <c:v>82.7</c:v>
                </c:pt>
                <c:pt idx="32">
                  <c:v>83.2</c:v>
                </c:pt>
                <c:pt idx="33">
                  <c:v>83.4</c:v>
                </c:pt>
                <c:pt idx="34">
                  <c:v>83.7</c:v>
                </c:pt>
                <c:pt idx="35">
                  <c:v>83.9</c:v>
                </c:pt>
                <c:pt idx="36">
                  <c:v>84.1</c:v>
                </c:pt>
                <c:pt idx="37">
                  <c:v>84.2</c:v>
                </c:pt>
                <c:pt idx="38">
                  <c:v>84.3</c:v>
                </c:pt>
                <c:pt idx="39">
                  <c:v>84.4</c:v>
                </c:pt>
                <c:pt idx="40">
                  <c:v>84.7</c:v>
                </c:pt>
              </c:numCache>
            </c:numRef>
          </c:val>
          <c:smooth val="0"/>
          <c:extLst>
            <c:ext xmlns:c16="http://schemas.microsoft.com/office/drawing/2014/chart" uri="{C3380CC4-5D6E-409C-BE32-E72D297353CC}">
              <c16:uniqueId val="{0000001D-B09E-460A-80A6-A3C14BDD257B}"/>
            </c:ext>
          </c:extLst>
        </c:ser>
        <c:ser>
          <c:idx val="5"/>
          <c:order val="5"/>
          <c:tx>
            <c:strRef>
              <c:f>Sheet1!$A$7</c:f>
              <c:strCache>
                <c:ptCount val="1"/>
                <c:pt idx="0">
                  <c:v>KOR: 83.5*</c:v>
                </c:pt>
              </c:strCache>
            </c:strRef>
          </c:tx>
          <c:spPr>
            <a:ln w="19050" cap="rnd">
              <a:solidFill>
                <a:schemeClr val="accent6"/>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Sheet1!$B$7:$AQ$7</c:f>
              <c:numCache>
                <c:formatCode>General</c:formatCode>
                <c:ptCount val="42"/>
                <c:pt idx="0">
                  <c:v>66.099999999999994</c:v>
                </c:pt>
                <c:pt idx="1">
                  <c:v>66.7</c:v>
                </c:pt>
                <c:pt idx="2">
                  <c:v>67.2</c:v>
                </c:pt>
                <c:pt idx="3">
                  <c:v>67.7</c:v>
                </c:pt>
                <c:pt idx="4">
                  <c:v>68.3</c:v>
                </c:pt>
                <c:pt idx="5">
                  <c:v>68.900000000000006</c:v>
                </c:pt>
                <c:pt idx="6">
                  <c:v>69.5</c:v>
                </c:pt>
                <c:pt idx="7">
                  <c:v>70.099999999999994</c:v>
                </c:pt>
                <c:pt idx="8">
                  <c:v>70.7</c:v>
                </c:pt>
                <c:pt idx="9">
                  <c:v>71.2</c:v>
                </c:pt>
                <c:pt idx="10">
                  <c:v>71.7</c:v>
                </c:pt>
                <c:pt idx="11">
                  <c:v>72.2</c:v>
                </c:pt>
                <c:pt idx="12">
                  <c:v>72.599999999999994</c:v>
                </c:pt>
                <c:pt idx="13">
                  <c:v>73.099999999999994</c:v>
                </c:pt>
                <c:pt idx="14">
                  <c:v>73.5</c:v>
                </c:pt>
                <c:pt idx="15">
                  <c:v>73.8</c:v>
                </c:pt>
                <c:pt idx="16">
                  <c:v>74.2</c:v>
                </c:pt>
                <c:pt idx="17">
                  <c:v>74.7</c:v>
                </c:pt>
                <c:pt idx="18">
                  <c:v>75.099999999999994</c:v>
                </c:pt>
                <c:pt idx="19">
                  <c:v>75.5</c:v>
                </c:pt>
                <c:pt idx="20">
                  <c:v>76</c:v>
                </c:pt>
                <c:pt idx="21">
                  <c:v>76.5</c:v>
                </c:pt>
                <c:pt idx="22">
                  <c:v>76.8</c:v>
                </c:pt>
                <c:pt idx="23">
                  <c:v>77.3</c:v>
                </c:pt>
                <c:pt idx="24">
                  <c:v>77.8</c:v>
                </c:pt>
                <c:pt idx="25">
                  <c:v>78.2</c:v>
                </c:pt>
                <c:pt idx="26">
                  <c:v>78.8</c:v>
                </c:pt>
                <c:pt idx="27">
                  <c:v>79.2</c:v>
                </c:pt>
                <c:pt idx="28">
                  <c:v>79.599999999999994</c:v>
                </c:pt>
                <c:pt idx="29">
                  <c:v>80</c:v>
                </c:pt>
                <c:pt idx="30">
                  <c:v>80.2</c:v>
                </c:pt>
                <c:pt idx="31">
                  <c:v>80.599999999999994</c:v>
                </c:pt>
                <c:pt idx="32">
                  <c:v>80.900000000000006</c:v>
                </c:pt>
                <c:pt idx="33">
                  <c:v>81.400000000000006</c:v>
                </c:pt>
                <c:pt idx="34">
                  <c:v>81.8</c:v>
                </c:pt>
                <c:pt idx="35">
                  <c:v>82.1</c:v>
                </c:pt>
                <c:pt idx="36">
                  <c:v>82.4</c:v>
                </c:pt>
                <c:pt idx="37">
                  <c:v>82.7</c:v>
                </c:pt>
                <c:pt idx="38">
                  <c:v>82.7</c:v>
                </c:pt>
                <c:pt idx="39">
                  <c:v>83.3</c:v>
                </c:pt>
                <c:pt idx="40">
                  <c:v>83.5</c:v>
                </c:pt>
              </c:numCache>
            </c:numRef>
          </c:val>
          <c:smooth val="0"/>
          <c:extLst>
            <c:ext xmlns:c16="http://schemas.microsoft.com/office/drawing/2014/chart" uri="{C3380CC4-5D6E-409C-BE32-E72D297353CC}">
              <c16:uniqueId val="{0000001E-B09E-460A-80A6-A3C14BDD257B}"/>
            </c:ext>
          </c:extLst>
        </c:ser>
        <c:ser>
          <c:idx val="6"/>
          <c:order val="6"/>
          <c:tx>
            <c:strRef>
              <c:f>Sheet1!$A$8</c:f>
              <c:strCache>
                <c:ptCount val="1"/>
                <c:pt idx="0">
                  <c:v>NETH: 81.5</c:v>
                </c:pt>
              </c:strCache>
            </c:strRef>
          </c:tx>
          <c:spPr>
            <a:ln w="19050" cap="rnd">
              <a:solidFill>
                <a:schemeClr val="accent6">
                  <a:lumMod val="40000"/>
                  <a:lumOff val="6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Sheet1!$B$8:$AQ$8</c:f>
              <c:numCache>
                <c:formatCode>General</c:formatCode>
                <c:ptCount val="42"/>
                <c:pt idx="0">
                  <c:v>75.900000000000006</c:v>
                </c:pt>
                <c:pt idx="1">
                  <c:v>76</c:v>
                </c:pt>
                <c:pt idx="2">
                  <c:v>76.099999999999994</c:v>
                </c:pt>
                <c:pt idx="3">
                  <c:v>76.3</c:v>
                </c:pt>
                <c:pt idx="4">
                  <c:v>76.400000000000006</c:v>
                </c:pt>
                <c:pt idx="5">
                  <c:v>76.5</c:v>
                </c:pt>
                <c:pt idx="6">
                  <c:v>76.400000000000006</c:v>
                </c:pt>
                <c:pt idx="7">
                  <c:v>76.900000000000006</c:v>
                </c:pt>
                <c:pt idx="8">
                  <c:v>77.099999999999994</c:v>
                </c:pt>
                <c:pt idx="9">
                  <c:v>76.900000000000006</c:v>
                </c:pt>
                <c:pt idx="10">
                  <c:v>77.099999999999994</c:v>
                </c:pt>
                <c:pt idx="11">
                  <c:v>77.2</c:v>
                </c:pt>
                <c:pt idx="12">
                  <c:v>77.400000000000006</c:v>
                </c:pt>
                <c:pt idx="13">
                  <c:v>77.099999999999994</c:v>
                </c:pt>
                <c:pt idx="14">
                  <c:v>77.599999999999994</c:v>
                </c:pt>
                <c:pt idx="15">
                  <c:v>77.599999999999994</c:v>
                </c:pt>
                <c:pt idx="16">
                  <c:v>77.599999999999994</c:v>
                </c:pt>
                <c:pt idx="17">
                  <c:v>78</c:v>
                </c:pt>
                <c:pt idx="18">
                  <c:v>78.099999999999994</c:v>
                </c:pt>
                <c:pt idx="19">
                  <c:v>78</c:v>
                </c:pt>
                <c:pt idx="20">
                  <c:v>78.2</c:v>
                </c:pt>
                <c:pt idx="21">
                  <c:v>78.400000000000006</c:v>
                </c:pt>
                <c:pt idx="22">
                  <c:v>78.5</c:v>
                </c:pt>
                <c:pt idx="23">
                  <c:v>78.7</c:v>
                </c:pt>
                <c:pt idx="24">
                  <c:v>79.3</c:v>
                </c:pt>
                <c:pt idx="25">
                  <c:v>79.599999999999994</c:v>
                </c:pt>
                <c:pt idx="26">
                  <c:v>80</c:v>
                </c:pt>
                <c:pt idx="27">
                  <c:v>80.400000000000006</c:v>
                </c:pt>
                <c:pt idx="28">
                  <c:v>80.5</c:v>
                </c:pt>
                <c:pt idx="29">
                  <c:v>80.900000000000006</c:v>
                </c:pt>
                <c:pt idx="30">
                  <c:v>81</c:v>
                </c:pt>
                <c:pt idx="31">
                  <c:v>81.3</c:v>
                </c:pt>
                <c:pt idx="32">
                  <c:v>81.2</c:v>
                </c:pt>
                <c:pt idx="33">
                  <c:v>81.400000000000006</c:v>
                </c:pt>
                <c:pt idx="34">
                  <c:v>81.8</c:v>
                </c:pt>
                <c:pt idx="35">
                  <c:v>81.599999999999994</c:v>
                </c:pt>
                <c:pt idx="36">
                  <c:v>81.7</c:v>
                </c:pt>
                <c:pt idx="37">
                  <c:v>81.8</c:v>
                </c:pt>
                <c:pt idx="38">
                  <c:v>81.900000000000006</c:v>
                </c:pt>
                <c:pt idx="39">
                  <c:v>82.2</c:v>
                </c:pt>
                <c:pt idx="40">
                  <c:v>81.400000000000006</c:v>
                </c:pt>
                <c:pt idx="41">
                  <c:v>81.5</c:v>
                </c:pt>
              </c:numCache>
            </c:numRef>
          </c:val>
          <c:smooth val="0"/>
          <c:extLst>
            <c:ext xmlns:c16="http://schemas.microsoft.com/office/drawing/2014/chart" uri="{C3380CC4-5D6E-409C-BE32-E72D297353CC}">
              <c16:uniqueId val="{0000001F-B09E-460A-80A6-A3C14BDD257B}"/>
            </c:ext>
          </c:extLst>
        </c:ser>
        <c:ser>
          <c:idx val="7"/>
          <c:order val="7"/>
          <c:tx>
            <c:strRef>
              <c:f>Sheet1!$A$9</c:f>
              <c:strCache>
                <c:ptCount val="1"/>
                <c:pt idx="0">
                  <c:v>NZ: 82.3*</c:v>
                </c:pt>
              </c:strCache>
            </c:strRef>
          </c:tx>
          <c:spPr>
            <a:ln w="19050" cap="rnd">
              <a:solidFill>
                <a:schemeClr val="accent6">
                  <a:lumMod val="20000"/>
                  <a:lumOff val="8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Sheet1!$B$9:$AQ$9</c:f>
              <c:numCache>
                <c:formatCode>General</c:formatCode>
                <c:ptCount val="42"/>
                <c:pt idx="0">
                  <c:v>73.2</c:v>
                </c:pt>
                <c:pt idx="1">
                  <c:v>73.400000000000006</c:v>
                </c:pt>
                <c:pt idx="2">
                  <c:v>73.599999999999994</c:v>
                </c:pt>
                <c:pt idx="3">
                  <c:v>73.7</c:v>
                </c:pt>
                <c:pt idx="4">
                  <c:v>73.8</c:v>
                </c:pt>
                <c:pt idx="5">
                  <c:v>74</c:v>
                </c:pt>
                <c:pt idx="6">
                  <c:v>74.099999999999994</c:v>
                </c:pt>
                <c:pt idx="7">
                  <c:v>74.5</c:v>
                </c:pt>
                <c:pt idx="8">
                  <c:v>74.8</c:v>
                </c:pt>
                <c:pt idx="9">
                  <c:v>75.2</c:v>
                </c:pt>
                <c:pt idx="10">
                  <c:v>75.5</c:v>
                </c:pt>
                <c:pt idx="11">
                  <c:v>75.8</c:v>
                </c:pt>
                <c:pt idx="12">
                  <c:v>76.099999999999994</c:v>
                </c:pt>
                <c:pt idx="13">
                  <c:v>76.3</c:v>
                </c:pt>
                <c:pt idx="14">
                  <c:v>76.599999999999994</c:v>
                </c:pt>
                <c:pt idx="15">
                  <c:v>76.8</c:v>
                </c:pt>
                <c:pt idx="16">
                  <c:v>77.099999999999994</c:v>
                </c:pt>
                <c:pt idx="17">
                  <c:v>77.400000000000006</c:v>
                </c:pt>
                <c:pt idx="18">
                  <c:v>77.7</c:v>
                </c:pt>
                <c:pt idx="19">
                  <c:v>78.099999999999994</c:v>
                </c:pt>
                <c:pt idx="20">
                  <c:v>78.400000000000006</c:v>
                </c:pt>
                <c:pt idx="21">
                  <c:v>78.7</c:v>
                </c:pt>
                <c:pt idx="22">
                  <c:v>79</c:v>
                </c:pt>
                <c:pt idx="23">
                  <c:v>79.3</c:v>
                </c:pt>
                <c:pt idx="24">
                  <c:v>79.599999999999994</c:v>
                </c:pt>
                <c:pt idx="25">
                  <c:v>79.8</c:v>
                </c:pt>
                <c:pt idx="26">
                  <c:v>80.099999999999994</c:v>
                </c:pt>
                <c:pt idx="27">
                  <c:v>80.3</c:v>
                </c:pt>
                <c:pt idx="28">
                  <c:v>80.5</c:v>
                </c:pt>
                <c:pt idx="29">
                  <c:v>80.7</c:v>
                </c:pt>
                <c:pt idx="30">
                  <c:v>80.8</c:v>
                </c:pt>
                <c:pt idx="31">
                  <c:v>81</c:v>
                </c:pt>
                <c:pt idx="32">
                  <c:v>81.2</c:v>
                </c:pt>
                <c:pt idx="33">
                  <c:v>81.400000000000006</c:v>
                </c:pt>
                <c:pt idx="34">
                  <c:v>81.5</c:v>
                </c:pt>
                <c:pt idx="35">
                  <c:v>81.7</c:v>
                </c:pt>
                <c:pt idx="36">
                  <c:v>81.7</c:v>
                </c:pt>
                <c:pt idx="37">
                  <c:v>81.900000000000006</c:v>
                </c:pt>
                <c:pt idx="38">
                  <c:v>81.7</c:v>
                </c:pt>
                <c:pt idx="39">
                  <c:v>82.1</c:v>
                </c:pt>
                <c:pt idx="40">
                  <c:v>82.3</c:v>
                </c:pt>
              </c:numCache>
            </c:numRef>
          </c:val>
          <c:smooth val="0"/>
          <c:extLst>
            <c:ext xmlns:c16="http://schemas.microsoft.com/office/drawing/2014/chart" uri="{C3380CC4-5D6E-409C-BE32-E72D297353CC}">
              <c16:uniqueId val="{00000020-B09E-460A-80A6-A3C14BDD257B}"/>
            </c:ext>
          </c:extLst>
        </c:ser>
        <c:ser>
          <c:idx val="8"/>
          <c:order val="8"/>
          <c:tx>
            <c:strRef>
              <c:f>Sheet1!$A$10</c:f>
              <c:strCache>
                <c:ptCount val="1"/>
                <c:pt idx="0">
                  <c:v>NOR: 83.2</c:v>
                </c:pt>
              </c:strCache>
            </c:strRef>
          </c:tx>
          <c:spPr>
            <a:ln w="19050" cap="rnd">
              <a:solidFill>
                <a:schemeClr val="tx2">
                  <a:lumMod val="50000"/>
                  <a:lumOff val="5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Sheet1!$B$10:$AQ$10</c:f>
              <c:numCache>
                <c:formatCode>General</c:formatCode>
                <c:ptCount val="42"/>
                <c:pt idx="0">
                  <c:v>75.8</c:v>
                </c:pt>
                <c:pt idx="1">
                  <c:v>76</c:v>
                </c:pt>
                <c:pt idx="2">
                  <c:v>76.099999999999994</c:v>
                </c:pt>
                <c:pt idx="3">
                  <c:v>76.2</c:v>
                </c:pt>
                <c:pt idx="4">
                  <c:v>76.3</c:v>
                </c:pt>
                <c:pt idx="5">
                  <c:v>76</c:v>
                </c:pt>
                <c:pt idx="6">
                  <c:v>76.400000000000006</c:v>
                </c:pt>
                <c:pt idx="7">
                  <c:v>76.2</c:v>
                </c:pt>
                <c:pt idx="8">
                  <c:v>76.3</c:v>
                </c:pt>
                <c:pt idx="9">
                  <c:v>76.599999999999994</c:v>
                </c:pt>
                <c:pt idx="10">
                  <c:v>76.599999999999994</c:v>
                </c:pt>
                <c:pt idx="11">
                  <c:v>77.099999999999994</c:v>
                </c:pt>
                <c:pt idx="12">
                  <c:v>77.3</c:v>
                </c:pt>
                <c:pt idx="13">
                  <c:v>77.2</c:v>
                </c:pt>
                <c:pt idx="14">
                  <c:v>77.900000000000006</c:v>
                </c:pt>
                <c:pt idx="15">
                  <c:v>77.900000000000006</c:v>
                </c:pt>
                <c:pt idx="16">
                  <c:v>78.3</c:v>
                </c:pt>
                <c:pt idx="17">
                  <c:v>78.3</c:v>
                </c:pt>
                <c:pt idx="18">
                  <c:v>78.5</c:v>
                </c:pt>
                <c:pt idx="19">
                  <c:v>78.400000000000006</c:v>
                </c:pt>
                <c:pt idx="20">
                  <c:v>78.8</c:v>
                </c:pt>
                <c:pt idx="21">
                  <c:v>79</c:v>
                </c:pt>
                <c:pt idx="22">
                  <c:v>79</c:v>
                </c:pt>
                <c:pt idx="23">
                  <c:v>79.599999999999994</c:v>
                </c:pt>
                <c:pt idx="24">
                  <c:v>80.099999999999994</c:v>
                </c:pt>
                <c:pt idx="25">
                  <c:v>80.3</c:v>
                </c:pt>
                <c:pt idx="26">
                  <c:v>80.599999999999994</c:v>
                </c:pt>
                <c:pt idx="27">
                  <c:v>80.599999999999994</c:v>
                </c:pt>
                <c:pt idx="28">
                  <c:v>80.8</c:v>
                </c:pt>
                <c:pt idx="29">
                  <c:v>81</c:v>
                </c:pt>
                <c:pt idx="30">
                  <c:v>81.2</c:v>
                </c:pt>
                <c:pt idx="31">
                  <c:v>81.400000000000006</c:v>
                </c:pt>
                <c:pt idx="32">
                  <c:v>81.5</c:v>
                </c:pt>
                <c:pt idx="33">
                  <c:v>81.8</c:v>
                </c:pt>
                <c:pt idx="34">
                  <c:v>82.2</c:v>
                </c:pt>
                <c:pt idx="35">
                  <c:v>82.4</c:v>
                </c:pt>
                <c:pt idx="36">
                  <c:v>82.5</c:v>
                </c:pt>
                <c:pt idx="37">
                  <c:v>82.7</c:v>
                </c:pt>
                <c:pt idx="38">
                  <c:v>82.8</c:v>
                </c:pt>
                <c:pt idx="39">
                  <c:v>83</c:v>
                </c:pt>
                <c:pt idx="40">
                  <c:v>83.3</c:v>
                </c:pt>
                <c:pt idx="41">
                  <c:v>83.2</c:v>
                </c:pt>
              </c:numCache>
            </c:numRef>
          </c:val>
          <c:smooth val="0"/>
          <c:extLst>
            <c:ext xmlns:c16="http://schemas.microsoft.com/office/drawing/2014/chart" uri="{C3380CC4-5D6E-409C-BE32-E72D297353CC}">
              <c16:uniqueId val="{00000021-B09E-460A-80A6-A3C14BDD257B}"/>
            </c:ext>
          </c:extLst>
        </c:ser>
        <c:ser>
          <c:idx val="9"/>
          <c:order val="9"/>
          <c:tx>
            <c:strRef>
              <c:f>Sheet1!$A$11</c:f>
              <c:strCache>
                <c:ptCount val="1"/>
                <c:pt idx="0">
                  <c:v>SWE: 83.2</c:v>
                </c:pt>
              </c:strCache>
            </c:strRef>
          </c:tx>
          <c:spPr>
            <a:ln w="19050" cap="rnd">
              <a:solidFill>
                <a:schemeClr val="accent2">
                  <a:lumMod val="60000"/>
                  <a:lumOff val="4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Sheet1!$B$11:$AQ$11</c:f>
              <c:numCache>
                <c:formatCode>General</c:formatCode>
                <c:ptCount val="42"/>
                <c:pt idx="0">
                  <c:v>75.8</c:v>
                </c:pt>
                <c:pt idx="1">
                  <c:v>76.099999999999994</c:v>
                </c:pt>
                <c:pt idx="2">
                  <c:v>76.400000000000006</c:v>
                </c:pt>
                <c:pt idx="3">
                  <c:v>76.7</c:v>
                </c:pt>
                <c:pt idx="4">
                  <c:v>76.900000000000006</c:v>
                </c:pt>
                <c:pt idx="5">
                  <c:v>76.8</c:v>
                </c:pt>
                <c:pt idx="6">
                  <c:v>77</c:v>
                </c:pt>
                <c:pt idx="7">
                  <c:v>77.2</c:v>
                </c:pt>
                <c:pt idx="8">
                  <c:v>77.099999999999994</c:v>
                </c:pt>
                <c:pt idx="9">
                  <c:v>77.8</c:v>
                </c:pt>
                <c:pt idx="10">
                  <c:v>77.7</c:v>
                </c:pt>
                <c:pt idx="11">
                  <c:v>77.8</c:v>
                </c:pt>
                <c:pt idx="12">
                  <c:v>78.2</c:v>
                </c:pt>
                <c:pt idx="13">
                  <c:v>78.2</c:v>
                </c:pt>
                <c:pt idx="14">
                  <c:v>78.900000000000006</c:v>
                </c:pt>
                <c:pt idx="15">
                  <c:v>79</c:v>
                </c:pt>
                <c:pt idx="16">
                  <c:v>79.2</c:v>
                </c:pt>
                <c:pt idx="17">
                  <c:v>79.400000000000006</c:v>
                </c:pt>
                <c:pt idx="18">
                  <c:v>79.5</c:v>
                </c:pt>
                <c:pt idx="19">
                  <c:v>79.599999999999994</c:v>
                </c:pt>
                <c:pt idx="20">
                  <c:v>79.8</c:v>
                </c:pt>
                <c:pt idx="21">
                  <c:v>79.900000000000006</c:v>
                </c:pt>
                <c:pt idx="22">
                  <c:v>80</c:v>
                </c:pt>
                <c:pt idx="23">
                  <c:v>80.3</c:v>
                </c:pt>
                <c:pt idx="24">
                  <c:v>80.7</c:v>
                </c:pt>
                <c:pt idx="25">
                  <c:v>80.7</c:v>
                </c:pt>
                <c:pt idx="26">
                  <c:v>81</c:v>
                </c:pt>
                <c:pt idx="27">
                  <c:v>81.099999999999994</c:v>
                </c:pt>
                <c:pt idx="28">
                  <c:v>81.3</c:v>
                </c:pt>
                <c:pt idx="29">
                  <c:v>81.5</c:v>
                </c:pt>
                <c:pt idx="30">
                  <c:v>81.599999999999994</c:v>
                </c:pt>
                <c:pt idx="31">
                  <c:v>81.900000000000006</c:v>
                </c:pt>
                <c:pt idx="32">
                  <c:v>81.8</c:v>
                </c:pt>
                <c:pt idx="33">
                  <c:v>82</c:v>
                </c:pt>
                <c:pt idx="34">
                  <c:v>82.3</c:v>
                </c:pt>
                <c:pt idx="35">
                  <c:v>82.2</c:v>
                </c:pt>
                <c:pt idx="36">
                  <c:v>82.4</c:v>
                </c:pt>
                <c:pt idx="37">
                  <c:v>82.5</c:v>
                </c:pt>
                <c:pt idx="38">
                  <c:v>82.6</c:v>
                </c:pt>
                <c:pt idx="39">
                  <c:v>83.2</c:v>
                </c:pt>
                <c:pt idx="40">
                  <c:v>82.4</c:v>
                </c:pt>
                <c:pt idx="41">
                  <c:v>83.2</c:v>
                </c:pt>
              </c:numCache>
            </c:numRef>
          </c:val>
          <c:smooth val="0"/>
          <c:extLst>
            <c:ext xmlns:c16="http://schemas.microsoft.com/office/drawing/2014/chart" uri="{C3380CC4-5D6E-409C-BE32-E72D297353CC}">
              <c16:uniqueId val="{00000022-B09E-460A-80A6-A3C14BDD257B}"/>
            </c:ext>
          </c:extLst>
        </c:ser>
        <c:ser>
          <c:idx val="10"/>
          <c:order val="10"/>
          <c:tx>
            <c:strRef>
              <c:f>Sheet1!$A$12</c:f>
              <c:strCache>
                <c:ptCount val="1"/>
                <c:pt idx="0">
                  <c:v>SWIZ: 84.0</c:v>
                </c:pt>
              </c:strCache>
            </c:strRef>
          </c:tx>
          <c:spPr>
            <a:ln w="19050" cap="rnd">
              <a:solidFill>
                <a:schemeClr val="accent1"/>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Sheet1!$B$12:$AQ$12</c:f>
              <c:numCache>
                <c:formatCode>General</c:formatCode>
                <c:ptCount val="42"/>
                <c:pt idx="0">
                  <c:v>75.7</c:v>
                </c:pt>
                <c:pt idx="1">
                  <c:v>75.900000000000006</c:v>
                </c:pt>
                <c:pt idx="2">
                  <c:v>76.3</c:v>
                </c:pt>
                <c:pt idx="3">
                  <c:v>76.2</c:v>
                </c:pt>
                <c:pt idx="4">
                  <c:v>76.900000000000006</c:v>
                </c:pt>
                <c:pt idx="5">
                  <c:v>77</c:v>
                </c:pt>
                <c:pt idx="6">
                  <c:v>77.2</c:v>
                </c:pt>
                <c:pt idx="7">
                  <c:v>77.5</c:v>
                </c:pt>
                <c:pt idx="8">
                  <c:v>77.5</c:v>
                </c:pt>
                <c:pt idx="9">
                  <c:v>77.7</c:v>
                </c:pt>
                <c:pt idx="10">
                  <c:v>77.5</c:v>
                </c:pt>
                <c:pt idx="11">
                  <c:v>77.8</c:v>
                </c:pt>
                <c:pt idx="12">
                  <c:v>78.099999999999994</c:v>
                </c:pt>
                <c:pt idx="13">
                  <c:v>78.400000000000006</c:v>
                </c:pt>
                <c:pt idx="14">
                  <c:v>78.7</c:v>
                </c:pt>
                <c:pt idx="15">
                  <c:v>78.7</c:v>
                </c:pt>
                <c:pt idx="16">
                  <c:v>79.2</c:v>
                </c:pt>
                <c:pt idx="17">
                  <c:v>79.400000000000006</c:v>
                </c:pt>
                <c:pt idx="18">
                  <c:v>79.599999999999994</c:v>
                </c:pt>
                <c:pt idx="19">
                  <c:v>79.900000000000006</c:v>
                </c:pt>
                <c:pt idx="20">
                  <c:v>80</c:v>
                </c:pt>
                <c:pt idx="21">
                  <c:v>80.5</c:v>
                </c:pt>
                <c:pt idx="22">
                  <c:v>80.599999999999994</c:v>
                </c:pt>
                <c:pt idx="23">
                  <c:v>80.7</c:v>
                </c:pt>
                <c:pt idx="24">
                  <c:v>81.3</c:v>
                </c:pt>
                <c:pt idx="25">
                  <c:v>81.5</c:v>
                </c:pt>
                <c:pt idx="26">
                  <c:v>81.8</c:v>
                </c:pt>
                <c:pt idx="27">
                  <c:v>82</c:v>
                </c:pt>
                <c:pt idx="28">
                  <c:v>82.3</c:v>
                </c:pt>
                <c:pt idx="29">
                  <c:v>82.3</c:v>
                </c:pt>
                <c:pt idx="30">
                  <c:v>82.7</c:v>
                </c:pt>
                <c:pt idx="31">
                  <c:v>82.8</c:v>
                </c:pt>
                <c:pt idx="32">
                  <c:v>82.8</c:v>
                </c:pt>
                <c:pt idx="33">
                  <c:v>82.9</c:v>
                </c:pt>
                <c:pt idx="34">
                  <c:v>83.3</c:v>
                </c:pt>
                <c:pt idx="35">
                  <c:v>83</c:v>
                </c:pt>
                <c:pt idx="36">
                  <c:v>83.7</c:v>
                </c:pt>
                <c:pt idx="37">
                  <c:v>83.7</c:v>
                </c:pt>
                <c:pt idx="38">
                  <c:v>83.8</c:v>
                </c:pt>
                <c:pt idx="39">
                  <c:v>84</c:v>
                </c:pt>
                <c:pt idx="40">
                  <c:v>83.1</c:v>
                </c:pt>
                <c:pt idx="41">
                  <c:v>84</c:v>
                </c:pt>
              </c:numCache>
            </c:numRef>
          </c:val>
          <c:smooth val="0"/>
          <c:extLst>
            <c:ext xmlns:c16="http://schemas.microsoft.com/office/drawing/2014/chart" uri="{C3380CC4-5D6E-409C-BE32-E72D297353CC}">
              <c16:uniqueId val="{00000023-B09E-460A-80A6-A3C14BDD257B}"/>
            </c:ext>
          </c:extLst>
        </c:ser>
        <c:ser>
          <c:idx val="11"/>
          <c:order val="11"/>
          <c:tx>
            <c:strRef>
              <c:f>Sheet1!$A$13</c:f>
              <c:strCache>
                <c:ptCount val="1"/>
                <c:pt idx="0">
                  <c:v>UK: 80.4*</c:v>
                </c:pt>
              </c:strCache>
            </c:strRef>
          </c:tx>
          <c:spPr>
            <a:ln w="19050" cap="rnd">
              <a:solidFill>
                <a:schemeClr val="accent5">
                  <a:lumMod val="20000"/>
                  <a:lumOff val="80000"/>
                </a:schemeClr>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Sheet1!$B$13:$AQ$13</c:f>
              <c:numCache>
                <c:formatCode>General</c:formatCode>
                <c:ptCount val="42"/>
                <c:pt idx="0">
                  <c:v>73.2</c:v>
                </c:pt>
                <c:pt idx="1">
                  <c:v>73.8</c:v>
                </c:pt>
                <c:pt idx="2">
                  <c:v>74.099999999999994</c:v>
                </c:pt>
                <c:pt idx="3">
                  <c:v>74.3</c:v>
                </c:pt>
                <c:pt idx="4">
                  <c:v>74.5</c:v>
                </c:pt>
                <c:pt idx="5">
                  <c:v>74.7</c:v>
                </c:pt>
                <c:pt idx="6">
                  <c:v>74.8</c:v>
                </c:pt>
                <c:pt idx="7">
                  <c:v>75.2</c:v>
                </c:pt>
                <c:pt idx="8">
                  <c:v>75.3</c:v>
                </c:pt>
                <c:pt idx="9">
                  <c:v>75.400000000000006</c:v>
                </c:pt>
                <c:pt idx="10">
                  <c:v>75.7</c:v>
                </c:pt>
                <c:pt idx="11">
                  <c:v>75.900000000000006</c:v>
                </c:pt>
                <c:pt idx="12">
                  <c:v>76.3</c:v>
                </c:pt>
                <c:pt idx="13">
                  <c:v>76.2</c:v>
                </c:pt>
                <c:pt idx="14">
                  <c:v>76.8</c:v>
                </c:pt>
                <c:pt idx="15">
                  <c:v>76.7</c:v>
                </c:pt>
                <c:pt idx="16">
                  <c:v>76.900000000000006</c:v>
                </c:pt>
                <c:pt idx="17">
                  <c:v>77.2</c:v>
                </c:pt>
                <c:pt idx="18">
                  <c:v>77.3</c:v>
                </c:pt>
                <c:pt idx="19">
                  <c:v>77.5</c:v>
                </c:pt>
                <c:pt idx="20">
                  <c:v>77.900000000000006</c:v>
                </c:pt>
                <c:pt idx="21">
                  <c:v>78.2</c:v>
                </c:pt>
                <c:pt idx="22">
                  <c:v>78.3</c:v>
                </c:pt>
                <c:pt idx="23">
                  <c:v>78.400000000000006</c:v>
                </c:pt>
                <c:pt idx="24">
                  <c:v>79</c:v>
                </c:pt>
                <c:pt idx="25">
                  <c:v>79.2</c:v>
                </c:pt>
                <c:pt idx="26">
                  <c:v>79.5</c:v>
                </c:pt>
                <c:pt idx="27">
                  <c:v>79.7</c:v>
                </c:pt>
                <c:pt idx="28">
                  <c:v>79.8</c:v>
                </c:pt>
                <c:pt idx="29">
                  <c:v>80.400000000000006</c:v>
                </c:pt>
                <c:pt idx="30">
                  <c:v>80.599999999999994</c:v>
                </c:pt>
                <c:pt idx="31">
                  <c:v>81</c:v>
                </c:pt>
                <c:pt idx="32">
                  <c:v>81</c:v>
                </c:pt>
                <c:pt idx="33">
                  <c:v>81.099999999999994</c:v>
                </c:pt>
                <c:pt idx="34">
                  <c:v>81.400000000000006</c:v>
                </c:pt>
                <c:pt idx="35">
                  <c:v>81</c:v>
                </c:pt>
                <c:pt idx="36">
                  <c:v>81.2</c:v>
                </c:pt>
                <c:pt idx="37">
                  <c:v>81.3</c:v>
                </c:pt>
                <c:pt idx="38">
                  <c:v>81.3</c:v>
                </c:pt>
                <c:pt idx="39">
                  <c:v>81.400000000000006</c:v>
                </c:pt>
                <c:pt idx="40">
                  <c:v>80.400000000000006</c:v>
                </c:pt>
              </c:numCache>
            </c:numRef>
          </c:val>
          <c:smooth val="0"/>
          <c:extLst>
            <c:ext xmlns:c16="http://schemas.microsoft.com/office/drawing/2014/chart" uri="{C3380CC4-5D6E-409C-BE32-E72D297353CC}">
              <c16:uniqueId val="{00000040-B09E-460A-80A6-A3C14BDD257B}"/>
            </c:ext>
          </c:extLst>
        </c:ser>
        <c:ser>
          <c:idx val="12"/>
          <c:order val="12"/>
          <c:tx>
            <c:strRef>
              <c:f>Sheet1!$A$14</c:f>
              <c:strCache>
                <c:ptCount val="1"/>
                <c:pt idx="0">
                  <c:v>US: 77.0*</c:v>
                </c:pt>
              </c:strCache>
            </c:strRef>
          </c:tx>
          <c:spPr>
            <a:ln w="19050" cap="rnd">
              <a:solidFill>
                <a:schemeClr val="tx2"/>
              </a:solidFill>
              <a:round/>
            </a:ln>
            <a:effectLst/>
          </c:spPr>
          <c:marker>
            <c:symbol val="none"/>
          </c:marker>
          <c:cat>
            <c:strRef>
              <c:f>Sheet1!$B$1:$AQ$1</c:f>
              <c:strCach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strCache>
            </c:strRef>
          </c:cat>
          <c:val>
            <c:numRef>
              <c:f>Sheet1!$B$14:$AQ$14</c:f>
              <c:numCache>
                <c:formatCode>General</c:formatCode>
                <c:ptCount val="42"/>
                <c:pt idx="0">
                  <c:v>73.7</c:v>
                </c:pt>
                <c:pt idx="1">
                  <c:v>74.099999999999994</c:v>
                </c:pt>
                <c:pt idx="2">
                  <c:v>74.5</c:v>
                </c:pt>
                <c:pt idx="3">
                  <c:v>74.599999999999994</c:v>
                </c:pt>
                <c:pt idx="4">
                  <c:v>74.7</c:v>
                </c:pt>
                <c:pt idx="5">
                  <c:v>74.7</c:v>
                </c:pt>
                <c:pt idx="6">
                  <c:v>74.7</c:v>
                </c:pt>
                <c:pt idx="7">
                  <c:v>74.900000000000006</c:v>
                </c:pt>
                <c:pt idx="8">
                  <c:v>74.900000000000006</c:v>
                </c:pt>
                <c:pt idx="9">
                  <c:v>75.099999999999994</c:v>
                </c:pt>
                <c:pt idx="10">
                  <c:v>75.400000000000006</c:v>
                </c:pt>
                <c:pt idx="11">
                  <c:v>75.5</c:v>
                </c:pt>
                <c:pt idx="12">
                  <c:v>75.8</c:v>
                </c:pt>
                <c:pt idx="13">
                  <c:v>75.5</c:v>
                </c:pt>
                <c:pt idx="14">
                  <c:v>75.7</c:v>
                </c:pt>
                <c:pt idx="15">
                  <c:v>75.8</c:v>
                </c:pt>
                <c:pt idx="16">
                  <c:v>76.099999999999994</c:v>
                </c:pt>
                <c:pt idx="17">
                  <c:v>76.5</c:v>
                </c:pt>
                <c:pt idx="18">
                  <c:v>76.7</c:v>
                </c:pt>
                <c:pt idx="19">
                  <c:v>76.7</c:v>
                </c:pt>
                <c:pt idx="20">
                  <c:v>76.8</c:v>
                </c:pt>
                <c:pt idx="21">
                  <c:v>77</c:v>
                </c:pt>
                <c:pt idx="22">
                  <c:v>77</c:v>
                </c:pt>
                <c:pt idx="23">
                  <c:v>77.2</c:v>
                </c:pt>
                <c:pt idx="24">
                  <c:v>77.599999999999994</c:v>
                </c:pt>
                <c:pt idx="25">
                  <c:v>77.599999999999994</c:v>
                </c:pt>
                <c:pt idx="26">
                  <c:v>77.8</c:v>
                </c:pt>
                <c:pt idx="27">
                  <c:v>78.099999999999994</c:v>
                </c:pt>
                <c:pt idx="28">
                  <c:v>78.2</c:v>
                </c:pt>
                <c:pt idx="29">
                  <c:v>78.5</c:v>
                </c:pt>
                <c:pt idx="30">
                  <c:v>78.7</c:v>
                </c:pt>
                <c:pt idx="31">
                  <c:v>78.7</c:v>
                </c:pt>
                <c:pt idx="32">
                  <c:v>78.8</c:v>
                </c:pt>
                <c:pt idx="33">
                  <c:v>78.8</c:v>
                </c:pt>
                <c:pt idx="34">
                  <c:v>78.900000000000006</c:v>
                </c:pt>
                <c:pt idx="35">
                  <c:v>78.7</c:v>
                </c:pt>
                <c:pt idx="36">
                  <c:v>78.7</c:v>
                </c:pt>
                <c:pt idx="37">
                  <c:v>78.599999999999994</c:v>
                </c:pt>
                <c:pt idx="38">
                  <c:v>78.7</c:v>
                </c:pt>
                <c:pt idx="39">
                  <c:v>78.8</c:v>
                </c:pt>
                <c:pt idx="40">
                  <c:v>77</c:v>
                </c:pt>
              </c:numCache>
            </c:numRef>
          </c:val>
          <c:smooth val="0"/>
          <c:extLst>
            <c:ext xmlns:c16="http://schemas.microsoft.com/office/drawing/2014/chart" uri="{C3380CC4-5D6E-409C-BE32-E72D297353CC}">
              <c16:uniqueId val="{00000042-B09E-460A-80A6-A3C14BDD257B}"/>
            </c:ext>
          </c:extLst>
        </c:ser>
        <c:dLbls>
          <c:showLegendKey val="0"/>
          <c:showVal val="0"/>
          <c:showCatName val="0"/>
          <c:showSerName val="0"/>
          <c:showPercent val="0"/>
          <c:showBubbleSize val="0"/>
        </c:dLbls>
        <c:smooth val="0"/>
        <c:axId val="809494015"/>
        <c:axId val="809493183"/>
      </c:lineChart>
      <c:catAx>
        <c:axId val="809494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809493183"/>
        <c:crosses val="autoZero"/>
        <c:auto val="1"/>
        <c:lblAlgn val="ctr"/>
        <c:lblOffset val="100"/>
        <c:tickLblSkip val="5"/>
        <c:noMultiLvlLbl val="0"/>
      </c:catAx>
      <c:valAx>
        <c:axId val="809493183"/>
        <c:scaling>
          <c:orientation val="minMax"/>
          <c:max val="86"/>
          <c:min val="6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809494015"/>
        <c:crosses val="autoZero"/>
        <c:crossBetween val="between"/>
        <c:majorUnit val="4"/>
      </c:valAx>
      <c:spPr>
        <a:noFill/>
        <a:ln>
          <a:noFill/>
        </a:ln>
        <a:effectLst/>
      </c:spPr>
    </c:plotArea>
    <c:legend>
      <c:legendPos val="r"/>
      <c:layout>
        <c:manualLayout>
          <c:xMode val="edge"/>
          <c:yMode val="edge"/>
          <c:x val="0.81450407587940388"/>
          <c:y val="7.5062364991986624E-2"/>
          <c:w val="0.11494918690719215"/>
          <c:h val="0.64043550972057695"/>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369828771403577E-2"/>
          <c:y val="3.47950579680135E-2"/>
          <c:w val="0.75316985376827894"/>
          <c:h val="0.88403057487080494"/>
        </c:manualLayout>
      </c:layout>
      <c:lineChart>
        <c:grouping val="standard"/>
        <c:varyColors val="0"/>
        <c:ser>
          <c:idx val="0"/>
          <c:order val="0"/>
          <c:tx>
            <c:strRef>
              <c:f>Sheet1!$A$2</c:f>
              <c:strCache>
                <c:ptCount val="1"/>
                <c:pt idx="0">
                  <c:v>AUS: 144</c:v>
                </c:pt>
              </c:strCache>
            </c:strRef>
          </c:tx>
          <c:spPr>
            <a:ln w="19050" cap="rnd">
              <a:solidFill>
                <a:schemeClr val="bg2">
                  <a:lumMod val="60000"/>
                  <a:lumOff val="40000"/>
                </a:schemeClr>
              </a:solidFill>
              <a:round/>
            </a:ln>
            <a:effectLst/>
          </c:spPr>
          <c:marker>
            <c:symbol val="none"/>
          </c:marker>
          <c:cat>
            <c:strRef>
              <c:f>Sheet1!$B$1:$V$1</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strCache>
            </c:strRef>
          </c:cat>
          <c:val>
            <c:numRef>
              <c:f>Sheet1!$B$2:$V$2</c:f>
              <c:numCache>
                <c:formatCode>General</c:formatCode>
                <c:ptCount val="21"/>
                <c:pt idx="0">
                  <c:v>237</c:v>
                </c:pt>
                <c:pt idx="1">
                  <c:v>227</c:v>
                </c:pt>
                <c:pt idx="2">
                  <c:v>218</c:v>
                </c:pt>
                <c:pt idx="3">
                  <c:v>207</c:v>
                </c:pt>
                <c:pt idx="4">
                  <c:v>199</c:v>
                </c:pt>
                <c:pt idx="6">
                  <c:v>187</c:v>
                </c:pt>
                <c:pt idx="7">
                  <c:v>182</c:v>
                </c:pt>
                <c:pt idx="8">
                  <c:v>181</c:v>
                </c:pt>
                <c:pt idx="9">
                  <c:v>177</c:v>
                </c:pt>
                <c:pt idx="10">
                  <c:v>170</c:v>
                </c:pt>
                <c:pt idx="11">
                  <c:v>168</c:v>
                </c:pt>
                <c:pt idx="12">
                  <c:v>161</c:v>
                </c:pt>
                <c:pt idx="13">
                  <c:v>160</c:v>
                </c:pt>
                <c:pt idx="14">
                  <c:v>162</c:v>
                </c:pt>
                <c:pt idx="15">
                  <c:v>162</c:v>
                </c:pt>
                <c:pt idx="16">
                  <c:v>156</c:v>
                </c:pt>
                <c:pt idx="17">
                  <c:v>154</c:v>
                </c:pt>
                <c:pt idx="18">
                  <c:v>151</c:v>
                </c:pt>
                <c:pt idx="19">
                  <c:v>154</c:v>
                </c:pt>
                <c:pt idx="20">
                  <c:v>144</c:v>
                </c:pt>
              </c:numCache>
            </c:numRef>
          </c:val>
          <c:smooth val="0"/>
          <c:extLst>
            <c:ext xmlns:c16="http://schemas.microsoft.com/office/drawing/2014/chart" uri="{C3380CC4-5D6E-409C-BE32-E72D297353CC}">
              <c16:uniqueId val="{00000000-B09E-460A-80A6-A3C14BDD257B}"/>
            </c:ext>
          </c:extLst>
        </c:ser>
        <c:ser>
          <c:idx val="1"/>
          <c:order val="1"/>
          <c:tx>
            <c:strRef>
              <c:f>Sheet1!$A$3</c:f>
              <c:strCache>
                <c:ptCount val="1"/>
                <c:pt idx="0">
                  <c:v>CAN: 171*</c:v>
                </c:pt>
              </c:strCache>
            </c:strRef>
          </c:tx>
          <c:spPr>
            <a:ln w="19050" cap="rnd">
              <a:solidFill>
                <a:schemeClr val="accent4"/>
              </a:solidFill>
              <a:round/>
            </a:ln>
            <a:effectLst/>
          </c:spPr>
          <c:marker>
            <c:symbol val="none"/>
          </c:marker>
          <c:cat>
            <c:strRef>
              <c:f>Sheet1!$B$1:$V$1</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strCache>
            </c:strRef>
          </c:cat>
          <c:val>
            <c:numRef>
              <c:f>Sheet1!$B$3:$V$3</c:f>
              <c:numCache>
                <c:formatCode>General</c:formatCode>
                <c:ptCount val="21"/>
                <c:pt idx="0">
                  <c:v>254</c:v>
                </c:pt>
                <c:pt idx="1">
                  <c:v>246</c:v>
                </c:pt>
                <c:pt idx="2">
                  <c:v>243</c:v>
                </c:pt>
                <c:pt idx="3">
                  <c:v>239</c:v>
                </c:pt>
                <c:pt idx="4">
                  <c:v>231</c:v>
                </c:pt>
                <c:pt idx="5">
                  <c:v>229</c:v>
                </c:pt>
                <c:pt idx="6">
                  <c:v>219</c:v>
                </c:pt>
                <c:pt idx="7">
                  <c:v>221</c:v>
                </c:pt>
                <c:pt idx="8">
                  <c:v>216</c:v>
                </c:pt>
                <c:pt idx="9">
                  <c:v>208</c:v>
                </c:pt>
                <c:pt idx="10">
                  <c:v>202</c:v>
                </c:pt>
                <c:pt idx="11">
                  <c:v>198</c:v>
                </c:pt>
                <c:pt idx="12">
                  <c:v>195</c:v>
                </c:pt>
                <c:pt idx="13">
                  <c:v>193</c:v>
                </c:pt>
                <c:pt idx="14">
                  <c:v>191</c:v>
                </c:pt>
                <c:pt idx="15">
                  <c:v>188</c:v>
                </c:pt>
                <c:pt idx="16">
                  <c:v>184</c:v>
                </c:pt>
                <c:pt idx="17">
                  <c:v>184</c:v>
                </c:pt>
                <c:pt idx="18">
                  <c:v>174</c:v>
                </c:pt>
                <c:pt idx="19">
                  <c:v>171</c:v>
                </c:pt>
              </c:numCache>
            </c:numRef>
          </c:val>
          <c:smooth val="0"/>
          <c:extLst>
            <c:ext xmlns:c16="http://schemas.microsoft.com/office/drawing/2014/chart" uri="{C3380CC4-5D6E-409C-BE32-E72D297353CC}">
              <c16:uniqueId val="{00000001-B09E-460A-80A6-A3C14BDD257B}"/>
            </c:ext>
          </c:extLst>
        </c:ser>
        <c:ser>
          <c:idx val="2"/>
          <c:order val="2"/>
          <c:tx>
            <c:strRef>
              <c:f>Sheet1!$A$4</c:f>
              <c:strCache>
                <c:ptCount val="1"/>
                <c:pt idx="0">
                  <c:v>FRA: 164*</c:v>
                </c:pt>
              </c:strCache>
            </c:strRef>
          </c:tx>
          <c:spPr>
            <a:ln w="19050" cap="rnd">
              <a:solidFill>
                <a:schemeClr val="accent5"/>
              </a:solidFill>
              <a:round/>
            </a:ln>
            <a:effectLst/>
          </c:spPr>
          <c:marker>
            <c:symbol val="none"/>
          </c:marker>
          <c:cat>
            <c:strRef>
              <c:f>Sheet1!$B$1:$V$1</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strCache>
            </c:strRef>
          </c:cat>
          <c:val>
            <c:numRef>
              <c:f>Sheet1!$B$4:$V$4</c:f>
              <c:numCache>
                <c:formatCode>General</c:formatCode>
                <c:ptCount val="21"/>
                <c:pt idx="0">
                  <c:v>237</c:v>
                </c:pt>
                <c:pt idx="1">
                  <c:v>232</c:v>
                </c:pt>
                <c:pt idx="2">
                  <c:v>227</c:v>
                </c:pt>
                <c:pt idx="3">
                  <c:v>222</c:v>
                </c:pt>
                <c:pt idx="4">
                  <c:v>209</c:v>
                </c:pt>
                <c:pt idx="5">
                  <c:v>208</c:v>
                </c:pt>
                <c:pt idx="6">
                  <c:v>201</c:v>
                </c:pt>
                <c:pt idx="7">
                  <c:v>195</c:v>
                </c:pt>
                <c:pt idx="8">
                  <c:v>192</c:v>
                </c:pt>
                <c:pt idx="9">
                  <c:v>190</c:v>
                </c:pt>
                <c:pt idx="10">
                  <c:v>185</c:v>
                </c:pt>
                <c:pt idx="11">
                  <c:v>181</c:v>
                </c:pt>
                <c:pt idx="12">
                  <c:v>174</c:v>
                </c:pt>
                <c:pt idx="13">
                  <c:v>170</c:v>
                </c:pt>
                <c:pt idx="14">
                  <c:v>164</c:v>
                </c:pt>
                <c:pt idx="15">
                  <c:v>164</c:v>
                </c:pt>
                <c:pt idx="16">
                  <c:v>164</c:v>
                </c:pt>
              </c:numCache>
            </c:numRef>
          </c:val>
          <c:smooth val="0"/>
          <c:extLst>
            <c:ext xmlns:c16="http://schemas.microsoft.com/office/drawing/2014/chart" uri="{C3380CC4-5D6E-409C-BE32-E72D297353CC}">
              <c16:uniqueId val="{00000002-B09E-460A-80A6-A3C14BDD257B}"/>
            </c:ext>
          </c:extLst>
        </c:ser>
        <c:ser>
          <c:idx val="3"/>
          <c:order val="3"/>
          <c:tx>
            <c:strRef>
              <c:f>Sheet1!$A$5</c:f>
              <c:strCache>
                <c:ptCount val="1"/>
                <c:pt idx="0">
                  <c:v>GER: 195</c:v>
                </c:pt>
              </c:strCache>
            </c:strRef>
          </c:tx>
          <c:spPr>
            <a:ln w="19050" cap="rnd">
              <a:solidFill>
                <a:schemeClr val="bg2"/>
              </a:solidFill>
              <a:round/>
            </a:ln>
            <a:effectLst/>
          </c:spPr>
          <c:marker>
            <c:symbol val="none"/>
          </c:marker>
          <c:cat>
            <c:strRef>
              <c:f>Sheet1!$B$1:$V$1</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strCache>
            </c:strRef>
          </c:cat>
          <c:val>
            <c:numRef>
              <c:f>Sheet1!$B$5:$V$5</c:f>
              <c:numCache>
                <c:formatCode>General</c:formatCode>
                <c:ptCount val="21"/>
                <c:pt idx="0">
                  <c:v>283</c:v>
                </c:pt>
                <c:pt idx="1">
                  <c:v>273</c:v>
                </c:pt>
                <c:pt idx="2">
                  <c:v>270</c:v>
                </c:pt>
                <c:pt idx="3">
                  <c:v>265</c:v>
                </c:pt>
                <c:pt idx="4">
                  <c:v>251</c:v>
                </c:pt>
                <c:pt idx="5">
                  <c:v>242</c:v>
                </c:pt>
                <c:pt idx="6">
                  <c:v>233</c:v>
                </c:pt>
                <c:pt idx="7">
                  <c:v>226</c:v>
                </c:pt>
                <c:pt idx="8">
                  <c:v>221</c:v>
                </c:pt>
                <c:pt idx="9">
                  <c:v>217</c:v>
                </c:pt>
                <c:pt idx="10">
                  <c:v>212</c:v>
                </c:pt>
                <c:pt idx="11">
                  <c:v>209</c:v>
                </c:pt>
                <c:pt idx="12">
                  <c:v>205</c:v>
                </c:pt>
                <c:pt idx="13">
                  <c:v>208</c:v>
                </c:pt>
                <c:pt idx="14">
                  <c:v>199</c:v>
                </c:pt>
                <c:pt idx="15">
                  <c:v>204</c:v>
                </c:pt>
                <c:pt idx="16">
                  <c:v>200</c:v>
                </c:pt>
                <c:pt idx="17">
                  <c:v>196</c:v>
                </c:pt>
                <c:pt idx="18">
                  <c:v>196</c:v>
                </c:pt>
                <c:pt idx="19">
                  <c:v>188</c:v>
                </c:pt>
                <c:pt idx="20">
                  <c:v>195</c:v>
                </c:pt>
              </c:numCache>
            </c:numRef>
          </c:val>
          <c:smooth val="0"/>
          <c:extLst>
            <c:ext xmlns:c16="http://schemas.microsoft.com/office/drawing/2014/chart" uri="{C3380CC4-5D6E-409C-BE32-E72D297353CC}">
              <c16:uniqueId val="{0000001C-B09E-460A-80A6-A3C14BDD257B}"/>
            </c:ext>
          </c:extLst>
        </c:ser>
        <c:ser>
          <c:idx val="4"/>
          <c:order val="4"/>
          <c:tx>
            <c:strRef>
              <c:f>Sheet1!$A$6</c:f>
              <c:strCache>
                <c:ptCount val="1"/>
                <c:pt idx="0">
                  <c:v>JPN: 137*</c:v>
                </c:pt>
              </c:strCache>
            </c:strRef>
          </c:tx>
          <c:spPr>
            <a:ln w="19050" cap="rnd">
              <a:solidFill>
                <a:schemeClr val="accent2"/>
              </a:solidFill>
              <a:round/>
            </a:ln>
            <a:effectLst/>
          </c:spPr>
          <c:marker>
            <c:symbol val="none"/>
          </c:marker>
          <c:cat>
            <c:strRef>
              <c:f>Sheet1!$B$1:$V$1</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strCache>
            </c:strRef>
          </c:cat>
          <c:val>
            <c:numRef>
              <c:f>Sheet1!$B$6:$V$6</c:f>
              <c:numCache>
                <c:formatCode>General</c:formatCode>
                <c:ptCount val="21"/>
                <c:pt idx="0">
                  <c:v>222</c:v>
                </c:pt>
                <c:pt idx="1">
                  <c:v>216</c:v>
                </c:pt>
                <c:pt idx="2">
                  <c:v>209</c:v>
                </c:pt>
                <c:pt idx="3">
                  <c:v>207</c:v>
                </c:pt>
                <c:pt idx="4">
                  <c:v>201</c:v>
                </c:pt>
                <c:pt idx="5">
                  <c:v>199</c:v>
                </c:pt>
                <c:pt idx="6">
                  <c:v>192</c:v>
                </c:pt>
                <c:pt idx="7">
                  <c:v>189</c:v>
                </c:pt>
                <c:pt idx="8">
                  <c:v>184</c:v>
                </c:pt>
                <c:pt idx="9">
                  <c:v>178</c:v>
                </c:pt>
                <c:pt idx="10">
                  <c:v>176</c:v>
                </c:pt>
                <c:pt idx="11">
                  <c:v>182</c:v>
                </c:pt>
                <c:pt idx="12">
                  <c:v>166</c:v>
                </c:pt>
                <c:pt idx="13">
                  <c:v>162</c:v>
                </c:pt>
                <c:pt idx="14">
                  <c:v>157</c:v>
                </c:pt>
                <c:pt idx="15">
                  <c:v>152</c:v>
                </c:pt>
                <c:pt idx="16">
                  <c:v>148</c:v>
                </c:pt>
                <c:pt idx="17">
                  <c:v>143</c:v>
                </c:pt>
                <c:pt idx="18">
                  <c:v>139</c:v>
                </c:pt>
                <c:pt idx="19">
                  <c:v>137</c:v>
                </c:pt>
              </c:numCache>
            </c:numRef>
          </c:val>
          <c:smooth val="0"/>
          <c:extLst>
            <c:ext xmlns:c16="http://schemas.microsoft.com/office/drawing/2014/chart" uri="{C3380CC4-5D6E-409C-BE32-E72D297353CC}">
              <c16:uniqueId val="{0000001D-B09E-460A-80A6-A3C14BDD257B}"/>
            </c:ext>
          </c:extLst>
        </c:ser>
        <c:ser>
          <c:idx val="5"/>
          <c:order val="5"/>
          <c:tx>
            <c:strRef>
              <c:f>Sheet1!$A$7</c:f>
              <c:strCache>
                <c:ptCount val="1"/>
                <c:pt idx="0">
                  <c:v>KOR: 147*</c:v>
                </c:pt>
              </c:strCache>
            </c:strRef>
          </c:tx>
          <c:spPr>
            <a:ln w="19050" cap="rnd">
              <a:solidFill>
                <a:schemeClr val="accent6"/>
              </a:solidFill>
              <a:round/>
            </a:ln>
            <a:effectLst/>
          </c:spPr>
          <c:marker>
            <c:symbol val="none"/>
          </c:marker>
          <c:cat>
            <c:strRef>
              <c:f>Sheet1!$B$1:$V$1</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strCache>
            </c:strRef>
          </c:cat>
          <c:val>
            <c:numRef>
              <c:f>Sheet1!$B$7:$V$7</c:f>
              <c:numCache>
                <c:formatCode>General</c:formatCode>
                <c:ptCount val="21"/>
                <c:pt idx="0">
                  <c:v>367</c:v>
                </c:pt>
                <c:pt idx="1">
                  <c:v>353</c:v>
                </c:pt>
                <c:pt idx="2">
                  <c:v>348</c:v>
                </c:pt>
                <c:pt idx="3">
                  <c:v>335</c:v>
                </c:pt>
                <c:pt idx="4">
                  <c:v>318</c:v>
                </c:pt>
                <c:pt idx="5">
                  <c:v>297</c:v>
                </c:pt>
                <c:pt idx="6">
                  <c:v>278</c:v>
                </c:pt>
                <c:pt idx="7">
                  <c:v>264</c:v>
                </c:pt>
                <c:pt idx="8">
                  <c:v>248</c:v>
                </c:pt>
                <c:pt idx="9">
                  <c:v>237</c:v>
                </c:pt>
                <c:pt idx="10">
                  <c:v>228</c:v>
                </c:pt>
                <c:pt idx="11">
                  <c:v>216</c:v>
                </c:pt>
                <c:pt idx="12">
                  <c:v>206</c:v>
                </c:pt>
                <c:pt idx="13">
                  <c:v>194</c:v>
                </c:pt>
                <c:pt idx="14">
                  <c:v>185</c:v>
                </c:pt>
                <c:pt idx="15">
                  <c:v>177</c:v>
                </c:pt>
                <c:pt idx="16">
                  <c:v>170</c:v>
                </c:pt>
                <c:pt idx="17">
                  <c:v>159</c:v>
                </c:pt>
                <c:pt idx="18">
                  <c:v>154</c:v>
                </c:pt>
                <c:pt idx="19">
                  <c:v>147</c:v>
                </c:pt>
              </c:numCache>
            </c:numRef>
          </c:val>
          <c:smooth val="0"/>
          <c:extLst>
            <c:ext xmlns:c16="http://schemas.microsoft.com/office/drawing/2014/chart" uri="{C3380CC4-5D6E-409C-BE32-E72D297353CC}">
              <c16:uniqueId val="{0000001E-B09E-460A-80A6-A3C14BDD257B}"/>
            </c:ext>
          </c:extLst>
        </c:ser>
        <c:ser>
          <c:idx val="6"/>
          <c:order val="6"/>
          <c:tx>
            <c:strRef>
              <c:f>Sheet1!$A$8</c:f>
              <c:strCache>
                <c:ptCount val="1"/>
                <c:pt idx="0">
                  <c:v>NETH: 161</c:v>
                </c:pt>
              </c:strCache>
            </c:strRef>
          </c:tx>
          <c:spPr>
            <a:ln w="19050" cap="rnd">
              <a:solidFill>
                <a:schemeClr val="accent6">
                  <a:lumMod val="40000"/>
                  <a:lumOff val="60000"/>
                </a:schemeClr>
              </a:solidFill>
              <a:round/>
            </a:ln>
            <a:effectLst/>
          </c:spPr>
          <c:marker>
            <c:symbol val="none"/>
          </c:marker>
          <c:cat>
            <c:strRef>
              <c:f>Sheet1!$B$1:$V$1</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strCache>
            </c:strRef>
          </c:cat>
          <c:val>
            <c:numRef>
              <c:f>Sheet1!$B$8:$V$8</c:f>
              <c:numCache>
                <c:formatCode>General</c:formatCode>
                <c:ptCount val="21"/>
                <c:pt idx="0">
                  <c:v>254</c:v>
                </c:pt>
                <c:pt idx="1">
                  <c:v>246</c:v>
                </c:pt>
                <c:pt idx="2">
                  <c:v>242</c:v>
                </c:pt>
                <c:pt idx="3">
                  <c:v>233</c:v>
                </c:pt>
                <c:pt idx="4">
                  <c:v>221</c:v>
                </c:pt>
                <c:pt idx="5">
                  <c:v>216</c:v>
                </c:pt>
                <c:pt idx="6">
                  <c:v>206</c:v>
                </c:pt>
                <c:pt idx="7">
                  <c:v>198</c:v>
                </c:pt>
                <c:pt idx="8">
                  <c:v>193</c:v>
                </c:pt>
                <c:pt idx="9">
                  <c:v>188</c:v>
                </c:pt>
                <c:pt idx="10">
                  <c:v>185</c:v>
                </c:pt>
                <c:pt idx="11">
                  <c:v>180</c:v>
                </c:pt>
                <c:pt idx="12">
                  <c:v>178</c:v>
                </c:pt>
                <c:pt idx="13">
                  <c:v>171</c:v>
                </c:pt>
                <c:pt idx="14">
                  <c:v>162</c:v>
                </c:pt>
                <c:pt idx="15">
                  <c:v>166</c:v>
                </c:pt>
                <c:pt idx="16">
                  <c:v>165</c:v>
                </c:pt>
                <c:pt idx="17">
                  <c:v>158</c:v>
                </c:pt>
                <c:pt idx="18">
                  <c:v>155</c:v>
                </c:pt>
                <c:pt idx="19">
                  <c:v>149</c:v>
                </c:pt>
                <c:pt idx="20">
                  <c:v>161</c:v>
                </c:pt>
              </c:numCache>
            </c:numRef>
          </c:val>
          <c:smooth val="0"/>
          <c:extLst>
            <c:ext xmlns:c16="http://schemas.microsoft.com/office/drawing/2014/chart" uri="{C3380CC4-5D6E-409C-BE32-E72D297353CC}">
              <c16:uniqueId val="{0000001F-B09E-460A-80A6-A3C14BDD257B}"/>
            </c:ext>
          </c:extLst>
        </c:ser>
        <c:ser>
          <c:idx val="7"/>
          <c:order val="7"/>
          <c:tx>
            <c:strRef>
              <c:f>Sheet1!$A$9</c:f>
              <c:strCache>
                <c:ptCount val="1"/>
                <c:pt idx="0">
                  <c:v>NZ: 179*</c:v>
                </c:pt>
              </c:strCache>
            </c:strRef>
          </c:tx>
          <c:spPr>
            <a:ln w="19050" cap="rnd">
              <a:solidFill>
                <a:schemeClr val="accent6">
                  <a:lumMod val="20000"/>
                  <a:lumOff val="80000"/>
                </a:schemeClr>
              </a:solidFill>
              <a:round/>
            </a:ln>
            <a:effectLst/>
          </c:spPr>
          <c:marker>
            <c:symbol val="none"/>
          </c:marker>
          <c:cat>
            <c:strRef>
              <c:f>Sheet1!$B$1:$V$1</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strCache>
            </c:strRef>
          </c:cat>
          <c:val>
            <c:numRef>
              <c:f>Sheet1!$B$9:$V$9</c:f>
              <c:numCache>
                <c:formatCode>General</c:formatCode>
                <c:ptCount val="21"/>
                <c:pt idx="0">
                  <c:v>282</c:v>
                </c:pt>
                <c:pt idx="1">
                  <c:v>281</c:v>
                </c:pt>
                <c:pt idx="2">
                  <c:v>270</c:v>
                </c:pt>
                <c:pt idx="3">
                  <c:v>260</c:v>
                </c:pt>
                <c:pt idx="4">
                  <c:v>255</c:v>
                </c:pt>
                <c:pt idx="5">
                  <c:v>235</c:v>
                </c:pt>
                <c:pt idx="6">
                  <c:v>234</c:v>
                </c:pt>
                <c:pt idx="7">
                  <c:v>231</c:v>
                </c:pt>
                <c:pt idx="8">
                  <c:v>225</c:v>
                </c:pt>
                <c:pt idx="9">
                  <c:v>221</c:v>
                </c:pt>
                <c:pt idx="10">
                  <c:v>206</c:v>
                </c:pt>
                <c:pt idx="11">
                  <c:v>209</c:v>
                </c:pt>
                <c:pt idx="12">
                  <c:v>198</c:v>
                </c:pt>
                <c:pt idx="13">
                  <c:v>187</c:v>
                </c:pt>
                <c:pt idx="14">
                  <c:v>189</c:v>
                </c:pt>
                <c:pt idx="15">
                  <c:v>186</c:v>
                </c:pt>
                <c:pt idx="16">
                  <c:v>179</c:v>
                </c:pt>
              </c:numCache>
            </c:numRef>
          </c:val>
          <c:smooth val="0"/>
          <c:extLst>
            <c:ext xmlns:c16="http://schemas.microsoft.com/office/drawing/2014/chart" uri="{C3380CC4-5D6E-409C-BE32-E72D297353CC}">
              <c16:uniqueId val="{00000020-B09E-460A-80A6-A3C14BDD257B}"/>
            </c:ext>
          </c:extLst>
        </c:ser>
        <c:ser>
          <c:idx val="8"/>
          <c:order val="8"/>
          <c:tx>
            <c:strRef>
              <c:f>Sheet1!$A$10</c:f>
              <c:strCache>
                <c:ptCount val="1"/>
                <c:pt idx="0">
                  <c:v>NOR: 156*</c:v>
                </c:pt>
              </c:strCache>
            </c:strRef>
          </c:tx>
          <c:spPr>
            <a:ln w="19050" cap="rnd">
              <a:solidFill>
                <a:schemeClr val="tx2">
                  <a:lumMod val="50000"/>
                  <a:lumOff val="50000"/>
                </a:schemeClr>
              </a:solidFill>
              <a:round/>
            </a:ln>
            <a:effectLst/>
          </c:spPr>
          <c:marker>
            <c:symbol val="none"/>
          </c:marker>
          <c:cat>
            <c:strRef>
              <c:f>Sheet1!$B$1:$V$1</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strCache>
            </c:strRef>
          </c:cat>
          <c:val>
            <c:numRef>
              <c:f>Sheet1!$B$10:$V$10</c:f>
              <c:numCache>
                <c:formatCode>General</c:formatCode>
                <c:ptCount val="21"/>
                <c:pt idx="0">
                  <c:v>252</c:v>
                </c:pt>
                <c:pt idx="1">
                  <c:v>243</c:v>
                </c:pt>
                <c:pt idx="2">
                  <c:v>241</c:v>
                </c:pt>
                <c:pt idx="3">
                  <c:v>226</c:v>
                </c:pt>
                <c:pt idx="4">
                  <c:v>220</c:v>
                </c:pt>
                <c:pt idx="5">
                  <c:v>210</c:v>
                </c:pt>
                <c:pt idx="6">
                  <c:v>204</c:v>
                </c:pt>
                <c:pt idx="7">
                  <c:v>199</c:v>
                </c:pt>
                <c:pt idx="8">
                  <c:v>196</c:v>
                </c:pt>
                <c:pt idx="9">
                  <c:v>192</c:v>
                </c:pt>
                <c:pt idx="10">
                  <c:v>186</c:v>
                </c:pt>
                <c:pt idx="11">
                  <c:v>179</c:v>
                </c:pt>
                <c:pt idx="12">
                  <c:v>174</c:v>
                </c:pt>
                <c:pt idx="13">
                  <c:v>168</c:v>
                </c:pt>
                <c:pt idx="14">
                  <c:v>160</c:v>
                </c:pt>
                <c:pt idx="15">
                  <c:v>157</c:v>
                </c:pt>
                <c:pt idx="16">
                  <c:v>156</c:v>
                </c:pt>
              </c:numCache>
            </c:numRef>
          </c:val>
          <c:smooth val="0"/>
          <c:extLst>
            <c:ext xmlns:c16="http://schemas.microsoft.com/office/drawing/2014/chart" uri="{C3380CC4-5D6E-409C-BE32-E72D297353CC}">
              <c16:uniqueId val="{00000021-B09E-460A-80A6-A3C14BDD257B}"/>
            </c:ext>
          </c:extLst>
        </c:ser>
        <c:ser>
          <c:idx val="9"/>
          <c:order val="9"/>
          <c:tx>
            <c:strRef>
              <c:f>Sheet1!$A$11</c:f>
              <c:strCache>
                <c:ptCount val="1"/>
                <c:pt idx="0">
                  <c:v>SWE: 150*</c:v>
                </c:pt>
              </c:strCache>
            </c:strRef>
          </c:tx>
          <c:spPr>
            <a:ln w="19050" cap="rnd">
              <a:solidFill>
                <a:schemeClr val="accent2">
                  <a:lumMod val="60000"/>
                  <a:lumOff val="40000"/>
                </a:schemeClr>
              </a:solidFill>
              <a:round/>
            </a:ln>
            <a:effectLst/>
          </c:spPr>
          <c:marker>
            <c:symbol val="none"/>
          </c:marker>
          <c:cat>
            <c:strRef>
              <c:f>Sheet1!$B$1:$V$1</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strCache>
            </c:strRef>
          </c:cat>
          <c:val>
            <c:numRef>
              <c:f>Sheet1!$B$11:$V$11</c:f>
              <c:numCache>
                <c:formatCode>General</c:formatCode>
                <c:ptCount val="21"/>
                <c:pt idx="0">
                  <c:v>230</c:v>
                </c:pt>
                <c:pt idx="1">
                  <c:v>227</c:v>
                </c:pt>
                <c:pt idx="2">
                  <c:v>225</c:v>
                </c:pt>
                <c:pt idx="3">
                  <c:v>218</c:v>
                </c:pt>
                <c:pt idx="4">
                  <c:v>213</c:v>
                </c:pt>
                <c:pt idx="5">
                  <c:v>204</c:v>
                </c:pt>
                <c:pt idx="6">
                  <c:v>198</c:v>
                </c:pt>
                <c:pt idx="7">
                  <c:v>192</c:v>
                </c:pt>
                <c:pt idx="8">
                  <c:v>191</c:v>
                </c:pt>
                <c:pt idx="9">
                  <c:v>183</c:v>
                </c:pt>
                <c:pt idx="10">
                  <c:v>173</c:v>
                </c:pt>
                <c:pt idx="11">
                  <c:v>168</c:v>
                </c:pt>
                <c:pt idx="12">
                  <c:v>167</c:v>
                </c:pt>
                <c:pt idx="13">
                  <c:v>166</c:v>
                </c:pt>
                <c:pt idx="14">
                  <c:v>160</c:v>
                </c:pt>
                <c:pt idx="15">
                  <c:v>162</c:v>
                </c:pt>
                <c:pt idx="16">
                  <c:v>155</c:v>
                </c:pt>
                <c:pt idx="17">
                  <c:v>153</c:v>
                </c:pt>
                <c:pt idx="18">
                  <c:v>150</c:v>
                </c:pt>
              </c:numCache>
            </c:numRef>
          </c:val>
          <c:smooth val="0"/>
          <c:extLst>
            <c:ext xmlns:c16="http://schemas.microsoft.com/office/drawing/2014/chart" uri="{C3380CC4-5D6E-409C-BE32-E72D297353CC}">
              <c16:uniqueId val="{00000022-B09E-460A-80A6-A3C14BDD257B}"/>
            </c:ext>
          </c:extLst>
        </c:ser>
        <c:ser>
          <c:idx val="10"/>
          <c:order val="10"/>
          <c:tx>
            <c:strRef>
              <c:f>Sheet1!$A$12</c:f>
              <c:strCache>
                <c:ptCount val="1"/>
                <c:pt idx="0">
                  <c:v>SWIZ: 130*</c:v>
                </c:pt>
              </c:strCache>
            </c:strRef>
          </c:tx>
          <c:spPr>
            <a:ln w="19050" cap="rnd">
              <a:solidFill>
                <a:schemeClr val="accent1"/>
              </a:solidFill>
              <a:round/>
            </a:ln>
            <a:effectLst/>
          </c:spPr>
          <c:marker>
            <c:symbol val="none"/>
          </c:marker>
          <c:cat>
            <c:strRef>
              <c:f>Sheet1!$B$1:$V$1</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strCache>
            </c:strRef>
          </c:cat>
          <c:val>
            <c:numRef>
              <c:f>Sheet1!$B$12:$V$12</c:f>
              <c:numCache>
                <c:formatCode>General</c:formatCode>
                <c:ptCount val="21"/>
                <c:pt idx="0">
                  <c:v>217</c:v>
                </c:pt>
                <c:pt idx="1">
                  <c:v>204</c:v>
                </c:pt>
                <c:pt idx="2">
                  <c:v>196</c:v>
                </c:pt>
                <c:pt idx="3">
                  <c:v>192</c:v>
                </c:pt>
                <c:pt idx="4">
                  <c:v>182</c:v>
                </c:pt>
                <c:pt idx="5">
                  <c:v>182</c:v>
                </c:pt>
                <c:pt idx="6">
                  <c:v>174</c:v>
                </c:pt>
                <c:pt idx="7">
                  <c:v>174</c:v>
                </c:pt>
                <c:pt idx="8">
                  <c:v>169</c:v>
                </c:pt>
                <c:pt idx="9">
                  <c:v>166</c:v>
                </c:pt>
                <c:pt idx="10">
                  <c:v>158</c:v>
                </c:pt>
                <c:pt idx="11">
                  <c:v>152</c:v>
                </c:pt>
                <c:pt idx="12">
                  <c:v>149</c:v>
                </c:pt>
                <c:pt idx="13">
                  <c:v>147</c:v>
                </c:pt>
                <c:pt idx="14">
                  <c:v>141</c:v>
                </c:pt>
                <c:pt idx="15">
                  <c:v>140</c:v>
                </c:pt>
                <c:pt idx="16">
                  <c:v>134</c:v>
                </c:pt>
                <c:pt idx="17">
                  <c:v>131</c:v>
                </c:pt>
                <c:pt idx="18">
                  <c:v>130</c:v>
                </c:pt>
              </c:numCache>
            </c:numRef>
          </c:val>
          <c:smooth val="0"/>
          <c:extLst>
            <c:ext xmlns:c16="http://schemas.microsoft.com/office/drawing/2014/chart" uri="{C3380CC4-5D6E-409C-BE32-E72D297353CC}">
              <c16:uniqueId val="{00000023-B09E-460A-80A6-A3C14BDD257B}"/>
            </c:ext>
          </c:extLst>
        </c:ser>
        <c:ser>
          <c:idx val="11"/>
          <c:order val="11"/>
          <c:tx>
            <c:strRef>
              <c:f>Sheet1!$A$13</c:f>
              <c:strCache>
                <c:ptCount val="1"/>
                <c:pt idx="0">
                  <c:v>UK: 194*</c:v>
                </c:pt>
              </c:strCache>
            </c:strRef>
          </c:tx>
          <c:spPr>
            <a:ln w="19050" cap="rnd">
              <a:solidFill>
                <a:schemeClr val="accent5">
                  <a:lumMod val="20000"/>
                  <a:lumOff val="80000"/>
                </a:schemeClr>
              </a:solidFill>
              <a:round/>
            </a:ln>
            <a:effectLst/>
          </c:spPr>
          <c:marker>
            <c:symbol val="none"/>
          </c:marker>
          <c:cat>
            <c:strRef>
              <c:f>Sheet1!$B$1:$V$1</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strCache>
            </c:strRef>
          </c:cat>
          <c:val>
            <c:numRef>
              <c:f>Sheet1!$B$13:$V$13</c:f>
              <c:numCache>
                <c:formatCode>General</c:formatCode>
                <c:ptCount val="21"/>
                <c:pt idx="1">
                  <c:v>293</c:v>
                </c:pt>
                <c:pt idx="2">
                  <c:v>285</c:v>
                </c:pt>
                <c:pt idx="3">
                  <c:v>278</c:v>
                </c:pt>
                <c:pt idx="4">
                  <c:v>265</c:v>
                </c:pt>
                <c:pt idx="5">
                  <c:v>257</c:v>
                </c:pt>
                <c:pt idx="6">
                  <c:v>250</c:v>
                </c:pt>
                <c:pt idx="7">
                  <c:v>243</c:v>
                </c:pt>
                <c:pt idx="8">
                  <c:v>239</c:v>
                </c:pt>
                <c:pt idx="9">
                  <c:v>227</c:v>
                </c:pt>
                <c:pt idx="10">
                  <c:v>221</c:v>
                </c:pt>
                <c:pt idx="11">
                  <c:v>213</c:v>
                </c:pt>
                <c:pt idx="12">
                  <c:v>205</c:v>
                </c:pt>
                <c:pt idx="13">
                  <c:v>203</c:v>
                </c:pt>
                <c:pt idx="14">
                  <c:v>201</c:v>
                </c:pt>
                <c:pt idx="15">
                  <c:v>202</c:v>
                </c:pt>
                <c:pt idx="16">
                  <c:v>202</c:v>
                </c:pt>
                <c:pt idx="17">
                  <c:v>198</c:v>
                </c:pt>
                <c:pt idx="18">
                  <c:v>204</c:v>
                </c:pt>
                <c:pt idx="19">
                  <c:v>194</c:v>
                </c:pt>
              </c:numCache>
            </c:numRef>
          </c:val>
          <c:smooth val="0"/>
          <c:extLst>
            <c:ext xmlns:c16="http://schemas.microsoft.com/office/drawing/2014/chart" uri="{C3380CC4-5D6E-409C-BE32-E72D297353CC}">
              <c16:uniqueId val="{00000040-B09E-460A-80A6-A3C14BDD257B}"/>
            </c:ext>
          </c:extLst>
        </c:ser>
        <c:ser>
          <c:idx val="12"/>
          <c:order val="12"/>
          <c:tx>
            <c:strRef>
              <c:f>Sheet1!$A$14</c:f>
              <c:strCache>
                <c:ptCount val="1"/>
                <c:pt idx="0">
                  <c:v>US: 336</c:v>
                </c:pt>
              </c:strCache>
            </c:strRef>
          </c:tx>
          <c:spPr>
            <a:ln w="19050" cap="rnd">
              <a:solidFill>
                <a:schemeClr val="tx2"/>
              </a:solidFill>
              <a:round/>
            </a:ln>
            <a:effectLst/>
          </c:spPr>
          <c:marker>
            <c:symbol val="none"/>
          </c:marker>
          <c:cat>
            <c:strRef>
              <c:f>Sheet1!$B$1:$V$1</c:f>
              <c:strCach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strCache>
            </c:strRef>
          </c:cat>
          <c:val>
            <c:numRef>
              <c:f>Sheet1!$B$14:$V$14</c:f>
              <c:numCache>
                <c:formatCode>General</c:formatCode>
                <c:ptCount val="21"/>
                <c:pt idx="0">
                  <c:v>336</c:v>
                </c:pt>
                <c:pt idx="1">
                  <c:v>331</c:v>
                </c:pt>
                <c:pt idx="2">
                  <c:v>328</c:v>
                </c:pt>
                <c:pt idx="3">
                  <c:v>323</c:v>
                </c:pt>
                <c:pt idx="4">
                  <c:v>313</c:v>
                </c:pt>
                <c:pt idx="5">
                  <c:v>310</c:v>
                </c:pt>
                <c:pt idx="6">
                  <c:v>304</c:v>
                </c:pt>
                <c:pt idx="7">
                  <c:v>297</c:v>
                </c:pt>
                <c:pt idx="8">
                  <c:v>293</c:v>
                </c:pt>
                <c:pt idx="9">
                  <c:v>286</c:v>
                </c:pt>
                <c:pt idx="10">
                  <c:v>280</c:v>
                </c:pt>
                <c:pt idx="11">
                  <c:v>279</c:v>
                </c:pt>
                <c:pt idx="12">
                  <c:v>272</c:v>
                </c:pt>
                <c:pt idx="13">
                  <c:v>276</c:v>
                </c:pt>
                <c:pt idx="14">
                  <c:v>275</c:v>
                </c:pt>
                <c:pt idx="15">
                  <c:v>274</c:v>
                </c:pt>
                <c:pt idx="16">
                  <c:v>281</c:v>
                </c:pt>
                <c:pt idx="17">
                  <c:v>281</c:v>
                </c:pt>
                <c:pt idx="18">
                  <c:v>277</c:v>
                </c:pt>
                <c:pt idx="19">
                  <c:v>273</c:v>
                </c:pt>
                <c:pt idx="20">
                  <c:v>336</c:v>
                </c:pt>
              </c:numCache>
            </c:numRef>
          </c:val>
          <c:smooth val="0"/>
          <c:extLst>
            <c:ext xmlns:c16="http://schemas.microsoft.com/office/drawing/2014/chart" uri="{C3380CC4-5D6E-409C-BE32-E72D297353CC}">
              <c16:uniqueId val="{00000042-B09E-460A-80A6-A3C14BDD257B}"/>
            </c:ext>
          </c:extLst>
        </c:ser>
        <c:dLbls>
          <c:showLegendKey val="0"/>
          <c:showVal val="0"/>
          <c:showCatName val="0"/>
          <c:showSerName val="0"/>
          <c:showPercent val="0"/>
          <c:showBubbleSize val="0"/>
        </c:dLbls>
        <c:smooth val="0"/>
        <c:axId val="809494015"/>
        <c:axId val="809493183"/>
      </c:lineChart>
      <c:catAx>
        <c:axId val="809494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809493183"/>
        <c:crosses val="autoZero"/>
        <c:auto val="1"/>
        <c:lblAlgn val="ctr"/>
        <c:lblOffset val="100"/>
        <c:tickLblSkip val="5"/>
        <c:noMultiLvlLbl val="0"/>
      </c:catAx>
      <c:valAx>
        <c:axId val="809493183"/>
        <c:scaling>
          <c:orientation val="minMax"/>
          <c:max val="4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809494015"/>
        <c:crosses val="autoZero"/>
        <c:crossBetween val="between"/>
      </c:valAx>
      <c:spPr>
        <a:noFill/>
        <a:ln>
          <a:noFill/>
        </a:ln>
        <a:effectLst/>
      </c:spPr>
    </c:plotArea>
    <c:legend>
      <c:legendPos val="r"/>
      <c:layout>
        <c:manualLayout>
          <c:xMode val="edge"/>
          <c:yMode val="edge"/>
          <c:x val="0.81482870196780965"/>
          <c:y val="7.5062364991986624E-2"/>
          <c:w val="0.11321362607451846"/>
          <c:h val="0.64043550972057695"/>
        </c:manualLayout>
      </c:layout>
      <c:overlay val="0"/>
      <c:spPr>
        <a:noFill/>
        <a:ln w="25400">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rate</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90DC-DF46-BF66-AAC8E39CDD87}"/>
              </c:ext>
            </c:extLst>
          </c:dPt>
          <c:dPt>
            <c:idx val="1"/>
            <c:invertIfNegative val="0"/>
            <c:bubble3D val="0"/>
            <c:spPr>
              <a:solidFill>
                <a:srgbClr val="142B41"/>
              </a:solidFill>
              <a:ln>
                <a:noFill/>
              </a:ln>
              <a:effectLst/>
            </c:spPr>
            <c:extLst>
              <c:ext xmlns:c16="http://schemas.microsoft.com/office/drawing/2014/chart" uri="{C3380CC4-5D6E-409C-BE32-E72D297353CC}">
                <c16:uniqueId val="{00000003-90DC-DF46-BF66-AAC8E39CDD87}"/>
              </c:ext>
            </c:extLst>
          </c:dPt>
          <c:dPt>
            <c:idx val="2"/>
            <c:invertIfNegative val="0"/>
            <c:bubble3D val="0"/>
            <c:spPr>
              <a:solidFill>
                <a:srgbClr val="142B41"/>
              </a:solidFill>
              <a:ln>
                <a:noFill/>
              </a:ln>
              <a:effectLst/>
            </c:spPr>
            <c:extLst>
              <c:ext xmlns:c16="http://schemas.microsoft.com/office/drawing/2014/chart" uri="{C3380CC4-5D6E-409C-BE32-E72D297353CC}">
                <c16:uniqueId val="{00000005-90DC-DF46-BF66-AAC8E39CDD87}"/>
              </c:ext>
            </c:extLst>
          </c:dPt>
          <c:dPt>
            <c:idx val="4"/>
            <c:invertIfNegative val="0"/>
            <c:bubble3D val="0"/>
            <c:spPr>
              <a:solidFill>
                <a:srgbClr val="142B41"/>
              </a:solidFill>
              <a:ln>
                <a:noFill/>
              </a:ln>
              <a:effectLst/>
            </c:spPr>
            <c:extLst>
              <c:ext xmlns:c16="http://schemas.microsoft.com/office/drawing/2014/chart" uri="{C3380CC4-5D6E-409C-BE32-E72D297353CC}">
                <c16:uniqueId val="{00000007-90DC-DF46-BF66-AAC8E39CDD87}"/>
              </c:ext>
            </c:extLst>
          </c:dPt>
          <c:dPt>
            <c:idx val="5"/>
            <c:invertIfNegative val="0"/>
            <c:bubble3D val="0"/>
            <c:spPr>
              <a:solidFill>
                <a:srgbClr val="142B41"/>
              </a:solidFill>
              <a:ln>
                <a:noFill/>
              </a:ln>
              <a:effectLst/>
            </c:spPr>
            <c:extLst>
              <c:ext xmlns:c16="http://schemas.microsoft.com/office/drawing/2014/chart" uri="{C3380CC4-5D6E-409C-BE32-E72D297353CC}">
                <c16:uniqueId val="{00000009-90DC-DF46-BF66-AAC8E39CDD87}"/>
              </c:ext>
            </c:extLst>
          </c:dPt>
          <c:dPt>
            <c:idx val="6"/>
            <c:invertIfNegative val="0"/>
            <c:bubble3D val="0"/>
            <c:spPr>
              <a:solidFill>
                <a:srgbClr val="142B41"/>
              </a:solidFill>
              <a:ln>
                <a:noFill/>
              </a:ln>
              <a:effectLst/>
            </c:spPr>
            <c:extLst>
              <c:ext xmlns:c16="http://schemas.microsoft.com/office/drawing/2014/chart" uri="{C3380CC4-5D6E-409C-BE32-E72D297353CC}">
                <c16:uniqueId val="{0000000B-90DC-DF46-BF66-AAC8E39CDD87}"/>
              </c:ext>
            </c:extLst>
          </c:dPt>
          <c:dPt>
            <c:idx val="7"/>
            <c:invertIfNegative val="0"/>
            <c:bubble3D val="0"/>
            <c:spPr>
              <a:solidFill>
                <a:srgbClr val="142B41"/>
              </a:solidFill>
              <a:ln>
                <a:noFill/>
              </a:ln>
              <a:effectLst/>
            </c:spPr>
            <c:extLst>
              <c:ext xmlns:c16="http://schemas.microsoft.com/office/drawing/2014/chart" uri="{C3380CC4-5D6E-409C-BE32-E72D297353CC}">
                <c16:uniqueId val="{0000000D-90DC-DF46-BF66-AAC8E39CDD87}"/>
              </c:ext>
            </c:extLst>
          </c:dPt>
          <c:dPt>
            <c:idx val="9"/>
            <c:invertIfNegative val="0"/>
            <c:bubble3D val="0"/>
            <c:extLst>
              <c:ext xmlns:c16="http://schemas.microsoft.com/office/drawing/2014/chart" uri="{C3380CC4-5D6E-409C-BE32-E72D297353CC}">
                <c16:uniqueId val="{0000000E-90DC-DF46-BF66-AAC8E39CDD87}"/>
              </c:ext>
            </c:extLst>
          </c:dPt>
          <c:dPt>
            <c:idx val="10"/>
            <c:invertIfNegative val="0"/>
            <c:bubble3D val="0"/>
            <c:extLst>
              <c:ext xmlns:c16="http://schemas.microsoft.com/office/drawing/2014/chart" uri="{C3380CC4-5D6E-409C-BE32-E72D297353CC}">
                <c16:uniqueId val="{0000000F-90DC-DF46-BF66-AAC8E39CDD87}"/>
              </c:ext>
            </c:extLst>
          </c:dPt>
          <c:dPt>
            <c:idx val="11"/>
            <c:invertIfNegative val="0"/>
            <c:bubble3D val="0"/>
            <c:spPr>
              <a:solidFill>
                <a:srgbClr val="142B41"/>
              </a:solidFill>
              <a:ln>
                <a:noFill/>
              </a:ln>
              <a:effectLst/>
            </c:spPr>
            <c:extLst>
              <c:ext xmlns:c16="http://schemas.microsoft.com/office/drawing/2014/chart" uri="{C3380CC4-5D6E-409C-BE32-E72D297353CC}">
                <c16:uniqueId val="{00000011-90DC-DF46-BF66-AAC8E39CDD87}"/>
              </c:ext>
            </c:extLst>
          </c:dPt>
          <c:dPt>
            <c:idx val="12"/>
            <c:invertIfNegative val="0"/>
            <c:bubble3D val="0"/>
            <c:spPr>
              <a:solidFill>
                <a:schemeClr val="bg2"/>
              </a:solidFill>
              <a:ln>
                <a:noFill/>
              </a:ln>
              <a:effectLst/>
            </c:spPr>
            <c:extLst>
              <c:ext xmlns:c16="http://schemas.microsoft.com/office/drawing/2014/chart" uri="{C3380CC4-5D6E-409C-BE32-E72D297353CC}">
                <c16:uniqueId val="{00000013-90DC-DF46-BF66-AAC8E39CDD87}"/>
              </c:ext>
            </c:extLst>
          </c:dPt>
          <c:dLbls>
            <c:dLbl>
              <c:idx val="0"/>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DB28F8AB-565E-4BB2-AF30-3C6512E10036}" type="VALUE">
                      <a:rPr lang="en-US" sz="1000" b="0">
                        <a:solidFill>
                          <a:schemeClr val="tx1"/>
                        </a:solidFill>
                      </a:rPr>
                      <a:pPr>
                        <a:defRPr sz="1000"/>
                      </a:pPr>
                      <a:t>[VALUE]</a:t>
                    </a:fld>
                    <a:endParaRPr lang="en-US"/>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1-90DC-DF46-BF66-AAC8E39CDD87}"/>
                </c:ext>
              </c:extLst>
            </c:dLbl>
            <c:dLbl>
              <c:idx val="9"/>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6.4515651420962772E-2"/>
                      <c:h val="2.5881822594188052E-2"/>
                    </c:manualLayout>
                  </c15:layout>
                </c:ext>
                <c:ext xmlns:c16="http://schemas.microsoft.com/office/drawing/2014/chart" uri="{C3380CC4-5D6E-409C-BE32-E72D297353CC}">
                  <c16:uniqueId val="{0000000E-90DC-DF46-BF66-AAC8E39CDD87}"/>
                </c:ext>
              </c:extLst>
            </c:dLbl>
            <c:dLbl>
              <c:idx val="12"/>
              <c:tx>
                <c:rich>
                  <a:bodyPr rot="0" spcFirstLastPara="1" vertOverflow="ellipsis" vert="horz" wrap="square" lIns="38100" tIns="19050" rIns="38100" bIns="19050" anchor="ctr" anchorCtr="1">
                    <a:spAutoFit/>
                  </a:bodyPr>
                  <a:lstStyle/>
                  <a:p>
                    <a:pPr>
                      <a:defRPr sz="1000" b="0" i="0" u="none" strike="noStrike" kern="1200" baseline="0">
                        <a:solidFill>
                          <a:schemeClr val="accent6"/>
                        </a:solidFill>
                        <a:latin typeface="+mn-lt"/>
                        <a:ea typeface="+mn-ea"/>
                        <a:cs typeface="+mn-cs"/>
                      </a:defRPr>
                    </a:pPr>
                    <a:fld id="{7019B4E1-12D7-2148-AE6A-8F946CA7187A}" type="VALUE">
                      <a:rPr lang="en-US">
                        <a:solidFill>
                          <a:schemeClr val="bg2"/>
                        </a:solidFill>
                      </a:rPr>
                      <a:pPr>
                        <a:defRPr sz="1000">
                          <a:solidFill>
                            <a:schemeClr val="accent6"/>
                          </a:solidFill>
                        </a:defRPr>
                      </a:pPr>
                      <a:t>[VALUE]</a:t>
                    </a:fld>
                    <a:endParaRPr lang="en-US"/>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6"/>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90DC-DF46-BF66-AAC8E39CDD87}"/>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NETH</c:v>
                </c:pt>
                <c:pt idx="1">
                  <c:v>AUS</c:v>
                </c:pt>
                <c:pt idx="2">
                  <c:v>JPN</c:v>
                </c:pt>
                <c:pt idx="3">
                  <c:v>GER</c:v>
                </c:pt>
                <c:pt idx="4">
                  <c:v>NOR</c:v>
                </c:pt>
                <c:pt idx="5">
                  <c:v>UK</c:v>
                </c:pt>
                <c:pt idx="6">
                  <c:v>SWE</c:v>
                </c:pt>
                <c:pt idx="7">
                  <c:v>SWIZ</c:v>
                </c:pt>
                <c:pt idx="8">
                  <c:v>FRA</c:v>
                </c:pt>
                <c:pt idx="9">
                  <c:v>CAN</c:v>
                </c:pt>
                <c:pt idx="10">
                  <c:v>KOR</c:v>
                </c:pt>
                <c:pt idx="11">
                  <c:v>NZ</c:v>
                </c:pt>
                <c:pt idx="12">
                  <c:v>US</c:v>
                </c:pt>
              </c:strCache>
            </c:strRef>
          </c:cat>
          <c:val>
            <c:numRef>
              <c:f>Sheet1!$B$2:$B$14</c:f>
              <c:numCache>
                <c:formatCode>General</c:formatCode>
                <c:ptCount val="13"/>
                <c:pt idx="0">
                  <c:v>1.2</c:v>
                </c:pt>
                <c:pt idx="1">
                  <c:v>2</c:v>
                </c:pt>
                <c:pt idx="2">
                  <c:v>2.7</c:v>
                </c:pt>
                <c:pt idx="3">
                  <c:v>3.6</c:v>
                </c:pt>
                <c:pt idx="4">
                  <c:v>3.7</c:v>
                </c:pt>
                <c:pt idx="5">
                  <c:v>6.5</c:v>
                </c:pt>
                <c:pt idx="6">
                  <c:v>7</c:v>
                </c:pt>
                <c:pt idx="7">
                  <c:v>7</c:v>
                </c:pt>
                <c:pt idx="8">
                  <c:v>7.6</c:v>
                </c:pt>
                <c:pt idx="9">
                  <c:v>8.4</c:v>
                </c:pt>
                <c:pt idx="10">
                  <c:v>11.8</c:v>
                </c:pt>
                <c:pt idx="11">
                  <c:v>13.6</c:v>
                </c:pt>
                <c:pt idx="12">
                  <c:v>23.8</c:v>
                </c:pt>
              </c:numCache>
            </c:numRef>
          </c:val>
          <c:extLst>
            <c:ext xmlns:c16="http://schemas.microsoft.com/office/drawing/2014/chart" uri="{C3380CC4-5D6E-409C-BE32-E72D297353CC}">
              <c16:uniqueId val="{00000014-90DC-DF46-BF66-AAC8E39CDD87}"/>
            </c:ext>
          </c:extLst>
        </c:ser>
        <c:dLbls>
          <c:dLblPos val="inEnd"/>
          <c:showLegendKey val="0"/>
          <c:showVal val="1"/>
          <c:showCatName val="0"/>
          <c:showSerName val="0"/>
          <c:showPercent val="0"/>
          <c:showBubbleSize val="0"/>
        </c:dLbls>
        <c:gapWidth val="10"/>
        <c:axId val="1666536176"/>
        <c:axId val="1666457536"/>
      </c:barChart>
      <c:lineChart>
        <c:grouping val="standard"/>
        <c:varyColors val="0"/>
        <c:ser>
          <c:idx val="1"/>
          <c:order val="1"/>
          <c:tx>
            <c:strRef>
              <c:f>Sheet1!$C$1</c:f>
              <c:strCache>
                <c:ptCount val="1"/>
                <c:pt idx="0">
                  <c:v>Average</c:v>
                </c:pt>
              </c:strCache>
            </c:strRef>
          </c:tx>
          <c:spPr>
            <a:ln w="19050" cap="rnd">
              <a:solidFill>
                <a:schemeClr val="accent4"/>
              </a:solidFill>
              <a:round/>
            </a:ln>
            <a:effectLst/>
          </c:spPr>
          <c:marker>
            <c:symbol val="none"/>
          </c:marker>
          <c:cat>
            <c:strRef>
              <c:f>Sheet1!$A$2:$A$14</c:f>
              <c:strCache>
                <c:ptCount val="13"/>
                <c:pt idx="0">
                  <c:v>NETH</c:v>
                </c:pt>
                <c:pt idx="1">
                  <c:v>AUS</c:v>
                </c:pt>
                <c:pt idx="2">
                  <c:v>JPN</c:v>
                </c:pt>
                <c:pt idx="3">
                  <c:v>GER</c:v>
                </c:pt>
                <c:pt idx="4">
                  <c:v>NOR</c:v>
                </c:pt>
                <c:pt idx="5">
                  <c:v>UK</c:v>
                </c:pt>
                <c:pt idx="6">
                  <c:v>SWE</c:v>
                </c:pt>
                <c:pt idx="7">
                  <c:v>SWIZ</c:v>
                </c:pt>
                <c:pt idx="8">
                  <c:v>FRA</c:v>
                </c:pt>
                <c:pt idx="9">
                  <c:v>CAN</c:v>
                </c:pt>
                <c:pt idx="10">
                  <c:v>KOR</c:v>
                </c:pt>
                <c:pt idx="11">
                  <c:v>NZ</c:v>
                </c:pt>
                <c:pt idx="12">
                  <c:v>US</c:v>
                </c:pt>
              </c:strCache>
            </c:strRef>
          </c:cat>
          <c:val>
            <c:numRef>
              <c:f>Sheet1!$C$2:$C$14</c:f>
              <c:numCache>
                <c:formatCode>General</c:formatCode>
                <c:ptCount val="13"/>
                <c:pt idx="0">
                  <c:v>9.8000000000000007</c:v>
                </c:pt>
                <c:pt idx="1">
                  <c:v>9.8000000000000007</c:v>
                </c:pt>
                <c:pt idx="2">
                  <c:v>9.8000000000000007</c:v>
                </c:pt>
                <c:pt idx="3">
                  <c:v>9.8000000000000007</c:v>
                </c:pt>
                <c:pt idx="4">
                  <c:v>9.8000000000000007</c:v>
                </c:pt>
                <c:pt idx="5">
                  <c:v>9.8000000000000007</c:v>
                </c:pt>
                <c:pt idx="6">
                  <c:v>9.8000000000000007</c:v>
                </c:pt>
                <c:pt idx="7">
                  <c:v>9.8000000000000007</c:v>
                </c:pt>
                <c:pt idx="8">
                  <c:v>9.8000000000000007</c:v>
                </c:pt>
                <c:pt idx="9">
                  <c:v>9.8000000000000007</c:v>
                </c:pt>
                <c:pt idx="10">
                  <c:v>9.8000000000000007</c:v>
                </c:pt>
                <c:pt idx="11">
                  <c:v>9.8000000000000007</c:v>
                </c:pt>
                <c:pt idx="12">
                  <c:v>9.8000000000000007</c:v>
                </c:pt>
              </c:numCache>
            </c:numRef>
          </c:val>
          <c:smooth val="0"/>
          <c:extLst>
            <c:ext xmlns:c16="http://schemas.microsoft.com/office/drawing/2014/chart" uri="{C3380CC4-5D6E-409C-BE32-E72D297353CC}">
              <c16:uniqueId val="{00000015-90DC-DF46-BF66-AAC8E39CDD87}"/>
            </c:ext>
          </c:extLst>
        </c:ser>
        <c:dLbls>
          <c:showLegendKey val="0"/>
          <c:showVal val="0"/>
          <c:showCatName val="0"/>
          <c:showSerName val="0"/>
          <c:showPercent val="0"/>
          <c:showBubbleSize val="0"/>
        </c:dLbls>
        <c:marker val="1"/>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260540570726531E-2"/>
          <c:y val="3.441478362536219E-2"/>
          <c:w val="0.90941321829452182"/>
          <c:h val="0.83106134995622405"/>
        </c:manualLayout>
      </c:layout>
      <c:barChart>
        <c:barDir val="col"/>
        <c:grouping val="clustered"/>
        <c:varyColors val="0"/>
        <c:ser>
          <c:idx val="0"/>
          <c:order val="0"/>
          <c:tx>
            <c:strRef>
              <c:f>Sheet1!$B$1</c:f>
              <c:strCache>
                <c:ptCount val="1"/>
                <c:pt idx="0">
                  <c:v>rate</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F91B-0A4C-9EC7-742CDB6ECFB5}"/>
              </c:ext>
            </c:extLst>
          </c:dPt>
          <c:dPt>
            <c:idx val="1"/>
            <c:invertIfNegative val="0"/>
            <c:bubble3D val="0"/>
            <c:spPr>
              <a:solidFill>
                <a:srgbClr val="142B41"/>
              </a:solidFill>
              <a:ln>
                <a:noFill/>
              </a:ln>
              <a:effectLst/>
            </c:spPr>
            <c:extLst>
              <c:ext xmlns:c16="http://schemas.microsoft.com/office/drawing/2014/chart" uri="{C3380CC4-5D6E-409C-BE32-E72D297353CC}">
                <c16:uniqueId val="{00000003-F91B-0A4C-9EC7-742CDB6ECFB5}"/>
              </c:ext>
            </c:extLst>
          </c:dPt>
          <c:dPt>
            <c:idx val="2"/>
            <c:invertIfNegative val="0"/>
            <c:bubble3D val="0"/>
            <c:spPr>
              <a:solidFill>
                <a:srgbClr val="142B41"/>
              </a:solidFill>
              <a:ln>
                <a:noFill/>
              </a:ln>
              <a:effectLst/>
            </c:spPr>
            <c:extLst>
              <c:ext xmlns:c16="http://schemas.microsoft.com/office/drawing/2014/chart" uri="{C3380CC4-5D6E-409C-BE32-E72D297353CC}">
                <c16:uniqueId val="{00000005-F91B-0A4C-9EC7-742CDB6ECFB5}"/>
              </c:ext>
            </c:extLst>
          </c:dPt>
          <c:dPt>
            <c:idx val="4"/>
            <c:invertIfNegative val="0"/>
            <c:bubble3D val="0"/>
            <c:spPr>
              <a:solidFill>
                <a:srgbClr val="142B41"/>
              </a:solidFill>
              <a:ln>
                <a:noFill/>
              </a:ln>
              <a:effectLst/>
            </c:spPr>
            <c:extLst>
              <c:ext xmlns:c16="http://schemas.microsoft.com/office/drawing/2014/chart" uri="{C3380CC4-5D6E-409C-BE32-E72D297353CC}">
                <c16:uniqueId val="{00000007-F91B-0A4C-9EC7-742CDB6ECFB5}"/>
              </c:ext>
            </c:extLst>
          </c:dPt>
          <c:dPt>
            <c:idx val="5"/>
            <c:invertIfNegative val="0"/>
            <c:bubble3D val="0"/>
            <c:spPr>
              <a:solidFill>
                <a:srgbClr val="142B41"/>
              </a:solidFill>
              <a:ln>
                <a:noFill/>
              </a:ln>
              <a:effectLst/>
            </c:spPr>
            <c:extLst>
              <c:ext xmlns:c16="http://schemas.microsoft.com/office/drawing/2014/chart" uri="{C3380CC4-5D6E-409C-BE32-E72D297353CC}">
                <c16:uniqueId val="{00000009-F91B-0A4C-9EC7-742CDB6ECFB5}"/>
              </c:ext>
            </c:extLst>
          </c:dPt>
          <c:dPt>
            <c:idx val="6"/>
            <c:invertIfNegative val="0"/>
            <c:bubble3D val="0"/>
            <c:spPr>
              <a:solidFill>
                <a:srgbClr val="142B41"/>
              </a:solidFill>
              <a:ln>
                <a:noFill/>
              </a:ln>
              <a:effectLst/>
            </c:spPr>
            <c:extLst>
              <c:ext xmlns:c16="http://schemas.microsoft.com/office/drawing/2014/chart" uri="{C3380CC4-5D6E-409C-BE32-E72D297353CC}">
                <c16:uniqueId val="{0000000B-F91B-0A4C-9EC7-742CDB6ECFB5}"/>
              </c:ext>
            </c:extLst>
          </c:dPt>
          <c:dPt>
            <c:idx val="7"/>
            <c:invertIfNegative val="0"/>
            <c:bubble3D val="0"/>
            <c:spPr>
              <a:solidFill>
                <a:srgbClr val="142B41"/>
              </a:solidFill>
              <a:ln>
                <a:noFill/>
              </a:ln>
              <a:effectLst/>
            </c:spPr>
            <c:extLst>
              <c:ext xmlns:c16="http://schemas.microsoft.com/office/drawing/2014/chart" uri="{C3380CC4-5D6E-409C-BE32-E72D297353CC}">
                <c16:uniqueId val="{0000000D-F91B-0A4C-9EC7-742CDB6ECFB5}"/>
              </c:ext>
            </c:extLst>
          </c:dPt>
          <c:dPt>
            <c:idx val="9"/>
            <c:invertIfNegative val="0"/>
            <c:bubble3D val="0"/>
            <c:extLst>
              <c:ext xmlns:c16="http://schemas.microsoft.com/office/drawing/2014/chart" uri="{C3380CC4-5D6E-409C-BE32-E72D297353CC}">
                <c16:uniqueId val="{0000000E-F91B-0A4C-9EC7-742CDB6ECFB5}"/>
              </c:ext>
            </c:extLst>
          </c:dPt>
          <c:dPt>
            <c:idx val="10"/>
            <c:invertIfNegative val="0"/>
            <c:bubble3D val="0"/>
            <c:extLst>
              <c:ext xmlns:c16="http://schemas.microsoft.com/office/drawing/2014/chart" uri="{C3380CC4-5D6E-409C-BE32-E72D297353CC}">
                <c16:uniqueId val="{0000000F-F91B-0A4C-9EC7-742CDB6ECFB5}"/>
              </c:ext>
            </c:extLst>
          </c:dPt>
          <c:dPt>
            <c:idx val="11"/>
            <c:invertIfNegative val="0"/>
            <c:bubble3D val="0"/>
            <c:spPr>
              <a:solidFill>
                <a:srgbClr val="142B41"/>
              </a:solidFill>
              <a:ln>
                <a:noFill/>
              </a:ln>
              <a:effectLst/>
            </c:spPr>
            <c:extLst>
              <c:ext xmlns:c16="http://schemas.microsoft.com/office/drawing/2014/chart" uri="{C3380CC4-5D6E-409C-BE32-E72D297353CC}">
                <c16:uniqueId val="{00000011-F91B-0A4C-9EC7-742CDB6ECFB5}"/>
              </c:ext>
            </c:extLst>
          </c:dPt>
          <c:dPt>
            <c:idx val="12"/>
            <c:invertIfNegative val="0"/>
            <c:bubble3D val="0"/>
            <c:spPr>
              <a:solidFill>
                <a:schemeClr val="bg2"/>
              </a:solidFill>
              <a:ln>
                <a:noFill/>
              </a:ln>
              <a:effectLst/>
            </c:spPr>
            <c:extLst>
              <c:ext xmlns:c16="http://schemas.microsoft.com/office/drawing/2014/chart" uri="{C3380CC4-5D6E-409C-BE32-E72D297353CC}">
                <c16:uniqueId val="{00000013-F91B-0A4C-9EC7-742CDB6ECFB5}"/>
              </c:ext>
            </c:extLst>
          </c:dPt>
          <c:dLbls>
            <c:dLbl>
              <c:idx val="0"/>
              <c:tx>
                <c:rich>
                  <a:bodyPr rot="0" spcFirstLastPara="1" vertOverflow="ellipsis" vert="horz" wrap="square" lIns="38100" tIns="19050" rIns="38100" bIns="19050" anchor="ctr" anchorCtr="1">
                    <a:noAutofit/>
                  </a:bodyPr>
                  <a:lstStyle/>
                  <a:p>
                    <a:pPr>
                      <a:defRPr sz="1100" b="0" i="0" u="none" strike="noStrike" kern="1200" baseline="0">
                        <a:solidFill>
                          <a:schemeClr val="tx1"/>
                        </a:solidFill>
                        <a:latin typeface="+mn-lt"/>
                        <a:ea typeface="+mn-ea"/>
                        <a:cs typeface="+mn-cs"/>
                      </a:defRPr>
                    </a:pPr>
                    <a:fld id="{DB28F8AB-565E-4BB2-AF30-3C6512E10036}" type="VALUE">
                      <a:rPr lang="en-US" sz="1100" b="0">
                        <a:solidFill>
                          <a:schemeClr val="tx1"/>
                        </a:solidFill>
                      </a:rPr>
                      <a:pPr>
                        <a:defRPr sz="1100"/>
                      </a:pPr>
                      <a:t>[VALUE]</a:t>
                    </a:fld>
                    <a:endParaRPr lang="en-US"/>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1-F91B-0A4C-9EC7-742CDB6ECFB5}"/>
                </c:ext>
              </c:extLst>
            </c:dLbl>
            <c:dLbl>
              <c:idx val="9"/>
              <c:layout>
                <c:manualLayout>
                  <c:x val="0"/>
                  <c:y val="1.25144667728589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91B-0A4C-9EC7-742CDB6ECFB5}"/>
                </c:ext>
              </c:extLst>
            </c:dLbl>
            <c:dLbl>
              <c:idx val="10"/>
              <c:numFmt formatCode="#,##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6.9038103367996276E-2"/>
                      <c:h val="6.1446031854737584E-2"/>
                    </c:manualLayout>
                  </c15:layout>
                </c:ext>
                <c:ext xmlns:c16="http://schemas.microsoft.com/office/drawing/2014/chart" uri="{C3380CC4-5D6E-409C-BE32-E72D297353CC}">
                  <c16:uniqueId val="{0000000F-F91B-0A4C-9EC7-742CDB6ECFB5}"/>
                </c:ext>
              </c:extLst>
            </c:dLbl>
            <c:dLbl>
              <c:idx val="12"/>
              <c:tx>
                <c:rich>
                  <a:bodyPr rot="0" spcFirstLastPara="1" vertOverflow="ellipsis" vert="horz" wrap="square" lIns="38100" tIns="19050" rIns="38100" bIns="19050" anchor="ctr" anchorCtr="1">
                    <a:spAutoFit/>
                  </a:bodyPr>
                  <a:lstStyle/>
                  <a:p>
                    <a:pPr>
                      <a:defRPr sz="1100" b="0" i="0" u="none" strike="noStrike" kern="1200" baseline="0">
                        <a:solidFill>
                          <a:schemeClr val="bg2"/>
                        </a:solidFill>
                        <a:latin typeface="+mn-lt"/>
                        <a:ea typeface="+mn-ea"/>
                        <a:cs typeface="+mn-cs"/>
                      </a:defRPr>
                    </a:pPr>
                    <a:fld id="{0E248EDE-C2D5-604F-B131-6DB8A446ABF1}" type="VALUE">
                      <a:rPr lang="en-US">
                        <a:solidFill>
                          <a:schemeClr val="bg2"/>
                        </a:solidFill>
                      </a:rPr>
                      <a:pPr>
                        <a:defRPr sz="1100">
                          <a:solidFill>
                            <a:schemeClr val="bg2"/>
                          </a:solidFill>
                        </a:defRPr>
                      </a:pPr>
                      <a:t>[VALUE]</a:t>
                    </a:fld>
                    <a:endParaRPr lang="en-US"/>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2"/>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F91B-0A4C-9EC7-742CDB6ECFB5}"/>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NOR</c:v>
                </c:pt>
                <c:pt idx="1">
                  <c:v>JPN</c:v>
                </c:pt>
                <c:pt idx="2">
                  <c:v>SWE</c:v>
                </c:pt>
                <c:pt idx="3">
                  <c:v>KOR</c:v>
                </c:pt>
                <c:pt idx="4">
                  <c:v>GER</c:v>
                </c:pt>
                <c:pt idx="5">
                  <c:v>AUS</c:v>
                </c:pt>
                <c:pt idx="6">
                  <c:v>SWIZ</c:v>
                </c:pt>
                <c:pt idx="7">
                  <c:v>FRA</c:v>
                </c:pt>
                <c:pt idx="8">
                  <c:v>UK</c:v>
                </c:pt>
                <c:pt idx="9">
                  <c:v>NETH</c:v>
                </c:pt>
                <c:pt idx="10">
                  <c:v>NZ</c:v>
                </c:pt>
                <c:pt idx="11">
                  <c:v>CAN</c:v>
                </c:pt>
                <c:pt idx="12">
                  <c:v>US</c:v>
                </c:pt>
              </c:strCache>
            </c:strRef>
          </c:cat>
          <c:val>
            <c:numRef>
              <c:f>Sheet1!$B$2:$B$14</c:f>
              <c:numCache>
                <c:formatCode>General</c:formatCode>
                <c:ptCount val="13"/>
                <c:pt idx="0">
                  <c:v>1.6</c:v>
                </c:pt>
                <c:pt idx="1">
                  <c:v>1.8</c:v>
                </c:pt>
                <c:pt idx="2">
                  <c:v>2.4</c:v>
                </c:pt>
                <c:pt idx="3">
                  <c:v>2.5</c:v>
                </c:pt>
                <c:pt idx="4">
                  <c:v>3.1</c:v>
                </c:pt>
                <c:pt idx="5">
                  <c:v>3.2</c:v>
                </c:pt>
                <c:pt idx="6">
                  <c:v>3.2</c:v>
                </c:pt>
                <c:pt idx="7">
                  <c:v>3.6</c:v>
                </c:pt>
                <c:pt idx="8">
                  <c:v>3.6</c:v>
                </c:pt>
                <c:pt idx="9">
                  <c:v>3.8</c:v>
                </c:pt>
                <c:pt idx="10">
                  <c:v>4.3</c:v>
                </c:pt>
                <c:pt idx="11">
                  <c:v>4.5</c:v>
                </c:pt>
                <c:pt idx="12">
                  <c:v>5.4</c:v>
                </c:pt>
              </c:numCache>
            </c:numRef>
          </c:val>
          <c:extLst>
            <c:ext xmlns:c16="http://schemas.microsoft.com/office/drawing/2014/chart" uri="{C3380CC4-5D6E-409C-BE32-E72D297353CC}">
              <c16:uniqueId val="{00000014-F91B-0A4C-9EC7-742CDB6ECFB5}"/>
            </c:ext>
          </c:extLst>
        </c:ser>
        <c:dLbls>
          <c:dLblPos val="inEnd"/>
          <c:showLegendKey val="0"/>
          <c:showVal val="1"/>
          <c:showCatName val="0"/>
          <c:showSerName val="0"/>
          <c:showPercent val="0"/>
          <c:showBubbleSize val="0"/>
        </c:dLbls>
        <c:gapWidth val="10"/>
        <c:axId val="1666536176"/>
        <c:axId val="1666457536"/>
      </c:barChart>
      <c:lineChart>
        <c:grouping val="standard"/>
        <c:varyColors val="0"/>
        <c:ser>
          <c:idx val="1"/>
          <c:order val="1"/>
          <c:tx>
            <c:strRef>
              <c:f>Sheet1!$C$1</c:f>
              <c:strCache>
                <c:ptCount val="1"/>
                <c:pt idx="0">
                  <c:v>Average</c:v>
                </c:pt>
              </c:strCache>
            </c:strRef>
          </c:tx>
          <c:spPr>
            <a:ln w="19050" cap="rnd">
              <a:solidFill>
                <a:schemeClr val="accent4"/>
              </a:solidFill>
              <a:round/>
            </a:ln>
            <a:effectLst/>
          </c:spPr>
          <c:marker>
            <c:symbol val="none"/>
          </c:marker>
          <c:cat>
            <c:strRef>
              <c:f>Sheet1!$A$2:$A$14</c:f>
              <c:strCache>
                <c:ptCount val="13"/>
                <c:pt idx="0">
                  <c:v>NOR</c:v>
                </c:pt>
                <c:pt idx="1">
                  <c:v>JPN</c:v>
                </c:pt>
                <c:pt idx="2">
                  <c:v>SWE</c:v>
                </c:pt>
                <c:pt idx="3">
                  <c:v>KOR</c:v>
                </c:pt>
                <c:pt idx="4">
                  <c:v>GER</c:v>
                </c:pt>
                <c:pt idx="5">
                  <c:v>AUS</c:v>
                </c:pt>
                <c:pt idx="6">
                  <c:v>SWIZ</c:v>
                </c:pt>
                <c:pt idx="7">
                  <c:v>FRA</c:v>
                </c:pt>
                <c:pt idx="8">
                  <c:v>UK</c:v>
                </c:pt>
                <c:pt idx="9">
                  <c:v>NETH</c:v>
                </c:pt>
                <c:pt idx="10">
                  <c:v>NZ</c:v>
                </c:pt>
                <c:pt idx="11">
                  <c:v>CAN</c:v>
                </c:pt>
                <c:pt idx="12">
                  <c:v>US</c:v>
                </c:pt>
              </c:strCache>
            </c:strRef>
          </c:cat>
          <c:val>
            <c:numRef>
              <c:f>Sheet1!$C$2:$C$14</c:f>
              <c:numCache>
                <c:formatCode>General</c:formatCode>
                <c:ptCount val="13"/>
                <c:pt idx="0">
                  <c:v>4.0999999999999996</c:v>
                </c:pt>
                <c:pt idx="1">
                  <c:v>4.0999999999999996</c:v>
                </c:pt>
                <c:pt idx="2">
                  <c:v>4.0999999999999996</c:v>
                </c:pt>
                <c:pt idx="3">
                  <c:v>4.0999999999999996</c:v>
                </c:pt>
                <c:pt idx="4">
                  <c:v>4.0999999999999996</c:v>
                </c:pt>
                <c:pt idx="5">
                  <c:v>4.0999999999999996</c:v>
                </c:pt>
                <c:pt idx="6">
                  <c:v>4.0999999999999996</c:v>
                </c:pt>
                <c:pt idx="7">
                  <c:v>4.0999999999999996</c:v>
                </c:pt>
                <c:pt idx="8">
                  <c:v>4.0999999999999996</c:v>
                </c:pt>
                <c:pt idx="9">
                  <c:v>4.0999999999999996</c:v>
                </c:pt>
                <c:pt idx="10">
                  <c:v>4.0999999999999996</c:v>
                </c:pt>
                <c:pt idx="11">
                  <c:v>4.0999999999999996</c:v>
                </c:pt>
                <c:pt idx="12">
                  <c:v>4.0999999999999996</c:v>
                </c:pt>
              </c:numCache>
            </c:numRef>
          </c:val>
          <c:smooth val="0"/>
          <c:extLst>
            <c:ext xmlns:c16="http://schemas.microsoft.com/office/drawing/2014/chart" uri="{C3380CC4-5D6E-409C-BE32-E72D297353CC}">
              <c16:uniqueId val="{00000015-F91B-0A4C-9EC7-742CDB6ECFB5}"/>
            </c:ext>
          </c:extLst>
        </c:ser>
        <c:dLbls>
          <c:showLegendKey val="0"/>
          <c:showVal val="0"/>
          <c:showCatName val="0"/>
          <c:showSerName val="0"/>
          <c:showPercent val="0"/>
          <c:showBubbleSize val="0"/>
        </c:dLbls>
        <c:marker val="1"/>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3.2507899512660747E-2"/>
          <c:w val="1"/>
          <c:h val="0.88742400376784469"/>
        </c:manualLayout>
      </c:layout>
      <c:barChart>
        <c:barDir val="col"/>
        <c:grouping val="clustered"/>
        <c:varyColors val="0"/>
        <c:ser>
          <c:idx val="0"/>
          <c:order val="0"/>
          <c:tx>
            <c:strRef>
              <c:f>Sheet1!$B$1</c:f>
              <c:strCache>
                <c:ptCount val="1"/>
                <c:pt idx="0">
                  <c:v>Rate</c:v>
                </c:pt>
              </c:strCache>
            </c:strRef>
          </c:tx>
          <c:spPr>
            <a:solidFill>
              <a:srgbClr val="142B41"/>
            </a:solidFill>
            <a:ln>
              <a:noFill/>
            </a:ln>
            <a:effectLst/>
          </c:spPr>
          <c:invertIfNegative val="0"/>
          <c:dPt>
            <c:idx val="0"/>
            <c:invertIfNegative val="0"/>
            <c:bubble3D val="0"/>
            <c:extLst>
              <c:ext xmlns:c16="http://schemas.microsoft.com/office/drawing/2014/chart" uri="{C3380CC4-5D6E-409C-BE32-E72D297353CC}">
                <c16:uniqueId val="{00000000-FD47-7B4D-9546-BBB687F76C5A}"/>
              </c:ext>
            </c:extLst>
          </c:dPt>
          <c:dPt>
            <c:idx val="1"/>
            <c:invertIfNegative val="0"/>
            <c:bubble3D val="0"/>
            <c:extLst>
              <c:ext xmlns:c16="http://schemas.microsoft.com/office/drawing/2014/chart" uri="{C3380CC4-5D6E-409C-BE32-E72D297353CC}">
                <c16:uniqueId val="{00000001-FD47-7B4D-9546-BBB687F76C5A}"/>
              </c:ext>
            </c:extLst>
          </c:dPt>
          <c:dPt>
            <c:idx val="2"/>
            <c:invertIfNegative val="0"/>
            <c:bubble3D val="0"/>
            <c:extLst>
              <c:ext xmlns:c16="http://schemas.microsoft.com/office/drawing/2014/chart" uri="{C3380CC4-5D6E-409C-BE32-E72D297353CC}">
                <c16:uniqueId val="{00000002-FD47-7B4D-9546-BBB687F76C5A}"/>
              </c:ext>
            </c:extLst>
          </c:dPt>
          <c:dPt>
            <c:idx val="4"/>
            <c:invertIfNegative val="0"/>
            <c:bubble3D val="0"/>
            <c:extLst>
              <c:ext xmlns:c16="http://schemas.microsoft.com/office/drawing/2014/chart" uri="{C3380CC4-5D6E-409C-BE32-E72D297353CC}">
                <c16:uniqueId val="{00000003-FD47-7B4D-9546-BBB687F76C5A}"/>
              </c:ext>
            </c:extLst>
          </c:dPt>
          <c:dPt>
            <c:idx val="5"/>
            <c:invertIfNegative val="0"/>
            <c:bubble3D val="0"/>
            <c:extLst>
              <c:ext xmlns:c16="http://schemas.microsoft.com/office/drawing/2014/chart" uri="{C3380CC4-5D6E-409C-BE32-E72D297353CC}">
                <c16:uniqueId val="{00000004-FD47-7B4D-9546-BBB687F76C5A}"/>
              </c:ext>
            </c:extLst>
          </c:dPt>
          <c:dPt>
            <c:idx val="6"/>
            <c:invertIfNegative val="0"/>
            <c:bubble3D val="0"/>
            <c:extLst>
              <c:ext xmlns:c16="http://schemas.microsoft.com/office/drawing/2014/chart" uri="{C3380CC4-5D6E-409C-BE32-E72D297353CC}">
                <c16:uniqueId val="{00000005-FD47-7B4D-9546-BBB687F76C5A}"/>
              </c:ext>
            </c:extLst>
          </c:dPt>
          <c:dPt>
            <c:idx val="7"/>
            <c:invertIfNegative val="0"/>
            <c:bubble3D val="0"/>
            <c:extLst>
              <c:ext xmlns:c16="http://schemas.microsoft.com/office/drawing/2014/chart" uri="{C3380CC4-5D6E-409C-BE32-E72D297353CC}">
                <c16:uniqueId val="{00000006-FD47-7B4D-9546-BBB687F76C5A}"/>
              </c:ext>
            </c:extLst>
          </c:dPt>
          <c:dPt>
            <c:idx val="9"/>
            <c:invertIfNegative val="0"/>
            <c:bubble3D val="0"/>
            <c:extLst>
              <c:ext xmlns:c16="http://schemas.microsoft.com/office/drawing/2014/chart" uri="{C3380CC4-5D6E-409C-BE32-E72D297353CC}">
                <c16:uniqueId val="{00000007-FD47-7B4D-9546-BBB687F76C5A}"/>
              </c:ext>
            </c:extLst>
          </c:dPt>
          <c:dPt>
            <c:idx val="10"/>
            <c:invertIfNegative val="0"/>
            <c:bubble3D val="0"/>
            <c:spPr>
              <a:solidFill>
                <a:schemeClr val="bg2"/>
              </a:solidFill>
              <a:ln>
                <a:noFill/>
              </a:ln>
              <a:effectLst/>
            </c:spPr>
            <c:extLst>
              <c:ext xmlns:c16="http://schemas.microsoft.com/office/drawing/2014/chart" uri="{C3380CC4-5D6E-409C-BE32-E72D297353CC}">
                <c16:uniqueId val="{00000009-FD47-7B4D-9546-BBB687F76C5A}"/>
              </c:ext>
            </c:extLst>
          </c:dPt>
          <c:dPt>
            <c:idx val="11"/>
            <c:invertIfNegative val="0"/>
            <c:bubble3D val="0"/>
            <c:extLst>
              <c:ext xmlns:c16="http://schemas.microsoft.com/office/drawing/2014/chart" uri="{C3380CC4-5D6E-409C-BE32-E72D297353CC}">
                <c16:uniqueId val="{0000000A-FD47-7B4D-9546-BBB687F76C5A}"/>
              </c:ext>
            </c:extLst>
          </c:dPt>
          <c:dPt>
            <c:idx val="12"/>
            <c:invertIfNegative val="0"/>
            <c:bubble3D val="0"/>
            <c:extLst>
              <c:ext xmlns:c16="http://schemas.microsoft.com/office/drawing/2014/chart" uri="{C3380CC4-5D6E-409C-BE32-E72D297353CC}">
                <c16:uniqueId val="{0000000B-FD47-7B4D-9546-BBB687F76C5A}"/>
              </c:ext>
            </c:extLst>
          </c:dPt>
          <c:dLbls>
            <c:dLbl>
              <c:idx val="0"/>
              <c:tx>
                <c:rich>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fld id="{DB28F8AB-565E-4BB2-AF30-3C6512E10036}" type="VALUE">
                      <a:rPr lang="en-US" sz="1100" b="0">
                        <a:solidFill>
                          <a:schemeClr val="bg1"/>
                        </a:solidFill>
                      </a:rPr>
                      <a:pPr>
                        <a:defRPr sz="1100">
                          <a:solidFill>
                            <a:schemeClr val="bg1"/>
                          </a:solidFill>
                        </a:defRPr>
                      </a:pPr>
                      <a:t>[VALUE]</a:t>
                    </a:fld>
                    <a:endParaRPr lang="en-US"/>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layout>
                    <c:manualLayout>
                      <c:w val="5.8815092557874711E-2"/>
                      <c:h val="5.2876879297494295E-2"/>
                    </c:manualLayout>
                  </c15:layout>
                  <c15:dlblFieldTable/>
                  <c15:showDataLabelsRange val="0"/>
                </c:ext>
                <c:ext xmlns:c16="http://schemas.microsoft.com/office/drawing/2014/chart" uri="{C3380CC4-5D6E-409C-BE32-E72D297353CC}">
                  <c16:uniqueId val="{00000000-FD47-7B4D-9546-BBB687F76C5A}"/>
                </c:ext>
              </c:extLst>
            </c:dLbl>
            <c:dLbl>
              <c:idx val="5"/>
              <c:layout>
                <c:manualLayout>
                  <c:x val="0"/>
                  <c:y val="8.172105619896559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D47-7B4D-9546-BBB687F76C5A}"/>
                </c:ext>
              </c:extLst>
            </c:dLbl>
            <c:dLbl>
              <c:idx val="6"/>
              <c:layout>
                <c:manualLayout>
                  <c:x val="0"/>
                  <c:y val="9.032629202195260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D47-7B4D-9546-BBB687F76C5A}"/>
                </c:ext>
              </c:extLst>
            </c:dLbl>
            <c:dLbl>
              <c:idx val="7"/>
              <c:layout>
                <c:manualLayout>
                  <c:x val="0"/>
                  <c:y val="9.893152784493941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D47-7B4D-9546-BBB687F76C5A}"/>
                </c:ext>
              </c:extLst>
            </c:dLbl>
            <c:dLbl>
              <c:idx val="8"/>
              <c:layout>
                <c:manualLayout>
                  <c:x val="0"/>
                  <c:y val="0.1075367636679263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D47-7B4D-9546-BBB687F76C5A}"/>
                </c:ext>
              </c:extLst>
            </c:dLbl>
            <c:dLbl>
              <c:idx val="9"/>
              <c:layout>
                <c:manualLayout>
                  <c:x val="5.5548611875590824E-8"/>
                  <c:y val="0.1132734746203137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4.1566137566137557E-2"/>
                      <c:h val="5.590534873000496E-2"/>
                    </c:manualLayout>
                  </c15:layout>
                </c:ext>
                <c:ext xmlns:c16="http://schemas.microsoft.com/office/drawing/2014/chart" uri="{C3380CC4-5D6E-409C-BE32-E72D297353CC}">
                  <c16:uniqueId val="{00000007-FD47-7B4D-9546-BBB687F76C5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UK</c:v>
                </c:pt>
                <c:pt idx="1">
                  <c:v>GER</c:v>
                </c:pt>
                <c:pt idx="2">
                  <c:v>NETH</c:v>
                </c:pt>
                <c:pt idx="3">
                  <c:v>CAN</c:v>
                </c:pt>
                <c:pt idx="4">
                  <c:v>SWIZ</c:v>
                </c:pt>
                <c:pt idx="5">
                  <c:v>NOR</c:v>
                </c:pt>
                <c:pt idx="6">
                  <c:v>NZ</c:v>
                </c:pt>
                <c:pt idx="7">
                  <c:v>FRA</c:v>
                </c:pt>
                <c:pt idx="8">
                  <c:v>SWE</c:v>
                </c:pt>
                <c:pt idx="9">
                  <c:v>AUS</c:v>
                </c:pt>
                <c:pt idx="10">
                  <c:v>US</c:v>
                </c:pt>
                <c:pt idx="11">
                  <c:v>JPN</c:v>
                </c:pt>
                <c:pt idx="12">
                  <c:v>KOR</c:v>
                </c:pt>
              </c:strCache>
            </c:strRef>
          </c:cat>
          <c:val>
            <c:numRef>
              <c:f>Sheet1!$B$2:$B$14</c:f>
              <c:numCache>
                <c:formatCode>General</c:formatCode>
                <c:ptCount val="13"/>
                <c:pt idx="0">
                  <c:v>8.4</c:v>
                </c:pt>
                <c:pt idx="1">
                  <c:v>9.6999999999999993</c:v>
                </c:pt>
                <c:pt idx="2">
                  <c:v>10</c:v>
                </c:pt>
                <c:pt idx="3">
                  <c:v>10.5</c:v>
                </c:pt>
                <c:pt idx="4">
                  <c:v>11.1</c:v>
                </c:pt>
                <c:pt idx="5">
                  <c:v>11.8</c:v>
                </c:pt>
                <c:pt idx="6">
                  <c:v>12.1</c:v>
                </c:pt>
                <c:pt idx="7">
                  <c:v>12.3</c:v>
                </c:pt>
                <c:pt idx="8">
                  <c:v>12.4</c:v>
                </c:pt>
                <c:pt idx="9">
                  <c:v>12.4</c:v>
                </c:pt>
                <c:pt idx="10">
                  <c:v>14.1</c:v>
                </c:pt>
                <c:pt idx="11" formatCode="0.0">
                  <c:v>14.6</c:v>
                </c:pt>
                <c:pt idx="12">
                  <c:v>24.1</c:v>
                </c:pt>
              </c:numCache>
            </c:numRef>
          </c:val>
          <c:extLst>
            <c:ext xmlns:c16="http://schemas.microsoft.com/office/drawing/2014/chart" uri="{C3380CC4-5D6E-409C-BE32-E72D297353CC}">
              <c16:uniqueId val="{0000000C-FD47-7B4D-9546-BBB687F76C5A}"/>
            </c:ext>
          </c:extLst>
        </c:ser>
        <c:dLbls>
          <c:dLblPos val="inEnd"/>
          <c:showLegendKey val="0"/>
          <c:showVal val="1"/>
          <c:showCatName val="0"/>
          <c:showSerName val="0"/>
          <c:showPercent val="0"/>
          <c:showBubbleSize val="0"/>
        </c:dLbls>
        <c:gapWidth val="30"/>
        <c:axId val="1666536176"/>
        <c:axId val="1666457536"/>
      </c:barChart>
      <c:lineChart>
        <c:grouping val="standard"/>
        <c:varyColors val="0"/>
        <c:ser>
          <c:idx val="1"/>
          <c:order val="1"/>
          <c:tx>
            <c:strRef>
              <c:f>Sheet1!$C$1</c:f>
              <c:strCache>
                <c:ptCount val="1"/>
                <c:pt idx="0">
                  <c:v>Average</c:v>
                </c:pt>
              </c:strCache>
            </c:strRef>
          </c:tx>
          <c:spPr>
            <a:ln w="19050" cap="rnd">
              <a:solidFill>
                <a:schemeClr val="accent4"/>
              </a:solidFill>
              <a:round/>
            </a:ln>
            <a:effectLst/>
          </c:spPr>
          <c:marker>
            <c:symbol val="none"/>
          </c:marker>
          <c:cat>
            <c:strRef>
              <c:f>Sheet1!$A$2:$A$14</c:f>
              <c:strCache>
                <c:ptCount val="13"/>
                <c:pt idx="0">
                  <c:v>UK</c:v>
                </c:pt>
                <c:pt idx="1">
                  <c:v>GER</c:v>
                </c:pt>
                <c:pt idx="2">
                  <c:v>NETH</c:v>
                </c:pt>
                <c:pt idx="3">
                  <c:v>CAN</c:v>
                </c:pt>
                <c:pt idx="4">
                  <c:v>SWIZ</c:v>
                </c:pt>
                <c:pt idx="5">
                  <c:v>NOR</c:v>
                </c:pt>
                <c:pt idx="6">
                  <c:v>NZ</c:v>
                </c:pt>
                <c:pt idx="7">
                  <c:v>FRA</c:v>
                </c:pt>
                <c:pt idx="8">
                  <c:v>SWE</c:v>
                </c:pt>
                <c:pt idx="9">
                  <c:v>AUS</c:v>
                </c:pt>
                <c:pt idx="10">
                  <c:v>US</c:v>
                </c:pt>
                <c:pt idx="11">
                  <c:v>JPN</c:v>
                </c:pt>
                <c:pt idx="12">
                  <c:v>KOR</c:v>
                </c:pt>
              </c:strCache>
            </c:strRef>
          </c:cat>
          <c:val>
            <c:numRef>
              <c:f>Sheet1!$C$2:$C$14</c:f>
              <c:numCache>
                <c:formatCode>General</c:formatCode>
                <c:ptCount val="13"/>
                <c:pt idx="0">
                  <c:v>11.1</c:v>
                </c:pt>
                <c:pt idx="1">
                  <c:v>11.1</c:v>
                </c:pt>
                <c:pt idx="2">
                  <c:v>11.1</c:v>
                </c:pt>
                <c:pt idx="3">
                  <c:v>11.1</c:v>
                </c:pt>
                <c:pt idx="4">
                  <c:v>11.1</c:v>
                </c:pt>
                <c:pt idx="5">
                  <c:v>11.1</c:v>
                </c:pt>
                <c:pt idx="6">
                  <c:v>11.1</c:v>
                </c:pt>
                <c:pt idx="7">
                  <c:v>11.1</c:v>
                </c:pt>
                <c:pt idx="8">
                  <c:v>11.1</c:v>
                </c:pt>
                <c:pt idx="9">
                  <c:v>11.1</c:v>
                </c:pt>
                <c:pt idx="10">
                  <c:v>11.1</c:v>
                </c:pt>
                <c:pt idx="11">
                  <c:v>11.1</c:v>
                </c:pt>
                <c:pt idx="12">
                  <c:v>11.1</c:v>
                </c:pt>
              </c:numCache>
            </c:numRef>
          </c:val>
          <c:smooth val="0"/>
          <c:extLst>
            <c:ext xmlns:c16="http://schemas.microsoft.com/office/drawing/2014/chart" uri="{C3380CC4-5D6E-409C-BE32-E72D297353CC}">
              <c16:uniqueId val="{0000000D-FD47-7B4D-9546-BBB687F76C5A}"/>
            </c:ext>
          </c:extLst>
        </c:ser>
        <c:dLbls>
          <c:showLegendKey val="0"/>
          <c:showVal val="0"/>
          <c:showCatName val="0"/>
          <c:showSerName val="0"/>
          <c:showPercent val="0"/>
          <c:showBubbleSize val="0"/>
        </c:dLbls>
        <c:marker val="1"/>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3.1552531350952005E-2"/>
          <c:w val="1"/>
          <c:h val="0.89073247722153426"/>
        </c:manualLayout>
      </c:layout>
      <c:barChart>
        <c:barDir val="col"/>
        <c:grouping val="clustered"/>
        <c:varyColors val="0"/>
        <c:ser>
          <c:idx val="0"/>
          <c:order val="0"/>
          <c:tx>
            <c:strRef>
              <c:f>Sheet1!$B$1</c:f>
              <c:strCache>
                <c:ptCount val="1"/>
                <c:pt idx="0">
                  <c:v>rate</c:v>
                </c:pt>
              </c:strCache>
            </c:strRef>
          </c:tx>
          <c:spPr>
            <a:solidFill>
              <a:srgbClr val="142B41"/>
            </a:solidFill>
            <a:ln>
              <a:noFill/>
            </a:ln>
            <a:effectLst/>
          </c:spPr>
          <c:invertIfNegative val="0"/>
          <c:dPt>
            <c:idx val="0"/>
            <c:invertIfNegative val="0"/>
            <c:bubble3D val="0"/>
            <c:spPr>
              <a:solidFill>
                <a:srgbClr val="142B41"/>
              </a:solidFill>
              <a:ln>
                <a:noFill/>
              </a:ln>
              <a:effectLst/>
            </c:spPr>
            <c:extLst>
              <c:ext xmlns:c16="http://schemas.microsoft.com/office/drawing/2014/chart" uri="{C3380CC4-5D6E-409C-BE32-E72D297353CC}">
                <c16:uniqueId val="{00000001-E698-8143-B59B-BF4F6A645983}"/>
              </c:ext>
            </c:extLst>
          </c:dPt>
          <c:dPt>
            <c:idx val="1"/>
            <c:invertIfNegative val="0"/>
            <c:bubble3D val="0"/>
            <c:spPr>
              <a:solidFill>
                <a:srgbClr val="142B41"/>
              </a:solidFill>
              <a:ln>
                <a:noFill/>
              </a:ln>
              <a:effectLst/>
            </c:spPr>
            <c:extLst>
              <c:ext xmlns:c16="http://schemas.microsoft.com/office/drawing/2014/chart" uri="{C3380CC4-5D6E-409C-BE32-E72D297353CC}">
                <c16:uniqueId val="{00000003-E698-8143-B59B-BF4F6A645983}"/>
              </c:ext>
            </c:extLst>
          </c:dPt>
          <c:dPt>
            <c:idx val="2"/>
            <c:invertIfNegative val="0"/>
            <c:bubble3D val="0"/>
            <c:spPr>
              <a:solidFill>
                <a:srgbClr val="142B41"/>
              </a:solidFill>
              <a:ln>
                <a:noFill/>
              </a:ln>
              <a:effectLst/>
            </c:spPr>
            <c:extLst>
              <c:ext xmlns:c16="http://schemas.microsoft.com/office/drawing/2014/chart" uri="{C3380CC4-5D6E-409C-BE32-E72D297353CC}">
                <c16:uniqueId val="{00000005-E698-8143-B59B-BF4F6A645983}"/>
              </c:ext>
            </c:extLst>
          </c:dPt>
          <c:dPt>
            <c:idx val="4"/>
            <c:invertIfNegative val="0"/>
            <c:bubble3D val="0"/>
            <c:spPr>
              <a:solidFill>
                <a:srgbClr val="142B41"/>
              </a:solidFill>
              <a:ln>
                <a:noFill/>
              </a:ln>
              <a:effectLst/>
            </c:spPr>
            <c:extLst>
              <c:ext xmlns:c16="http://schemas.microsoft.com/office/drawing/2014/chart" uri="{C3380CC4-5D6E-409C-BE32-E72D297353CC}">
                <c16:uniqueId val="{00000007-E698-8143-B59B-BF4F6A645983}"/>
              </c:ext>
            </c:extLst>
          </c:dPt>
          <c:dPt>
            <c:idx val="5"/>
            <c:invertIfNegative val="0"/>
            <c:bubble3D val="0"/>
            <c:spPr>
              <a:solidFill>
                <a:srgbClr val="142B41"/>
              </a:solidFill>
              <a:ln>
                <a:noFill/>
              </a:ln>
              <a:effectLst/>
            </c:spPr>
            <c:extLst>
              <c:ext xmlns:c16="http://schemas.microsoft.com/office/drawing/2014/chart" uri="{C3380CC4-5D6E-409C-BE32-E72D297353CC}">
                <c16:uniqueId val="{00000009-E698-8143-B59B-BF4F6A645983}"/>
              </c:ext>
            </c:extLst>
          </c:dPt>
          <c:dPt>
            <c:idx val="6"/>
            <c:invertIfNegative val="0"/>
            <c:bubble3D val="0"/>
            <c:spPr>
              <a:solidFill>
                <a:srgbClr val="142B41"/>
              </a:solidFill>
              <a:ln>
                <a:noFill/>
              </a:ln>
              <a:effectLst/>
            </c:spPr>
            <c:extLst>
              <c:ext xmlns:c16="http://schemas.microsoft.com/office/drawing/2014/chart" uri="{C3380CC4-5D6E-409C-BE32-E72D297353CC}">
                <c16:uniqueId val="{0000000B-E698-8143-B59B-BF4F6A645983}"/>
              </c:ext>
            </c:extLst>
          </c:dPt>
          <c:dPt>
            <c:idx val="7"/>
            <c:invertIfNegative val="0"/>
            <c:bubble3D val="0"/>
            <c:spPr>
              <a:solidFill>
                <a:srgbClr val="142B41"/>
              </a:solidFill>
              <a:ln>
                <a:noFill/>
              </a:ln>
              <a:effectLst/>
            </c:spPr>
            <c:extLst>
              <c:ext xmlns:c16="http://schemas.microsoft.com/office/drawing/2014/chart" uri="{C3380CC4-5D6E-409C-BE32-E72D297353CC}">
                <c16:uniqueId val="{0000000D-E698-8143-B59B-BF4F6A645983}"/>
              </c:ext>
            </c:extLst>
          </c:dPt>
          <c:dPt>
            <c:idx val="9"/>
            <c:invertIfNegative val="0"/>
            <c:bubble3D val="0"/>
            <c:extLst>
              <c:ext xmlns:c16="http://schemas.microsoft.com/office/drawing/2014/chart" uri="{C3380CC4-5D6E-409C-BE32-E72D297353CC}">
                <c16:uniqueId val="{0000000E-E698-8143-B59B-BF4F6A645983}"/>
              </c:ext>
            </c:extLst>
          </c:dPt>
          <c:dPt>
            <c:idx val="10"/>
            <c:invertIfNegative val="0"/>
            <c:bubble3D val="0"/>
            <c:extLst>
              <c:ext xmlns:c16="http://schemas.microsoft.com/office/drawing/2014/chart" uri="{C3380CC4-5D6E-409C-BE32-E72D297353CC}">
                <c16:uniqueId val="{0000000F-E698-8143-B59B-BF4F6A645983}"/>
              </c:ext>
            </c:extLst>
          </c:dPt>
          <c:dPt>
            <c:idx val="11"/>
            <c:invertIfNegative val="0"/>
            <c:bubble3D val="0"/>
            <c:spPr>
              <a:solidFill>
                <a:srgbClr val="142B41"/>
              </a:solidFill>
              <a:ln>
                <a:noFill/>
              </a:ln>
              <a:effectLst/>
            </c:spPr>
            <c:extLst>
              <c:ext xmlns:c16="http://schemas.microsoft.com/office/drawing/2014/chart" uri="{C3380CC4-5D6E-409C-BE32-E72D297353CC}">
                <c16:uniqueId val="{00000011-E698-8143-B59B-BF4F6A645983}"/>
              </c:ext>
            </c:extLst>
          </c:dPt>
          <c:dPt>
            <c:idx val="12"/>
            <c:invertIfNegative val="0"/>
            <c:bubble3D val="0"/>
            <c:spPr>
              <a:solidFill>
                <a:schemeClr val="bg2"/>
              </a:solidFill>
              <a:ln>
                <a:noFill/>
              </a:ln>
              <a:effectLst/>
            </c:spPr>
            <c:extLst>
              <c:ext xmlns:c16="http://schemas.microsoft.com/office/drawing/2014/chart" uri="{C3380CC4-5D6E-409C-BE32-E72D297353CC}">
                <c16:uniqueId val="{00000013-E698-8143-B59B-BF4F6A645983}"/>
              </c:ext>
            </c:extLst>
          </c:dPt>
          <c:dLbls>
            <c:dLbl>
              <c:idx val="0"/>
              <c:numFmt formatCode="#,##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7.0102570512019333E-2"/>
                      <c:h val="5.2876837031935874E-2"/>
                    </c:manualLayout>
                  </c15:layout>
                </c:ext>
                <c:ext xmlns:c16="http://schemas.microsoft.com/office/drawing/2014/chart" uri="{C3380CC4-5D6E-409C-BE32-E72D297353CC}">
                  <c16:uniqueId val="{00000001-E698-8143-B59B-BF4F6A645983}"/>
                </c:ext>
              </c:extLst>
            </c:dLbl>
            <c:dLbl>
              <c:idx val="1"/>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698-8143-B59B-BF4F6A645983}"/>
                </c:ext>
              </c:extLst>
            </c:dLbl>
            <c:dLbl>
              <c:idx val="2"/>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698-8143-B59B-BF4F6A645983}"/>
                </c:ext>
              </c:extLst>
            </c:dLbl>
            <c:dLbl>
              <c:idx val="3"/>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E698-8143-B59B-BF4F6A645983}"/>
                </c:ext>
              </c:extLst>
            </c:dLbl>
            <c:dLbl>
              <c:idx val="4"/>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698-8143-B59B-BF4F6A645983}"/>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JPN</c:v>
                </c:pt>
                <c:pt idx="1">
                  <c:v>UK</c:v>
                </c:pt>
                <c:pt idx="2">
                  <c:v>FRA</c:v>
                </c:pt>
                <c:pt idx="3">
                  <c:v>GER</c:v>
                </c:pt>
                <c:pt idx="4">
                  <c:v>SWIZ</c:v>
                </c:pt>
                <c:pt idx="5">
                  <c:v>NETH</c:v>
                </c:pt>
                <c:pt idx="6">
                  <c:v>NOR</c:v>
                </c:pt>
                <c:pt idx="7">
                  <c:v>KOR</c:v>
                </c:pt>
                <c:pt idx="8">
                  <c:v>AUS</c:v>
                </c:pt>
                <c:pt idx="9">
                  <c:v>CAN</c:v>
                </c:pt>
                <c:pt idx="10">
                  <c:v>SWE</c:v>
                </c:pt>
                <c:pt idx="11">
                  <c:v>NZ</c:v>
                </c:pt>
                <c:pt idx="12">
                  <c:v>US</c:v>
                </c:pt>
              </c:strCache>
            </c:strRef>
          </c:cat>
          <c:val>
            <c:numRef>
              <c:f>Sheet1!$B$2:$B$14</c:f>
              <c:numCache>
                <c:formatCode>General</c:formatCode>
                <c:ptCount val="13"/>
                <c:pt idx="0">
                  <c:v>0.2</c:v>
                </c:pt>
                <c:pt idx="1">
                  <c:v>0.3</c:v>
                </c:pt>
                <c:pt idx="2">
                  <c:v>0.4</c:v>
                </c:pt>
                <c:pt idx="3">
                  <c:v>0.4</c:v>
                </c:pt>
                <c:pt idx="4">
                  <c:v>0.4</c:v>
                </c:pt>
                <c:pt idx="5">
                  <c:v>0.6</c:v>
                </c:pt>
                <c:pt idx="6">
                  <c:v>0.6</c:v>
                </c:pt>
                <c:pt idx="7">
                  <c:v>0.7</c:v>
                </c:pt>
                <c:pt idx="8">
                  <c:v>0.9</c:v>
                </c:pt>
                <c:pt idx="9">
                  <c:v>1</c:v>
                </c:pt>
                <c:pt idx="10">
                  <c:v>1</c:v>
                </c:pt>
                <c:pt idx="11">
                  <c:v>1.3</c:v>
                </c:pt>
                <c:pt idx="12">
                  <c:v>7.4</c:v>
                </c:pt>
              </c:numCache>
            </c:numRef>
          </c:val>
          <c:extLst>
            <c:ext xmlns:c16="http://schemas.microsoft.com/office/drawing/2014/chart" uri="{C3380CC4-5D6E-409C-BE32-E72D297353CC}">
              <c16:uniqueId val="{00000014-E698-8143-B59B-BF4F6A645983}"/>
            </c:ext>
          </c:extLst>
        </c:ser>
        <c:dLbls>
          <c:dLblPos val="inEnd"/>
          <c:showLegendKey val="0"/>
          <c:showVal val="1"/>
          <c:showCatName val="0"/>
          <c:showSerName val="0"/>
          <c:showPercent val="0"/>
          <c:showBubbleSize val="0"/>
        </c:dLbls>
        <c:gapWidth val="30"/>
        <c:axId val="1666536176"/>
        <c:axId val="1666457536"/>
      </c:barChart>
      <c:lineChart>
        <c:grouping val="standard"/>
        <c:varyColors val="0"/>
        <c:ser>
          <c:idx val="1"/>
          <c:order val="1"/>
          <c:tx>
            <c:strRef>
              <c:f>Sheet1!$C$1</c:f>
              <c:strCache>
                <c:ptCount val="1"/>
                <c:pt idx="0">
                  <c:v>Average</c:v>
                </c:pt>
              </c:strCache>
            </c:strRef>
          </c:tx>
          <c:spPr>
            <a:ln w="19050" cap="rnd">
              <a:solidFill>
                <a:schemeClr val="accent4"/>
              </a:solidFill>
              <a:round/>
            </a:ln>
            <a:effectLst/>
          </c:spPr>
          <c:marker>
            <c:symbol val="none"/>
          </c:marker>
          <c:cat>
            <c:strRef>
              <c:f>Sheet1!$A$2:$A$14</c:f>
              <c:strCache>
                <c:ptCount val="13"/>
                <c:pt idx="0">
                  <c:v>JPN</c:v>
                </c:pt>
                <c:pt idx="1">
                  <c:v>UK</c:v>
                </c:pt>
                <c:pt idx="2">
                  <c:v>FRA</c:v>
                </c:pt>
                <c:pt idx="3">
                  <c:v>GER</c:v>
                </c:pt>
                <c:pt idx="4">
                  <c:v>SWIZ</c:v>
                </c:pt>
                <c:pt idx="5">
                  <c:v>NETH</c:v>
                </c:pt>
                <c:pt idx="6">
                  <c:v>NOR</c:v>
                </c:pt>
                <c:pt idx="7">
                  <c:v>KOR</c:v>
                </c:pt>
                <c:pt idx="8">
                  <c:v>AUS</c:v>
                </c:pt>
                <c:pt idx="9">
                  <c:v>CAN</c:v>
                </c:pt>
                <c:pt idx="10">
                  <c:v>SWE</c:v>
                </c:pt>
                <c:pt idx="11">
                  <c:v>NZ</c:v>
                </c:pt>
                <c:pt idx="12">
                  <c:v>US</c:v>
                </c:pt>
              </c:strCache>
            </c:strRef>
          </c:cat>
          <c:val>
            <c:numRef>
              <c:f>Sheet1!$C$2:$C$14</c:f>
              <c:numCache>
                <c:formatCode>General</c:formatCode>
                <c:ptCount val="13"/>
                <c:pt idx="0">
                  <c:v>2.7</c:v>
                </c:pt>
                <c:pt idx="1">
                  <c:v>2.7</c:v>
                </c:pt>
                <c:pt idx="2">
                  <c:v>2.7</c:v>
                </c:pt>
                <c:pt idx="3">
                  <c:v>2.7</c:v>
                </c:pt>
                <c:pt idx="4">
                  <c:v>2.7</c:v>
                </c:pt>
                <c:pt idx="5">
                  <c:v>2.7</c:v>
                </c:pt>
                <c:pt idx="6">
                  <c:v>2.7</c:v>
                </c:pt>
                <c:pt idx="7">
                  <c:v>2.7</c:v>
                </c:pt>
                <c:pt idx="8">
                  <c:v>2.7</c:v>
                </c:pt>
                <c:pt idx="9">
                  <c:v>2.7</c:v>
                </c:pt>
                <c:pt idx="10">
                  <c:v>2.7</c:v>
                </c:pt>
                <c:pt idx="11">
                  <c:v>2.7</c:v>
                </c:pt>
                <c:pt idx="12">
                  <c:v>2.7</c:v>
                </c:pt>
              </c:numCache>
            </c:numRef>
          </c:val>
          <c:smooth val="0"/>
          <c:extLst>
            <c:ext xmlns:c16="http://schemas.microsoft.com/office/drawing/2014/chart" uri="{C3380CC4-5D6E-409C-BE32-E72D297353CC}">
              <c16:uniqueId val="{00000015-E698-8143-B59B-BF4F6A645983}"/>
            </c:ext>
          </c:extLst>
        </c:ser>
        <c:dLbls>
          <c:showLegendKey val="0"/>
          <c:showVal val="0"/>
          <c:showCatName val="0"/>
          <c:showSerName val="0"/>
          <c:showPercent val="0"/>
          <c:showBubbleSize val="0"/>
        </c:dLbls>
        <c:marker val="1"/>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scaling>
        <c:delete val="1"/>
        <c:axPos val="l"/>
        <c:numFmt formatCode="General"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1440" tIns="45720" rIns="91440" bIns="45720" rtlCol="0"/>
          <a:lstStyle>
            <a:lvl1pPr algn="l">
              <a:defRPr sz="1200"/>
            </a:lvl1pPr>
          </a:lstStyle>
          <a:p>
            <a:endParaRPr lang="en-US">
              <a:latin typeface="Arial" panose="020B0604020202020204" pitchFamily="34" charset="0"/>
            </a:endParaRPr>
          </a:p>
        </p:txBody>
      </p:sp>
      <p:sp>
        <p:nvSpPr>
          <p:cNvPr id="4" name="Footer Placeholder 3"/>
          <p:cNvSpPr>
            <a:spLocks noGrp="1"/>
          </p:cNvSpPr>
          <p:nvPr>
            <p:ph type="ftr" sz="quarter" idx="2"/>
          </p:nvPr>
        </p:nvSpPr>
        <p:spPr>
          <a:xfrm>
            <a:off x="0" y="8772671"/>
            <a:ext cx="3037840" cy="463407"/>
          </a:xfrm>
          <a:prstGeom prst="rect">
            <a:avLst/>
          </a:prstGeom>
        </p:spPr>
        <p:txBody>
          <a:bodyPr vert="horz" lIns="91440" tIns="45720" rIns="91440" bIns="45720" rtlCol="0" anchor="b"/>
          <a:lstStyle>
            <a:lvl1pPr algn="l">
              <a:defRPr sz="1200"/>
            </a:lvl1pPr>
          </a:lstStyle>
          <a:p>
            <a:endParaRPr lang="en-US">
              <a:latin typeface="Arial" panose="020B0604020202020204" pitchFamily="34" charset="0"/>
            </a:endParaRPr>
          </a:p>
        </p:txBody>
      </p:sp>
      <p:sp>
        <p:nvSpPr>
          <p:cNvPr id="5" name="Slide Number Placeholder 4"/>
          <p:cNvSpPr>
            <a:spLocks noGrp="1"/>
          </p:cNvSpPr>
          <p:nvPr>
            <p:ph type="sldNum" sz="quarter" idx="3"/>
          </p:nvPr>
        </p:nvSpPr>
        <p:spPr>
          <a:xfrm>
            <a:off x="3970938" y="8772671"/>
            <a:ext cx="3037840" cy="463407"/>
          </a:xfrm>
          <a:prstGeom prst="rect">
            <a:avLst/>
          </a:prstGeom>
        </p:spPr>
        <p:txBody>
          <a:bodyPr vert="horz" lIns="91440" tIns="45720" rIns="91440" bIns="45720" rtlCol="0" anchor="b"/>
          <a:lstStyle>
            <a:lvl1pPr algn="r">
              <a:defRPr sz="1200"/>
            </a:lvl1pPr>
          </a:lstStyle>
          <a:p>
            <a:fld id="{092E6626-612B-455B-9FD1-DD7A1306BEA5}" type="slidenum">
              <a:rPr lang="en-US" smtClean="0">
                <a:latin typeface="Arial" panose="020B0604020202020204" pitchFamily="34" charset="0"/>
              </a:rPr>
              <a:t>‹#›</a:t>
            </a:fld>
            <a:endParaRPr lang="en-US">
              <a:latin typeface="Arial" panose="020B0604020202020204" pitchFamily="34" charset="0"/>
            </a:endParaRPr>
          </a:p>
        </p:txBody>
      </p:sp>
      <p:sp>
        <p:nvSpPr>
          <p:cNvPr id="6" name="Date Placeholder 5"/>
          <p:cNvSpPr>
            <a:spLocks noGrp="1"/>
          </p:cNvSpPr>
          <p:nvPr>
            <p:ph type="dt" sz="quarter" idx="1"/>
          </p:nvPr>
        </p:nvSpPr>
        <p:spPr>
          <a:xfrm>
            <a:off x="3970938" y="0"/>
            <a:ext cx="3037840" cy="463408"/>
          </a:xfrm>
          <a:prstGeom prst="rect">
            <a:avLst/>
          </a:prstGeom>
        </p:spPr>
        <p:txBody>
          <a:bodyPr vert="horz" lIns="91440" tIns="45720" rIns="91440" bIns="45720" rtlCol="0"/>
          <a:lstStyle>
            <a:lvl1pPr algn="r">
              <a:defRPr sz="1200"/>
            </a:lvl1pPr>
          </a:lstStyle>
          <a:p>
            <a:fld id="{236AF209-B9D8-5A44-A745-F19C0FB259FD}" type="datetimeFigureOut">
              <a:rPr lang="en-US" smtClean="0">
                <a:latin typeface="Arial" panose="020B0604020202020204" pitchFamily="34" charset="0"/>
              </a:rPr>
              <a:t>2/2/2023</a:t>
            </a:fld>
            <a:endParaRPr lang="en-US">
              <a:latin typeface="Arial" panose="020B0604020202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b="0" i="0">
                <a:latin typeface="Arial" panose="020B0604020202020204" pitchFamily="34" charset="0"/>
              </a:defRPr>
            </a:lvl1pPr>
          </a:lstStyle>
          <a:p>
            <a:fld id="{03A1D146-B4E0-1741-B9EE-9789392EFCC4}" type="datetimeFigureOut">
              <a:rPr lang="en-US" smtClean="0"/>
              <a:pPr/>
              <a:t>2/2/2023</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8"/>
            <a:ext cx="5608320" cy="41562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0" i="0" kern="1200">
        <a:solidFill>
          <a:schemeClr val="tx1"/>
        </a:solidFill>
        <a:latin typeface="Arial" panose="020B0604020202020204" pitchFamily="34" charset="0"/>
        <a:ea typeface="+mn-ea"/>
        <a:cs typeface="+mn-cs"/>
      </a:defRPr>
    </a:lvl1pPr>
    <a:lvl2pPr marL="609585" algn="l" defTabSz="609585" rtl="0" eaLnBrk="1" latinLnBrk="0" hangingPunct="1">
      <a:defRPr sz="1600" b="0" i="0" kern="1200">
        <a:solidFill>
          <a:schemeClr val="tx1"/>
        </a:solidFill>
        <a:latin typeface="Arial" panose="020B0604020202020204" pitchFamily="34" charset="0"/>
        <a:ea typeface="+mn-ea"/>
        <a:cs typeface="+mn-cs"/>
      </a:defRPr>
    </a:lvl2pPr>
    <a:lvl3pPr marL="1219170" algn="l" defTabSz="609585" rtl="0" eaLnBrk="1" latinLnBrk="0" hangingPunct="1">
      <a:defRPr sz="1600" b="0" i="0" kern="1200">
        <a:solidFill>
          <a:schemeClr val="tx1"/>
        </a:solidFill>
        <a:latin typeface="Arial" panose="020B0604020202020204" pitchFamily="34" charset="0"/>
        <a:ea typeface="+mn-ea"/>
        <a:cs typeface="+mn-cs"/>
      </a:defRPr>
    </a:lvl3pPr>
    <a:lvl4pPr marL="1828754" algn="l" defTabSz="609585" rtl="0" eaLnBrk="1" latinLnBrk="0" hangingPunct="1">
      <a:defRPr sz="1600" b="0" i="0" kern="1200">
        <a:solidFill>
          <a:schemeClr val="tx1"/>
        </a:solidFill>
        <a:latin typeface="Arial" panose="020B0604020202020204" pitchFamily="34" charset="0"/>
        <a:ea typeface="+mn-ea"/>
        <a:cs typeface="+mn-cs"/>
      </a:defRPr>
    </a:lvl4pPr>
    <a:lvl5pPr marL="2438339" algn="l" defTabSz="609585" rtl="0" eaLnBrk="1" latinLnBrk="0" hangingPunct="1">
      <a:defRPr sz="1600" b="0" i="0" kern="1200">
        <a:solidFill>
          <a:schemeClr val="tx1"/>
        </a:solidFill>
        <a:latin typeface="Arial" panose="020B0604020202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7863621-2E60-B848-8968-B0341E26A312}" type="slidenum">
              <a:rPr lang="en-US" smtClean="0"/>
              <a:pPr/>
              <a:t>11</a:t>
            </a:fld>
            <a:endParaRPr lang="en-US"/>
          </a:p>
        </p:txBody>
      </p:sp>
    </p:spTree>
    <p:extLst>
      <p:ext uri="{BB962C8B-B14F-4D97-AF65-F5344CB8AC3E}">
        <p14:creationId xmlns:p14="http://schemas.microsoft.com/office/powerpoint/2010/main" val="6277462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doi.org/10.26099/8ejy-yc74"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doi.org/10.26099/8ejy-yc74"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8229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a:latin typeface="Arial" panose="020B0604020202020204" pitchFamily="34" charset="0"/>
            </a:endParaRPr>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0" y="1220243"/>
            <a:ext cx="4389120" cy="4023360"/>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4389057"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081D3CB-30D3-4E5B-ADBC-119D9A4C805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111959" y="0"/>
            <a:ext cx="9000999" cy="822959"/>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a:t>Click to edit Master title style</a:t>
            </a:r>
          </a:p>
        </p:txBody>
      </p:sp>
      <p:sp>
        <p:nvSpPr>
          <p:cNvPr id="10" name="TextBox 9">
            <a:extLst>
              <a:ext uri="{FF2B5EF4-FFF2-40B4-BE49-F238E27FC236}">
                <a16:creationId xmlns:a16="http://schemas.microsoft.com/office/drawing/2014/main" id="{2E94BB07-DDCC-E14B-B782-C1005EDED0FE}"/>
              </a:ext>
            </a:extLst>
          </p:cNvPr>
          <p:cNvSpPr txBox="1"/>
          <p:nvPr userDrawn="1"/>
        </p:nvSpPr>
        <p:spPr>
          <a:xfrm>
            <a:off x="2059536" y="6467713"/>
            <a:ext cx="7012964" cy="246221"/>
          </a:xfrm>
          <a:prstGeom prst="rect">
            <a:avLst/>
          </a:prstGeom>
          <a:noFill/>
        </p:spPr>
        <p:txBody>
          <a:bodyPr wrap="square" lIns="0" tIns="0" rIns="0" bIns="0" rtlCol="0" anchor="ctr" anchorCtr="0">
            <a:spAutoFit/>
          </a:bodyPr>
          <a:lstStyle/>
          <a:p>
            <a:r>
              <a:rPr lang="en-US" sz="800" b="0" i="0" spc="0">
                <a:solidFill>
                  <a:schemeClr val="tx1"/>
                </a:solidFill>
                <a:latin typeface="Arial" panose="020B0604020202020204" pitchFamily="34" charset="0"/>
                <a:cs typeface="Arial" panose="020B0604020202020204" pitchFamily="34" charset="0"/>
              </a:rPr>
              <a:t>Source: Munira Z. Gunja, Evan D. Gumas, and Reginald D. Williams II, </a:t>
            </a:r>
            <a:r>
              <a:rPr lang="en-US" sz="800" b="0" i="1" spc="0">
                <a:solidFill>
                  <a:schemeClr val="tx1"/>
                </a:solidFill>
                <a:latin typeface="Arial" panose="020B0604020202020204" pitchFamily="34" charset="0"/>
                <a:cs typeface="Arial" panose="020B0604020202020204" pitchFamily="34" charset="0"/>
              </a:rPr>
              <a:t>U.S. Health Care from a Global Perspective, 2022: Accelerating Spending, Worsening Outcomes</a:t>
            </a:r>
            <a:r>
              <a:rPr lang="en-US" sz="800" b="0" i="0" spc="0">
                <a:solidFill>
                  <a:schemeClr val="tx1"/>
                </a:solidFill>
                <a:latin typeface="Arial" panose="020B0604020202020204" pitchFamily="34" charset="0"/>
                <a:cs typeface="Arial" panose="020B0604020202020204" pitchFamily="34" charset="0"/>
              </a:rPr>
              <a:t> (Commonwealth Fund, Jan. 2023). </a:t>
            </a:r>
            <a:r>
              <a:rPr lang="en-US" sz="800" b="0" i="0" spc="0">
                <a:solidFill>
                  <a:schemeClr val="bg2"/>
                </a:solidFill>
                <a:latin typeface="Arial" panose="020B0604020202020204" pitchFamily="34" charset="0"/>
                <a:cs typeface="Arial" panose="020B0604020202020204" pitchFamily="34" charset="0"/>
                <a:hlinkClick r:id="rId3"/>
              </a:rPr>
              <a:t>https://doi.org/10.26099/8ejy-yc74</a:t>
            </a:r>
            <a:endParaRPr lang="en-US" sz="800" b="0" i="0" spc="0">
              <a:solidFill>
                <a:schemeClr val="bg2"/>
              </a:solidFill>
              <a:latin typeface="Arial" panose="020B0604020202020204" pitchFamily="34" charset="0"/>
              <a:cs typeface="Arial" panose="020B0604020202020204" pitchFamily="34" charset="0"/>
            </a:endParaRPr>
          </a:p>
        </p:txBody>
      </p:sp>
      <p:sp>
        <p:nvSpPr>
          <p:cNvPr id="8" name="Text Placeholder 6">
            <a:extLst>
              <a:ext uri="{FF2B5EF4-FFF2-40B4-BE49-F238E27FC236}">
                <a16:creationId xmlns:a16="http://schemas.microsoft.com/office/drawing/2014/main" id="{5C85BB45-FE75-40DA-8951-70F30E7F431D}"/>
              </a:ext>
            </a:extLst>
          </p:cNvPr>
          <p:cNvSpPr>
            <a:spLocks noGrp="1"/>
          </p:cNvSpPr>
          <p:nvPr>
            <p:ph type="body" sz="quarter" idx="25" hasCustomPrompt="1"/>
          </p:nvPr>
        </p:nvSpPr>
        <p:spPr>
          <a:xfrm>
            <a:off x="71438" y="915340"/>
            <a:ext cx="4389120" cy="152665"/>
          </a:xfrm>
        </p:spPr>
        <p:txBody>
          <a:bodyPr anchor="t" anchorCtr="0">
            <a:normAutofit/>
          </a:bodyPr>
          <a:lstStyle>
            <a:lvl1pPr marL="0" indent="0">
              <a:buNone/>
              <a:defRPr sz="1100" b="0" i="1">
                <a:solidFill>
                  <a:schemeClr val="tx1"/>
                </a:solidFill>
                <a:latin typeface="+mn-lt"/>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sp>
        <p:nvSpPr>
          <p:cNvPr id="12" name="Chart Placeholder 5">
            <a:extLst>
              <a:ext uri="{FF2B5EF4-FFF2-40B4-BE49-F238E27FC236}">
                <a16:creationId xmlns:a16="http://schemas.microsoft.com/office/drawing/2014/main" id="{FA123598-D23E-FC7C-AA12-788C5AF9A002}"/>
              </a:ext>
            </a:extLst>
          </p:cNvPr>
          <p:cNvSpPr>
            <a:spLocks noGrp="1"/>
          </p:cNvSpPr>
          <p:nvPr>
            <p:ph type="chart" sz="quarter" idx="26"/>
          </p:nvPr>
        </p:nvSpPr>
        <p:spPr>
          <a:xfrm>
            <a:off x="4687889" y="1220243"/>
            <a:ext cx="4389120" cy="4023360"/>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a:p>
        </p:txBody>
      </p:sp>
      <p:sp>
        <p:nvSpPr>
          <p:cNvPr id="13" name="Text Placeholder 6">
            <a:extLst>
              <a:ext uri="{FF2B5EF4-FFF2-40B4-BE49-F238E27FC236}">
                <a16:creationId xmlns:a16="http://schemas.microsoft.com/office/drawing/2014/main" id="{45CCE961-B676-E7D6-226E-4DDF9DB287E9}"/>
              </a:ext>
            </a:extLst>
          </p:cNvPr>
          <p:cNvSpPr>
            <a:spLocks noGrp="1"/>
          </p:cNvSpPr>
          <p:nvPr>
            <p:ph type="body" sz="quarter" idx="27" hasCustomPrompt="1"/>
          </p:nvPr>
        </p:nvSpPr>
        <p:spPr>
          <a:xfrm>
            <a:off x="4687827" y="915340"/>
            <a:ext cx="4389120" cy="152665"/>
          </a:xfrm>
        </p:spPr>
        <p:txBody>
          <a:bodyPr anchor="t" anchorCtr="0">
            <a:normAutofit/>
          </a:bodyPr>
          <a:lstStyle>
            <a:lvl1pPr marL="0" indent="0">
              <a:buNone/>
              <a:defRPr sz="1100" b="0" i="1">
                <a:solidFill>
                  <a:schemeClr val="tx1"/>
                </a:solidFill>
                <a:latin typeface="+mn-lt"/>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sp>
        <p:nvSpPr>
          <p:cNvPr id="14" name="Text Placeholder 9">
            <a:extLst>
              <a:ext uri="{FF2B5EF4-FFF2-40B4-BE49-F238E27FC236}">
                <a16:creationId xmlns:a16="http://schemas.microsoft.com/office/drawing/2014/main" id="{86A18669-262D-BF38-3D38-1DC043227B01}"/>
              </a:ext>
            </a:extLst>
          </p:cNvPr>
          <p:cNvSpPr>
            <a:spLocks noGrp="1"/>
          </p:cNvSpPr>
          <p:nvPr>
            <p:ph type="body" sz="quarter" idx="28"/>
          </p:nvPr>
        </p:nvSpPr>
        <p:spPr>
          <a:xfrm>
            <a:off x="4687858" y="5697252"/>
            <a:ext cx="4389057"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spTree>
    <p:extLst>
      <p:ext uri="{BB962C8B-B14F-4D97-AF65-F5344CB8AC3E}">
        <p14:creationId xmlns:p14="http://schemas.microsoft.com/office/powerpoint/2010/main" val="825965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8229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a:latin typeface="Arial" panose="020B0604020202020204" pitchFamily="34" charset="0"/>
            </a:endParaRPr>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220243"/>
            <a:ext cx="9000999" cy="4428597"/>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081D3CB-30D3-4E5B-ADBC-119D9A4C805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111959" y="0"/>
            <a:ext cx="9000999" cy="822959"/>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a:t>Click to edit Master title style</a:t>
            </a:r>
          </a:p>
        </p:txBody>
      </p:sp>
      <p:sp>
        <p:nvSpPr>
          <p:cNvPr id="10" name="TextBox 9">
            <a:extLst>
              <a:ext uri="{FF2B5EF4-FFF2-40B4-BE49-F238E27FC236}">
                <a16:creationId xmlns:a16="http://schemas.microsoft.com/office/drawing/2014/main" id="{2E94BB07-DDCC-E14B-B782-C1005EDED0FE}"/>
              </a:ext>
            </a:extLst>
          </p:cNvPr>
          <p:cNvSpPr txBox="1"/>
          <p:nvPr userDrawn="1"/>
        </p:nvSpPr>
        <p:spPr>
          <a:xfrm>
            <a:off x="2059536" y="6467713"/>
            <a:ext cx="7012964" cy="246221"/>
          </a:xfrm>
          <a:prstGeom prst="rect">
            <a:avLst/>
          </a:prstGeom>
          <a:noFill/>
        </p:spPr>
        <p:txBody>
          <a:bodyPr wrap="square" lIns="0" tIns="0" rIns="0" bIns="0" rtlCol="0" anchor="ctr" anchorCtr="0">
            <a:spAutoFit/>
          </a:bodyPr>
          <a:lstStyle/>
          <a:p>
            <a:r>
              <a:rPr lang="en-US" sz="800" b="0" i="0" spc="0">
                <a:solidFill>
                  <a:schemeClr val="tx1"/>
                </a:solidFill>
                <a:latin typeface="Arial" panose="020B0604020202020204" pitchFamily="34" charset="0"/>
                <a:cs typeface="Arial" panose="020B0604020202020204" pitchFamily="34" charset="0"/>
              </a:rPr>
              <a:t>Source: </a:t>
            </a:r>
            <a:r>
              <a:rPr lang="pt-BR" sz="800" b="0" i="0" spc="0">
                <a:solidFill>
                  <a:schemeClr val="tx1"/>
                </a:solidFill>
                <a:latin typeface="Arial" panose="020B0604020202020204" pitchFamily="34" charset="0"/>
                <a:cs typeface="Arial" panose="020B0604020202020204" pitchFamily="34" charset="0"/>
              </a:rPr>
              <a:t>Munira </a:t>
            </a:r>
            <a:r>
              <a:rPr lang="pt-BR" sz="800" b="0" i="0" spc="0" err="1">
                <a:solidFill>
                  <a:schemeClr val="tx1"/>
                </a:solidFill>
                <a:latin typeface="Arial" panose="020B0604020202020204" pitchFamily="34" charset="0"/>
                <a:cs typeface="Arial" panose="020B0604020202020204" pitchFamily="34" charset="0"/>
              </a:rPr>
              <a:t>Z</a:t>
            </a:r>
            <a:r>
              <a:rPr lang="pt-BR" sz="800" b="0" i="0" spc="0">
                <a:solidFill>
                  <a:schemeClr val="tx1"/>
                </a:solidFill>
                <a:latin typeface="Arial" panose="020B0604020202020204" pitchFamily="34" charset="0"/>
                <a:cs typeface="Arial" panose="020B0604020202020204" pitchFamily="34" charset="0"/>
              </a:rPr>
              <a:t>. </a:t>
            </a:r>
            <a:r>
              <a:rPr lang="pt-BR" sz="800" b="0" i="0" spc="0" err="1">
                <a:solidFill>
                  <a:schemeClr val="tx1"/>
                </a:solidFill>
                <a:latin typeface="Arial" panose="020B0604020202020204" pitchFamily="34" charset="0"/>
                <a:cs typeface="Arial" panose="020B0604020202020204" pitchFamily="34" charset="0"/>
              </a:rPr>
              <a:t>Gunja</a:t>
            </a:r>
            <a:r>
              <a:rPr lang="pt-BR" sz="800" b="0" i="0" spc="0">
                <a:solidFill>
                  <a:schemeClr val="tx1"/>
                </a:solidFill>
                <a:latin typeface="Arial" panose="020B0604020202020204" pitchFamily="34" charset="0"/>
                <a:cs typeface="Arial" panose="020B0604020202020204" pitchFamily="34" charset="0"/>
              </a:rPr>
              <a:t>, Evan D. </a:t>
            </a:r>
            <a:r>
              <a:rPr lang="pt-BR" sz="800" b="0" i="0" spc="0" err="1">
                <a:solidFill>
                  <a:schemeClr val="tx1"/>
                </a:solidFill>
                <a:latin typeface="Arial" panose="020B0604020202020204" pitchFamily="34" charset="0"/>
                <a:cs typeface="Arial" panose="020B0604020202020204" pitchFamily="34" charset="0"/>
              </a:rPr>
              <a:t>Gumas</a:t>
            </a:r>
            <a:r>
              <a:rPr lang="pt-BR" sz="800" b="0" i="0" spc="0">
                <a:solidFill>
                  <a:schemeClr val="tx1"/>
                </a:solidFill>
                <a:latin typeface="Arial" panose="020B0604020202020204" pitchFamily="34" charset="0"/>
                <a:cs typeface="Arial" panose="020B0604020202020204" pitchFamily="34" charset="0"/>
              </a:rPr>
              <a:t>, </a:t>
            </a:r>
            <a:r>
              <a:rPr lang="pt-BR" sz="800" b="0" i="0" spc="0" err="1">
                <a:solidFill>
                  <a:schemeClr val="tx1"/>
                </a:solidFill>
                <a:latin typeface="Arial" panose="020B0604020202020204" pitchFamily="34" charset="0"/>
                <a:cs typeface="Arial" panose="020B0604020202020204" pitchFamily="34" charset="0"/>
              </a:rPr>
              <a:t>and</a:t>
            </a:r>
            <a:r>
              <a:rPr lang="pt-BR" sz="800" b="0" i="0" spc="0">
                <a:solidFill>
                  <a:schemeClr val="tx1"/>
                </a:solidFill>
                <a:latin typeface="Arial" panose="020B0604020202020204" pitchFamily="34" charset="0"/>
                <a:cs typeface="Arial" panose="020B0604020202020204" pitchFamily="34" charset="0"/>
              </a:rPr>
              <a:t> Reginald D. Williams II</a:t>
            </a:r>
            <a:r>
              <a:rPr lang="en-US" sz="800" b="0" i="0" spc="0">
                <a:solidFill>
                  <a:schemeClr val="tx1"/>
                </a:solidFill>
                <a:latin typeface="Arial" panose="020B0604020202020204" pitchFamily="34" charset="0"/>
                <a:cs typeface="Arial" panose="020B0604020202020204" pitchFamily="34" charset="0"/>
              </a:rPr>
              <a:t>, </a:t>
            </a:r>
            <a:r>
              <a:rPr lang="en-US" sz="800" b="0" i="1" spc="0">
                <a:solidFill>
                  <a:schemeClr val="tx1"/>
                </a:solidFill>
                <a:latin typeface="Arial" panose="020B0604020202020204" pitchFamily="34" charset="0"/>
                <a:cs typeface="Arial" panose="020B0604020202020204" pitchFamily="34" charset="0"/>
              </a:rPr>
              <a:t>U.S. Health Care from a Global Perspective, 2022: Accelerating Spending, Worsening Outcomes</a:t>
            </a:r>
            <a:r>
              <a:rPr lang="en-US" sz="800" b="0" i="0" spc="0">
                <a:solidFill>
                  <a:schemeClr val="tx1"/>
                </a:solidFill>
                <a:latin typeface="Arial" panose="020B0604020202020204" pitchFamily="34" charset="0"/>
                <a:cs typeface="Arial" panose="020B0604020202020204" pitchFamily="34" charset="0"/>
              </a:rPr>
              <a:t> (Commonwealth Fund, Jan. 2023). </a:t>
            </a:r>
            <a:r>
              <a:rPr lang="en-US" sz="800" b="0" i="0" spc="0">
                <a:solidFill>
                  <a:schemeClr val="bg2"/>
                </a:solidFill>
                <a:latin typeface="Arial" panose="020B0604020202020204" pitchFamily="34" charset="0"/>
                <a:cs typeface="Arial" panose="020B0604020202020204" pitchFamily="34" charset="0"/>
                <a:hlinkClick r:id="rId3"/>
              </a:rPr>
              <a:t>https://doi.org/10.26099/8ejy-yc74</a:t>
            </a:r>
            <a:endParaRPr lang="en-US" sz="800" b="0" i="0" spc="0">
              <a:solidFill>
                <a:schemeClr val="bg2"/>
              </a:solidFill>
              <a:latin typeface="Arial" panose="020B0604020202020204" pitchFamily="34" charset="0"/>
              <a:cs typeface="Arial" panose="020B0604020202020204" pitchFamily="34" charset="0"/>
            </a:endParaRPr>
          </a:p>
        </p:txBody>
      </p:sp>
      <p:sp>
        <p:nvSpPr>
          <p:cNvPr id="8" name="Text Placeholder 6">
            <a:extLst>
              <a:ext uri="{FF2B5EF4-FFF2-40B4-BE49-F238E27FC236}">
                <a16:creationId xmlns:a16="http://schemas.microsoft.com/office/drawing/2014/main" id="{5C85BB45-FE75-40DA-8951-70F30E7F431D}"/>
              </a:ext>
            </a:extLst>
          </p:cNvPr>
          <p:cNvSpPr>
            <a:spLocks noGrp="1"/>
          </p:cNvSpPr>
          <p:nvPr>
            <p:ph type="body" sz="quarter" idx="25" hasCustomPrompt="1"/>
          </p:nvPr>
        </p:nvSpPr>
        <p:spPr>
          <a:xfrm>
            <a:off x="71438" y="915340"/>
            <a:ext cx="8961120" cy="152665"/>
          </a:xfrm>
        </p:spPr>
        <p:txBody>
          <a:bodyPr anchor="t" anchorCtr="0">
            <a:normAutofit/>
          </a:bodyPr>
          <a:lstStyle>
            <a:lvl1pPr marL="0" indent="0">
              <a:buNone/>
              <a:defRPr sz="1100" b="0" i="1">
                <a:solidFill>
                  <a:schemeClr val="tx1"/>
                </a:solidFill>
                <a:latin typeface="+mn-lt"/>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spTree>
    <p:extLst>
      <p:ext uri="{BB962C8B-B14F-4D97-AF65-F5344CB8AC3E}">
        <p14:creationId xmlns:p14="http://schemas.microsoft.com/office/powerpoint/2010/main" val="3924335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858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a:latin typeface="Arial" panose="020B0604020202020204" pitchFamily="34" charset="0"/>
                <a:cs typeface="Arial" panose="020B0604020202020204" pitchFamily="34" charset="0"/>
              </a:rPr>
              <a:t>Source: Author et al., </a:t>
            </a:r>
            <a:r>
              <a:rPr lang="en-US" sz="800" b="0" i="1">
                <a:latin typeface="Arial" panose="020B0604020202020204" pitchFamily="34" charset="0"/>
                <a:cs typeface="Arial" panose="020B0604020202020204" pitchFamily="34" charset="0"/>
              </a:rPr>
              <a:t>Brief Title</a:t>
            </a:r>
            <a:r>
              <a:rPr lang="en-US" sz="800" b="0" i="0">
                <a:latin typeface="Arial" panose="020B0604020202020204" pitchFamily="34" charset="0"/>
                <a:cs typeface="Arial" panose="020B0604020202020204" pitchFamily="34" charset="0"/>
              </a:rPr>
              <a:t> (Commonwealth Fund, Month YEAR).</a:t>
            </a: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1">
                <a:solidFill>
                  <a:schemeClr val="tx1"/>
                </a:solidFill>
                <a:latin typeface="Arial" panose="020B0604020202020204" pitchFamily="34" charset="0"/>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spTree>
    <p:extLst>
      <p:ext uri="{BB962C8B-B14F-4D97-AF65-F5344CB8AC3E}">
        <p14:creationId xmlns:p14="http://schemas.microsoft.com/office/powerpoint/2010/main" val="3274603383"/>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62841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3" name="Title 1"/>
          <p:cNvSpPr>
            <a:spLocks noGrp="1"/>
          </p:cNvSpPr>
          <p:nvPr>
            <p:ph type="ctrTitle"/>
          </p:nvPr>
        </p:nvSpPr>
        <p:spPr>
          <a:xfrm>
            <a:off x="98135" y="0"/>
            <a:ext cx="9001000" cy="628410"/>
          </a:xfrm>
          <a:effectLst/>
        </p:spPr>
        <p:txBody>
          <a:bodyPr anchor="ctr">
            <a:noAutofit/>
          </a:bodyPr>
          <a:lstStyle>
            <a:lvl1pPr algn="l">
              <a:lnSpc>
                <a:spcPct val="90000"/>
              </a:lnSpc>
              <a:defRPr sz="1800" b="0" i="0" spc="0" baseline="0">
                <a:solidFill>
                  <a:schemeClr val="bg1"/>
                </a:solidFill>
                <a:effectLst/>
                <a:latin typeface="Arial" panose="020B0604020202020204" pitchFamily="34" charset="0"/>
                <a:ea typeface="Arial" panose="020B0604020202020204" pitchFamily="34" charset="0"/>
                <a:cs typeface="Arial" panose="020B0604020202020204" pitchFamily="34" charset="0"/>
              </a:defRPr>
            </a:lvl1pPr>
          </a:lstStyle>
          <a:p>
            <a:endParaRPr lang="en-US"/>
          </a:p>
        </p:txBody>
      </p:sp>
      <p:sp>
        <p:nvSpPr>
          <p:cNvPr id="57" name="Chart Placeholder 5"/>
          <p:cNvSpPr>
            <a:spLocks noGrp="1"/>
          </p:cNvSpPr>
          <p:nvPr>
            <p:ph type="chart" sz="quarter" idx="19"/>
          </p:nvPr>
        </p:nvSpPr>
        <p:spPr>
          <a:xfrm>
            <a:off x="71501"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pic>
        <p:nvPicPr>
          <p:cNvPr id="9" name="Picture 8">
            <a:extLst>
              <a:ext uri="{FF2B5EF4-FFF2-40B4-BE49-F238E27FC236}">
                <a16:creationId xmlns:a16="http://schemas.microsoft.com/office/drawing/2014/main" id="{8C60B9FE-8C74-D946-9B2E-D5E39876B4E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2" name="TextBox 1">
            <a:extLst>
              <a:ext uri="{FF2B5EF4-FFF2-40B4-BE49-F238E27FC236}">
                <a16:creationId xmlns:a16="http://schemas.microsoft.com/office/drawing/2014/main" id="{C455E8D7-A5BF-E048-B785-90F95E44B0B6}"/>
              </a:ext>
            </a:extLst>
          </p:cNvPr>
          <p:cNvSpPr txBox="1"/>
          <p:nvPr userDrawn="1"/>
        </p:nvSpPr>
        <p:spPr>
          <a:xfrm>
            <a:off x="1845892" y="6409670"/>
            <a:ext cx="6900869" cy="369332"/>
          </a:xfrm>
          <a:prstGeom prst="rect">
            <a:avLst/>
          </a:prstGeom>
          <a:noFill/>
        </p:spPr>
        <p:txBody>
          <a:bodyPr wrap="square" rtlCol="0">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a:t>Source: Roosa </a:t>
            </a:r>
            <a:r>
              <a:rPr lang="en-US" sz="900" err="1"/>
              <a:t>Tikkanen</a:t>
            </a:r>
            <a:r>
              <a:rPr lang="en-US" sz="900"/>
              <a:t> and Melinda K. Abrams, </a:t>
            </a:r>
            <a:r>
              <a:rPr lang="en-US" sz="900" i="1"/>
              <a:t>U.S. Health Care from a Global Perspective, 2019: Higher Spending, Worse Outcomes </a:t>
            </a:r>
            <a:r>
              <a:rPr lang="en-US" sz="900"/>
              <a:t>(Commonwealth Fund, Jan. 2020).</a:t>
            </a:r>
          </a:p>
        </p:txBody>
      </p:sp>
    </p:spTree>
    <p:extLst>
      <p:ext uri="{BB962C8B-B14F-4D97-AF65-F5344CB8AC3E}">
        <p14:creationId xmlns:p14="http://schemas.microsoft.com/office/powerpoint/2010/main" val="591997358"/>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1200669"/>
      </p:ext>
    </p:extLst>
  </p:cSld>
  <p:clrMap bg1="lt1" tx1="dk1" bg2="lt2" tx2="dk2" accent1="accent1" accent2="accent2" accent3="accent3" accent4="accent4" accent5="accent5" accent6="accent6" hlink="hlink" folHlink="folHlink"/>
  <p:sldLayoutIdLst>
    <p:sldLayoutId id="2147483866" r:id="rId1"/>
    <p:sldLayoutId id="2147483863" r:id="rId2"/>
    <p:sldLayoutId id="2147483862" r:id="rId3"/>
    <p:sldLayoutId id="2147483864" r:id="rId4"/>
    <p:sldLayoutId id="2147483865" r:id="rId5"/>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b="0" i="0" kern="800" spc="-10">
          <a:solidFill>
            <a:schemeClr val="tx1"/>
          </a:solidFill>
          <a:latin typeface="Arial" panose="020B0604020202020204" pitchFamily="34" charset="0"/>
          <a:ea typeface="+mn-ea"/>
          <a:cs typeface="Arial" panose="020B0604020202020204" pitchFamily="34" charset="0"/>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ourworldindata.org/explorers/coronavirus-data-explorer?facet=none&amp;Metric=Confirmed+deaths&amp;Interval=Cumulative&amp;Relative+to+Population=true&amp;Color+by+test+positivity=false&amp;country=USA~CAN~DEU~GBR~FRA~JPN~AUS~KOR~NLD~NOR~NZL~CHE~SW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1.xml"/><Relationship Id="rId4" Type="http://schemas.openxmlformats.org/officeDocument/2006/relationships/hyperlink" Target="https://ourworldindata.org/covid-vaccinations" TargetMode="External"/></Relationships>
</file>

<file path=ppt/slides/_rels/slide1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oecd.org/health/Spending-on-private-health-insurance-Brief-March-2022.pdf" TargetMode="Externa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oecd.org/els/health-systems/private-health-insurance.htm" TargetMode="External"/><Relationship Id="rId2" Type="http://schemas.openxmlformats.org/officeDocument/2006/relationships/chart" Target="../charts/chart3.xml"/><Relationship Id="rId1" Type="http://schemas.openxmlformats.org/officeDocument/2006/relationships/slideLayout" Target="../slideLayouts/slideLayout2.xml"/><Relationship Id="rId5" Type="http://schemas.openxmlformats.org/officeDocument/2006/relationships/hyperlink" Target="https://www.oecd.org/health/Spending-on-private-health-insurance-Brief-March-2022.pdf" TargetMode="External"/><Relationship Id="rId4" Type="http://schemas.openxmlformats.org/officeDocument/2006/relationships/hyperlink" Target="https://www.oecd-ilibrary.org/docserver/9f214026-en.pdf?expires=1663336075&amp;id=id&amp;accname=guest&amp;checksum=19579050ECDC1F86F703B3E423AA989F" TargetMode="Externa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icd.who.int/browse10/2019/en#/X85-Y09" TargetMode="Externa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Chart Placeholder 12">
            <a:extLst>
              <a:ext uri="{FF2B5EF4-FFF2-40B4-BE49-F238E27FC236}">
                <a16:creationId xmlns:a16="http://schemas.microsoft.com/office/drawing/2014/main" id="{3AE71BF0-0A24-78A4-8D5C-3ABFC52FB817}"/>
              </a:ext>
            </a:extLst>
          </p:cNvPr>
          <p:cNvGraphicFramePr>
            <a:graphicFrameLocks noGrp="1"/>
          </p:cNvGraphicFramePr>
          <p:nvPr>
            <p:ph type="chart" sz="quarter" idx="19"/>
            <p:extLst>
              <p:ext uri="{D42A27DB-BD31-4B8C-83A1-F6EECF244321}">
                <p14:modId xmlns:p14="http://schemas.microsoft.com/office/powerpoint/2010/main" val="2420340762"/>
              </p:ext>
            </p:extLst>
          </p:nvPr>
        </p:nvGraphicFramePr>
        <p:xfrm>
          <a:off x="71438" y="1343025"/>
          <a:ext cx="9001125" cy="43053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r>
              <a:rPr lang="en-US"/>
              <a:t>Notes: * 2020 data. Current expenditures on health for all functions by all providers for all financing schemes. Data points reflect share of gross domestic product. Based on System of Health Accounts methodology, with some differences between country methodologies. GDP = gross domestic product. OECD average reflects the average of 38 OECD member countries, including ones not shown here. </a:t>
            </a:r>
          </a:p>
          <a:p>
            <a:r>
              <a:rPr lang="en-US"/>
              <a:t>Data: OECD Health Statistics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The U.S. is a world outlier when it comes to health care spending.</a:t>
            </a:r>
          </a:p>
        </p:txBody>
      </p:sp>
      <p:sp>
        <p:nvSpPr>
          <p:cNvPr id="24" name="Text Placeholder 23">
            <a:extLst>
              <a:ext uri="{FF2B5EF4-FFF2-40B4-BE49-F238E27FC236}">
                <a16:creationId xmlns:a16="http://schemas.microsoft.com/office/drawing/2014/main" id="{E3B8042E-53F3-D5AE-6B5E-03165F0A8EEC}"/>
              </a:ext>
            </a:extLst>
          </p:cNvPr>
          <p:cNvSpPr>
            <a:spLocks noGrp="1"/>
          </p:cNvSpPr>
          <p:nvPr>
            <p:ph type="body" sz="quarter" idx="25"/>
          </p:nvPr>
        </p:nvSpPr>
        <p:spPr/>
        <p:txBody>
          <a:bodyPr>
            <a:normAutofit lnSpcReduction="10000"/>
          </a:bodyPr>
          <a:lstStyle/>
          <a:p>
            <a:r>
              <a:rPr lang="en-US"/>
              <a:t>Percent of GDP spent on health, 1980–2021*</a:t>
            </a:r>
          </a:p>
        </p:txBody>
      </p:sp>
      <p:sp>
        <p:nvSpPr>
          <p:cNvPr id="8" name="TextBox 7">
            <a:extLst>
              <a:ext uri="{FF2B5EF4-FFF2-40B4-BE49-F238E27FC236}">
                <a16:creationId xmlns:a16="http://schemas.microsoft.com/office/drawing/2014/main" id="{A5AA9A62-2E06-7489-8A3D-39B81E8EB28E}"/>
              </a:ext>
            </a:extLst>
          </p:cNvPr>
          <p:cNvSpPr txBox="1"/>
          <p:nvPr/>
        </p:nvSpPr>
        <p:spPr>
          <a:xfrm>
            <a:off x="7472363" y="1199318"/>
            <a:ext cx="1560194" cy="338554"/>
          </a:xfrm>
          <a:prstGeom prst="rect">
            <a:avLst/>
          </a:prstGeom>
          <a:noFill/>
        </p:spPr>
        <p:txBody>
          <a:bodyPr wrap="square" lIns="0" tIns="0" rIns="0" bIns="0" rtlCol="0">
            <a:spAutoFit/>
          </a:bodyPr>
          <a:lstStyle/>
          <a:p>
            <a:pPr defTabSz="914400"/>
            <a:r>
              <a:rPr lang="en-US" sz="1100" i="1">
                <a:ea typeface="Lato" charset="0"/>
                <a:cs typeface="Lato" charset="0"/>
              </a:rPr>
              <a:t>2021 data (or latest available year)*:</a:t>
            </a:r>
          </a:p>
        </p:txBody>
      </p:sp>
      <p:sp>
        <p:nvSpPr>
          <p:cNvPr id="12" name="TextBox 11">
            <a:extLst>
              <a:ext uri="{FF2B5EF4-FFF2-40B4-BE49-F238E27FC236}">
                <a16:creationId xmlns:a16="http://schemas.microsoft.com/office/drawing/2014/main" id="{74F98CFE-FCD4-BAFB-EED7-608BC3C9E857}"/>
              </a:ext>
            </a:extLst>
          </p:cNvPr>
          <p:cNvSpPr txBox="1"/>
          <p:nvPr/>
        </p:nvSpPr>
        <p:spPr>
          <a:xfrm>
            <a:off x="7472363" y="4983765"/>
            <a:ext cx="1178656" cy="338554"/>
          </a:xfrm>
          <a:prstGeom prst="rect">
            <a:avLst/>
          </a:prstGeom>
          <a:noFill/>
        </p:spPr>
        <p:txBody>
          <a:bodyPr wrap="square" lIns="0" tIns="0" rIns="0" bIns="0" rtlCol="0">
            <a:spAutoFit/>
          </a:bodyPr>
          <a:lstStyle/>
          <a:p>
            <a:pPr defTabSz="914400"/>
            <a:r>
              <a:rPr lang="en-US" sz="1100" b="1" dirty="0">
                <a:solidFill>
                  <a:schemeClr val="accent2"/>
                </a:solidFill>
                <a:ea typeface="Lato" charset="0"/>
                <a:cs typeface="Lato" charset="0"/>
              </a:rPr>
              <a:t>OECD average: 9.6%</a:t>
            </a:r>
          </a:p>
        </p:txBody>
      </p:sp>
    </p:spTree>
    <p:extLst>
      <p:ext uri="{BB962C8B-B14F-4D97-AF65-F5344CB8AC3E}">
        <p14:creationId xmlns:p14="http://schemas.microsoft.com/office/powerpoint/2010/main" val="2043967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7EFA5EC3-DB3A-D02A-B5BD-4D9D3E85D1CB}"/>
              </a:ext>
            </a:extLst>
          </p:cNvPr>
          <p:cNvGraphicFramePr>
            <a:graphicFrameLocks noGrp="1"/>
          </p:cNvGraphicFramePr>
          <p:nvPr>
            <p:ph type="chart" sz="quarter" idx="19"/>
            <p:extLst>
              <p:ext uri="{D42A27DB-BD31-4B8C-83A1-F6EECF244321}">
                <p14:modId xmlns:p14="http://schemas.microsoft.com/office/powerpoint/2010/main" val="853160311"/>
              </p:ext>
            </p:extLst>
          </p:nvPr>
        </p:nvGraphicFramePr>
        <p:xfrm>
          <a:off x="71438" y="1220789"/>
          <a:ext cx="9001125" cy="408273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r>
              <a:rPr lang="en-US"/>
              <a:t>Notes: Chronic disease burden defined as adults age 18 years and older who have ever been told by a doctor that they have two or more of the following chronic conditions: asthma or chronic lung disease; cancer; depression, anxiety or other mental health condition; diabetes; heart disease, including heart attack; or hypertension/high blood pressure. Data reflect 11 countries which take part in the Commonwealth Fund's International Health Policy Survey.</a:t>
            </a:r>
          </a:p>
          <a:p>
            <a:r>
              <a:rPr lang="en-US"/>
              <a:t>* Statistically significant differences compared to US or comparator bar at p&lt;.05 level.</a:t>
            </a:r>
          </a:p>
          <a:p>
            <a:r>
              <a:rPr lang="en-US"/>
              <a:t>Data: Commonwealth Fund International Health Policy Survey, 2020.</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Adults in the U.S. are the most likely to have multiple chronic conditions.</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p:txBody>
          <a:bodyPr>
            <a:normAutofit lnSpcReduction="10000"/>
          </a:bodyPr>
          <a:lstStyle/>
          <a:p>
            <a:r>
              <a:rPr lang="en-US" i="1">
                <a:solidFill>
                  <a:srgbClr val="4C515A"/>
                </a:solidFill>
                <a:latin typeface="Arial" panose="020B0604020202020204" pitchFamily="34" charset="0"/>
                <a:ea typeface="Lato" charset="0"/>
              </a:rPr>
              <a:t>Percent of adults age 18 and older who have multiple chronic conditions</a:t>
            </a:r>
            <a:endParaRPr lang="en-US" sz="800" i="1">
              <a:solidFill>
                <a:srgbClr val="4C515A"/>
              </a:solidFill>
              <a:latin typeface="Arial" panose="020B0604020202020204" pitchFamily="34" charset="0"/>
              <a:ea typeface="Lato" charset="0"/>
            </a:endParaRPr>
          </a:p>
        </p:txBody>
      </p:sp>
    </p:spTree>
    <p:extLst>
      <p:ext uri="{BB962C8B-B14F-4D97-AF65-F5344CB8AC3E}">
        <p14:creationId xmlns:p14="http://schemas.microsoft.com/office/powerpoint/2010/main" val="323629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r>
              <a:rPr lang="en-US"/>
              <a:t>Notes: Rate per 1 million people who have died from COVID-19 since January 22, 2020. Available data as of January 18, 2023.</a:t>
            </a:r>
          </a:p>
          <a:p>
            <a:r>
              <a:rPr lang="en-US"/>
              <a:t>Data: </a:t>
            </a:r>
            <a:r>
              <a:rPr lang="en-US">
                <a:hlinkClick r:id="rId3"/>
              </a:rPr>
              <a:t>Our World in Data</a:t>
            </a:r>
            <a:r>
              <a:rPr lang="en-US"/>
              <a:t>.</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The U.S. has the highest rate of death because of COVID-19.</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p:txBody>
          <a:bodyPr>
            <a:normAutofit lnSpcReduction="10000"/>
          </a:bodyPr>
          <a:lstStyle/>
          <a:p>
            <a:r>
              <a:rPr lang="en-US"/>
              <a:t>Deaths per 1 million because of COVID-19</a:t>
            </a:r>
          </a:p>
        </p:txBody>
      </p:sp>
      <p:graphicFrame>
        <p:nvGraphicFramePr>
          <p:cNvPr id="8" name="Chart Placeholder 5">
            <a:extLst>
              <a:ext uri="{FF2B5EF4-FFF2-40B4-BE49-F238E27FC236}">
                <a16:creationId xmlns:a16="http://schemas.microsoft.com/office/drawing/2014/main" id="{74A086E4-0EAB-D81B-FEFD-E58F7F9C66B1}"/>
              </a:ext>
            </a:extLst>
          </p:cNvPr>
          <p:cNvGraphicFramePr>
            <a:graphicFrameLocks noGrp="1"/>
          </p:cNvGraphicFramePr>
          <p:nvPr>
            <p:ph type="chart" sz="quarter" idx="19"/>
            <p:extLst>
              <p:ext uri="{D42A27DB-BD31-4B8C-83A1-F6EECF244321}">
                <p14:modId xmlns:p14="http://schemas.microsoft.com/office/powerpoint/2010/main" val="2270924022"/>
              </p:ext>
            </p:extLst>
          </p:nvPr>
        </p:nvGraphicFramePr>
        <p:xfrm>
          <a:off x="71438" y="1220788"/>
          <a:ext cx="9001125" cy="44275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71621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2">
            <a:extLst>
              <a:ext uri="{FF2B5EF4-FFF2-40B4-BE49-F238E27FC236}">
                <a16:creationId xmlns:a16="http://schemas.microsoft.com/office/drawing/2014/main" id="{97F2161A-B824-BBE0-C5A7-EA38D888BC1C}"/>
              </a:ext>
            </a:extLst>
          </p:cNvPr>
          <p:cNvGraphicFramePr>
            <a:graphicFrameLocks noGrp="1" noChangeAspect="1"/>
          </p:cNvGraphicFramePr>
          <p:nvPr>
            <p:ph type="chart" sz="quarter" idx="19"/>
            <p:extLst>
              <p:ext uri="{D42A27DB-BD31-4B8C-83A1-F6EECF244321}">
                <p14:modId xmlns:p14="http://schemas.microsoft.com/office/powerpoint/2010/main" val="2150478878"/>
              </p:ext>
            </p:extLst>
          </p:nvPr>
        </p:nvGraphicFramePr>
        <p:xfrm>
          <a:off x="71438" y="1220788"/>
          <a:ext cx="4389437" cy="4022725"/>
        </p:xfrm>
        <a:graphic>
          <a:graphicData uri="http://schemas.openxmlformats.org/drawingml/2006/chart">
            <c:chart xmlns:c="http://schemas.openxmlformats.org/drawingml/2006/chart" xmlns:r="http://schemas.openxmlformats.org/officeDocument/2006/relationships" r:id="rId2"/>
          </a:graphicData>
        </a:graphic>
      </p:graphicFrame>
      <p:sp>
        <p:nvSpPr>
          <p:cNvPr id="19" name="Text Placeholder 18">
            <a:extLst>
              <a:ext uri="{FF2B5EF4-FFF2-40B4-BE49-F238E27FC236}">
                <a16:creationId xmlns:a16="http://schemas.microsoft.com/office/drawing/2014/main" id="{E5D2C43D-BCBF-354F-A291-346444D1F0F8}"/>
              </a:ext>
            </a:extLst>
          </p:cNvPr>
          <p:cNvSpPr>
            <a:spLocks noGrp="1"/>
          </p:cNvSpPr>
          <p:nvPr>
            <p:ph type="body" sz="quarter" idx="22"/>
          </p:nvPr>
        </p:nvSpPr>
        <p:spPr>
          <a:xfrm>
            <a:off x="71501" y="5491280"/>
            <a:ext cx="4389057" cy="495834"/>
          </a:xfrm>
        </p:spPr>
        <p:txBody>
          <a:bodyPr/>
          <a:lstStyle/>
          <a:p>
            <a:r>
              <a:rPr lang="en-US"/>
              <a:t>Notes: Data for UK not available. 2021 data for AUS and NOR; 2020 data for FRA, GER, KOR, NETH, and SWE; 2019 data for CAN and JPN; 2017 for NZ and SWIZ; 2011 data for US. OECD average reflects the average of 37 OECD member countries, including ones not shown here. </a:t>
            </a:r>
          </a:p>
          <a:p>
            <a:r>
              <a:rPr lang="en-US"/>
              <a:t>Data: OECD Health Statistics 2022.</a:t>
            </a:r>
          </a:p>
        </p:txBody>
      </p:sp>
      <p:sp>
        <p:nvSpPr>
          <p:cNvPr id="5" name="Title 4">
            <a:extLst>
              <a:ext uri="{FF2B5EF4-FFF2-40B4-BE49-F238E27FC236}">
                <a16:creationId xmlns:a16="http://schemas.microsoft.com/office/drawing/2014/main" id="{D4ACF363-FDF8-4192-AB5B-25185DB97ACA}"/>
              </a:ext>
            </a:extLst>
          </p:cNvPr>
          <p:cNvSpPr>
            <a:spLocks noGrp="1"/>
          </p:cNvSpPr>
          <p:nvPr>
            <p:ph type="title"/>
          </p:nvPr>
        </p:nvSpPr>
        <p:spPr/>
        <p:txBody>
          <a:bodyPr/>
          <a:lstStyle/>
          <a:p>
            <a:r>
              <a:rPr lang="en-US"/>
              <a:t>The U.S. has among the lowest rates of physician visits and practicing physicians.</a:t>
            </a:r>
          </a:p>
        </p:txBody>
      </p:sp>
      <p:sp>
        <p:nvSpPr>
          <p:cNvPr id="20" name="Text Placeholder 19">
            <a:extLst>
              <a:ext uri="{FF2B5EF4-FFF2-40B4-BE49-F238E27FC236}">
                <a16:creationId xmlns:a16="http://schemas.microsoft.com/office/drawing/2014/main" id="{549EF3A5-0983-FEF1-DAD4-ED2B524B4CF9}"/>
              </a:ext>
            </a:extLst>
          </p:cNvPr>
          <p:cNvSpPr>
            <a:spLocks noGrp="1"/>
          </p:cNvSpPr>
          <p:nvPr>
            <p:ph type="body" sz="quarter" idx="25"/>
          </p:nvPr>
        </p:nvSpPr>
        <p:spPr/>
        <p:txBody>
          <a:bodyPr>
            <a:normAutofit lnSpcReduction="10000"/>
          </a:bodyPr>
          <a:lstStyle/>
          <a:p>
            <a:r>
              <a:rPr lang="en-US">
                <a:solidFill>
                  <a:srgbClr val="000000"/>
                </a:solidFill>
                <a:effectLst/>
                <a:latin typeface="Helvetica" pitchFamily="2" charset="0"/>
              </a:rPr>
              <a:t>Physician consultations in all settings per capita</a:t>
            </a:r>
          </a:p>
        </p:txBody>
      </p:sp>
      <p:graphicFrame>
        <p:nvGraphicFramePr>
          <p:cNvPr id="21" name="Object 2">
            <a:extLst>
              <a:ext uri="{FF2B5EF4-FFF2-40B4-BE49-F238E27FC236}">
                <a16:creationId xmlns:a16="http://schemas.microsoft.com/office/drawing/2014/main" id="{389E6097-2B17-C351-0B89-C9F3D46148B7}"/>
              </a:ext>
            </a:extLst>
          </p:cNvPr>
          <p:cNvGraphicFramePr>
            <a:graphicFrameLocks noGrp="1"/>
          </p:cNvGraphicFramePr>
          <p:nvPr>
            <p:ph type="chart" sz="quarter" idx="26"/>
            <p:extLst>
              <p:ext uri="{D42A27DB-BD31-4B8C-83A1-F6EECF244321}">
                <p14:modId xmlns:p14="http://schemas.microsoft.com/office/powerpoint/2010/main" val="2312195888"/>
              </p:ext>
            </p:extLst>
          </p:nvPr>
        </p:nvGraphicFramePr>
        <p:xfrm>
          <a:off x="4687888" y="1220788"/>
          <a:ext cx="4389437"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 Placeholder 16">
            <a:extLst>
              <a:ext uri="{FF2B5EF4-FFF2-40B4-BE49-F238E27FC236}">
                <a16:creationId xmlns:a16="http://schemas.microsoft.com/office/drawing/2014/main" id="{465F495B-4D7F-6E24-D9AC-30EDF1A7C078}"/>
              </a:ext>
            </a:extLst>
          </p:cNvPr>
          <p:cNvSpPr>
            <a:spLocks noGrp="1"/>
          </p:cNvSpPr>
          <p:nvPr>
            <p:ph type="body" sz="quarter" idx="27"/>
          </p:nvPr>
        </p:nvSpPr>
        <p:spPr/>
        <p:txBody>
          <a:bodyPr>
            <a:normAutofit lnSpcReduction="10000"/>
          </a:bodyPr>
          <a:lstStyle/>
          <a:p>
            <a:r>
              <a:rPr lang="en-US"/>
              <a:t>Practicing physicians per 1,000 population</a:t>
            </a:r>
          </a:p>
        </p:txBody>
      </p:sp>
      <p:sp>
        <p:nvSpPr>
          <p:cNvPr id="30" name="Text Placeholder 29">
            <a:extLst>
              <a:ext uri="{FF2B5EF4-FFF2-40B4-BE49-F238E27FC236}">
                <a16:creationId xmlns:a16="http://schemas.microsoft.com/office/drawing/2014/main" id="{275B1551-26F7-9606-837E-43E19BBCDD15}"/>
              </a:ext>
            </a:extLst>
          </p:cNvPr>
          <p:cNvSpPr>
            <a:spLocks noGrp="1"/>
          </p:cNvSpPr>
          <p:nvPr>
            <p:ph type="body" sz="quarter" idx="28"/>
          </p:nvPr>
        </p:nvSpPr>
        <p:spPr>
          <a:xfrm>
            <a:off x="4723901" y="5491280"/>
            <a:ext cx="4389057" cy="495834"/>
          </a:xfrm>
        </p:spPr>
        <p:txBody>
          <a:bodyPr/>
          <a:lstStyle/>
          <a:p>
            <a:r>
              <a:rPr lang="en-US"/>
              <a:t>Notes: 2021 data for CAN, GER, NZ, NOR, SWIZ, and UK; 2020 data for AUS, FRA, JPN, KOR, and NETH; 2019 data for SWE and US. OECD average reflects the average of 31 OECD member countries, including ones not shown here.</a:t>
            </a:r>
          </a:p>
          <a:p>
            <a:r>
              <a:rPr lang="en-US"/>
              <a:t>Data: OECD Health Statistics 2022.</a:t>
            </a:r>
          </a:p>
        </p:txBody>
      </p:sp>
      <p:sp>
        <p:nvSpPr>
          <p:cNvPr id="13" name="TextBox 1">
            <a:extLst>
              <a:ext uri="{FF2B5EF4-FFF2-40B4-BE49-F238E27FC236}">
                <a16:creationId xmlns:a16="http://schemas.microsoft.com/office/drawing/2014/main" id="{962B1ED3-5CF1-42C2-B516-B8F6571B8895}"/>
              </a:ext>
            </a:extLst>
          </p:cNvPr>
          <p:cNvSpPr txBox="1"/>
          <p:nvPr/>
        </p:nvSpPr>
        <p:spPr>
          <a:xfrm>
            <a:off x="4964803" y="3704390"/>
            <a:ext cx="1551760" cy="153888"/>
          </a:xfrm>
          <a:prstGeom prst="rect">
            <a:avLst/>
          </a:prstGeom>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a:solidFill>
                  <a:schemeClr val="accent4"/>
                </a:solidFill>
                <a:latin typeface="Arial" panose="020B0604020202020204" pitchFamily="34" charset="0"/>
                <a:ea typeface="Lato" panose="020F0502020204030203" pitchFamily="34" charset="0"/>
                <a:cs typeface="Lato" panose="020F0502020204030203" pitchFamily="34" charset="0"/>
              </a:rPr>
              <a:t>OECD average: 3.7</a:t>
            </a:r>
          </a:p>
        </p:txBody>
      </p:sp>
      <p:sp>
        <p:nvSpPr>
          <p:cNvPr id="2" name="TextBox 1">
            <a:extLst>
              <a:ext uri="{FF2B5EF4-FFF2-40B4-BE49-F238E27FC236}">
                <a16:creationId xmlns:a16="http://schemas.microsoft.com/office/drawing/2014/main" id="{65AC8217-B006-22DF-2960-92E293913B26}"/>
              </a:ext>
            </a:extLst>
          </p:cNvPr>
          <p:cNvSpPr txBox="1"/>
          <p:nvPr/>
        </p:nvSpPr>
        <p:spPr>
          <a:xfrm>
            <a:off x="361299" y="3286653"/>
            <a:ext cx="1551760" cy="153888"/>
          </a:xfrm>
          <a:prstGeom prst="rect">
            <a:avLst/>
          </a:prstGeom>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a:solidFill>
                  <a:schemeClr val="accent4"/>
                </a:solidFill>
                <a:latin typeface="Arial" panose="020B0604020202020204" pitchFamily="34" charset="0"/>
                <a:ea typeface="Lato" panose="020F0502020204030203" pitchFamily="34" charset="0"/>
                <a:cs typeface="Lato" panose="020F0502020204030203" pitchFamily="34" charset="0"/>
              </a:rPr>
              <a:t>OECD average: 5.7</a:t>
            </a:r>
          </a:p>
        </p:txBody>
      </p:sp>
    </p:spTree>
    <p:extLst>
      <p:ext uri="{BB962C8B-B14F-4D97-AF65-F5344CB8AC3E}">
        <p14:creationId xmlns:p14="http://schemas.microsoft.com/office/powerpoint/2010/main" val="3019480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Object 2">
            <a:extLst>
              <a:ext uri="{FF2B5EF4-FFF2-40B4-BE49-F238E27FC236}">
                <a16:creationId xmlns:a16="http://schemas.microsoft.com/office/drawing/2014/main" id="{3BD21E96-0563-AC43-919B-018FC037E694}"/>
              </a:ext>
            </a:extLst>
          </p:cNvPr>
          <p:cNvGraphicFramePr>
            <a:graphicFrameLocks noGrp="1"/>
          </p:cNvGraphicFramePr>
          <p:nvPr>
            <p:ph type="chart" sz="quarter" idx="19"/>
            <p:extLst>
              <p:ext uri="{D42A27DB-BD31-4B8C-83A1-F6EECF244321}">
                <p14:modId xmlns:p14="http://schemas.microsoft.com/office/powerpoint/2010/main" val="3825840452"/>
              </p:ext>
            </p:extLst>
          </p:nvPr>
        </p:nvGraphicFramePr>
        <p:xfrm>
          <a:off x="71438" y="1220788"/>
          <a:ext cx="4389437" cy="402272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6F852571-CC17-4991-9C7B-0DCF0827AC12}"/>
              </a:ext>
            </a:extLst>
          </p:cNvPr>
          <p:cNvSpPr>
            <a:spLocks noGrp="1"/>
          </p:cNvSpPr>
          <p:nvPr>
            <p:ph type="body" sz="quarter" idx="22"/>
          </p:nvPr>
        </p:nvSpPr>
        <p:spPr/>
        <p:txBody>
          <a:bodyPr/>
          <a:lstStyle/>
          <a:p>
            <a:r>
              <a:rPr lang="en-US"/>
              <a:t>Notes: Data reflect average length of stay for inpatient care for all hospitals. </a:t>
            </a:r>
            <a:r>
              <a:rPr lang="en-US">
                <a:solidFill>
                  <a:srgbClr val="131313"/>
                </a:solidFill>
                <a:effectLst/>
                <a:latin typeface="Helvetica" pitchFamily="2" charset="0"/>
              </a:rPr>
              <a:t>2021 data for NOR; 2020 data for CAN, FRA, GER, KOR, NETH, SWE, and SWIZ. 2019 data for AUS and NZ; 2018 data for UK; 2010 data for US. Data for JPN not available. OECD average reflects the average of 36 OECD member countries, including ones not shown here, where data </a:t>
            </a:r>
            <a:r>
              <a:rPr lang="en-US">
                <a:solidFill>
                  <a:srgbClr val="131313"/>
                </a:solidFill>
                <a:latin typeface="Helvetica" pitchFamily="2" charset="0"/>
              </a:rPr>
              <a:t>are</a:t>
            </a:r>
            <a:r>
              <a:rPr lang="en-US">
                <a:solidFill>
                  <a:srgbClr val="131313"/>
                </a:solidFill>
                <a:effectLst/>
                <a:latin typeface="Helvetica" pitchFamily="2" charset="0"/>
              </a:rPr>
              <a:t> available. </a:t>
            </a:r>
            <a:r>
              <a:rPr lang="en-US"/>
              <a:t> </a:t>
            </a:r>
          </a:p>
          <a:p>
            <a:r>
              <a:rPr lang="en-US"/>
              <a:t>Data: OECD Health Statistics 2022.</a:t>
            </a:r>
          </a:p>
        </p:txBody>
      </p:sp>
      <p:sp>
        <p:nvSpPr>
          <p:cNvPr id="5" name="Title 4">
            <a:extLst>
              <a:ext uri="{FF2B5EF4-FFF2-40B4-BE49-F238E27FC236}">
                <a16:creationId xmlns:a16="http://schemas.microsoft.com/office/drawing/2014/main" id="{D4ACF363-FDF8-4192-AB5B-25185DB97ACA}"/>
              </a:ext>
            </a:extLst>
          </p:cNvPr>
          <p:cNvSpPr>
            <a:spLocks noGrp="1"/>
          </p:cNvSpPr>
          <p:nvPr>
            <p:ph type="title"/>
          </p:nvPr>
        </p:nvSpPr>
        <p:spPr/>
        <p:txBody>
          <a:bodyPr/>
          <a:lstStyle/>
          <a:p>
            <a:r>
              <a:rPr lang="en-US"/>
              <a:t>Hospital stays are shortest in the Netherlands and the U.S. The U.S. has among the lowest number of hospital beds.</a:t>
            </a:r>
          </a:p>
        </p:txBody>
      </p:sp>
      <p:sp>
        <p:nvSpPr>
          <p:cNvPr id="7" name="Text Placeholder 6">
            <a:extLst>
              <a:ext uri="{FF2B5EF4-FFF2-40B4-BE49-F238E27FC236}">
                <a16:creationId xmlns:a16="http://schemas.microsoft.com/office/drawing/2014/main" id="{FCDE4875-2D18-5581-80E1-4A561F8A561A}"/>
              </a:ext>
            </a:extLst>
          </p:cNvPr>
          <p:cNvSpPr>
            <a:spLocks noGrp="1"/>
          </p:cNvSpPr>
          <p:nvPr>
            <p:ph type="body" sz="quarter" idx="25"/>
          </p:nvPr>
        </p:nvSpPr>
        <p:spPr/>
        <p:txBody>
          <a:bodyPr>
            <a:normAutofit lnSpcReduction="10000"/>
          </a:bodyPr>
          <a:lstStyle/>
          <a:p>
            <a:r>
              <a:rPr lang="en-US"/>
              <a:t>Average length of stay for inpatient care (days)</a:t>
            </a:r>
          </a:p>
          <a:p>
            <a:endParaRPr lang="en-US"/>
          </a:p>
        </p:txBody>
      </p:sp>
      <p:graphicFrame>
        <p:nvGraphicFramePr>
          <p:cNvPr id="20" name="Object 2">
            <a:extLst>
              <a:ext uri="{FF2B5EF4-FFF2-40B4-BE49-F238E27FC236}">
                <a16:creationId xmlns:a16="http://schemas.microsoft.com/office/drawing/2014/main" id="{DA1B4180-A36E-B34E-5C5C-840C593D0AB1}"/>
              </a:ext>
            </a:extLst>
          </p:cNvPr>
          <p:cNvGraphicFramePr>
            <a:graphicFrameLocks noGrp="1"/>
          </p:cNvGraphicFramePr>
          <p:nvPr>
            <p:ph type="chart" sz="quarter" idx="26"/>
            <p:extLst>
              <p:ext uri="{D42A27DB-BD31-4B8C-83A1-F6EECF244321}">
                <p14:modId xmlns:p14="http://schemas.microsoft.com/office/powerpoint/2010/main" val="2111143560"/>
              </p:ext>
            </p:extLst>
          </p:nvPr>
        </p:nvGraphicFramePr>
        <p:xfrm>
          <a:off x="4687888" y="1220788"/>
          <a:ext cx="4389437"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 Placeholder 17">
            <a:extLst>
              <a:ext uri="{FF2B5EF4-FFF2-40B4-BE49-F238E27FC236}">
                <a16:creationId xmlns:a16="http://schemas.microsoft.com/office/drawing/2014/main" id="{5B457F04-ED72-D570-B247-BA2D44DCBA00}"/>
              </a:ext>
            </a:extLst>
          </p:cNvPr>
          <p:cNvSpPr>
            <a:spLocks noGrp="1"/>
          </p:cNvSpPr>
          <p:nvPr>
            <p:ph type="body" sz="quarter" idx="27"/>
          </p:nvPr>
        </p:nvSpPr>
        <p:spPr/>
        <p:txBody>
          <a:bodyPr>
            <a:normAutofit lnSpcReduction="10000"/>
          </a:bodyPr>
          <a:lstStyle/>
          <a:p>
            <a:r>
              <a:rPr lang="en-US"/>
              <a:t>Number of total hospital beds per 1,000 population</a:t>
            </a:r>
          </a:p>
          <a:p>
            <a:endParaRPr lang="en-US"/>
          </a:p>
        </p:txBody>
      </p:sp>
      <p:sp>
        <p:nvSpPr>
          <p:cNvPr id="19" name="Text Placeholder 18">
            <a:extLst>
              <a:ext uri="{FF2B5EF4-FFF2-40B4-BE49-F238E27FC236}">
                <a16:creationId xmlns:a16="http://schemas.microsoft.com/office/drawing/2014/main" id="{E5908B34-5261-AF15-EBFC-8B2F10B87065}"/>
              </a:ext>
            </a:extLst>
          </p:cNvPr>
          <p:cNvSpPr>
            <a:spLocks noGrp="1"/>
          </p:cNvSpPr>
          <p:nvPr>
            <p:ph type="body" sz="quarter" idx="28"/>
          </p:nvPr>
        </p:nvSpPr>
        <p:spPr/>
        <p:txBody>
          <a:bodyPr/>
          <a:lstStyle/>
          <a:p>
            <a:r>
              <a:rPr lang="en-US"/>
              <a:t>Notes: 2021 data for NZ and UK; 2020 data for CAN, FRA, GER, JPN, KOR, NETH, NOR, SWE, and SWIZ; 2019 data for US; 2016 data for AUS. OECD average reflects the average of 38 OECD member countries, including ones not shown here, with available data.</a:t>
            </a:r>
          </a:p>
          <a:p>
            <a:r>
              <a:rPr lang="en-US"/>
              <a:t>Data: OECD Health Statistics 2022.</a:t>
            </a:r>
          </a:p>
        </p:txBody>
      </p:sp>
      <p:sp>
        <p:nvSpPr>
          <p:cNvPr id="8" name="TextBox 1">
            <a:extLst>
              <a:ext uri="{FF2B5EF4-FFF2-40B4-BE49-F238E27FC236}">
                <a16:creationId xmlns:a16="http://schemas.microsoft.com/office/drawing/2014/main" id="{23851E9A-6D82-468E-B8C2-DFEC9CC7B464}"/>
              </a:ext>
            </a:extLst>
          </p:cNvPr>
          <p:cNvSpPr txBox="1"/>
          <p:nvPr/>
        </p:nvSpPr>
        <p:spPr>
          <a:xfrm>
            <a:off x="408647" y="3526818"/>
            <a:ext cx="1551760" cy="153888"/>
          </a:xfrm>
          <a:prstGeom prst="rect">
            <a:avLst/>
          </a:prstGeom>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a:solidFill>
                  <a:schemeClr val="accent4"/>
                </a:solidFill>
                <a:latin typeface="Arial" panose="020B0604020202020204" pitchFamily="34" charset="0"/>
                <a:ea typeface="Lato" panose="020F0502020204030203" pitchFamily="34" charset="0"/>
                <a:cs typeface="Lato" panose="020F0502020204030203" pitchFamily="34" charset="0"/>
              </a:rPr>
              <a:t>OECD average: 7.3</a:t>
            </a:r>
          </a:p>
        </p:txBody>
      </p:sp>
      <p:sp>
        <p:nvSpPr>
          <p:cNvPr id="13" name="TextBox 1">
            <a:extLst>
              <a:ext uri="{FF2B5EF4-FFF2-40B4-BE49-F238E27FC236}">
                <a16:creationId xmlns:a16="http://schemas.microsoft.com/office/drawing/2014/main" id="{DD7CB5A5-B3B2-8070-D433-F0028AEA0FCF}"/>
              </a:ext>
            </a:extLst>
          </p:cNvPr>
          <p:cNvSpPr txBox="1"/>
          <p:nvPr/>
        </p:nvSpPr>
        <p:spPr>
          <a:xfrm>
            <a:off x="4972553" y="3459205"/>
            <a:ext cx="1551760" cy="153888"/>
          </a:xfrm>
          <a:prstGeom prst="rect">
            <a:avLst/>
          </a:prstGeom>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a:solidFill>
                  <a:schemeClr val="accent4"/>
                </a:solidFill>
                <a:latin typeface="Arial" panose="020B0604020202020204" pitchFamily="34" charset="0"/>
                <a:ea typeface="Lato" panose="020F0502020204030203" pitchFamily="34" charset="0"/>
                <a:cs typeface="Lato" panose="020F0502020204030203" pitchFamily="34" charset="0"/>
              </a:rPr>
              <a:t>OECD average: 4.3</a:t>
            </a:r>
          </a:p>
        </p:txBody>
      </p:sp>
    </p:spTree>
    <p:extLst>
      <p:ext uri="{BB962C8B-B14F-4D97-AF65-F5344CB8AC3E}">
        <p14:creationId xmlns:p14="http://schemas.microsoft.com/office/powerpoint/2010/main" val="965887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5">
            <a:extLst>
              <a:ext uri="{FF2B5EF4-FFF2-40B4-BE49-F238E27FC236}">
                <a16:creationId xmlns:a16="http://schemas.microsoft.com/office/drawing/2014/main" id="{B55212F3-F3D0-991A-7323-898E061FE020}"/>
              </a:ext>
            </a:extLst>
          </p:cNvPr>
          <p:cNvGraphicFramePr>
            <a:graphicFrameLocks noGrp="1"/>
          </p:cNvGraphicFramePr>
          <p:nvPr>
            <p:ph type="chart" sz="quarter" idx="26"/>
            <p:extLst>
              <p:ext uri="{D42A27DB-BD31-4B8C-83A1-F6EECF244321}">
                <p14:modId xmlns:p14="http://schemas.microsoft.com/office/powerpoint/2010/main" val="2172744553"/>
              </p:ext>
            </p:extLst>
          </p:nvPr>
        </p:nvGraphicFramePr>
        <p:xfrm>
          <a:off x="4687888" y="1220788"/>
          <a:ext cx="4389437" cy="40227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hart Placeholder 5">
            <a:extLst>
              <a:ext uri="{FF2B5EF4-FFF2-40B4-BE49-F238E27FC236}">
                <a16:creationId xmlns:a16="http://schemas.microsoft.com/office/drawing/2014/main" id="{3B2FE410-408C-6D43-86CB-C61749B656B1}"/>
              </a:ext>
            </a:extLst>
          </p:cNvPr>
          <p:cNvGraphicFramePr>
            <a:graphicFrameLocks noGrp="1"/>
          </p:cNvGraphicFramePr>
          <p:nvPr>
            <p:ph type="chart" sz="quarter" idx="19"/>
            <p:extLst>
              <p:ext uri="{D42A27DB-BD31-4B8C-83A1-F6EECF244321}">
                <p14:modId xmlns:p14="http://schemas.microsoft.com/office/powerpoint/2010/main" val="2931423817"/>
              </p:ext>
            </p:extLst>
          </p:nvPr>
        </p:nvGraphicFramePr>
        <p:xfrm>
          <a:off x="71438" y="1220788"/>
          <a:ext cx="4389437"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502" y="5697252"/>
            <a:ext cx="4295226" cy="495834"/>
          </a:xfrm>
        </p:spPr>
        <p:txBody>
          <a:bodyPr/>
          <a:lstStyle/>
          <a:p>
            <a:r>
              <a:rPr lang="en-US"/>
              <a:t>Notes: Flu immunization rates reflect age-standardized rates. 2021 data for AUS, NZ, and NOR; 2020 data for CAN, FRA, GER, JPN, KOR, NETH, SWE, UK, and US; 2010 data for SWIZ. OECD average reflects the average of 37 OECD member countries, including ones not shown here, where data are available. </a:t>
            </a:r>
          </a:p>
          <a:p>
            <a:r>
              <a:rPr lang="en-US"/>
              <a:t>Data: OECD Health Statistics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The U.S. has a higher influenza vaccination rate compared to the OECD average, but its COVID-19 vaccination rate is still lower than that of many peer nations.</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p:txBody>
          <a:bodyPr>
            <a:normAutofit lnSpcReduction="10000"/>
          </a:bodyPr>
          <a:lstStyle/>
          <a:p>
            <a:r>
              <a:rPr lang="en-US"/>
              <a:t>Percent of adults age 65 and older immunized for influenza</a:t>
            </a:r>
          </a:p>
        </p:txBody>
      </p:sp>
      <p:sp>
        <p:nvSpPr>
          <p:cNvPr id="19" name="Text Placeholder 18">
            <a:extLst>
              <a:ext uri="{FF2B5EF4-FFF2-40B4-BE49-F238E27FC236}">
                <a16:creationId xmlns:a16="http://schemas.microsoft.com/office/drawing/2014/main" id="{20343AED-9B54-43A5-CB83-E2B26C109667}"/>
              </a:ext>
            </a:extLst>
          </p:cNvPr>
          <p:cNvSpPr>
            <a:spLocks noGrp="1"/>
          </p:cNvSpPr>
          <p:nvPr>
            <p:ph type="body" sz="quarter" idx="27"/>
          </p:nvPr>
        </p:nvSpPr>
        <p:spPr/>
        <p:txBody>
          <a:bodyPr>
            <a:normAutofit lnSpcReduction="10000"/>
          </a:bodyPr>
          <a:lstStyle/>
          <a:p>
            <a:r>
              <a:rPr lang="en-US"/>
              <a:t>Percent of population fully vaccinated for COVID-19</a:t>
            </a:r>
          </a:p>
        </p:txBody>
      </p:sp>
      <p:sp>
        <p:nvSpPr>
          <p:cNvPr id="20" name="Text Placeholder 19">
            <a:extLst>
              <a:ext uri="{FF2B5EF4-FFF2-40B4-BE49-F238E27FC236}">
                <a16:creationId xmlns:a16="http://schemas.microsoft.com/office/drawing/2014/main" id="{8C34F9C0-B970-D5EE-AA91-8AE5F6B81AB2}"/>
              </a:ext>
            </a:extLst>
          </p:cNvPr>
          <p:cNvSpPr>
            <a:spLocks noGrp="1"/>
          </p:cNvSpPr>
          <p:nvPr>
            <p:ph type="body" sz="quarter" idx="28"/>
          </p:nvPr>
        </p:nvSpPr>
        <p:spPr>
          <a:xfrm>
            <a:off x="4687858" y="5449335"/>
            <a:ext cx="4389057" cy="495834"/>
          </a:xfrm>
        </p:spPr>
        <p:txBody>
          <a:bodyPr/>
          <a:lstStyle/>
          <a:p>
            <a:r>
              <a:rPr lang="en-US"/>
              <a:t>Notes: Total number of people who are fully vaccinated, relative to the total population. Available data as of January 18, 2023. </a:t>
            </a:r>
          </a:p>
          <a:p>
            <a:r>
              <a:rPr lang="en-US"/>
              <a:t>Data: </a:t>
            </a:r>
            <a:r>
              <a:rPr lang="en-US">
                <a:hlinkClick r:id="rId4"/>
              </a:rPr>
              <a:t>Our World in Data 2023</a:t>
            </a:r>
            <a:r>
              <a:rPr lang="en-US"/>
              <a:t>.</a:t>
            </a:r>
          </a:p>
        </p:txBody>
      </p:sp>
      <p:sp>
        <p:nvSpPr>
          <p:cNvPr id="3" name="TextBox 2">
            <a:extLst>
              <a:ext uri="{FF2B5EF4-FFF2-40B4-BE49-F238E27FC236}">
                <a16:creationId xmlns:a16="http://schemas.microsoft.com/office/drawing/2014/main" id="{5800917D-1FA5-FB9B-0C67-91EFE8A5C76D}"/>
              </a:ext>
            </a:extLst>
          </p:cNvPr>
          <p:cNvSpPr txBox="1"/>
          <p:nvPr/>
        </p:nvSpPr>
        <p:spPr>
          <a:xfrm>
            <a:off x="314875" y="2020155"/>
            <a:ext cx="879445" cy="553998"/>
          </a:xfrm>
          <a:prstGeom prst="rect">
            <a:avLst/>
          </a:prstGeom>
          <a:noFill/>
        </p:spPr>
        <p:txBody>
          <a:bodyPr wrap="square" rtlCol="0">
            <a:spAutoFit/>
          </a:bodyPr>
          <a:lstStyle/>
          <a:p>
            <a:r>
              <a:rPr lang="en-US" sz="1000" b="1">
                <a:solidFill>
                  <a:schemeClr val="accent4"/>
                </a:solidFill>
              </a:rPr>
              <a:t>OECD average: 51.5</a:t>
            </a:r>
          </a:p>
        </p:txBody>
      </p:sp>
      <p:sp>
        <p:nvSpPr>
          <p:cNvPr id="15" name="TextBox 14">
            <a:extLst>
              <a:ext uri="{FF2B5EF4-FFF2-40B4-BE49-F238E27FC236}">
                <a16:creationId xmlns:a16="http://schemas.microsoft.com/office/drawing/2014/main" id="{21EDE94C-B38F-EF58-0FC6-8B5F1BD18E28}"/>
              </a:ext>
            </a:extLst>
          </p:cNvPr>
          <p:cNvSpPr txBox="1"/>
          <p:nvPr/>
        </p:nvSpPr>
        <p:spPr>
          <a:xfrm>
            <a:off x="5010538" y="1763775"/>
            <a:ext cx="755779" cy="553998"/>
          </a:xfrm>
          <a:prstGeom prst="rect">
            <a:avLst/>
          </a:prstGeom>
          <a:noFill/>
        </p:spPr>
        <p:txBody>
          <a:bodyPr wrap="square" rtlCol="0">
            <a:spAutoFit/>
          </a:bodyPr>
          <a:lstStyle/>
          <a:p>
            <a:r>
              <a:rPr lang="en-US" sz="1000" b="1">
                <a:solidFill>
                  <a:schemeClr val="accent4"/>
                </a:solidFill>
              </a:rPr>
              <a:t>Global average: 69</a:t>
            </a:r>
          </a:p>
        </p:txBody>
      </p:sp>
    </p:spTree>
    <p:extLst>
      <p:ext uri="{BB962C8B-B14F-4D97-AF65-F5344CB8AC3E}">
        <p14:creationId xmlns:p14="http://schemas.microsoft.com/office/powerpoint/2010/main" val="95226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Chart Placeholder 5">
            <a:extLst>
              <a:ext uri="{FF2B5EF4-FFF2-40B4-BE49-F238E27FC236}">
                <a16:creationId xmlns:a16="http://schemas.microsoft.com/office/drawing/2014/main" id="{854AE5D6-E80F-1341-76A7-E46A15E4F2C3}"/>
              </a:ext>
            </a:extLst>
          </p:cNvPr>
          <p:cNvGraphicFramePr>
            <a:graphicFrameLocks noGrp="1"/>
          </p:cNvGraphicFramePr>
          <p:nvPr>
            <p:ph type="chart" sz="quarter" idx="19"/>
            <p:extLst>
              <p:ext uri="{D42A27DB-BD31-4B8C-83A1-F6EECF244321}">
                <p14:modId xmlns:p14="http://schemas.microsoft.com/office/powerpoint/2010/main" val="3326250889"/>
              </p:ext>
            </p:extLst>
          </p:nvPr>
        </p:nvGraphicFramePr>
        <p:xfrm>
          <a:off x="71438" y="1220788"/>
          <a:ext cx="4389437" cy="40227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r>
              <a:rPr lang="en-US"/>
              <a:t>Notes: 2021 data for NZ and NOR; 2020 data for AUS, FRA, KOR, NETH, and UK; 2019 data for CAN, GER, JPN, SWE, and US; 2017 data for SWIZ. Programmatic data for all countries except survey data for JPN, SWE, SWIZ, and US. OECD average reflects the average of 27 OECD member countries, including ones not shown here, who provide breast cancer program data.</a:t>
            </a:r>
          </a:p>
          <a:p>
            <a:r>
              <a:rPr lang="en-US"/>
              <a:t>Data: OECD Health Statistics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The U.S. has among the highest rates of screening for breast and colorectal cancers.</a:t>
            </a:r>
          </a:p>
        </p:txBody>
      </p:sp>
      <p:sp>
        <p:nvSpPr>
          <p:cNvPr id="22" name="Text Placeholder 21">
            <a:extLst>
              <a:ext uri="{FF2B5EF4-FFF2-40B4-BE49-F238E27FC236}">
                <a16:creationId xmlns:a16="http://schemas.microsoft.com/office/drawing/2014/main" id="{C390EAF6-7733-B0DC-BA3F-C4501C2370AA}"/>
              </a:ext>
            </a:extLst>
          </p:cNvPr>
          <p:cNvSpPr>
            <a:spLocks noGrp="1"/>
          </p:cNvSpPr>
          <p:nvPr>
            <p:ph type="body" sz="quarter" idx="25"/>
          </p:nvPr>
        </p:nvSpPr>
        <p:spPr/>
        <p:txBody>
          <a:bodyPr>
            <a:normAutofit lnSpcReduction="10000"/>
          </a:bodyPr>
          <a:lstStyle/>
          <a:p>
            <a:r>
              <a:rPr lang="en-US"/>
              <a:t>Percent of females ages 50–69 screened for breast cancer</a:t>
            </a:r>
          </a:p>
          <a:p>
            <a:endParaRPr lang="en-US"/>
          </a:p>
        </p:txBody>
      </p:sp>
      <p:graphicFrame>
        <p:nvGraphicFramePr>
          <p:cNvPr id="27" name="Chart Placeholder 5">
            <a:extLst>
              <a:ext uri="{FF2B5EF4-FFF2-40B4-BE49-F238E27FC236}">
                <a16:creationId xmlns:a16="http://schemas.microsoft.com/office/drawing/2014/main" id="{3148E968-693E-7EE2-0004-5D461F178CB0}"/>
              </a:ext>
            </a:extLst>
          </p:cNvPr>
          <p:cNvGraphicFramePr>
            <a:graphicFrameLocks noGrp="1"/>
          </p:cNvGraphicFramePr>
          <p:nvPr>
            <p:ph type="chart" sz="quarter" idx="26"/>
            <p:extLst>
              <p:ext uri="{D42A27DB-BD31-4B8C-83A1-F6EECF244321}">
                <p14:modId xmlns:p14="http://schemas.microsoft.com/office/powerpoint/2010/main" val="1319387134"/>
              </p:ext>
            </p:extLst>
          </p:nvPr>
        </p:nvGraphicFramePr>
        <p:xfrm>
          <a:off x="4687888" y="1220788"/>
          <a:ext cx="4389437"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24" name="Text Placeholder 23">
            <a:extLst>
              <a:ext uri="{FF2B5EF4-FFF2-40B4-BE49-F238E27FC236}">
                <a16:creationId xmlns:a16="http://schemas.microsoft.com/office/drawing/2014/main" id="{91F37D55-6537-A3CF-E505-891468360687}"/>
              </a:ext>
            </a:extLst>
          </p:cNvPr>
          <p:cNvSpPr>
            <a:spLocks noGrp="1"/>
          </p:cNvSpPr>
          <p:nvPr>
            <p:ph type="body" sz="quarter" idx="27"/>
          </p:nvPr>
        </p:nvSpPr>
        <p:spPr/>
        <p:txBody>
          <a:bodyPr>
            <a:normAutofit lnSpcReduction="10000"/>
          </a:bodyPr>
          <a:lstStyle/>
          <a:p>
            <a:r>
              <a:rPr lang="en-US"/>
              <a:t>Percent of population ages 50–74 screened for colorectal cancer</a:t>
            </a:r>
          </a:p>
        </p:txBody>
      </p:sp>
      <p:sp>
        <p:nvSpPr>
          <p:cNvPr id="25" name="Text Placeholder 24">
            <a:extLst>
              <a:ext uri="{FF2B5EF4-FFF2-40B4-BE49-F238E27FC236}">
                <a16:creationId xmlns:a16="http://schemas.microsoft.com/office/drawing/2014/main" id="{ACD40386-BF08-0ED9-91EB-FACEBC29A9DE}"/>
              </a:ext>
            </a:extLst>
          </p:cNvPr>
          <p:cNvSpPr>
            <a:spLocks noGrp="1"/>
          </p:cNvSpPr>
          <p:nvPr>
            <p:ph type="body" sz="quarter" idx="28"/>
          </p:nvPr>
        </p:nvSpPr>
        <p:spPr>
          <a:xfrm>
            <a:off x="4687858" y="5567855"/>
            <a:ext cx="4389057" cy="495834"/>
          </a:xfrm>
        </p:spPr>
        <p:txBody>
          <a:bodyPr/>
          <a:lstStyle/>
          <a:p>
            <a:r>
              <a:rPr lang="en-US"/>
              <a:t>Notes: 2020 data for FRA, KOR, and NETH; 2019 data for AUS, CAN, JPN, and US; 2018 data for GER. Programmatic data for all countries except survey data for JPN and US. OECD average reflects the average of 17 OECD member countries, including ones not shown here, who provide colorectal cancer program data. </a:t>
            </a:r>
            <a:r>
              <a:rPr lang="en-US">
                <a:solidFill>
                  <a:srgbClr val="000000"/>
                </a:solidFill>
                <a:effectLst/>
                <a:latin typeface="Helvetica" pitchFamily="2" charset="0"/>
              </a:rPr>
              <a:t>Data not available for NOR, NZ, SWE, SWIZ, and UK.</a:t>
            </a:r>
            <a:endParaRPr lang="en-US"/>
          </a:p>
          <a:p>
            <a:r>
              <a:rPr lang="en-US"/>
              <a:t>Data: OECD Health Statistics 2022.</a:t>
            </a:r>
          </a:p>
        </p:txBody>
      </p:sp>
      <p:sp>
        <p:nvSpPr>
          <p:cNvPr id="3" name="TextBox 2">
            <a:extLst>
              <a:ext uri="{FF2B5EF4-FFF2-40B4-BE49-F238E27FC236}">
                <a16:creationId xmlns:a16="http://schemas.microsoft.com/office/drawing/2014/main" id="{5800917D-1FA5-FB9B-0C67-91EFE8A5C76D}"/>
              </a:ext>
            </a:extLst>
          </p:cNvPr>
          <p:cNvSpPr txBox="1"/>
          <p:nvPr/>
        </p:nvSpPr>
        <p:spPr>
          <a:xfrm>
            <a:off x="319624" y="2591001"/>
            <a:ext cx="2873829" cy="246221"/>
          </a:xfrm>
          <a:prstGeom prst="rect">
            <a:avLst/>
          </a:prstGeom>
          <a:noFill/>
        </p:spPr>
        <p:txBody>
          <a:bodyPr wrap="square" rtlCol="0">
            <a:spAutoFit/>
          </a:bodyPr>
          <a:lstStyle/>
          <a:p>
            <a:r>
              <a:rPr lang="en-US" sz="1000" b="1">
                <a:solidFill>
                  <a:schemeClr val="accent4"/>
                </a:solidFill>
              </a:rPr>
              <a:t>OECD average: 54.6</a:t>
            </a:r>
          </a:p>
        </p:txBody>
      </p:sp>
      <p:sp>
        <p:nvSpPr>
          <p:cNvPr id="13" name="TextBox 12">
            <a:extLst>
              <a:ext uri="{FF2B5EF4-FFF2-40B4-BE49-F238E27FC236}">
                <a16:creationId xmlns:a16="http://schemas.microsoft.com/office/drawing/2014/main" id="{62E1030F-DD4D-63D4-765A-5216ED849623}"/>
              </a:ext>
            </a:extLst>
          </p:cNvPr>
          <p:cNvSpPr txBox="1"/>
          <p:nvPr/>
        </p:nvSpPr>
        <p:spPr>
          <a:xfrm>
            <a:off x="4987255" y="2572338"/>
            <a:ext cx="2873829" cy="246221"/>
          </a:xfrm>
          <a:prstGeom prst="rect">
            <a:avLst/>
          </a:prstGeom>
          <a:noFill/>
        </p:spPr>
        <p:txBody>
          <a:bodyPr wrap="square" rtlCol="0">
            <a:spAutoFit/>
          </a:bodyPr>
          <a:lstStyle/>
          <a:p>
            <a:r>
              <a:rPr lang="en-US" sz="1000" b="1">
                <a:solidFill>
                  <a:schemeClr val="accent4"/>
                </a:solidFill>
              </a:rPr>
              <a:t>OECD average: 44</a:t>
            </a:r>
          </a:p>
        </p:txBody>
      </p:sp>
    </p:spTree>
    <p:extLst>
      <p:ext uri="{BB962C8B-B14F-4D97-AF65-F5344CB8AC3E}">
        <p14:creationId xmlns:p14="http://schemas.microsoft.com/office/powerpoint/2010/main" val="2480454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5">
            <a:extLst>
              <a:ext uri="{FF2B5EF4-FFF2-40B4-BE49-F238E27FC236}">
                <a16:creationId xmlns:a16="http://schemas.microsoft.com/office/drawing/2014/main" id="{365D96BA-D409-622E-F387-05FA50CC45B5}"/>
              </a:ext>
            </a:extLst>
          </p:cNvPr>
          <p:cNvGraphicFramePr>
            <a:graphicFrameLocks noGrp="1"/>
          </p:cNvGraphicFramePr>
          <p:nvPr>
            <p:ph type="chart" sz="quarter" idx="19"/>
            <p:extLst>
              <p:ext uri="{D42A27DB-BD31-4B8C-83A1-F6EECF244321}">
                <p14:modId xmlns:p14="http://schemas.microsoft.com/office/powerpoint/2010/main" val="1897174237"/>
              </p:ext>
            </p:extLst>
          </p:nvPr>
        </p:nvGraphicFramePr>
        <p:xfrm>
          <a:off x="71438" y="1220788"/>
          <a:ext cx="9001125" cy="4427537"/>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r>
              <a:rPr lang="en-US"/>
              <a:t>Notes: 2021 data for AUS, NOR, and US; 2020 data for GER, KOR, and NETH; 2019 data for CAN and FRA; 2014 data for JPN. OECD average reflects the average of 28 OECD member countries, including ones not shown here, which provide data on MRI exam scans. </a:t>
            </a:r>
            <a:r>
              <a:rPr lang="en-US">
                <a:solidFill>
                  <a:srgbClr val="000000"/>
                </a:solidFill>
                <a:effectLst/>
                <a:latin typeface="Helvetica" pitchFamily="2" charset="0"/>
              </a:rPr>
              <a:t>Data not available for NZ, SWE, SWIZ, and UK.</a:t>
            </a:r>
            <a:r>
              <a:rPr lang="en-US"/>
              <a:t> </a:t>
            </a:r>
          </a:p>
          <a:p>
            <a:r>
              <a:rPr lang="en-US"/>
              <a:t>Data: OECD Health Statistics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MRIs are most common in Norway and Germany; the U.S. performs MRIs more frequently compared to the OECD average.</a:t>
            </a:r>
          </a:p>
        </p:txBody>
      </p:sp>
      <p:sp>
        <p:nvSpPr>
          <p:cNvPr id="13" name="Text Placeholder 12">
            <a:extLst>
              <a:ext uri="{FF2B5EF4-FFF2-40B4-BE49-F238E27FC236}">
                <a16:creationId xmlns:a16="http://schemas.microsoft.com/office/drawing/2014/main" id="{16EE546C-20AA-0CED-FE71-47F19336F4BB}"/>
              </a:ext>
            </a:extLst>
          </p:cNvPr>
          <p:cNvSpPr>
            <a:spLocks noGrp="1"/>
          </p:cNvSpPr>
          <p:nvPr>
            <p:ph type="body" sz="quarter" idx="25"/>
          </p:nvPr>
        </p:nvSpPr>
        <p:spPr/>
        <p:txBody>
          <a:bodyPr>
            <a:normAutofit lnSpcReduction="10000"/>
          </a:bodyPr>
          <a:lstStyle/>
          <a:p>
            <a:r>
              <a:rPr lang="en-US"/>
              <a:t>Magnetic resonance imaging (MRI) scans per 1,000 population</a:t>
            </a:r>
          </a:p>
        </p:txBody>
      </p:sp>
      <p:sp>
        <p:nvSpPr>
          <p:cNvPr id="3" name="TextBox 2">
            <a:extLst>
              <a:ext uri="{FF2B5EF4-FFF2-40B4-BE49-F238E27FC236}">
                <a16:creationId xmlns:a16="http://schemas.microsoft.com/office/drawing/2014/main" id="{5800917D-1FA5-FB9B-0C67-91EFE8A5C76D}"/>
              </a:ext>
            </a:extLst>
          </p:cNvPr>
          <p:cNvSpPr txBox="1"/>
          <p:nvPr/>
        </p:nvSpPr>
        <p:spPr>
          <a:xfrm>
            <a:off x="601451" y="3063812"/>
            <a:ext cx="2873829" cy="246221"/>
          </a:xfrm>
          <a:prstGeom prst="rect">
            <a:avLst/>
          </a:prstGeom>
          <a:noFill/>
        </p:spPr>
        <p:txBody>
          <a:bodyPr wrap="square" rtlCol="0">
            <a:spAutoFit/>
          </a:bodyPr>
          <a:lstStyle/>
          <a:p>
            <a:r>
              <a:rPr lang="en-US" sz="1000" b="1">
                <a:solidFill>
                  <a:schemeClr val="accent4"/>
                </a:solidFill>
              </a:rPr>
              <a:t>OECD average: 80.1</a:t>
            </a:r>
          </a:p>
        </p:txBody>
      </p:sp>
    </p:spTree>
    <p:extLst>
      <p:ext uri="{BB962C8B-B14F-4D97-AF65-F5344CB8AC3E}">
        <p14:creationId xmlns:p14="http://schemas.microsoft.com/office/powerpoint/2010/main" val="3250955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5">
            <a:extLst>
              <a:ext uri="{FF2B5EF4-FFF2-40B4-BE49-F238E27FC236}">
                <a16:creationId xmlns:a16="http://schemas.microsoft.com/office/drawing/2014/main" id="{397CF6C0-53D0-6FC1-97A7-40301CDC3352}"/>
              </a:ext>
            </a:extLst>
          </p:cNvPr>
          <p:cNvGraphicFramePr>
            <a:graphicFrameLocks noGrp="1"/>
          </p:cNvGraphicFramePr>
          <p:nvPr>
            <p:ph type="chart" sz="quarter" idx="19"/>
            <p:extLst>
              <p:ext uri="{D42A27DB-BD31-4B8C-83A1-F6EECF244321}">
                <p14:modId xmlns:p14="http://schemas.microsoft.com/office/powerpoint/2010/main" val="2151876927"/>
              </p:ext>
            </p:extLst>
          </p:nvPr>
        </p:nvGraphicFramePr>
        <p:xfrm>
          <a:off x="71438" y="1220788"/>
          <a:ext cx="9001125" cy="4427537"/>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r>
              <a:rPr lang="en-US">
                <a:solidFill>
                  <a:srgbClr val="131313"/>
                </a:solidFill>
                <a:effectLst/>
                <a:latin typeface="Helvetica" pitchFamily="2" charset="0"/>
              </a:rPr>
              <a:t>Notes: 2021 data for NOR. 2020 data for CAN, FRA, GER, KOR,  SWE, SWIZ, and UK; 2019 data for NETH and NZ; 2010 data for US. OECD average reflects the average of 32 OECD member countries, including ones not shown here, which provide data on hip replacement procedures. Data not available for AUS and JPN.</a:t>
            </a:r>
          </a:p>
          <a:p>
            <a:r>
              <a:rPr lang="en-US"/>
              <a:t>Data: OECD Health Statistics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The U.S. has among the highest rates of hip replacements, right behind Switzerland.</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p:txBody>
          <a:bodyPr>
            <a:normAutofit lnSpcReduction="10000"/>
          </a:bodyPr>
          <a:lstStyle/>
          <a:p>
            <a:r>
              <a:rPr lang="en-US"/>
              <a:t>Inpatient hip replacement procedures per 1,000 population age 65 and older</a:t>
            </a:r>
          </a:p>
        </p:txBody>
      </p:sp>
      <p:sp>
        <p:nvSpPr>
          <p:cNvPr id="3" name="TextBox 2">
            <a:extLst>
              <a:ext uri="{FF2B5EF4-FFF2-40B4-BE49-F238E27FC236}">
                <a16:creationId xmlns:a16="http://schemas.microsoft.com/office/drawing/2014/main" id="{5800917D-1FA5-FB9B-0C67-91EFE8A5C76D}"/>
              </a:ext>
            </a:extLst>
          </p:cNvPr>
          <p:cNvSpPr txBox="1"/>
          <p:nvPr/>
        </p:nvSpPr>
        <p:spPr>
          <a:xfrm>
            <a:off x="525427" y="2951840"/>
            <a:ext cx="1919194" cy="246221"/>
          </a:xfrm>
          <a:prstGeom prst="rect">
            <a:avLst/>
          </a:prstGeom>
          <a:noFill/>
        </p:spPr>
        <p:txBody>
          <a:bodyPr wrap="square" rtlCol="0">
            <a:spAutoFit/>
          </a:bodyPr>
          <a:lstStyle/>
          <a:p>
            <a:r>
              <a:rPr lang="en-US" sz="1000" b="1">
                <a:solidFill>
                  <a:schemeClr val="accent4"/>
                </a:solidFill>
              </a:rPr>
              <a:t>OECD average: 9.4</a:t>
            </a:r>
          </a:p>
        </p:txBody>
      </p:sp>
    </p:spTree>
    <p:extLst>
      <p:ext uri="{BB962C8B-B14F-4D97-AF65-F5344CB8AC3E}">
        <p14:creationId xmlns:p14="http://schemas.microsoft.com/office/powerpoint/2010/main" val="1627440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5096CAE8-6292-3E60-E0A4-7D22F94FF571}"/>
              </a:ext>
            </a:extLst>
          </p:cNvPr>
          <p:cNvSpPr/>
          <p:nvPr/>
        </p:nvSpPr>
        <p:spPr>
          <a:xfrm>
            <a:off x="8379022" y="2019632"/>
            <a:ext cx="685800" cy="2973788"/>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23" name="Chart Placeholder 5">
            <a:extLst>
              <a:ext uri="{FF2B5EF4-FFF2-40B4-BE49-F238E27FC236}">
                <a16:creationId xmlns:a16="http://schemas.microsoft.com/office/drawing/2014/main" id="{6AB170F9-DF2A-B37E-E47A-4C5FA26437BC}"/>
              </a:ext>
            </a:extLst>
          </p:cNvPr>
          <p:cNvGraphicFramePr>
            <a:graphicFrameLocks noGrp="1"/>
          </p:cNvGraphicFramePr>
          <p:nvPr>
            <p:ph type="chart" sz="quarter" idx="19"/>
            <p:extLst>
              <p:ext uri="{D42A27DB-BD31-4B8C-83A1-F6EECF244321}">
                <p14:modId xmlns:p14="http://schemas.microsoft.com/office/powerpoint/2010/main" val="2252535736"/>
              </p:ext>
            </p:extLst>
          </p:nvPr>
        </p:nvGraphicFramePr>
        <p:xfrm>
          <a:off x="71438" y="1343025"/>
          <a:ext cx="9001125" cy="361063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r>
              <a:rPr lang="en-US"/>
              <a:t>Notes: Data reflects all financing schemes on all functions of current expenditures on health by all providers. The OECD considers the vast majority of ACA marketplace plans in US to be “government/compulsory spending” because of the individual mandate, despite its repeal in 2018. See here for more information: </a:t>
            </a:r>
            <a:r>
              <a:rPr lang="en-US">
                <a:hlinkClick r:id="rId3"/>
              </a:rPr>
              <a:t>https://www.oecd.org/health/Spending-on-private-health-insurance-Brief-March-2022.pdf</a:t>
            </a:r>
            <a:r>
              <a:rPr lang="en-US"/>
              <a:t>. Government/compulsory spending data: 2021 data for CAN, GER, KOR, NETH, NOR, SWE, and UK; 2020 data for AUS, FRA, JPN, NZ, SWIZ, and US. Voluntary spending data: 2021 data for CAN, GER, KOR, NETH, NOR, SWE, and UK. 2020 data for FRA, JPN, SWIZ, and US; 2019 data for AUS; 2018 data for NZ. Household out-of-pocket spending data: 2021 data for CAN, GER, KOR, NETH, NOR, SWE, UK, and US; 2020 data for FRA, JPN, and SWIZ; 2019 data for AUS; 2018 data for NZ. </a:t>
            </a:r>
          </a:p>
          <a:p>
            <a:r>
              <a:rPr lang="en-US"/>
              <a:t>Data: OECD Health Statistics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The U.S. spends three to four times more on health care than South Korea, New Zealand, </a:t>
            </a:r>
            <a:br>
              <a:rPr lang="en-US"/>
            </a:br>
            <a:r>
              <a:rPr lang="en-US"/>
              <a:t>and Japan.</a:t>
            </a:r>
          </a:p>
        </p:txBody>
      </p:sp>
      <p:sp>
        <p:nvSpPr>
          <p:cNvPr id="18" name="Text Placeholder 17">
            <a:extLst>
              <a:ext uri="{FF2B5EF4-FFF2-40B4-BE49-F238E27FC236}">
                <a16:creationId xmlns:a16="http://schemas.microsoft.com/office/drawing/2014/main" id="{3550EB24-A69C-0875-4965-EA0F81D084DB}"/>
              </a:ext>
            </a:extLst>
          </p:cNvPr>
          <p:cNvSpPr>
            <a:spLocks noGrp="1"/>
          </p:cNvSpPr>
          <p:nvPr>
            <p:ph type="body" sz="quarter" idx="25"/>
          </p:nvPr>
        </p:nvSpPr>
        <p:spPr/>
        <p:txBody>
          <a:bodyPr>
            <a:normAutofit lnSpcReduction="10000"/>
          </a:bodyPr>
          <a:lstStyle/>
          <a:p>
            <a:r>
              <a:rPr lang="en-US"/>
              <a:t>Dollars (USD) per capita spend on health expenditures</a:t>
            </a:r>
          </a:p>
        </p:txBody>
      </p:sp>
    </p:spTree>
    <p:extLst>
      <p:ext uri="{BB962C8B-B14F-4D97-AF65-F5344CB8AC3E}">
        <p14:creationId xmlns:p14="http://schemas.microsoft.com/office/powerpoint/2010/main" val="2117018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FA5DEC9-0D38-D17E-0B81-58B956C92514}"/>
              </a:ext>
            </a:extLst>
          </p:cNvPr>
          <p:cNvSpPr/>
          <p:nvPr/>
        </p:nvSpPr>
        <p:spPr>
          <a:xfrm>
            <a:off x="3538331" y="1987825"/>
            <a:ext cx="691763" cy="3217074"/>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11" name="Object 3">
            <a:extLst>
              <a:ext uri="{FF2B5EF4-FFF2-40B4-BE49-F238E27FC236}">
                <a16:creationId xmlns:a16="http://schemas.microsoft.com/office/drawing/2014/main" id="{DAC79EA4-EA1F-6CBC-8097-0D3C995C2E89}"/>
              </a:ext>
            </a:extLst>
          </p:cNvPr>
          <p:cNvGraphicFramePr>
            <a:graphicFrameLocks noGrp="1" noChangeAspect="1"/>
          </p:cNvGraphicFramePr>
          <p:nvPr>
            <p:ph type="chart" sz="quarter" idx="19"/>
            <p:extLst>
              <p:ext uri="{D42A27DB-BD31-4B8C-83A1-F6EECF244321}">
                <p14:modId xmlns:p14="http://schemas.microsoft.com/office/powerpoint/2010/main" val="1620315458"/>
              </p:ext>
            </p:extLst>
          </p:nvPr>
        </p:nvGraphicFramePr>
        <p:xfrm>
          <a:off x="71438" y="1343025"/>
          <a:ext cx="9001125" cy="388893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r>
              <a:rPr lang="en-US"/>
              <a:t>Notes: Government/compulsory health insurance data: 2021 data for AUS, CAN, FRA, NZ, and NOR; 2020 data for GER, KOR, NETH, SWE, SWIZ, UK, and US; 2019 data for JPN. Voluntary health insurance coverage data: 2021 data for AUS, CAN, and NZ; 2020 data for GER, KOR, NETH, and US; 2019 data for UK; 2017 data for FRA and SWIZ. </a:t>
            </a:r>
            <a:r>
              <a:rPr lang="en-US">
                <a:solidFill>
                  <a:schemeClr val="bg2"/>
                </a:solidFill>
                <a:hlinkClick r:id="rId3">
                  <a:extLst>
                    <a:ext uri="{A12FA001-AC4F-418D-AE19-62706E023703}">
                      <ahyp:hlinkClr xmlns:ahyp="http://schemas.microsoft.com/office/drawing/2018/hyperlinkcolor" val="tx"/>
                    </a:ext>
                  </a:extLst>
                </a:hlinkClick>
              </a:rPr>
              <a:t>Government health insurance</a:t>
            </a:r>
            <a:r>
              <a:rPr lang="en-US"/>
              <a:t> refers to public benefit basket covering a minimum set of health services. </a:t>
            </a:r>
            <a:r>
              <a:rPr lang="en-US">
                <a:solidFill>
                  <a:schemeClr val="bg2"/>
                </a:solidFill>
                <a:hlinkClick r:id="rId4">
                  <a:extLst>
                    <a:ext uri="{A12FA001-AC4F-418D-AE19-62706E023703}">
                      <ahyp:hlinkClr xmlns:ahyp="http://schemas.microsoft.com/office/drawing/2018/hyperlinkcolor" val="tx"/>
                    </a:ext>
                  </a:extLst>
                </a:hlinkClick>
              </a:rPr>
              <a:t>Voluntary health insurance</a:t>
            </a:r>
            <a:r>
              <a:rPr lang="en-US"/>
              <a:t> refers to payments for private insurance premiums, which grant coverage for services from private providers. See more information on definitions here: </a:t>
            </a:r>
            <a:r>
              <a:rPr lang="en-US">
                <a:hlinkClick r:id="rId5"/>
              </a:rPr>
              <a:t>https://www.oecd.org/health/Spending-on-private-health-insurance-Brief-March-2022.pdf</a:t>
            </a:r>
            <a:r>
              <a:rPr lang="en-US"/>
              <a:t>.</a:t>
            </a:r>
          </a:p>
          <a:p>
            <a:r>
              <a:rPr lang="en-US"/>
              <a:t>Data: OECD Health Statistics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The U.S. is the only high-income country that does not guarantee health coverage.</a:t>
            </a:r>
          </a:p>
        </p:txBody>
      </p:sp>
      <p:sp>
        <p:nvSpPr>
          <p:cNvPr id="19" name="Text Placeholder 18">
            <a:extLst>
              <a:ext uri="{FF2B5EF4-FFF2-40B4-BE49-F238E27FC236}">
                <a16:creationId xmlns:a16="http://schemas.microsoft.com/office/drawing/2014/main" id="{0FF40849-CD39-632F-F7CB-DD9EEEBDE763}"/>
              </a:ext>
            </a:extLst>
          </p:cNvPr>
          <p:cNvSpPr>
            <a:spLocks noGrp="1"/>
          </p:cNvSpPr>
          <p:nvPr>
            <p:ph type="body" sz="quarter" idx="25"/>
          </p:nvPr>
        </p:nvSpPr>
        <p:spPr/>
        <p:txBody>
          <a:bodyPr>
            <a:normAutofit lnSpcReduction="10000"/>
          </a:bodyPr>
          <a:lstStyle/>
          <a:p>
            <a:r>
              <a:rPr lang="en-US"/>
              <a:t>Percent of total population with health insurance coverage </a:t>
            </a:r>
          </a:p>
        </p:txBody>
      </p:sp>
    </p:spTree>
    <p:extLst>
      <p:ext uri="{BB962C8B-B14F-4D97-AF65-F5344CB8AC3E}">
        <p14:creationId xmlns:p14="http://schemas.microsoft.com/office/powerpoint/2010/main" val="2124382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Placeholder 12">
            <a:extLst>
              <a:ext uri="{FF2B5EF4-FFF2-40B4-BE49-F238E27FC236}">
                <a16:creationId xmlns:a16="http://schemas.microsoft.com/office/drawing/2014/main" id="{95B3F0BB-D446-DC53-4F62-5F29B45FBEEF}"/>
              </a:ext>
            </a:extLst>
          </p:cNvPr>
          <p:cNvGraphicFramePr>
            <a:graphicFrameLocks noGrp="1"/>
          </p:cNvGraphicFramePr>
          <p:nvPr>
            <p:ph type="chart" sz="quarter" idx="19"/>
            <p:extLst>
              <p:ext uri="{D42A27DB-BD31-4B8C-83A1-F6EECF244321}">
                <p14:modId xmlns:p14="http://schemas.microsoft.com/office/powerpoint/2010/main" val="103125578"/>
              </p:ext>
            </p:extLst>
          </p:nvPr>
        </p:nvGraphicFramePr>
        <p:xfrm>
          <a:off x="71438" y="1343025"/>
          <a:ext cx="9001125" cy="43053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r>
              <a:rPr lang="en-US"/>
              <a:t>Note: * 2020 data. Total population at birth. OECD average reflects the average of 38 OECD member countries, including ones not shown here. Because of methodological differences, JPN and UK data points are estimates.</a:t>
            </a:r>
          </a:p>
          <a:p>
            <a:r>
              <a:rPr lang="en-US"/>
              <a:t>Data: OECD Health Statistics 2022.</a:t>
            </a:r>
          </a:p>
        </p:txBody>
      </p:sp>
      <p:sp>
        <p:nvSpPr>
          <p:cNvPr id="11" name="Title 1">
            <a:extLst>
              <a:ext uri="{FF2B5EF4-FFF2-40B4-BE49-F238E27FC236}">
                <a16:creationId xmlns:a16="http://schemas.microsoft.com/office/drawing/2014/main" id="{8C1ED9E9-1EBD-4481-9708-65B5E095FDF7}"/>
              </a:ext>
            </a:extLst>
          </p:cNvPr>
          <p:cNvSpPr>
            <a:spLocks noGrp="1"/>
          </p:cNvSpPr>
          <p:nvPr>
            <p:ph type="title"/>
          </p:nvPr>
        </p:nvSpPr>
        <p:spPr/>
        <p:txBody>
          <a:bodyPr/>
          <a:lstStyle/>
          <a:p>
            <a:r>
              <a:rPr lang="en-US"/>
              <a:t>U.S. life expectancy at birth is three years lower than the OECD average.</a:t>
            </a:r>
          </a:p>
        </p:txBody>
      </p:sp>
      <p:sp>
        <p:nvSpPr>
          <p:cNvPr id="12" name="TextBox 11">
            <a:extLst>
              <a:ext uri="{FF2B5EF4-FFF2-40B4-BE49-F238E27FC236}">
                <a16:creationId xmlns:a16="http://schemas.microsoft.com/office/drawing/2014/main" id="{74F98CFE-FCD4-BAFB-EED7-608BC3C9E857}"/>
              </a:ext>
            </a:extLst>
          </p:cNvPr>
          <p:cNvSpPr txBox="1"/>
          <p:nvPr/>
        </p:nvSpPr>
        <p:spPr>
          <a:xfrm>
            <a:off x="7472363" y="4995363"/>
            <a:ext cx="1215697" cy="338554"/>
          </a:xfrm>
          <a:prstGeom prst="rect">
            <a:avLst/>
          </a:prstGeom>
          <a:noFill/>
        </p:spPr>
        <p:txBody>
          <a:bodyPr wrap="square" lIns="0" tIns="0" rIns="0" bIns="0" rtlCol="0">
            <a:spAutoFit/>
          </a:bodyPr>
          <a:lstStyle/>
          <a:p>
            <a:pPr defTabSz="914400"/>
            <a:r>
              <a:rPr lang="en-US" sz="1100" b="1">
                <a:solidFill>
                  <a:schemeClr val="accent2"/>
                </a:solidFill>
                <a:ea typeface="Lato" charset="0"/>
                <a:cs typeface="Lato" charset="0"/>
              </a:rPr>
              <a:t>OECD average: 80.4</a:t>
            </a:r>
          </a:p>
        </p:txBody>
      </p:sp>
      <p:sp>
        <p:nvSpPr>
          <p:cNvPr id="2" name="TextBox 1">
            <a:extLst>
              <a:ext uri="{FF2B5EF4-FFF2-40B4-BE49-F238E27FC236}">
                <a16:creationId xmlns:a16="http://schemas.microsoft.com/office/drawing/2014/main" id="{5C0DE5BE-A7FF-969C-E639-35DCB4E57345}"/>
              </a:ext>
            </a:extLst>
          </p:cNvPr>
          <p:cNvSpPr txBox="1"/>
          <p:nvPr/>
        </p:nvSpPr>
        <p:spPr>
          <a:xfrm>
            <a:off x="7472363" y="1199318"/>
            <a:ext cx="1560194" cy="338554"/>
          </a:xfrm>
          <a:prstGeom prst="rect">
            <a:avLst/>
          </a:prstGeom>
          <a:noFill/>
        </p:spPr>
        <p:txBody>
          <a:bodyPr wrap="square" lIns="0" tIns="0" rIns="0" bIns="0" rtlCol="0">
            <a:spAutoFit/>
          </a:bodyPr>
          <a:lstStyle/>
          <a:p>
            <a:pPr defTabSz="914400"/>
            <a:r>
              <a:rPr lang="en-US" sz="1100" i="1">
                <a:ea typeface="Lato" charset="0"/>
                <a:cs typeface="Lato" charset="0"/>
              </a:rPr>
              <a:t>2021 data (or latest available year)*:</a:t>
            </a:r>
          </a:p>
        </p:txBody>
      </p:sp>
      <p:sp>
        <p:nvSpPr>
          <p:cNvPr id="5" name="Text Placeholder 4">
            <a:extLst>
              <a:ext uri="{FF2B5EF4-FFF2-40B4-BE49-F238E27FC236}">
                <a16:creationId xmlns:a16="http://schemas.microsoft.com/office/drawing/2014/main" id="{A3F2E46A-23D9-98E0-7D8E-71BA2C7CD040}"/>
              </a:ext>
            </a:extLst>
          </p:cNvPr>
          <p:cNvSpPr>
            <a:spLocks noGrp="1"/>
          </p:cNvSpPr>
          <p:nvPr>
            <p:ph type="body" sz="quarter" idx="25"/>
          </p:nvPr>
        </p:nvSpPr>
        <p:spPr/>
        <p:txBody>
          <a:bodyPr>
            <a:normAutofit lnSpcReduction="10000"/>
          </a:bodyPr>
          <a:lstStyle/>
          <a:p>
            <a:r>
              <a:rPr lang="en-US">
                <a:solidFill>
                  <a:srgbClr val="000000"/>
                </a:solidFill>
                <a:effectLst/>
                <a:latin typeface="Helvetica" pitchFamily="2" charset="0"/>
              </a:rPr>
              <a:t>Years expected to live, 1980–2021*</a:t>
            </a:r>
          </a:p>
        </p:txBody>
      </p:sp>
    </p:spTree>
    <p:extLst>
      <p:ext uri="{BB962C8B-B14F-4D97-AF65-F5344CB8AC3E}">
        <p14:creationId xmlns:p14="http://schemas.microsoft.com/office/powerpoint/2010/main" val="3950766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Placeholder 12">
            <a:extLst>
              <a:ext uri="{FF2B5EF4-FFF2-40B4-BE49-F238E27FC236}">
                <a16:creationId xmlns:a16="http://schemas.microsoft.com/office/drawing/2014/main" id="{95B3F0BB-D446-DC53-4F62-5F29B45FBEEF}"/>
              </a:ext>
            </a:extLst>
          </p:cNvPr>
          <p:cNvGraphicFramePr>
            <a:graphicFrameLocks noGrp="1"/>
          </p:cNvGraphicFramePr>
          <p:nvPr>
            <p:ph type="chart" sz="quarter" idx="19"/>
            <p:extLst>
              <p:ext uri="{D42A27DB-BD31-4B8C-83A1-F6EECF244321}">
                <p14:modId xmlns:p14="http://schemas.microsoft.com/office/powerpoint/2010/main" val="2606098076"/>
              </p:ext>
            </p:extLst>
          </p:nvPr>
        </p:nvGraphicFramePr>
        <p:xfrm>
          <a:off x="71438" y="1343025"/>
          <a:ext cx="9001125" cy="43053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r>
              <a:rPr lang="en-US"/>
              <a:t>Notes: Rates reflect age-standardized rates. Avoidable mortality includes deaths which are preventable and treatable. * 2019 data for CAN, JPN, KOR, and UK; 2018 data for SWE and SWIZ; 2016 data for FRA, NZ, and NOR.</a:t>
            </a:r>
          </a:p>
          <a:p>
            <a:r>
              <a:rPr lang="en-US"/>
              <a:t>Data: OECD Health Statistics 2022.</a:t>
            </a:r>
          </a:p>
        </p:txBody>
      </p:sp>
      <p:sp>
        <p:nvSpPr>
          <p:cNvPr id="11" name="Title 1">
            <a:extLst>
              <a:ext uri="{FF2B5EF4-FFF2-40B4-BE49-F238E27FC236}">
                <a16:creationId xmlns:a16="http://schemas.microsoft.com/office/drawing/2014/main" id="{8C1ED9E9-1EBD-4481-9708-65B5E095FDF7}"/>
              </a:ext>
            </a:extLst>
          </p:cNvPr>
          <p:cNvSpPr>
            <a:spLocks noGrp="1"/>
          </p:cNvSpPr>
          <p:nvPr>
            <p:ph type="title"/>
          </p:nvPr>
        </p:nvSpPr>
        <p:spPr/>
        <p:txBody>
          <a:bodyPr/>
          <a:lstStyle/>
          <a:p>
            <a:r>
              <a:rPr lang="en-US"/>
              <a:t>Avoidable deaths per 100,000 population in the U.S. are higher than the OECD average.</a:t>
            </a:r>
          </a:p>
        </p:txBody>
      </p:sp>
      <p:sp>
        <p:nvSpPr>
          <p:cNvPr id="10" name="Text Placeholder 9">
            <a:extLst>
              <a:ext uri="{FF2B5EF4-FFF2-40B4-BE49-F238E27FC236}">
                <a16:creationId xmlns:a16="http://schemas.microsoft.com/office/drawing/2014/main" id="{24CF4B1E-4518-B1C7-B3BB-967F71281D87}"/>
              </a:ext>
            </a:extLst>
          </p:cNvPr>
          <p:cNvSpPr>
            <a:spLocks noGrp="1"/>
          </p:cNvSpPr>
          <p:nvPr>
            <p:ph type="body" sz="quarter" idx="25"/>
          </p:nvPr>
        </p:nvSpPr>
        <p:spPr/>
        <p:txBody>
          <a:bodyPr>
            <a:normAutofit lnSpcReduction="10000"/>
          </a:bodyPr>
          <a:lstStyle/>
          <a:p>
            <a:r>
              <a:rPr lang="en-US"/>
              <a:t>Avoidable deaths per 100,000 population (standardized rates)</a:t>
            </a:r>
            <a:r>
              <a:rPr lang="en-US">
                <a:solidFill>
                  <a:srgbClr val="000000"/>
                </a:solidFill>
                <a:effectLst/>
                <a:latin typeface="Helvetica" pitchFamily="2" charset="0"/>
              </a:rPr>
              <a:t>, 2000–2020*</a:t>
            </a:r>
          </a:p>
        </p:txBody>
      </p:sp>
      <p:sp>
        <p:nvSpPr>
          <p:cNvPr id="12" name="TextBox 11">
            <a:extLst>
              <a:ext uri="{FF2B5EF4-FFF2-40B4-BE49-F238E27FC236}">
                <a16:creationId xmlns:a16="http://schemas.microsoft.com/office/drawing/2014/main" id="{74F98CFE-FCD4-BAFB-EED7-608BC3C9E857}"/>
              </a:ext>
            </a:extLst>
          </p:cNvPr>
          <p:cNvSpPr txBox="1"/>
          <p:nvPr/>
        </p:nvSpPr>
        <p:spPr>
          <a:xfrm>
            <a:off x="7472363" y="4996567"/>
            <a:ext cx="1144695" cy="338554"/>
          </a:xfrm>
          <a:prstGeom prst="rect">
            <a:avLst/>
          </a:prstGeom>
          <a:noFill/>
        </p:spPr>
        <p:txBody>
          <a:bodyPr wrap="square" lIns="0" tIns="0" rIns="0" bIns="0" rtlCol="0">
            <a:spAutoFit/>
          </a:bodyPr>
          <a:lstStyle/>
          <a:p>
            <a:pPr defTabSz="914400"/>
            <a:r>
              <a:rPr lang="en-US" sz="1100" b="1">
                <a:solidFill>
                  <a:schemeClr val="accent2"/>
                </a:solidFill>
                <a:ea typeface="Lato" charset="0"/>
                <a:cs typeface="Lato" charset="0"/>
              </a:rPr>
              <a:t>OECD average: 225</a:t>
            </a:r>
          </a:p>
        </p:txBody>
      </p:sp>
      <p:sp>
        <p:nvSpPr>
          <p:cNvPr id="5" name="TextBox 4">
            <a:extLst>
              <a:ext uri="{FF2B5EF4-FFF2-40B4-BE49-F238E27FC236}">
                <a16:creationId xmlns:a16="http://schemas.microsoft.com/office/drawing/2014/main" id="{EEEB9857-CBEC-E3B6-F59D-F0868AC8B042}"/>
              </a:ext>
            </a:extLst>
          </p:cNvPr>
          <p:cNvSpPr txBox="1"/>
          <p:nvPr/>
        </p:nvSpPr>
        <p:spPr>
          <a:xfrm>
            <a:off x="7472363" y="1199318"/>
            <a:ext cx="1560194" cy="338554"/>
          </a:xfrm>
          <a:prstGeom prst="rect">
            <a:avLst/>
          </a:prstGeom>
          <a:noFill/>
        </p:spPr>
        <p:txBody>
          <a:bodyPr wrap="square" lIns="0" tIns="0" rIns="0" bIns="0" rtlCol="0">
            <a:spAutoFit/>
          </a:bodyPr>
          <a:lstStyle/>
          <a:p>
            <a:pPr defTabSz="914400"/>
            <a:r>
              <a:rPr lang="en-US" sz="1100" i="1">
                <a:ea typeface="Lato" charset="0"/>
                <a:cs typeface="Lato" charset="0"/>
              </a:rPr>
              <a:t>2020 data (or latest available year)*:</a:t>
            </a:r>
          </a:p>
        </p:txBody>
      </p:sp>
    </p:spTree>
    <p:extLst>
      <p:ext uri="{BB962C8B-B14F-4D97-AF65-F5344CB8AC3E}">
        <p14:creationId xmlns:p14="http://schemas.microsoft.com/office/powerpoint/2010/main" val="104243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Chart Placeholder 5">
            <a:extLst>
              <a:ext uri="{FF2B5EF4-FFF2-40B4-BE49-F238E27FC236}">
                <a16:creationId xmlns:a16="http://schemas.microsoft.com/office/drawing/2014/main" id="{5367A86A-14D1-7AA8-731D-24DCE01CA69E}"/>
              </a:ext>
            </a:extLst>
          </p:cNvPr>
          <p:cNvGraphicFramePr>
            <a:graphicFrameLocks noGrp="1"/>
          </p:cNvGraphicFramePr>
          <p:nvPr>
            <p:ph type="chart" sz="quarter" idx="19"/>
            <p:extLst>
              <p:ext uri="{D42A27DB-BD31-4B8C-83A1-F6EECF244321}">
                <p14:modId xmlns:p14="http://schemas.microsoft.com/office/powerpoint/2010/main" val="956071899"/>
              </p:ext>
            </p:extLst>
          </p:nvPr>
        </p:nvGraphicFramePr>
        <p:xfrm>
          <a:off x="4683063" y="1220787"/>
          <a:ext cx="4389437" cy="420624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501" y="5697252"/>
            <a:ext cx="9000999" cy="495834"/>
          </a:xfrm>
        </p:spPr>
        <p:txBody>
          <a:bodyPr/>
          <a:lstStyle/>
          <a:p>
            <a:r>
              <a:rPr lang="en-US"/>
              <a:t>Notes: Infant mortality rates reflect no minimum threshold or gestation period or birthweight. Infant mortality 2021 data for FRA and SWIZ; 2020 data for AUS, CAN, GER, JPN, KOR, NETH, NOR, SWE, UK, and US; 2018 data for NZ. Maternal mortality 2020 data for AUS, CAN, GER, JPN, KOR, NETH, NOR, SWE, and US; 2019 data for SWIZ; 2018 data for NZ, 2017 data for UK; 2015 data for FRA. OECD average reflects the average of 38 OECD member countries.</a:t>
            </a:r>
          </a:p>
          <a:p>
            <a:r>
              <a:rPr lang="en-US"/>
              <a:t>Data: OECD Health Statistics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The U.S. has the highest rate of infant and maternal deaths.</a:t>
            </a:r>
          </a:p>
        </p:txBody>
      </p:sp>
      <p:sp>
        <p:nvSpPr>
          <p:cNvPr id="25" name="Text Placeholder 16">
            <a:extLst>
              <a:ext uri="{FF2B5EF4-FFF2-40B4-BE49-F238E27FC236}">
                <a16:creationId xmlns:a16="http://schemas.microsoft.com/office/drawing/2014/main" id="{9A7C3B3B-F57D-6365-3A8B-036A23006824}"/>
              </a:ext>
            </a:extLst>
          </p:cNvPr>
          <p:cNvSpPr>
            <a:spLocks noGrp="1"/>
          </p:cNvSpPr>
          <p:nvPr>
            <p:ph type="body" sz="quarter" idx="25"/>
          </p:nvPr>
        </p:nvSpPr>
        <p:spPr/>
        <p:txBody>
          <a:bodyPr>
            <a:normAutofit lnSpcReduction="10000"/>
          </a:bodyPr>
          <a:lstStyle/>
          <a:p>
            <a:r>
              <a:rPr lang="en-US"/>
              <a:t>Infant mortality, deaths per 1,000 live births</a:t>
            </a:r>
          </a:p>
        </p:txBody>
      </p:sp>
      <p:graphicFrame>
        <p:nvGraphicFramePr>
          <p:cNvPr id="23" name="Chart Placeholder 5">
            <a:extLst>
              <a:ext uri="{FF2B5EF4-FFF2-40B4-BE49-F238E27FC236}">
                <a16:creationId xmlns:a16="http://schemas.microsoft.com/office/drawing/2014/main" id="{8393A815-9DBB-4E7B-00E9-44BB99604083}"/>
              </a:ext>
            </a:extLst>
          </p:cNvPr>
          <p:cNvGraphicFramePr>
            <a:graphicFrameLocks noGrp="1"/>
          </p:cNvGraphicFramePr>
          <p:nvPr>
            <p:ph type="chart" sz="quarter" idx="26"/>
            <p:extLst>
              <p:ext uri="{D42A27DB-BD31-4B8C-83A1-F6EECF244321}">
                <p14:modId xmlns:p14="http://schemas.microsoft.com/office/powerpoint/2010/main" val="1662039105"/>
              </p:ext>
            </p:extLst>
          </p:nvPr>
        </p:nvGraphicFramePr>
        <p:xfrm>
          <a:off x="71121" y="1220787"/>
          <a:ext cx="4389437" cy="4206240"/>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 Placeholder 16">
            <a:extLst>
              <a:ext uri="{FF2B5EF4-FFF2-40B4-BE49-F238E27FC236}">
                <a16:creationId xmlns:a16="http://schemas.microsoft.com/office/drawing/2014/main" id="{C87E7119-A9F9-C24A-BBE5-85A8AF24F69E}"/>
              </a:ext>
            </a:extLst>
          </p:cNvPr>
          <p:cNvSpPr>
            <a:spLocks noGrp="1"/>
          </p:cNvSpPr>
          <p:nvPr>
            <p:ph type="body" sz="quarter" idx="27"/>
          </p:nvPr>
        </p:nvSpPr>
        <p:spPr/>
        <p:txBody>
          <a:bodyPr>
            <a:normAutofit lnSpcReduction="10000"/>
          </a:bodyPr>
          <a:lstStyle/>
          <a:p>
            <a:r>
              <a:rPr lang="en-US"/>
              <a:t>Maternal mortality, deaths per 100,000 live births</a:t>
            </a:r>
          </a:p>
        </p:txBody>
      </p:sp>
      <p:sp>
        <p:nvSpPr>
          <p:cNvPr id="3" name="TextBox 2">
            <a:extLst>
              <a:ext uri="{FF2B5EF4-FFF2-40B4-BE49-F238E27FC236}">
                <a16:creationId xmlns:a16="http://schemas.microsoft.com/office/drawing/2014/main" id="{5800917D-1FA5-FB9B-0C67-91EFE8A5C76D}"/>
              </a:ext>
            </a:extLst>
          </p:cNvPr>
          <p:cNvSpPr txBox="1"/>
          <p:nvPr/>
        </p:nvSpPr>
        <p:spPr>
          <a:xfrm>
            <a:off x="4983810" y="3227724"/>
            <a:ext cx="2873829" cy="246221"/>
          </a:xfrm>
          <a:prstGeom prst="rect">
            <a:avLst/>
          </a:prstGeom>
          <a:noFill/>
        </p:spPr>
        <p:txBody>
          <a:bodyPr wrap="square" rtlCol="0">
            <a:spAutoFit/>
          </a:bodyPr>
          <a:lstStyle/>
          <a:p>
            <a:r>
              <a:rPr lang="en-US" sz="1000" b="1">
                <a:solidFill>
                  <a:schemeClr val="accent4"/>
                </a:solidFill>
              </a:rPr>
              <a:t>OECD average: 9.8</a:t>
            </a:r>
          </a:p>
        </p:txBody>
      </p:sp>
      <p:sp>
        <p:nvSpPr>
          <p:cNvPr id="15" name="TextBox 14">
            <a:extLst>
              <a:ext uri="{FF2B5EF4-FFF2-40B4-BE49-F238E27FC236}">
                <a16:creationId xmlns:a16="http://schemas.microsoft.com/office/drawing/2014/main" id="{21EDE94C-B38F-EF58-0FC6-8B5F1BD18E28}"/>
              </a:ext>
            </a:extLst>
          </p:cNvPr>
          <p:cNvSpPr txBox="1"/>
          <p:nvPr/>
        </p:nvSpPr>
        <p:spPr>
          <a:xfrm>
            <a:off x="333011" y="2201386"/>
            <a:ext cx="2873829" cy="246221"/>
          </a:xfrm>
          <a:prstGeom prst="rect">
            <a:avLst/>
          </a:prstGeom>
          <a:noFill/>
        </p:spPr>
        <p:txBody>
          <a:bodyPr wrap="square" rtlCol="0">
            <a:spAutoFit/>
          </a:bodyPr>
          <a:lstStyle/>
          <a:p>
            <a:r>
              <a:rPr lang="en-US" sz="1000" b="1">
                <a:solidFill>
                  <a:schemeClr val="accent4"/>
                </a:solidFill>
              </a:rPr>
              <a:t>OECD average: 4.1</a:t>
            </a:r>
          </a:p>
        </p:txBody>
      </p:sp>
    </p:spTree>
    <p:extLst>
      <p:ext uri="{BB962C8B-B14F-4D97-AF65-F5344CB8AC3E}">
        <p14:creationId xmlns:p14="http://schemas.microsoft.com/office/powerpoint/2010/main" val="583853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hart Placeholder 5">
            <a:extLst>
              <a:ext uri="{FF2B5EF4-FFF2-40B4-BE49-F238E27FC236}">
                <a16:creationId xmlns:a16="http://schemas.microsoft.com/office/drawing/2014/main" id="{0B1A9420-4E17-DA4E-82C6-3F7E9ACAFFFE}"/>
              </a:ext>
            </a:extLst>
          </p:cNvPr>
          <p:cNvGraphicFramePr>
            <a:graphicFrameLocks noGrp="1"/>
          </p:cNvGraphicFramePr>
          <p:nvPr>
            <p:ph type="chart" sz="quarter" idx="19"/>
            <p:extLst>
              <p:ext uri="{D42A27DB-BD31-4B8C-83A1-F6EECF244321}">
                <p14:modId xmlns:p14="http://schemas.microsoft.com/office/powerpoint/2010/main" val="2850428851"/>
              </p:ext>
            </p:extLst>
          </p:nvPr>
        </p:nvGraphicFramePr>
        <p:xfrm>
          <a:off x="71438" y="1220788"/>
          <a:ext cx="9001125" cy="4297417"/>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r>
              <a:rPr lang="en-US"/>
              <a:t>Notes: Rates reflect age-standardized rates. Intentional self-harm death rates 2020 data for AUS, GER, KOR, NETH, UK, and US; 2019 data for CAN, JPN, and SWIZ; 2018 data for SWE; 2017 data for FRA; 2016 data for NZ and NOR. OECD average reflects the average of 38 OECD member countries, including ones not shown here.</a:t>
            </a:r>
          </a:p>
          <a:p>
            <a:r>
              <a:rPr lang="en-US"/>
              <a:t>Data: OECD Health Statistics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Rates of suicide were highest in the U.S., Japan, and South Korea.</a:t>
            </a:r>
          </a:p>
        </p:txBody>
      </p:sp>
      <p:sp>
        <p:nvSpPr>
          <p:cNvPr id="33" name="Text Placeholder 32">
            <a:extLst>
              <a:ext uri="{FF2B5EF4-FFF2-40B4-BE49-F238E27FC236}">
                <a16:creationId xmlns:a16="http://schemas.microsoft.com/office/drawing/2014/main" id="{A7104B89-DFD6-C75C-310B-9DD3E6FB542E}"/>
              </a:ext>
            </a:extLst>
          </p:cNvPr>
          <p:cNvSpPr>
            <a:spLocks noGrp="1"/>
          </p:cNvSpPr>
          <p:nvPr>
            <p:ph type="body" sz="quarter" idx="25"/>
          </p:nvPr>
        </p:nvSpPr>
        <p:spPr/>
        <p:txBody>
          <a:bodyPr>
            <a:normAutofit lnSpcReduction="10000"/>
          </a:bodyPr>
          <a:lstStyle/>
          <a:p>
            <a:r>
              <a:rPr lang="en-US"/>
              <a:t>Intentional self-harm deaths per 100,000 population (standardized rates) </a:t>
            </a:r>
          </a:p>
        </p:txBody>
      </p:sp>
      <p:sp>
        <p:nvSpPr>
          <p:cNvPr id="3" name="TextBox 2">
            <a:extLst>
              <a:ext uri="{FF2B5EF4-FFF2-40B4-BE49-F238E27FC236}">
                <a16:creationId xmlns:a16="http://schemas.microsoft.com/office/drawing/2014/main" id="{5800917D-1FA5-FB9B-0C67-91EFE8A5C76D}"/>
              </a:ext>
            </a:extLst>
          </p:cNvPr>
          <p:cNvSpPr txBox="1"/>
          <p:nvPr/>
        </p:nvSpPr>
        <p:spPr>
          <a:xfrm>
            <a:off x="329979" y="3497057"/>
            <a:ext cx="2873829" cy="246221"/>
          </a:xfrm>
          <a:prstGeom prst="rect">
            <a:avLst/>
          </a:prstGeom>
          <a:noFill/>
        </p:spPr>
        <p:txBody>
          <a:bodyPr wrap="square" rtlCol="0">
            <a:spAutoFit/>
          </a:bodyPr>
          <a:lstStyle/>
          <a:p>
            <a:r>
              <a:rPr lang="en-US" sz="1000" b="1">
                <a:solidFill>
                  <a:schemeClr val="accent4"/>
                </a:solidFill>
              </a:rPr>
              <a:t>OECD average: 11.1</a:t>
            </a:r>
          </a:p>
        </p:txBody>
      </p:sp>
    </p:spTree>
    <p:extLst>
      <p:ext uri="{BB962C8B-B14F-4D97-AF65-F5344CB8AC3E}">
        <p14:creationId xmlns:p14="http://schemas.microsoft.com/office/powerpoint/2010/main" val="697098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F188EAE5-701A-F6A8-CE86-04EE453EB907}"/>
              </a:ext>
            </a:extLst>
          </p:cNvPr>
          <p:cNvGraphicFramePr>
            <a:graphicFrameLocks noGrp="1"/>
          </p:cNvGraphicFramePr>
          <p:nvPr>
            <p:ph type="chart" sz="quarter" idx="19"/>
            <p:extLst>
              <p:ext uri="{D42A27DB-BD31-4B8C-83A1-F6EECF244321}">
                <p14:modId xmlns:p14="http://schemas.microsoft.com/office/powerpoint/2010/main" val="2242059184"/>
              </p:ext>
            </p:extLst>
          </p:nvPr>
        </p:nvGraphicFramePr>
        <p:xfrm>
          <a:off x="71438" y="1220788"/>
          <a:ext cx="9001125" cy="428946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r>
              <a:rPr lang="en-US"/>
              <a:t>Notes: Rates reflect age-standardized rates. Mortality from assault rates 2020 data for AUS, GER, KOR, NETH, UK, and US; 2019 data for CAN, JPN, and SWIZ; 2018 data for SWE; 2017 data for FRA; 2016 data for NZ, and NOR. OECD average reflects the average of 38 OECD member countries, including ones not shown here. Definition of what includes “assault” can be found here: </a:t>
            </a:r>
            <a:r>
              <a:rPr lang="en-US">
                <a:hlinkClick r:id="rId3"/>
              </a:rPr>
              <a:t>https://icd.who.int/browse10/2019/en#/X85-Y09</a:t>
            </a:r>
            <a:r>
              <a:rPr lang="en-US"/>
              <a:t>.</a:t>
            </a:r>
          </a:p>
          <a:p>
            <a:r>
              <a:rPr lang="en-US"/>
              <a:t>Data: OECD Health Statistics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Deaths from assault are highest in the U.S.</a:t>
            </a:r>
          </a:p>
        </p:txBody>
      </p:sp>
      <p:sp>
        <p:nvSpPr>
          <p:cNvPr id="15" name="Text Placeholder 14">
            <a:extLst>
              <a:ext uri="{FF2B5EF4-FFF2-40B4-BE49-F238E27FC236}">
                <a16:creationId xmlns:a16="http://schemas.microsoft.com/office/drawing/2014/main" id="{EF972ECB-F1C2-9087-4510-C18A2EB23D0E}"/>
              </a:ext>
            </a:extLst>
          </p:cNvPr>
          <p:cNvSpPr>
            <a:spLocks noGrp="1"/>
          </p:cNvSpPr>
          <p:nvPr>
            <p:ph type="body" sz="quarter" idx="25"/>
          </p:nvPr>
        </p:nvSpPr>
        <p:spPr/>
        <p:txBody>
          <a:bodyPr>
            <a:normAutofit lnSpcReduction="10000"/>
          </a:bodyPr>
          <a:lstStyle/>
          <a:p>
            <a:r>
              <a:rPr lang="en-US"/>
              <a:t>Mortality from assault, deaths per 100,000 population (standardized rates)</a:t>
            </a:r>
          </a:p>
        </p:txBody>
      </p:sp>
      <p:sp>
        <p:nvSpPr>
          <p:cNvPr id="11" name="Text Placeholder 15">
            <a:extLst>
              <a:ext uri="{FF2B5EF4-FFF2-40B4-BE49-F238E27FC236}">
                <a16:creationId xmlns:a16="http://schemas.microsoft.com/office/drawing/2014/main" id="{2757E7B0-25CF-318E-08B8-6D5636094A2C}"/>
              </a:ext>
            </a:extLst>
          </p:cNvPr>
          <p:cNvSpPr txBox="1">
            <a:spLocks/>
          </p:cNvSpPr>
          <p:nvPr/>
        </p:nvSpPr>
        <p:spPr>
          <a:xfrm>
            <a:off x="243314" y="1280100"/>
            <a:ext cx="5065044" cy="188340"/>
          </a:xfrm>
          <a:prstGeom prst="rect">
            <a:avLst/>
          </a:prstGeom>
        </p:spPr>
        <p:txBody>
          <a:bodyPr vert="horz" lIns="0" tIns="0" rIns="0" bIns="0" rtlCol="0" anchor="t" anchorCtr="0">
            <a:noAutofit/>
          </a:bodyPr>
          <a:lstStyle>
            <a:lvl1pPr marL="0" indent="0" algn="l" defTabSz="685784" rtl="0" eaLnBrk="1" latinLnBrk="0" hangingPunct="1">
              <a:spcBef>
                <a:spcPct val="20000"/>
              </a:spcBef>
              <a:buClr>
                <a:schemeClr val="accent1"/>
              </a:buClr>
              <a:buFont typeface="Arial" panose="020B0604020202020204" pitchFamily="34" charset="0"/>
              <a:buNone/>
              <a:defRPr sz="1100" b="0" i="0" kern="800" spc="-8">
                <a:solidFill>
                  <a:schemeClr val="tx1"/>
                </a:solidFill>
                <a:latin typeface="Suisse Int'l Italic" panose="020B0804000000000000" pitchFamily="34" charset="77"/>
                <a:ea typeface="+mn-ea"/>
                <a:cs typeface="Arial" panose="020B0604020202020204" pitchFamily="34" charset="0"/>
              </a:defRPr>
            </a:lvl1pPr>
            <a:lvl2pPr marL="128584"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2pPr>
            <a:lvl3pPr marL="258359"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3pPr>
            <a:lvl4pPr marL="386943"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4pPr>
            <a:lvl5pPr marL="515528" indent="0" algn="l" defTabSz="685784" rtl="0" eaLnBrk="1" latinLnBrk="0" hangingPunct="1">
              <a:spcBef>
                <a:spcPct val="20000"/>
              </a:spcBef>
              <a:buClr>
                <a:schemeClr val="accent1"/>
              </a:buClr>
              <a:buFont typeface="Arial" panose="020B0604020202020204" pitchFamily="34" charset="0"/>
              <a:buNone/>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defTabSz="914400"/>
            <a:endParaRPr lang="en-US" sz="1100" i="1">
              <a:solidFill>
                <a:srgbClr val="4C515A"/>
              </a:solidFill>
              <a:latin typeface="Arial" panose="020B0604020202020204" pitchFamily="34" charset="0"/>
              <a:ea typeface="Lato" charset="0"/>
            </a:endParaRPr>
          </a:p>
        </p:txBody>
      </p:sp>
      <p:sp>
        <p:nvSpPr>
          <p:cNvPr id="12" name="TextBox 11">
            <a:extLst>
              <a:ext uri="{FF2B5EF4-FFF2-40B4-BE49-F238E27FC236}">
                <a16:creationId xmlns:a16="http://schemas.microsoft.com/office/drawing/2014/main" id="{F6C3B89E-A44A-6863-F991-4086B0A41291}"/>
              </a:ext>
            </a:extLst>
          </p:cNvPr>
          <p:cNvSpPr txBox="1"/>
          <p:nvPr/>
        </p:nvSpPr>
        <p:spPr>
          <a:xfrm>
            <a:off x="326889" y="3624066"/>
            <a:ext cx="2873829" cy="246221"/>
          </a:xfrm>
          <a:prstGeom prst="rect">
            <a:avLst/>
          </a:prstGeom>
          <a:noFill/>
        </p:spPr>
        <p:txBody>
          <a:bodyPr wrap="square" rtlCol="0">
            <a:spAutoFit/>
          </a:bodyPr>
          <a:lstStyle/>
          <a:p>
            <a:r>
              <a:rPr lang="en-US" sz="1000" b="1">
                <a:solidFill>
                  <a:schemeClr val="accent4"/>
                </a:solidFill>
              </a:rPr>
              <a:t>OECD average: 2.7</a:t>
            </a:r>
          </a:p>
        </p:txBody>
      </p:sp>
    </p:spTree>
    <p:extLst>
      <p:ext uri="{BB962C8B-B14F-4D97-AF65-F5344CB8AC3E}">
        <p14:creationId xmlns:p14="http://schemas.microsoft.com/office/powerpoint/2010/main" val="3461249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5">
            <a:extLst>
              <a:ext uri="{FF2B5EF4-FFF2-40B4-BE49-F238E27FC236}">
                <a16:creationId xmlns:a16="http://schemas.microsoft.com/office/drawing/2014/main" id="{E0880F51-09ED-5330-2561-A843C1A9E58F}"/>
              </a:ext>
            </a:extLst>
          </p:cNvPr>
          <p:cNvGraphicFramePr>
            <a:graphicFrameLocks noGrp="1"/>
          </p:cNvGraphicFramePr>
          <p:nvPr>
            <p:ph type="chart" sz="quarter" idx="19"/>
            <p:extLst>
              <p:ext uri="{D42A27DB-BD31-4B8C-83A1-F6EECF244321}">
                <p14:modId xmlns:p14="http://schemas.microsoft.com/office/powerpoint/2010/main" val="2092522344"/>
              </p:ext>
            </p:extLst>
          </p:nvPr>
        </p:nvGraphicFramePr>
        <p:xfrm>
          <a:off x="71438" y="1220789"/>
          <a:ext cx="9001125" cy="423141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p:txBody>
          <a:bodyPr/>
          <a:lstStyle/>
          <a:p>
            <a:r>
              <a:rPr lang="en-US"/>
              <a:t>Notes: Obese defined as body-mass index of 30 kg/m² or more. Data reflect rates based on measurements of height and weight, except NETH, NOR, SWE, SWIZ, for which data are self-reported. (Self-reported rates tend to be lower than measured rates.) 2021 data for NZ; 2020 data for KOR, NETH, and SWE; 2019 data for CAN, JPN, NOR, UK, and US; 2017 data for AUS, FRA, and SWIZ; 2012 data for GER. OECD average reflects the average of 23 OECD member countries, including ones not shown here, which provide data on obesity rates. </a:t>
            </a:r>
          </a:p>
          <a:p>
            <a:r>
              <a:rPr lang="en-US"/>
              <a:t>Data: OECD Health Statistics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The U.S. obesity rate is nearly double the OECD average.</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p:txBody>
          <a:bodyPr>
            <a:normAutofit lnSpcReduction="10000"/>
          </a:bodyPr>
          <a:lstStyle/>
          <a:p>
            <a:r>
              <a:rPr lang="en-US"/>
              <a:t>Percent of total population that is obese </a:t>
            </a:r>
          </a:p>
          <a:p>
            <a:endParaRPr lang="en-US"/>
          </a:p>
        </p:txBody>
      </p:sp>
      <p:sp>
        <p:nvSpPr>
          <p:cNvPr id="3" name="TextBox 2">
            <a:extLst>
              <a:ext uri="{FF2B5EF4-FFF2-40B4-BE49-F238E27FC236}">
                <a16:creationId xmlns:a16="http://schemas.microsoft.com/office/drawing/2014/main" id="{5800917D-1FA5-FB9B-0C67-91EFE8A5C76D}"/>
              </a:ext>
            </a:extLst>
          </p:cNvPr>
          <p:cNvSpPr txBox="1"/>
          <p:nvPr/>
        </p:nvSpPr>
        <p:spPr>
          <a:xfrm>
            <a:off x="326002" y="2771506"/>
            <a:ext cx="2873829" cy="246221"/>
          </a:xfrm>
          <a:prstGeom prst="rect">
            <a:avLst/>
          </a:prstGeom>
          <a:noFill/>
        </p:spPr>
        <p:txBody>
          <a:bodyPr wrap="square" rtlCol="0">
            <a:spAutoFit/>
          </a:bodyPr>
          <a:lstStyle/>
          <a:p>
            <a:r>
              <a:rPr lang="en-US" sz="1000" b="1">
                <a:solidFill>
                  <a:schemeClr val="accent4"/>
                </a:solidFill>
              </a:rPr>
              <a:t>OECD average: 25.0</a:t>
            </a:r>
          </a:p>
        </p:txBody>
      </p:sp>
    </p:spTree>
    <p:extLst>
      <p:ext uri="{BB962C8B-B14F-4D97-AF65-F5344CB8AC3E}">
        <p14:creationId xmlns:p14="http://schemas.microsoft.com/office/powerpoint/2010/main" val="3631405321"/>
      </p:ext>
    </p:extLst>
  </p:cSld>
  <p:clrMapOvr>
    <a:masterClrMapping/>
  </p:clrMapOvr>
</p:sld>
</file>

<file path=ppt/theme/theme1.xml><?xml version="1.0" encoding="utf-8"?>
<a:theme xmlns:a="http://schemas.openxmlformats.org/drawingml/2006/main" name="CMWF_2021">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05D4FC0-6E75-AF4D-B6A6-2225671E4A5A}" vid="{D0BAFC9D-F98E-D747-9BCA-EFB6D5B2F6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OMMONWEALTH FUND">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6" ma:contentTypeDescription="Create a new document." ma:contentTypeScope="" ma:versionID="b6fb6b9c114ec92ded6b63fd0eec898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ed509a706a3959ffe10cea5ee9a98a8f"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2B60CF-40F9-4360-8516-8A258CFA1767}">
  <ds:schemaRefs>
    <ds:schemaRef ds:uri="http://purl.org/dc/elements/1.1/"/>
    <ds:schemaRef ds:uri="http://www.w3.org/XML/1998/namespace"/>
    <ds:schemaRef ds:uri="29e91428-62e1-404e-8dba-d479e0ef01ba"/>
    <ds:schemaRef ds:uri="http://purl.org/dc/dcmitype/"/>
    <ds:schemaRef ds:uri="http://schemas.openxmlformats.org/package/2006/metadata/core-properties"/>
    <ds:schemaRef ds:uri="http://schemas.microsoft.com/office/2006/documentManagement/types"/>
    <ds:schemaRef ds:uri="fd0705cf-2316-48c0-96f8-e5d689de0d99"/>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3.xml><?xml version="1.0" encoding="utf-8"?>
<ds:datastoreItem xmlns:ds="http://schemas.openxmlformats.org/officeDocument/2006/customXml" ds:itemID="{EF21E45C-05FE-44C9-85B9-7C69482A85F9}">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CMWF_Template_Apr2017</Template>
  <TotalTime>0</TotalTime>
  <Words>2467</Words>
  <Application>Microsoft Office PowerPoint</Application>
  <PresentationFormat>On-screen Show (4:3)</PresentationFormat>
  <Paragraphs>120</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Georgia</vt:lpstr>
      <vt:lpstr>Helvetica</vt:lpstr>
      <vt:lpstr>InterFace</vt:lpstr>
      <vt:lpstr>CMWF_2021</vt:lpstr>
      <vt:lpstr>The U.S. is a world outlier when it comes to health care spending.</vt:lpstr>
      <vt:lpstr>The U.S. spends three to four times more on health care than South Korea, New Zealand,  and Japan.</vt:lpstr>
      <vt:lpstr>The U.S. is the only high-income country that does not guarantee health coverage.</vt:lpstr>
      <vt:lpstr>U.S. life expectancy at birth is three years lower than the OECD average.</vt:lpstr>
      <vt:lpstr>Avoidable deaths per 100,000 population in the U.S. are higher than the OECD average.</vt:lpstr>
      <vt:lpstr>The U.S. has the highest rate of infant and maternal deaths.</vt:lpstr>
      <vt:lpstr>Rates of suicide were highest in the U.S., Japan, and South Korea.</vt:lpstr>
      <vt:lpstr>Deaths from assault are highest in the U.S.</vt:lpstr>
      <vt:lpstr>The U.S. obesity rate is nearly double the OECD average.</vt:lpstr>
      <vt:lpstr>Adults in the U.S. are the most likely to have multiple chronic conditions.</vt:lpstr>
      <vt:lpstr>The U.S. has the highest rate of death because of COVID-19.</vt:lpstr>
      <vt:lpstr>The U.S. has among the lowest rates of physician visits and practicing physicians.</vt:lpstr>
      <vt:lpstr>Hospital stays are shortest in the Netherlands and the U.S. The U.S. has among the lowest number of hospital beds.</vt:lpstr>
      <vt:lpstr>The U.S. has a higher influenza vaccination rate compared to the OECD average, but its COVID-19 vaccination rate is still lower than that of many peer nations.</vt:lpstr>
      <vt:lpstr>The U.S. has among the highest rates of screening for breast and colorectal cancers.</vt:lpstr>
      <vt:lpstr>MRIs are most common in Norway and Germany; the U.S. performs MRIs more frequently compared to the OECD average.</vt:lpstr>
      <vt:lpstr>The U.S. has among the highest rates of hip replacements, right behind Switzerland.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U.S. Health Care from a Global Perspective, 2022: Accelerating Spending, Worsening Outcomes</dc:title>
  <dc:creator>Munira Gunja;eg@cmwf.org;rw@cmwf.org</dc:creator>
  <cp:lastModifiedBy>Paul Frame</cp:lastModifiedBy>
  <cp:revision>2</cp:revision>
  <cp:lastPrinted>2019-10-21T14:35:30Z</cp:lastPrinted>
  <dcterms:created xsi:type="dcterms:W3CDTF">2017-08-16T13:54:52Z</dcterms:created>
  <dcterms:modified xsi:type="dcterms:W3CDTF">2023-02-02T18:00:26Z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