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8.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9.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4"/>
  </p:notesMasterIdLst>
  <p:handoutMasterIdLst>
    <p:handoutMasterId r:id="rId15"/>
  </p:handoutMasterIdLst>
  <p:sldIdLst>
    <p:sldId id="259" r:id="rId5"/>
    <p:sldId id="308" r:id="rId6"/>
    <p:sldId id="309" r:id="rId7"/>
    <p:sldId id="294" r:id="rId8"/>
    <p:sldId id="298" r:id="rId9"/>
    <p:sldId id="303" r:id="rId10"/>
    <p:sldId id="299" r:id="rId11"/>
    <p:sldId id="304" r:id="rId12"/>
    <p:sldId id="302" r:id="rId13"/>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AE5126-46C6-1C78-6F65-98AB249DC671}" name="Jesse Baumgartner" initials="JB" userId="S::jb@cmwf.org::3883efdb-56ca-4cc4-b00e-5864e59762ae" providerId="AD"/>
  <p188:author id="{353C60C0-70D5-4329-BC8D-53AAD007DC58}" name="Sara R. Collins" initials="SRC" userId="S::SRC@CMWF.org::dfbb467f-0fd7-48a6-a78e-014a35e76e1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6B5A"/>
    <a:srgbClr val="D0D5D9"/>
    <a:srgbClr val="000000"/>
    <a:srgbClr val="4ABDBC"/>
    <a:srgbClr val="5F5A9D"/>
    <a:srgbClr val="E0E0E0"/>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58"/>
  </p:normalViewPr>
  <p:slideViewPr>
    <p:cSldViewPr snapToGrid="0">
      <p:cViewPr varScale="1">
        <p:scale>
          <a:sx n="116" d="100"/>
          <a:sy n="116" d="100"/>
        </p:scale>
        <p:origin x="1664" y="176"/>
      </p:cViewPr>
      <p:guideLst>
        <p:guide orient="horz" pos="1570"/>
        <p:guide pos="2988"/>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 Wilson" userId="000f367a-3246-491c-88b4-803a33f58a8b" providerId="ADAL" clId="{358CF695-C3BA-E34A-8D18-4F8B0118EA0D}"/>
    <pc:docChg chg="undo redo custSel modSld">
      <pc:chgData name="Jen Wilson" userId="000f367a-3246-491c-88b4-803a33f58a8b" providerId="ADAL" clId="{358CF695-C3BA-E34A-8D18-4F8B0118EA0D}" dt="2023-02-17T22:14:30.516" v="129" actId="1038"/>
      <pc:docMkLst>
        <pc:docMk/>
      </pc:docMkLst>
      <pc:sldChg chg="modSp mod">
        <pc:chgData name="Jen Wilson" userId="000f367a-3246-491c-88b4-803a33f58a8b" providerId="ADAL" clId="{358CF695-C3BA-E34A-8D18-4F8B0118EA0D}" dt="2023-02-16T18:44:46.915" v="113" actId="14100"/>
        <pc:sldMkLst>
          <pc:docMk/>
          <pc:sldMk cId="2568577569" sldId="259"/>
        </pc:sldMkLst>
        <pc:graphicFrameChg chg="mod">
          <ac:chgData name="Jen Wilson" userId="000f367a-3246-491c-88b4-803a33f58a8b" providerId="ADAL" clId="{358CF695-C3BA-E34A-8D18-4F8B0118EA0D}" dt="2023-02-16T18:44:46.915" v="113" actId="14100"/>
          <ac:graphicFrameMkLst>
            <pc:docMk/>
            <pc:sldMk cId="2568577569" sldId="259"/>
            <ac:graphicFrameMk id="6" creationId="{7B0FDFDA-E65F-AB4F-A820-1A66C335F7D4}"/>
          </ac:graphicFrameMkLst>
        </pc:graphicFrameChg>
      </pc:sldChg>
      <pc:sldChg chg="modSp mod">
        <pc:chgData name="Jen Wilson" userId="000f367a-3246-491c-88b4-803a33f58a8b" providerId="ADAL" clId="{358CF695-C3BA-E34A-8D18-4F8B0118EA0D}" dt="2023-02-17T22:09:22.134" v="118" actId="14100"/>
        <pc:sldMkLst>
          <pc:docMk/>
          <pc:sldMk cId="1692554920" sldId="294"/>
        </pc:sldMkLst>
        <pc:graphicFrameChg chg="mod">
          <ac:chgData name="Jen Wilson" userId="000f367a-3246-491c-88b4-803a33f58a8b" providerId="ADAL" clId="{358CF695-C3BA-E34A-8D18-4F8B0118EA0D}" dt="2023-02-17T22:09:22.134" v="118" actId="14100"/>
          <ac:graphicFrameMkLst>
            <pc:docMk/>
            <pc:sldMk cId="1692554920" sldId="294"/>
            <ac:graphicFrameMk id="8" creationId="{1E8321E5-13C9-EDC5-AA50-90C2D8E13A72}"/>
          </ac:graphicFrameMkLst>
        </pc:graphicFrameChg>
      </pc:sldChg>
      <pc:sldChg chg="modSp mod">
        <pc:chgData name="Jen Wilson" userId="000f367a-3246-491c-88b4-803a33f58a8b" providerId="ADAL" clId="{358CF695-C3BA-E34A-8D18-4F8B0118EA0D}" dt="2023-02-17T22:14:30.516" v="129" actId="1038"/>
        <pc:sldMkLst>
          <pc:docMk/>
          <pc:sldMk cId="2489759498" sldId="298"/>
        </pc:sldMkLst>
        <pc:spChg chg="mod">
          <ac:chgData name="Jen Wilson" userId="000f367a-3246-491c-88b4-803a33f58a8b" providerId="ADAL" clId="{358CF695-C3BA-E34A-8D18-4F8B0118EA0D}" dt="2023-02-17T22:14:30.516" v="129" actId="1038"/>
          <ac:spMkLst>
            <pc:docMk/>
            <pc:sldMk cId="2489759498" sldId="298"/>
            <ac:spMk id="9" creationId="{82FF5914-7E57-A8FE-9452-2E3967D1FF15}"/>
          </ac:spMkLst>
        </pc:spChg>
        <pc:graphicFrameChg chg="mod">
          <ac:chgData name="Jen Wilson" userId="000f367a-3246-491c-88b4-803a33f58a8b" providerId="ADAL" clId="{358CF695-C3BA-E34A-8D18-4F8B0118EA0D}" dt="2023-02-17T22:14:27.255" v="127"/>
          <ac:graphicFrameMkLst>
            <pc:docMk/>
            <pc:sldMk cId="2489759498" sldId="298"/>
            <ac:graphicFrameMk id="6" creationId="{7B0FDFDA-E65F-AB4F-A820-1A66C335F7D4}"/>
          </ac:graphicFrameMkLst>
        </pc:graphicFrameChg>
        <pc:cxnChg chg="mod">
          <ac:chgData name="Jen Wilson" userId="000f367a-3246-491c-88b4-803a33f58a8b" providerId="ADAL" clId="{358CF695-C3BA-E34A-8D18-4F8B0118EA0D}" dt="2023-02-17T22:14:24.351" v="126" actId="1076"/>
          <ac:cxnSpMkLst>
            <pc:docMk/>
            <pc:sldMk cId="2489759498" sldId="298"/>
            <ac:cxnSpMk id="8" creationId="{59021EE8-E056-9F86-B48E-CE0B1D622B73}"/>
          </ac:cxnSpMkLst>
        </pc:cxnChg>
      </pc:sldChg>
      <pc:sldChg chg="modSp mod">
        <pc:chgData name="Jen Wilson" userId="000f367a-3246-491c-88b4-803a33f58a8b" providerId="ADAL" clId="{358CF695-C3BA-E34A-8D18-4F8B0118EA0D}" dt="2023-02-17T22:13:14.669" v="124" actId="14100"/>
        <pc:sldMkLst>
          <pc:docMk/>
          <pc:sldMk cId="2021914152" sldId="299"/>
        </pc:sldMkLst>
        <pc:graphicFrameChg chg="mod">
          <ac:chgData name="Jen Wilson" userId="000f367a-3246-491c-88b4-803a33f58a8b" providerId="ADAL" clId="{358CF695-C3BA-E34A-8D18-4F8B0118EA0D}" dt="2023-02-17T22:13:14.669" v="124" actId="14100"/>
          <ac:graphicFrameMkLst>
            <pc:docMk/>
            <pc:sldMk cId="2021914152" sldId="299"/>
            <ac:graphicFrameMk id="6" creationId="{7B0FDFDA-E65F-AB4F-A820-1A66C335F7D4}"/>
          </ac:graphicFrameMkLst>
        </pc:graphicFrameChg>
      </pc:sldChg>
      <pc:sldChg chg="modSp mod">
        <pc:chgData name="Jen Wilson" userId="000f367a-3246-491c-88b4-803a33f58a8b" providerId="ADAL" clId="{358CF695-C3BA-E34A-8D18-4F8B0118EA0D}" dt="2023-02-17T22:09:34.664" v="120" actId="14100"/>
        <pc:sldMkLst>
          <pc:docMk/>
          <pc:sldMk cId="2296181896" sldId="302"/>
        </pc:sldMkLst>
        <pc:graphicFrameChg chg="mod">
          <ac:chgData name="Jen Wilson" userId="000f367a-3246-491c-88b4-803a33f58a8b" providerId="ADAL" clId="{358CF695-C3BA-E34A-8D18-4F8B0118EA0D}" dt="2023-02-17T22:09:34.664" v="120" actId="14100"/>
          <ac:graphicFrameMkLst>
            <pc:docMk/>
            <pc:sldMk cId="2296181896" sldId="302"/>
            <ac:graphicFrameMk id="8" creationId="{1E8321E5-13C9-EDC5-AA50-90C2D8E13A72}"/>
          </ac:graphicFrameMkLst>
        </pc:graphicFrameChg>
      </pc:sldChg>
      <pc:sldChg chg="modSp mod">
        <pc:chgData name="Jen Wilson" userId="000f367a-3246-491c-88b4-803a33f58a8b" providerId="ADAL" clId="{358CF695-C3BA-E34A-8D18-4F8B0118EA0D}" dt="2023-02-17T20:25:27.034" v="117" actId="14100"/>
        <pc:sldMkLst>
          <pc:docMk/>
          <pc:sldMk cId="1414252640" sldId="303"/>
        </pc:sldMkLst>
        <pc:graphicFrameChg chg="mod">
          <ac:chgData name="Jen Wilson" userId="000f367a-3246-491c-88b4-803a33f58a8b" providerId="ADAL" clId="{358CF695-C3BA-E34A-8D18-4F8B0118EA0D}" dt="2023-02-17T20:25:27.034" v="117" actId="14100"/>
          <ac:graphicFrameMkLst>
            <pc:docMk/>
            <pc:sldMk cId="1414252640" sldId="303"/>
            <ac:graphicFrameMk id="8" creationId="{1E8321E5-13C9-EDC5-AA50-90C2D8E13A72}"/>
          </ac:graphicFrameMkLst>
        </pc:graphicFrameChg>
      </pc:sldChg>
      <pc:sldChg chg="modSp mod">
        <pc:chgData name="Jen Wilson" userId="000f367a-3246-491c-88b4-803a33f58a8b" providerId="ADAL" clId="{358CF695-C3BA-E34A-8D18-4F8B0118EA0D}" dt="2023-02-17T22:09:30.267" v="119" actId="14100"/>
        <pc:sldMkLst>
          <pc:docMk/>
          <pc:sldMk cId="1792692490" sldId="304"/>
        </pc:sldMkLst>
        <pc:graphicFrameChg chg="mod">
          <ac:chgData name="Jen Wilson" userId="000f367a-3246-491c-88b4-803a33f58a8b" providerId="ADAL" clId="{358CF695-C3BA-E34A-8D18-4F8B0118EA0D}" dt="2023-02-17T22:09:30.267" v="119" actId="14100"/>
          <ac:graphicFrameMkLst>
            <pc:docMk/>
            <pc:sldMk cId="1792692490" sldId="304"/>
            <ac:graphicFrameMk id="8" creationId="{1E8321E5-13C9-EDC5-AA50-90C2D8E13A72}"/>
          </ac:graphicFrameMkLst>
        </pc:graphicFrameChg>
      </pc:sldChg>
      <pc:sldChg chg="modSp mod">
        <pc:chgData name="Jen Wilson" userId="000f367a-3246-491c-88b4-803a33f58a8b" providerId="ADAL" clId="{358CF695-C3BA-E34A-8D18-4F8B0118EA0D}" dt="2023-02-16T17:14:34.178" v="17" actId="1037"/>
        <pc:sldMkLst>
          <pc:docMk/>
          <pc:sldMk cId="3982876302" sldId="308"/>
        </pc:sldMkLst>
        <pc:spChg chg="mod">
          <ac:chgData name="Jen Wilson" userId="000f367a-3246-491c-88b4-803a33f58a8b" providerId="ADAL" clId="{358CF695-C3BA-E34A-8D18-4F8B0118EA0D}" dt="2023-02-16T17:14:34.178" v="17" actId="1037"/>
          <ac:spMkLst>
            <pc:docMk/>
            <pc:sldMk cId="3982876302" sldId="308"/>
            <ac:spMk id="18" creationId="{E49CA39C-879D-DF08-3415-8011A3A993FD}"/>
          </ac:spMkLst>
        </pc:spChg>
        <pc:picChg chg="mod">
          <ac:chgData name="Jen Wilson" userId="000f367a-3246-491c-88b4-803a33f58a8b" providerId="ADAL" clId="{358CF695-C3BA-E34A-8D18-4F8B0118EA0D}" dt="2023-02-16T17:14:34.178" v="17" actId="1037"/>
          <ac:picMkLst>
            <pc:docMk/>
            <pc:sldMk cId="3982876302" sldId="308"/>
            <ac:picMk id="22" creationId="{D7BC528D-F2D4-799C-B35C-731EA0B17AD7}"/>
          </ac:picMkLst>
        </pc:picChg>
      </pc:sldChg>
      <pc:sldChg chg="addSp delSp modSp mod">
        <pc:chgData name="Jen Wilson" userId="000f367a-3246-491c-88b4-803a33f58a8b" providerId="ADAL" clId="{358CF695-C3BA-E34A-8D18-4F8B0118EA0D}" dt="2023-02-16T18:37:24.629" v="86" actId="1076"/>
        <pc:sldMkLst>
          <pc:docMk/>
          <pc:sldMk cId="324632378" sldId="309"/>
        </pc:sldMkLst>
        <pc:spChg chg="add del mod">
          <ac:chgData name="Jen Wilson" userId="000f367a-3246-491c-88b4-803a33f58a8b" providerId="ADAL" clId="{358CF695-C3BA-E34A-8D18-4F8B0118EA0D}" dt="2023-02-16T17:18:28.887" v="72" actId="478"/>
          <ac:spMkLst>
            <pc:docMk/>
            <pc:sldMk cId="324632378" sldId="309"/>
            <ac:spMk id="4" creationId="{8AB3C1E9-B18B-912D-963D-98BB01DD6E50}"/>
          </ac:spMkLst>
        </pc:spChg>
        <pc:spChg chg="mod">
          <ac:chgData name="Jen Wilson" userId="000f367a-3246-491c-88b4-803a33f58a8b" providerId="ADAL" clId="{358CF695-C3BA-E34A-8D18-4F8B0118EA0D}" dt="2023-02-16T18:37:24.629" v="86" actId="1076"/>
          <ac:spMkLst>
            <pc:docMk/>
            <pc:sldMk cId="324632378" sldId="309"/>
            <ac:spMk id="26" creationId="{9518F66C-DB59-6EF6-F516-A503A36810CF}"/>
          </ac:spMkLst>
        </pc:spChg>
        <pc:spChg chg="mod">
          <ac:chgData name="Jen Wilson" userId="000f367a-3246-491c-88b4-803a33f58a8b" providerId="ADAL" clId="{358CF695-C3BA-E34A-8D18-4F8B0118EA0D}" dt="2023-02-16T18:36:53.404" v="81" actId="164"/>
          <ac:spMkLst>
            <pc:docMk/>
            <pc:sldMk cId="324632378" sldId="309"/>
            <ac:spMk id="27" creationId="{46E7FF56-616F-C4E5-4B87-CBC9667ED7F2}"/>
          </ac:spMkLst>
        </pc:spChg>
        <pc:spChg chg="mod">
          <ac:chgData name="Jen Wilson" userId="000f367a-3246-491c-88b4-803a33f58a8b" providerId="ADAL" clId="{358CF695-C3BA-E34A-8D18-4F8B0118EA0D}" dt="2023-02-16T18:36:50.223" v="80" actId="12788"/>
          <ac:spMkLst>
            <pc:docMk/>
            <pc:sldMk cId="324632378" sldId="309"/>
            <ac:spMk id="28" creationId="{5651A96B-2527-387B-16FA-9D0CAC13A6AC}"/>
          </ac:spMkLst>
        </pc:spChg>
        <pc:spChg chg="mod">
          <ac:chgData name="Jen Wilson" userId="000f367a-3246-491c-88b4-803a33f58a8b" providerId="ADAL" clId="{358CF695-C3BA-E34A-8D18-4F8B0118EA0D}" dt="2023-02-16T18:36:50.223" v="80" actId="12788"/>
          <ac:spMkLst>
            <pc:docMk/>
            <pc:sldMk cId="324632378" sldId="309"/>
            <ac:spMk id="29" creationId="{A36CB979-CA44-F91A-C084-FECD6D28965E}"/>
          </ac:spMkLst>
        </pc:spChg>
        <pc:spChg chg="mod">
          <ac:chgData name="Jen Wilson" userId="000f367a-3246-491c-88b4-803a33f58a8b" providerId="ADAL" clId="{358CF695-C3BA-E34A-8D18-4F8B0118EA0D}" dt="2023-02-16T18:36:50.223" v="80" actId="12788"/>
          <ac:spMkLst>
            <pc:docMk/>
            <pc:sldMk cId="324632378" sldId="309"/>
            <ac:spMk id="30" creationId="{7AFECA1C-7678-92FB-2579-CA2CEDC9549E}"/>
          </ac:spMkLst>
        </pc:spChg>
        <pc:spChg chg="mod">
          <ac:chgData name="Jen Wilson" userId="000f367a-3246-491c-88b4-803a33f58a8b" providerId="ADAL" clId="{358CF695-C3BA-E34A-8D18-4F8B0118EA0D}" dt="2023-02-16T18:36:50.223" v="80" actId="12788"/>
          <ac:spMkLst>
            <pc:docMk/>
            <pc:sldMk cId="324632378" sldId="309"/>
            <ac:spMk id="31" creationId="{E5872637-889F-CD85-058F-9E38F2B79BD7}"/>
          </ac:spMkLst>
        </pc:spChg>
        <pc:spChg chg="mod">
          <ac:chgData name="Jen Wilson" userId="000f367a-3246-491c-88b4-803a33f58a8b" providerId="ADAL" clId="{358CF695-C3BA-E34A-8D18-4F8B0118EA0D}" dt="2023-02-16T18:36:50.223" v="80" actId="12788"/>
          <ac:spMkLst>
            <pc:docMk/>
            <pc:sldMk cId="324632378" sldId="309"/>
            <ac:spMk id="32" creationId="{BE12AE74-FE14-4B66-E9EB-C335C9F405D0}"/>
          </ac:spMkLst>
        </pc:spChg>
        <pc:spChg chg="mod">
          <ac:chgData name="Jen Wilson" userId="000f367a-3246-491c-88b4-803a33f58a8b" providerId="ADAL" clId="{358CF695-C3BA-E34A-8D18-4F8B0118EA0D}" dt="2023-02-16T18:36:50.223" v="80" actId="12788"/>
          <ac:spMkLst>
            <pc:docMk/>
            <pc:sldMk cId="324632378" sldId="309"/>
            <ac:spMk id="33" creationId="{54235293-F69C-9398-D5ED-B0328859B71B}"/>
          </ac:spMkLst>
        </pc:spChg>
        <pc:spChg chg="mod">
          <ac:chgData name="Jen Wilson" userId="000f367a-3246-491c-88b4-803a33f58a8b" providerId="ADAL" clId="{358CF695-C3BA-E34A-8D18-4F8B0118EA0D}" dt="2023-02-16T18:36:43.356" v="79" actId="164"/>
          <ac:spMkLst>
            <pc:docMk/>
            <pc:sldMk cId="324632378" sldId="309"/>
            <ac:spMk id="35" creationId="{B42FF039-8757-201B-1843-A1F2E11FF688}"/>
          </ac:spMkLst>
        </pc:spChg>
        <pc:grpChg chg="add mod">
          <ac:chgData name="Jen Wilson" userId="000f367a-3246-491c-88b4-803a33f58a8b" providerId="ADAL" clId="{358CF695-C3BA-E34A-8D18-4F8B0118EA0D}" dt="2023-02-16T18:36:53.404" v="81" actId="164"/>
          <ac:grpSpMkLst>
            <pc:docMk/>
            <pc:sldMk cId="324632378" sldId="309"/>
            <ac:grpSpMk id="3" creationId="{1E201719-5F76-7F91-2F06-4D06011CE7C5}"/>
          </ac:grpSpMkLst>
        </pc:grpChg>
        <pc:grpChg chg="add mod">
          <ac:chgData name="Jen Wilson" userId="000f367a-3246-491c-88b4-803a33f58a8b" providerId="ADAL" clId="{358CF695-C3BA-E34A-8D18-4F8B0118EA0D}" dt="2023-02-16T18:37:24.629" v="86" actId="1076"/>
          <ac:grpSpMkLst>
            <pc:docMk/>
            <pc:sldMk cId="324632378" sldId="309"/>
            <ac:grpSpMk id="6" creationId="{AC67428F-748D-0A98-6E05-2886B5C7495D}"/>
          </ac:grpSpMkLst>
        </pc:grpChg>
        <pc:grpChg chg="add mod">
          <ac:chgData name="Jen Wilson" userId="000f367a-3246-491c-88b4-803a33f58a8b" providerId="ADAL" clId="{358CF695-C3BA-E34A-8D18-4F8B0118EA0D}" dt="2023-02-16T18:37:24.629" v="86" actId="1076"/>
          <ac:grpSpMkLst>
            <pc:docMk/>
            <pc:sldMk cId="324632378" sldId="309"/>
            <ac:grpSpMk id="7" creationId="{3B20C881-D844-8500-9D94-F0F94D55AED1}"/>
          </ac:grpSpMkLst>
        </pc:grpChg>
        <pc:graphicFrameChg chg="mod">
          <ac:chgData name="Jen Wilson" userId="000f367a-3246-491c-88b4-803a33f58a8b" providerId="ADAL" clId="{358CF695-C3BA-E34A-8D18-4F8B0118EA0D}" dt="2023-02-16T18:37:24.629" v="86" actId="1076"/>
          <ac:graphicFrameMkLst>
            <pc:docMk/>
            <pc:sldMk cId="324632378" sldId="309"/>
            <ac:graphicFrameMk id="24" creationId="{2E0E6450-C4BB-8C27-1C4B-2919E07A5B53}"/>
          </ac:graphicFrameMkLst>
        </pc:graphicFrameChg>
        <pc:graphicFrameChg chg="mod">
          <ac:chgData name="Jen Wilson" userId="000f367a-3246-491c-88b4-803a33f58a8b" providerId="ADAL" clId="{358CF695-C3BA-E34A-8D18-4F8B0118EA0D}" dt="2023-02-16T18:36:53.404" v="81" actId="164"/>
          <ac:graphicFrameMkLst>
            <pc:docMk/>
            <pc:sldMk cId="324632378" sldId="309"/>
            <ac:graphicFrameMk id="25" creationId="{55D4035C-2B72-8589-F8E4-BDF455EBDF8D}"/>
          </ac:graphicFrameMkLst>
        </pc:graphicFrameChg>
        <pc:graphicFrameChg chg="mod">
          <ac:chgData name="Jen Wilson" userId="000f367a-3246-491c-88b4-803a33f58a8b" providerId="ADAL" clId="{358CF695-C3BA-E34A-8D18-4F8B0118EA0D}" dt="2023-02-16T18:36:43.356" v="79" actId="164"/>
          <ac:graphicFrameMkLst>
            <pc:docMk/>
            <pc:sldMk cId="324632378" sldId="309"/>
            <ac:graphicFrameMk id="34" creationId="{2ED87080-EF9D-668B-03D0-74B1781F4E45}"/>
          </ac:graphicFrameMkLst>
        </pc:graphicFrameChg>
      </pc:sldChg>
    </pc:docChg>
  </pc:docChgLst>
  <pc:docChgLst>
    <pc:chgData name="Paul Frame" userId="ded3f5c5-00e7-408d-9358-fc292cfa5078" providerId="ADAL" clId="{8545D0B6-3213-4EFA-BAFB-26FA0C15A71D}"/>
    <pc:docChg chg="undo custSel modSld modMainMaster">
      <pc:chgData name="Paul Frame" userId="ded3f5c5-00e7-408d-9358-fc292cfa5078" providerId="ADAL" clId="{8545D0B6-3213-4EFA-BAFB-26FA0C15A71D}" dt="2023-03-04T00:18:49.495" v="434" actId="20577"/>
      <pc:docMkLst>
        <pc:docMk/>
      </pc:docMkLst>
      <pc:sldChg chg="modSp mod">
        <pc:chgData name="Paul Frame" userId="ded3f5c5-00e7-408d-9358-fc292cfa5078" providerId="ADAL" clId="{8545D0B6-3213-4EFA-BAFB-26FA0C15A71D}" dt="2023-02-28T15:15:54.734" v="366" actId="27918"/>
        <pc:sldMkLst>
          <pc:docMk/>
          <pc:sldMk cId="2568577569" sldId="259"/>
        </pc:sldMkLst>
        <pc:spChg chg="mod">
          <ac:chgData name="Paul Frame" userId="ded3f5c5-00e7-408d-9358-fc292cfa5078" providerId="ADAL" clId="{8545D0B6-3213-4EFA-BAFB-26FA0C15A71D}" dt="2023-02-28T15:02:44.765" v="275"/>
          <ac:spMkLst>
            <pc:docMk/>
            <pc:sldMk cId="2568577569" sldId="259"/>
            <ac:spMk id="5" creationId="{2BE02FBB-0518-5843-8619-CB7C01F1B98A}"/>
          </ac:spMkLst>
        </pc:spChg>
        <pc:spChg chg="mod">
          <ac:chgData name="Paul Frame" userId="ded3f5c5-00e7-408d-9358-fc292cfa5078" providerId="ADAL" clId="{8545D0B6-3213-4EFA-BAFB-26FA0C15A71D}" dt="2023-02-28T14:45:06.717" v="226" actId="20577"/>
          <ac:spMkLst>
            <pc:docMk/>
            <pc:sldMk cId="2568577569" sldId="259"/>
            <ac:spMk id="15" creationId="{987F49CD-D145-08ED-6B1A-3182F2B0E3F5}"/>
          </ac:spMkLst>
        </pc:spChg>
      </pc:sldChg>
      <pc:sldChg chg="modSp mod">
        <pc:chgData name="Paul Frame" userId="ded3f5c5-00e7-408d-9358-fc292cfa5078" providerId="ADAL" clId="{8545D0B6-3213-4EFA-BAFB-26FA0C15A71D}" dt="2023-02-28T14:45:32.739" v="245" actId="20577"/>
        <pc:sldMkLst>
          <pc:docMk/>
          <pc:sldMk cId="1692554920" sldId="294"/>
        </pc:sldMkLst>
        <pc:spChg chg="mod">
          <ac:chgData name="Paul Frame" userId="ded3f5c5-00e7-408d-9358-fc292cfa5078" providerId="ADAL" clId="{8545D0B6-3213-4EFA-BAFB-26FA0C15A71D}" dt="2023-02-28T14:45:32.739" v="245" actId="20577"/>
          <ac:spMkLst>
            <pc:docMk/>
            <pc:sldMk cId="1692554920" sldId="294"/>
            <ac:spMk id="16" creationId="{5E163665-BC26-DF45-B331-87081D06CC53}"/>
          </ac:spMkLst>
        </pc:spChg>
      </pc:sldChg>
      <pc:sldChg chg="modSp mod">
        <pc:chgData name="Paul Frame" userId="ded3f5c5-00e7-408d-9358-fc292cfa5078" providerId="ADAL" clId="{8545D0B6-3213-4EFA-BAFB-26FA0C15A71D}" dt="2023-02-28T15:31:27.853" v="393" actId="27918"/>
        <pc:sldMkLst>
          <pc:docMk/>
          <pc:sldMk cId="2489759498" sldId="298"/>
        </pc:sldMkLst>
        <pc:spChg chg="mod">
          <ac:chgData name="Paul Frame" userId="ded3f5c5-00e7-408d-9358-fc292cfa5078" providerId="ADAL" clId="{8545D0B6-3213-4EFA-BAFB-26FA0C15A71D}" dt="2023-02-28T15:05:13.015" v="276"/>
          <ac:spMkLst>
            <pc:docMk/>
            <pc:sldMk cId="2489759498" sldId="298"/>
            <ac:spMk id="5" creationId="{2BE02FBB-0518-5843-8619-CB7C01F1B98A}"/>
          </ac:spMkLst>
        </pc:spChg>
        <pc:spChg chg="mod">
          <ac:chgData name="Paul Frame" userId="ded3f5c5-00e7-408d-9358-fc292cfa5078" providerId="ADAL" clId="{8545D0B6-3213-4EFA-BAFB-26FA0C15A71D}" dt="2023-02-28T15:14:18.064" v="365" actId="1037"/>
          <ac:spMkLst>
            <pc:docMk/>
            <pc:sldMk cId="2489759498" sldId="298"/>
            <ac:spMk id="9" creationId="{82FF5914-7E57-A8FE-9452-2E3967D1FF15}"/>
          </ac:spMkLst>
        </pc:spChg>
        <pc:spChg chg="mod">
          <ac:chgData name="Paul Frame" userId="ded3f5c5-00e7-408d-9358-fc292cfa5078" providerId="ADAL" clId="{8545D0B6-3213-4EFA-BAFB-26FA0C15A71D}" dt="2023-02-28T14:45:44.786" v="264" actId="20577"/>
          <ac:spMkLst>
            <pc:docMk/>
            <pc:sldMk cId="2489759498" sldId="298"/>
            <ac:spMk id="16" creationId="{5E163665-BC26-DF45-B331-87081D06CC53}"/>
          </ac:spMkLst>
        </pc:spChg>
        <pc:cxnChg chg="mod">
          <ac:chgData name="Paul Frame" userId="ded3f5c5-00e7-408d-9358-fc292cfa5078" providerId="ADAL" clId="{8545D0B6-3213-4EFA-BAFB-26FA0C15A71D}" dt="2023-02-16T18:47:38.094" v="181" actId="1036"/>
          <ac:cxnSpMkLst>
            <pc:docMk/>
            <pc:sldMk cId="2489759498" sldId="298"/>
            <ac:cxnSpMk id="8" creationId="{59021EE8-E056-9F86-B48E-CE0B1D622B73}"/>
          </ac:cxnSpMkLst>
        </pc:cxnChg>
      </pc:sldChg>
      <pc:sldChg chg="modSp mod">
        <pc:chgData name="Paul Frame" userId="ded3f5c5-00e7-408d-9358-fc292cfa5078" providerId="ADAL" clId="{8545D0B6-3213-4EFA-BAFB-26FA0C15A71D}" dt="2023-02-28T15:47:19.082" v="422" actId="20577"/>
        <pc:sldMkLst>
          <pc:docMk/>
          <pc:sldMk cId="2021914152" sldId="299"/>
        </pc:sldMkLst>
        <pc:spChg chg="mod">
          <ac:chgData name="Paul Frame" userId="ded3f5c5-00e7-408d-9358-fc292cfa5078" providerId="ADAL" clId="{8545D0B6-3213-4EFA-BAFB-26FA0C15A71D}" dt="2023-02-28T15:47:19.082" v="422" actId="20577"/>
          <ac:spMkLst>
            <pc:docMk/>
            <pc:sldMk cId="2021914152" sldId="299"/>
            <ac:spMk id="2" creationId="{4F865F3D-ABB0-9F45-98FD-D3809E5842F9}"/>
          </ac:spMkLst>
        </pc:spChg>
      </pc:sldChg>
      <pc:sldChg chg="modSp mod">
        <pc:chgData name="Paul Frame" userId="ded3f5c5-00e7-408d-9358-fc292cfa5078" providerId="ADAL" clId="{8545D0B6-3213-4EFA-BAFB-26FA0C15A71D}" dt="2023-02-28T15:32:27.235" v="419" actId="6549"/>
        <pc:sldMkLst>
          <pc:docMk/>
          <pc:sldMk cId="1414252640" sldId="303"/>
        </pc:sldMkLst>
        <pc:spChg chg="mod">
          <ac:chgData name="Paul Frame" userId="ded3f5c5-00e7-408d-9358-fc292cfa5078" providerId="ADAL" clId="{8545D0B6-3213-4EFA-BAFB-26FA0C15A71D}" dt="2023-02-28T15:32:27.235" v="419" actId="6549"/>
          <ac:spMkLst>
            <pc:docMk/>
            <pc:sldMk cId="1414252640" sldId="303"/>
            <ac:spMk id="2" creationId="{4F865F3D-ABB0-9F45-98FD-D3809E5842F9}"/>
          </ac:spMkLst>
        </pc:spChg>
      </pc:sldChg>
      <pc:sldChg chg="modSp mod">
        <pc:chgData name="Paul Frame" userId="ded3f5c5-00e7-408d-9358-fc292cfa5078" providerId="ADAL" clId="{8545D0B6-3213-4EFA-BAFB-26FA0C15A71D}" dt="2023-03-04T00:18:49.495" v="434" actId="20577"/>
        <pc:sldMkLst>
          <pc:docMk/>
          <pc:sldMk cId="3982876302" sldId="308"/>
        </pc:sldMkLst>
        <pc:spChg chg="mod">
          <ac:chgData name="Paul Frame" userId="ded3f5c5-00e7-408d-9358-fc292cfa5078" providerId="ADAL" clId="{8545D0B6-3213-4EFA-BAFB-26FA0C15A71D}" dt="2023-02-28T15:23:13.703" v="368" actId="6549"/>
          <ac:spMkLst>
            <pc:docMk/>
            <pc:sldMk cId="3982876302" sldId="308"/>
            <ac:spMk id="2" creationId="{4F865F3D-ABB0-9F45-98FD-D3809E5842F9}"/>
          </ac:spMkLst>
        </pc:spChg>
        <pc:spChg chg="mod">
          <ac:chgData name="Paul Frame" userId="ded3f5c5-00e7-408d-9358-fc292cfa5078" providerId="ADAL" clId="{8545D0B6-3213-4EFA-BAFB-26FA0C15A71D}" dt="2023-02-28T22:36:35.850" v="432" actId="20577"/>
          <ac:spMkLst>
            <pc:docMk/>
            <pc:sldMk cId="3982876302" sldId="308"/>
            <ac:spMk id="5" creationId="{2BE02FBB-0518-5843-8619-CB7C01F1B98A}"/>
          </ac:spMkLst>
        </pc:spChg>
        <pc:spChg chg="mod">
          <ac:chgData name="Paul Frame" userId="ded3f5c5-00e7-408d-9358-fc292cfa5078" providerId="ADAL" clId="{8545D0B6-3213-4EFA-BAFB-26FA0C15A71D}" dt="2023-03-04T00:18:49.495" v="434" actId="20577"/>
          <ac:spMkLst>
            <pc:docMk/>
            <pc:sldMk cId="3982876302" sldId="308"/>
            <ac:spMk id="40" creationId="{C57371C6-C6C3-F5A7-C0FD-55F5B4DDAFB2}"/>
          </ac:spMkLst>
        </pc:spChg>
      </pc:sldChg>
      <pc:sldChg chg="modSp mod">
        <pc:chgData name="Paul Frame" userId="ded3f5c5-00e7-408d-9358-fc292cfa5078" providerId="ADAL" clId="{8545D0B6-3213-4EFA-BAFB-26FA0C15A71D}" dt="2023-02-28T15:27:25.046" v="389" actId="20577"/>
        <pc:sldMkLst>
          <pc:docMk/>
          <pc:sldMk cId="324632378" sldId="309"/>
        </pc:sldMkLst>
        <pc:spChg chg="mod">
          <ac:chgData name="Paul Frame" userId="ded3f5c5-00e7-408d-9358-fc292cfa5078" providerId="ADAL" clId="{8545D0B6-3213-4EFA-BAFB-26FA0C15A71D}" dt="2023-02-28T15:26:14.013" v="387" actId="6549"/>
          <ac:spMkLst>
            <pc:docMk/>
            <pc:sldMk cId="324632378" sldId="309"/>
            <ac:spMk id="2" creationId="{4F865F3D-ABB0-9F45-98FD-D3809E5842F9}"/>
          </ac:spMkLst>
        </pc:spChg>
        <pc:spChg chg="mod">
          <ac:chgData name="Paul Frame" userId="ded3f5c5-00e7-408d-9358-fc292cfa5078" providerId="ADAL" clId="{8545D0B6-3213-4EFA-BAFB-26FA0C15A71D}" dt="2023-02-28T15:27:25.046" v="389" actId="20577"/>
          <ac:spMkLst>
            <pc:docMk/>
            <pc:sldMk cId="324632378" sldId="309"/>
            <ac:spMk id="5" creationId="{2BE02FBB-0518-5843-8619-CB7C01F1B98A}"/>
          </ac:spMkLst>
        </pc:spChg>
      </pc:sldChg>
      <pc:sldMasterChg chg="modSldLayout">
        <pc:chgData name="Paul Frame" userId="ded3f5c5-00e7-408d-9358-fc292cfa5078" providerId="ADAL" clId="{8545D0B6-3213-4EFA-BAFB-26FA0C15A71D}" dt="2023-02-16T14:48:42.012" v="17" actId="20577"/>
        <pc:sldMasterMkLst>
          <pc:docMk/>
          <pc:sldMasterMk cId="2139821026" sldId="2147483723"/>
        </pc:sldMasterMkLst>
        <pc:sldLayoutChg chg="modSp mod">
          <pc:chgData name="Paul Frame" userId="ded3f5c5-00e7-408d-9358-fc292cfa5078" providerId="ADAL" clId="{8545D0B6-3213-4EFA-BAFB-26FA0C15A71D}" dt="2023-02-16T14:48:42.012" v="17" actId="20577"/>
          <pc:sldLayoutMkLst>
            <pc:docMk/>
            <pc:sldMasterMk cId="2139821026" sldId="2147483723"/>
            <pc:sldLayoutMk cId="2896535877" sldId="2147483744"/>
          </pc:sldLayoutMkLst>
          <pc:spChg chg="mod">
            <ac:chgData name="Paul Frame" userId="ded3f5c5-00e7-408d-9358-fc292cfa5078" providerId="ADAL" clId="{8545D0B6-3213-4EFA-BAFB-26FA0C15A71D}" dt="2023-02-16T14:48:42.012" v="17" actId="20577"/>
            <ac:spMkLst>
              <pc:docMk/>
              <pc:sldMasterMk cId="2139821026" sldId="2147483723"/>
              <pc:sldLayoutMk cId="2896535877" sldId="2147483744"/>
              <ac:spMk id="10" creationId="{2E94BB07-DDCC-E14B-B782-C1005EDED0FE}"/>
            </ac:spMkLst>
          </pc:spChg>
          <pc:picChg chg="mod">
            <ac:chgData name="Paul Frame" userId="ded3f5c5-00e7-408d-9358-fc292cfa5078" providerId="ADAL" clId="{8545D0B6-3213-4EFA-BAFB-26FA0C15A71D}" dt="2023-02-16T14:19:28.324" v="11" actId="1076"/>
            <ac:picMkLst>
              <pc:docMk/>
              <pc:sldMasterMk cId="2139821026" sldId="2147483723"/>
              <pc:sldLayoutMk cId="2896535877" sldId="2147483744"/>
              <ac:picMk id="7" creationId="{C081D3CB-30D3-4E5B-ADBC-119D9A4C8050}"/>
            </ac:picMkLst>
          </pc:picChg>
        </pc:sldLayoutChg>
      </pc:sldMasterChg>
    </pc:docChg>
  </pc:docChgLst>
  <pc:docChgLst>
    <pc:chgData name="Jen Wilson" userId="S::jmw@cmwf.org::000f367a-3246-491c-88b4-803a33f58a8b" providerId="AD" clId="Web-{21C25DDF-D51B-2EE1-4115-F8111777D0DB}"/>
    <pc:docChg chg="modSld">
      <pc:chgData name="Jen Wilson" userId="S::jmw@cmwf.org::000f367a-3246-491c-88b4-803a33f58a8b" providerId="AD" clId="Web-{21C25DDF-D51B-2EE1-4115-F8111777D0DB}" dt="2023-02-28T23:00:25.282" v="67" actId="1076"/>
      <pc:docMkLst>
        <pc:docMk/>
      </pc:docMkLst>
      <pc:sldChg chg="addSp delSp modSp">
        <pc:chgData name="Jen Wilson" userId="S::jmw@cmwf.org::000f367a-3246-491c-88b4-803a33f58a8b" providerId="AD" clId="Web-{21C25DDF-D51B-2EE1-4115-F8111777D0DB}" dt="2023-02-28T23:00:25.282" v="67" actId="1076"/>
        <pc:sldMkLst>
          <pc:docMk/>
          <pc:sldMk cId="3982876302" sldId="308"/>
        </pc:sldMkLst>
        <pc:spChg chg="mod">
          <ac:chgData name="Jen Wilson" userId="S::jmw@cmwf.org::000f367a-3246-491c-88b4-803a33f58a8b" providerId="AD" clId="Web-{21C25DDF-D51B-2EE1-4115-F8111777D0DB}" dt="2023-02-28T22:56:53.129" v="22"/>
          <ac:spMkLst>
            <pc:docMk/>
            <pc:sldMk cId="3982876302" sldId="308"/>
            <ac:spMk id="29" creationId="{CABFDE18-8F3D-3DE7-FC25-94033E7D3072}"/>
          </ac:spMkLst>
        </pc:spChg>
        <pc:spChg chg="mod">
          <ac:chgData name="Jen Wilson" userId="S::jmw@cmwf.org::000f367a-3246-491c-88b4-803a33f58a8b" providerId="AD" clId="Web-{21C25DDF-D51B-2EE1-4115-F8111777D0DB}" dt="2023-02-28T22:59:57.608" v="47" actId="1076"/>
          <ac:spMkLst>
            <pc:docMk/>
            <pc:sldMk cId="3982876302" sldId="308"/>
            <ac:spMk id="34" creationId="{06A26C6A-33D2-E0BA-36C8-FAAEF0865554}"/>
          </ac:spMkLst>
        </pc:spChg>
        <pc:spChg chg="mod">
          <ac:chgData name="Jen Wilson" userId="S::jmw@cmwf.org::000f367a-3246-491c-88b4-803a33f58a8b" providerId="AD" clId="Web-{21C25DDF-D51B-2EE1-4115-F8111777D0DB}" dt="2023-02-28T22:56:59.660" v="25"/>
          <ac:spMkLst>
            <pc:docMk/>
            <pc:sldMk cId="3982876302" sldId="308"/>
            <ac:spMk id="35" creationId="{40FD5156-44EC-2991-8BC1-1FEDDB60F27C}"/>
          </ac:spMkLst>
        </pc:spChg>
        <pc:spChg chg="mod">
          <ac:chgData name="Jen Wilson" userId="S::jmw@cmwf.org::000f367a-3246-491c-88b4-803a33f58a8b" providerId="AD" clId="Web-{21C25DDF-D51B-2EE1-4115-F8111777D0DB}" dt="2023-02-28T22:57:28.521" v="26"/>
          <ac:spMkLst>
            <pc:docMk/>
            <pc:sldMk cId="3982876302" sldId="308"/>
            <ac:spMk id="41" creationId="{ACD892DF-2C15-36D7-AED3-0787C8F6207F}"/>
          </ac:spMkLst>
        </pc:spChg>
        <pc:grpChg chg="add del mod">
          <ac:chgData name="Jen Wilson" userId="S::jmw@cmwf.org::000f367a-3246-491c-88b4-803a33f58a8b" providerId="AD" clId="Web-{21C25DDF-D51B-2EE1-4115-F8111777D0DB}" dt="2023-02-28T22:59:58.812" v="49"/>
          <ac:grpSpMkLst>
            <pc:docMk/>
            <pc:sldMk cId="3982876302" sldId="308"/>
            <ac:grpSpMk id="7" creationId="{EB0711F2-D11A-07EC-FFEA-4FB37DC0AA49}"/>
          </ac:grpSpMkLst>
        </pc:grpChg>
        <pc:grpChg chg="add mod">
          <ac:chgData name="Jen Wilson" userId="S::jmw@cmwf.org::000f367a-3246-491c-88b4-803a33f58a8b" providerId="AD" clId="Web-{21C25DDF-D51B-2EE1-4115-F8111777D0DB}" dt="2023-02-28T23:00:25.282" v="67" actId="1076"/>
          <ac:grpSpMkLst>
            <pc:docMk/>
            <pc:sldMk cId="3982876302" sldId="308"/>
            <ac:grpSpMk id="8" creationId="{64BB533C-AA9F-1547-19B5-347B3609554B}"/>
          </ac:grpSpMkLst>
        </pc:grpChg>
        <pc:grpChg chg="mod topLvl">
          <ac:chgData name="Jen Wilson" userId="S::jmw@cmwf.org::000f367a-3246-491c-88b4-803a33f58a8b" providerId="AD" clId="Web-{21C25DDF-D51B-2EE1-4115-F8111777D0DB}" dt="2023-02-28T23:00:08.437" v="62" actId="1076"/>
          <ac:grpSpMkLst>
            <pc:docMk/>
            <pc:sldMk cId="3982876302" sldId="308"/>
            <ac:grpSpMk id="27" creationId="{2A915C43-7605-3040-F730-89E03FEC4900}"/>
          </ac:grpSpMkLst>
        </pc:grpChg>
        <pc:grpChg chg="mod topLvl">
          <ac:chgData name="Jen Wilson" userId="S::jmw@cmwf.org::000f367a-3246-491c-88b4-803a33f58a8b" providerId="AD" clId="Web-{21C25DDF-D51B-2EE1-4115-F8111777D0DB}" dt="2023-02-28T23:00:08.453" v="63" actId="1076"/>
          <ac:grpSpMkLst>
            <pc:docMk/>
            <pc:sldMk cId="3982876302" sldId="308"/>
            <ac:grpSpMk id="33" creationId="{F3A9A5BA-1F44-6F32-C15D-D951C576EA9C}"/>
          </ac:grpSpMkLst>
        </pc:grpChg>
        <pc:grpChg chg="mod topLvl">
          <ac:chgData name="Jen Wilson" userId="S::jmw@cmwf.org::000f367a-3246-491c-88b4-803a33f58a8b" providerId="AD" clId="Web-{21C25DDF-D51B-2EE1-4115-F8111777D0DB}" dt="2023-02-28T23:00:08.468" v="64" actId="1076"/>
          <ac:grpSpMkLst>
            <pc:docMk/>
            <pc:sldMk cId="3982876302" sldId="308"/>
            <ac:grpSpMk id="39" creationId="{460CB3D9-CD48-2F95-51F9-FFE40AC23064}"/>
          </ac:grpSpMkLst>
        </pc:grpChg>
        <pc:picChg chg="add del mod">
          <ac:chgData name="Jen Wilson" userId="S::jmw@cmwf.org::000f367a-3246-491c-88b4-803a33f58a8b" providerId="AD" clId="Web-{21C25DDF-D51B-2EE1-4115-F8111777D0DB}" dt="2023-02-28T22:50:04.308" v="3"/>
          <ac:picMkLst>
            <pc:docMk/>
            <pc:sldMk cId="3982876302" sldId="308"/>
            <ac:picMk id="3" creationId="{9D699C8F-AE59-F208-3E5E-2919DFEEDDE1}"/>
          </ac:picMkLst>
        </pc:picChg>
        <pc:picChg chg="add del mod">
          <ac:chgData name="Jen Wilson" userId="S::jmw@cmwf.org::000f367a-3246-491c-88b4-803a33f58a8b" providerId="AD" clId="Web-{21C25DDF-D51B-2EE1-4115-F8111777D0DB}" dt="2023-02-28T22:50:30.153" v="9"/>
          <ac:picMkLst>
            <pc:docMk/>
            <pc:sldMk cId="3982876302" sldId="308"/>
            <ac:picMk id="4" creationId="{804734D2-6EB9-64CB-22DC-8D053814CDB2}"/>
          </ac:picMkLst>
        </pc:picChg>
        <pc:picChg chg="add mod">
          <ac:chgData name="Jen Wilson" userId="S::jmw@cmwf.org::000f367a-3246-491c-88b4-803a33f58a8b" providerId="AD" clId="Web-{21C25DDF-D51B-2EE1-4115-F8111777D0DB}" dt="2023-02-28T23:00:10.640" v="65" actId="1076"/>
          <ac:picMkLst>
            <pc:docMk/>
            <pc:sldMk cId="3982876302" sldId="308"/>
            <ac:picMk id="6" creationId="{49229FB4-4AAD-1DF2-6EA8-7D1F50FA0778}"/>
          </ac:picMkLst>
        </pc:picChg>
        <pc:picChg chg="del">
          <ac:chgData name="Jen Wilson" userId="S::jmw@cmwf.org::000f367a-3246-491c-88b4-803a33f58a8b" providerId="AD" clId="Web-{21C25DDF-D51B-2EE1-4115-F8111777D0DB}" dt="2023-02-28T22:56:14.923" v="19"/>
          <ac:picMkLst>
            <pc:docMk/>
            <pc:sldMk cId="3982876302" sldId="308"/>
            <ac:picMk id="22" creationId="{D7BC528D-F2D4-799C-B35C-731EA0B17AD7}"/>
          </ac:picMkLst>
        </pc:picChg>
        <pc:picChg chg="del">
          <ac:chgData name="Jen Wilson" userId="S::jmw@cmwf.org::000f367a-3246-491c-88b4-803a33f58a8b" providerId="AD" clId="Web-{21C25DDF-D51B-2EE1-4115-F8111777D0DB}" dt="2023-02-28T22:56:14.095" v="18"/>
          <ac:picMkLst>
            <pc:docMk/>
            <pc:sldMk cId="3982876302" sldId="308"/>
            <ac:picMk id="24" creationId="{350D63B2-02F4-B55F-E8E4-CFFC60D694A7}"/>
          </ac:picMkLst>
        </pc:picChg>
        <pc:picChg chg="del">
          <ac:chgData name="Jen Wilson" userId="S::jmw@cmwf.org::000f367a-3246-491c-88b4-803a33f58a8b" providerId="AD" clId="Web-{21C25DDF-D51B-2EE1-4115-F8111777D0DB}" dt="2023-02-28T22:56:15.845" v="20"/>
          <ac:picMkLst>
            <pc:docMk/>
            <pc:sldMk cId="3982876302" sldId="308"/>
            <ac:picMk id="26" creationId="{DE5827D8-A90F-D429-9E18-E93F9D3C362C}"/>
          </ac:picMkLst>
        </pc:picChg>
      </pc:sldChg>
    </pc:docChg>
  </pc:docChgLst>
  <pc:docChgLst>
    <pc:chgData name="Jen Wilson" userId="000f367a-3246-491c-88b4-803a33f58a8b" providerId="ADAL" clId="{3BBEA6E1-464F-864E-B665-D81A37DF716A}"/>
    <pc:docChg chg="undo custSel modSld">
      <pc:chgData name="Jen Wilson" userId="000f367a-3246-491c-88b4-803a33f58a8b" providerId="ADAL" clId="{3BBEA6E1-464F-864E-B665-D81A37DF716A}" dt="2023-03-06T14:58:42.185" v="1" actId="14100"/>
      <pc:docMkLst>
        <pc:docMk/>
      </pc:docMkLst>
      <pc:sldChg chg="modSp mod">
        <pc:chgData name="Jen Wilson" userId="000f367a-3246-491c-88b4-803a33f58a8b" providerId="ADAL" clId="{3BBEA6E1-464F-864E-B665-D81A37DF716A}" dt="2023-03-06T14:58:42.185" v="1" actId="14100"/>
        <pc:sldMkLst>
          <pc:docMk/>
          <pc:sldMk cId="1414252640" sldId="303"/>
        </pc:sldMkLst>
        <pc:graphicFrameChg chg="mod">
          <ac:chgData name="Jen Wilson" userId="000f367a-3246-491c-88b4-803a33f58a8b" providerId="ADAL" clId="{3BBEA6E1-464F-864E-B665-D81A37DF716A}" dt="2023-03-06T14:58:42.185" v="1" actId="14100"/>
          <ac:graphicFrameMkLst>
            <pc:docMk/>
            <pc:sldMk cId="1414252640" sldId="303"/>
            <ac:graphicFrameMk id="8" creationId="{1E8321E5-13C9-EDC5-AA50-90C2D8E13A72}"/>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666817832898898E-2"/>
          <c:y val="5.2653640321717023E-2"/>
          <c:w val="0.95710576328327701"/>
          <c:h val="0.86668126402495116"/>
        </c:manualLayout>
      </c:layout>
      <c:lineChart>
        <c:grouping val="standard"/>
        <c:varyColors val="0"/>
        <c:ser>
          <c:idx val="0"/>
          <c:order val="0"/>
          <c:tx>
            <c:strRef>
              <c:f>Sheet1!$B$1</c:f>
              <c:strCache>
                <c:ptCount val="1"/>
                <c:pt idx="0">
                  <c:v>All</c:v>
                </c:pt>
              </c:strCache>
            </c:strRef>
          </c:tx>
          <c:spPr>
            <a:ln w="28575" cap="rnd">
              <a:solidFill>
                <a:schemeClr val="tx1">
                  <a:lumMod val="50000"/>
                  <a:lumOff val="50000"/>
                </a:schemeClr>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C9-4F3A-9AAD-73E46E6BBCB1}"/>
                </c:ext>
              </c:extLst>
            </c:dLbl>
            <c:dLbl>
              <c:idx val="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660-4CED-9B00-DF7E36F457C1}"/>
                </c:ext>
              </c:extLst>
            </c:dLbl>
            <c:dLbl>
              <c:idx val="7"/>
              <c:delete val="1"/>
              <c:extLst>
                <c:ext xmlns:c15="http://schemas.microsoft.com/office/drawing/2012/chart" uri="{CE6537A1-D6FC-4f65-9D91-7224C49458BB}"/>
                <c:ext xmlns:c16="http://schemas.microsoft.com/office/drawing/2014/chart" uri="{C3380CC4-5D6E-409C-BE32-E72D297353CC}">
                  <c16:uniqueId val="{00000013-AE42-4E29-B499-40AEC975D553}"/>
                </c:ext>
              </c:extLst>
            </c:dLbl>
            <c:dLbl>
              <c:idx val="8"/>
              <c:layout>
                <c:manualLayout>
                  <c:x val="-1.4171834271668707E-3"/>
                  <c:y val="2.38183876076867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660-4CED-9B00-DF7E36F457C1}"/>
                </c:ext>
              </c:extLst>
            </c:dLbl>
            <c:dLbl>
              <c:idx val="9"/>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C9-4F3A-9AAD-73E46E6BBCB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50000"/>
                        <a:lumOff val="50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Sheet1!$B$2:$B$12</c:f>
              <c:numCache>
                <c:formatCode>0.0</c:formatCode>
                <c:ptCount val="9"/>
                <c:pt idx="0">
                  <c:v>20.427586106254864</c:v>
                </c:pt>
                <c:pt idx="1">
                  <c:v>16.345063368975179</c:v>
                </c:pt>
                <c:pt idx="2">
                  <c:v>13.197448835550182</c:v>
                </c:pt>
                <c:pt idx="3">
                  <c:v>12.073289223226842</c:v>
                </c:pt>
                <c:pt idx="4">
                  <c:v>12.246108412927342</c:v>
                </c:pt>
                <c:pt idx="5">
                  <c:v>12.436513548886577</c:v>
                </c:pt>
                <c:pt idx="6">
                  <c:v>12.855565098906792</c:v>
                </c:pt>
                <c:pt idx="7">
                  <c:v>12.477782549453396</c:v>
                </c:pt>
                <c:pt idx="8">
                  <c:v>12.1</c:v>
                </c:pt>
              </c:numCache>
            </c:numRef>
          </c:val>
          <c:smooth val="0"/>
          <c:extLst>
            <c:ext xmlns:c16="http://schemas.microsoft.com/office/drawing/2014/chart" uri="{C3380CC4-5D6E-409C-BE32-E72D297353CC}">
              <c16:uniqueId val="{00000000-4F20-7741-ADA6-342E766498B0}"/>
            </c:ext>
          </c:extLst>
        </c:ser>
        <c:ser>
          <c:idx val="1"/>
          <c:order val="1"/>
          <c:tx>
            <c:strRef>
              <c:f>Sheet1!$C$1</c:f>
              <c:strCache>
                <c:ptCount val="1"/>
                <c:pt idx="0">
                  <c:v>AANHPI</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E42-4E29-B499-40AEC975D553}"/>
                </c:ext>
              </c:extLst>
            </c:dLbl>
            <c:dLbl>
              <c:idx val="7"/>
              <c:layout>
                <c:manualLayout>
                  <c:x val="-1.4171834271669746E-3"/>
                  <c:y val="1.7863790705764972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E42-4E29-B499-40AEC975D553}"/>
                </c:ext>
              </c:extLst>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E42-4E29-B499-40AEC975D5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Sheet1!$C$2:$C$12</c:f>
            </c:numRef>
          </c:val>
          <c:smooth val="0"/>
          <c:extLst>
            <c:ext xmlns:c16="http://schemas.microsoft.com/office/drawing/2014/chart" uri="{C3380CC4-5D6E-409C-BE32-E72D297353CC}">
              <c16:uniqueId val="{00000001-AE42-4E29-B499-40AEC975D553}"/>
            </c:ext>
          </c:extLst>
        </c:ser>
        <c:ser>
          <c:idx val="2"/>
          <c:order val="2"/>
          <c:tx>
            <c:strRef>
              <c:f>Sheet1!$D$1</c:f>
              <c:strCache>
                <c:ptCount val="1"/>
                <c:pt idx="0">
                  <c:v>AIAN</c:v>
                </c:pt>
              </c:strCache>
            </c:strRef>
          </c:tx>
          <c:spPr>
            <a:ln w="28575" cap="rnd">
              <a:solidFill>
                <a:schemeClr val="tx1">
                  <a:lumMod val="75000"/>
                  <a:lumOff val="25000"/>
                </a:schemeClr>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E42-4E29-B499-40AEC975D553}"/>
                </c:ext>
              </c:extLst>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E42-4E29-B499-40AEC975D553}"/>
                </c:ext>
              </c:extLst>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42-4E29-B499-40AEC975D5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Sheet1!$D$2:$D$12</c:f>
            </c:numRef>
          </c:val>
          <c:smooth val="0"/>
          <c:extLst>
            <c:ext xmlns:c16="http://schemas.microsoft.com/office/drawing/2014/chart" uri="{C3380CC4-5D6E-409C-BE32-E72D297353CC}">
              <c16:uniqueId val="{00000002-AE42-4E29-B499-40AEC975D553}"/>
            </c:ext>
          </c:extLst>
        </c:ser>
        <c:ser>
          <c:idx val="3"/>
          <c:order val="3"/>
          <c:tx>
            <c:strRef>
              <c:f>Sheet1!$E$1</c:f>
              <c:strCache>
                <c:ptCount val="1"/>
                <c:pt idx="0">
                  <c:v>Black</c:v>
                </c:pt>
              </c:strCache>
            </c:strRef>
          </c:tx>
          <c:spPr>
            <a:ln w="28575" cap="rnd">
              <a:solidFill>
                <a:schemeClr val="bg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E42-4E29-B499-40AEC975D553}"/>
                </c:ext>
              </c:extLst>
            </c:dLbl>
            <c:dLbl>
              <c:idx val="6"/>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660-4CED-9B00-DF7E36F457C1}"/>
                </c:ext>
              </c:extLst>
            </c:dLbl>
            <c:dLbl>
              <c:idx val="7"/>
              <c:delete val="1"/>
              <c:extLst>
                <c:ext xmlns:c15="http://schemas.microsoft.com/office/drawing/2012/chart" uri="{CE6537A1-D6FC-4f65-9D91-7224C49458BB}"/>
                <c:ext xmlns:c16="http://schemas.microsoft.com/office/drawing/2014/chart" uri="{C3380CC4-5D6E-409C-BE32-E72D297353CC}">
                  <c16:uniqueId val="{00000012-AE42-4E29-B499-40AEC975D553}"/>
                </c:ext>
              </c:extLst>
            </c:dLbl>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660-4CED-9B00-DF7E36F457C1}"/>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Sheet1!$E$2:$E$12</c:f>
              <c:numCache>
                <c:formatCode>0.0</c:formatCode>
                <c:ptCount val="9"/>
                <c:pt idx="0">
                  <c:v>24.351541480000002</c:v>
                </c:pt>
                <c:pt idx="1">
                  <c:v>19.20699793</c:v>
                </c:pt>
                <c:pt idx="2">
                  <c:v>15.46505771</c:v>
                </c:pt>
                <c:pt idx="3">
                  <c:v>13.69105757</c:v>
                </c:pt>
                <c:pt idx="4">
                  <c:v>13.88823653</c:v>
                </c:pt>
                <c:pt idx="5">
                  <c:v>14.421627880000001</c:v>
                </c:pt>
                <c:pt idx="6">
                  <c:v>14.241773370000001</c:v>
                </c:pt>
                <c:pt idx="7">
                  <c:v>13.870886685</c:v>
                </c:pt>
                <c:pt idx="8" formatCode="General">
                  <c:v>13.5</c:v>
                </c:pt>
              </c:numCache>
            </c:numRef>
          </c:val>
          <c:smooth val="0"/>
          <c:extLst>
            <c:ext xmlns:c16="http://schemas.microsoft.com/office/drawing/2014/chart" uri="{C3380CC4-5D6E-409C-BE32-E72D297353CC}">
              <c16:uniqueId val="{00000003-AE42-4E29-B499-40AEC975D553}"/>
            </c:ext>
          </c:extLst>
        </c:ser>
        <c:ser>
          <c:idx val="4"/>
          <c:order val="4"/>
          <c:tx>
            <c:strRef>
              <c:f>Sheet1!$F$1</c:f>
              <c:strCache>
                <c:ptCount val="1"/>
                <c:pt idx="0">
                  <c:v>Hispanic</c:v>
                </c:pt>
              </c:strCache>
            </c:strRef>
          </c:tx>
          <c:spPr>
            <a:ln w="28575" cap="rnd">
              <a:solidFill>
                <a:schemeClr val="accent4"/>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2-4E29-B499-40AEC975D553}"/>
                </c:ext>
              </c:extLst>
            </c:dLbl>
            <c:dLbl>
              <c:idx val="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660-4CED-9B00-DF7E36F457C1}"/>
                </c:ext>
              </c:extLst>
            </c:dLbl>
            <c:dLbl>
              <c:idx val="7"/>
              <c:delete val="1"/>
              <c:extLst>
                <c:ext xmlns:c15="http://schemas.microsoft.com/office/drawing/2012/chart" uri="{CE6537A1-D6FC-4f65-9D91-7224C49458BB}"/>
                <c:ext xmlns:c16="http://schemas.microsoft.com/office/drawing/2014/chart" uri="{C3380CC4-5D6E-409C-BE32-E72D297353CC}">
                  <c16:uniqueId val="{00000011-AE42-4E29-B499-40AEC975D553}"/>
                </c:ext>
              </c:extLst>
            </c:dLbl>
            <c:dLbl>
              <c:idx val="8"/>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660-4CED-9B00-DF7E36F457C1}"/>
                </c:ext>
              </c:extLst>
            </c:dLbl>
            <c:dLbl>
              <c:idx val="9"/>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Sheet1!$F$2:$F$12</c:f>
              <c:numCache>
                <c:formatCode>0.0</c:formatCode>
                <c:ptCount val="9"/>
                <c:pt idx="0">
                  <c:v>40.222768160000001</c:v>
                </c:pt>
                <c:pt idx="1">
                  <c:v>33.018355970000002</c:v>
                </c:pt>
                <c:pt idx="2">
                  <c:v>27.639503619999999</c:v>
                </c:pt>
                <c:pt idx="3">
                  <c:v>25.546795679999999</c:v>
                </c:pt>
                <c:pt idx="4">
                  <c:v>25.054928879999999</c:v>
                </c:pt>
                <c:pt idx="5">
                  <c:v>24.927078099999999</c:v>
                </c:pt>
                <c:pt idx="6">
                  <c:v>25.720667670000001</c:v>
                </c:pt>
                <c:pt idx="7">
                  <c:v>25.110333834999999</c:v>
                </c:pt>
                <c:pt idx="8" formatCode="General">
                  <c:v>24.5</c:v>
                </c:pt>
              </c:numCache>
            </c:numRef>
          </c:val>
          <c:smooth val="0"/>
          <c:extLst>
            <c:ext xmlns:c16="http://schemas.microsoft.com/office/drawing/2014/chart" uri="{C3380CC4-5D6E-409C-BE32-E72D297353CC}">
              <c16:uniqueId val="{00000004-AE42-4E29-B499-40AEC975D553}"/>
            </c:ext>
          </c:extLst>
        </c:ser>
        <c:ser>
          <c:idx val="5"/>
          <c:order val="5"/>
          <c:tx>
            <c:strRef>
              <c:f>Sheet1!$G$1</c:f>
              <c:strCache>
                <c:ptCount val="1"/>
                <c:pt idx="0">
                  <c:v>White</c:v>
                </c:pt>
              </c:strCache>
            </c:strRef>
          </c:tx>
          <c:spPr>
            <a:ln w="28575" cap="rnd">
              <a:solidFill>
                <a:schemeClr val="accent6"/>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E42-4E29-B499-40AEC975D553}"/>
                </c:ext>
              </c:extLst>
            </c:dLbl>
            <c:dLbl>
              <c:idx val="6"/>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660-4CED-9B00-DF7E36F457C1}"/>
                </c:ext>
              </c:extLst>
            </c:dLbl>
            <c:dLbl>
              <c:idx val="7"/>
              <c:delete val="1"/>
              <c:extLst>
                <c:ext xmlns:c15="http://schemas.microsoft.com/office/drawing/2012/chart" uri="{CE6537A1-D6FC-4f65-9D91-7224C49458BB}"/>
                <c:ext xmlns:c16="http://schemas.microsoft.com/office/drawing/2014/chart" uri="{C3380CC4-5D6E-409C-BE32-E72D297353CC}">
                  <c16:uniqueId val="{00000014-AE42-4E29-B499-40AEC975D553}"/>
                </c:ext>
              </c:extLst>
            </c:dLbl>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660-4CED-9B00-DF7E36F457C1}"/>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Sheet1!$G$2:$G$12</c:f>
              <c:numCache>
                <c:formatCode>0.0</c:formatCode>
                <c:ptCount val="9"/>
                <c:pt idx="0">
                  <c:v>14.486246019999999</c:v>
                </c:pt>
                <c:pt idx="1">
                  <c:v>11.44089827</c:v>
                </c:pt>
                <c:pt idx="2">
                  <c:v>8.9389092619999992</c:v>
                </c:pt>
                <c:pt idx="3">
                  <c:v>8.1527361299999992</c:v>
                </c:pt>
                <c:pt idx="4">
                  <c:v>8.4352712689999994</c:v>
                </c:pt>
                <c:pt idx="5">
                  <c:v>8.6290747450000005</c:v>
                </c:pt>
                <c:pt idx="6">
                  <c:v>8.9831369500000005</c:v>
                </c:pt>
                <c:pt idx="7">
                  <c:v>8.591568474999999</c:v>
                </c:pt>
                <c:pt idx="8" formatCode="General">
                  <c:v>8.1999999999999993</c:v>
                </c:pt>
              </c:numCache>
            </c:numRef>
          </c:val>
          <c:smooth val="0"/>
          <c:extLst>
            <c:ext xmlns:c16="http://schemas.microsoft.com/office/drawing/2014/chart" uri="{C3380CC4-5D6E-409C-BE32-E72D297353CC}">
              <c16:uniqueId val="{00000005-AE42-4E29-B499-40AEC975D553}"/>
            </c:ext>
          </c:extLst>
        </c:ser>
        <c:dLbls>
          <c:showLegendKey val="0"/>
          <c:showVal val="0"/>
          <c:showCatName val="0"/>
          <c:showSerName val="0"/>
          <c:showPercent val="0"/>
          <c:showBubbleSize val="0"/>
        </c:dLbls>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50"/>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10"/>
      </c:valAx>
      <c:spPr>
        <a:noFill/>
        <a:ln w="25400">
          <a:noFill/>
        </a:ln>
        <a:effectLst/>
      </c:spPr>
    </c:plotArea>
    <c:legend>
      <c:legendPos val="tr"/>
      <c:layout>
        <c:manualLayout>
          <c:xMode val="edge"/>
          <c:yMode val="edge"/>
          <c:x val="0.62458777537575727"/>
          <c:y val="1.7863790705765083E-2"/>
          <c:w val="0.36690912406124149"/>
          <c:h val="0.1070205166339554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2481130530549334"/>
          <c:w val="0.99931772021933385"/>
          <c:h val="0.80480916320839579"/>
        </c:manualLayout>
      </c:layout>
      <c:barChart>
        <c:barDir val="col"/>
        <c:grouping val="clustered"/>
        <c:varyColors val="0"/>
        <c:ser>
          <c:idx val="0"/>
          <c:order val="0"/>
          <c:tx>
            <c:strRef>
              <c:f>Sheet1!$B$1</c:f>
              <c:strCache>
                <c:ptCount val="1"/>
                <c:pt idx="0">
                  <c:v>Total</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Sheet1!$B$2:$B$7</c:f>
            </c:numRef>
          </c:val>
          <c:extLst>
            <c:ext xmlns:c16="http://schemas.microsoft.com/office/drawing/2014/chart" uri="{C3380CC4-5D6E-409C-BE32-E72D297353CC}">
              <c16:uniqueId val="{00000000-D653-4230-8552-A31F8FA79037}"/>
            </c:ext>
          </c:extLst>
        </c:ser>
        <c:ser>
          <c:idx val="1"/>
          <c:order val="1"/>
          <c:tx>
            <c:strRef>
              <c:f>Sheet1!$C$1</c:f>
              <c:strCache>
                <c:ptCount val="1"/>
                <c:pt idx="0">
                  <c:v>Expansion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Sheet1!$C$2:$C$7</c:f>
              <c:numCache>
                <c:formatCode>0.0</c:formatCode>
                <c:ptCount val="4"/>
                <c:pt idx="0">
                  <c:v>80.952507354528009</c:v>
                </c:pt>
                <c:pt idx="1">
                  <c:v>83.486104448816278</c:v>
                </c:pt>
                <c:pt idx="2">
                  <c:v>69.274733357818377</c:v>
                </c:pt>
                <c:pt idx="3">
                  <c:v>84.59138178274759</c:v>
                </c:pt>
              </c:numCache>
            </c:numRef>
          </c:val>
          <c:extLst>
            <c:ext xmlns:c16="http://schemas.microsoft.com/office/drawing/2014/chart" uri="{C3380CC4-5D6E-409C-BE32-E72D297353CC}">
              <c16:uniqueId val="{00000001-D653-4230-8552-A31F8FA79037}"/>
            </c:ext>
          </c:extLst>
        </c:ser>
        <c:ser>
          <c:idx val="2"/>
          <c:order val="2"/>
          <c:tx>
            <c:strRef>
              <c:f>Sheet1!$D$1</c:f>
              <c:strCache>
                <c:ptCount val="1"/>
                <c:pt idx="0">
                  <c:v>Nonexpansion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Sheet1!$D$2:$D$7</c:f>
              <c:numCache>
                <c:formatCode>0.0</c:formatCode>
                <c:ptCount val="4"/>
                <c:pt idx="0">
                  <c:v>75.987157345487603</c:v>
                </c:pt>
                <c:pt idx="1">
                  <c:v>79.963320372601075</c:v>
                </c:pt>
                <c:pt idx="2">
                  <c:v>56.848560411079461</c:v>
                </c:pt>
                <c:pt idx="3">
                  <c:v>81.464185048634391</c:v>
                </c:pt>
              </c:numCache>
            </c:numRef>
          </c:val>
          <c:extLst>
            <c:ext xmlns:c16="http://schemas.microsoft.com/office/drawing/2014/chart" uri="{C3380CC4-5D6E-409C-BE32-E72D297353CC}">
              <c16:uniqueId val="{00000000-CEAF-4932-8E1B-4F64311409B5}"/>
            </c:ext>
          </c:extLst>
        </c:ser>
        <c:dLbls>
          <c:showLegendKey val="0"/>
          <c:showVal val="0"/>
          <c:showCatName val="0"/>
          <c:showSerName val="0"/>
          <c:showPercent val="0"/>
          <c:showBubbleSize val="0"/>
        </c:dLbls>
        <c:gapWidth val="10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0.0" sourceLinked="1"/>
        <c:majorTickMark val="none"/>
        <c:minorTickMark val="none"/>
        <c:tickLblPos val="nextTo"/>
        <c:crossAx val="245131567"/>
        <c:crosses val="autoZero"/>
        <c:crossBetween val="between"/>
      </c:valAx>
      <c:spPr>
        <a:noFill/>
        <a:ln>
          <a:noFill/>
        </a:ln>
        <a:effectLst/>
      </c:spPr>
    </c:plotArea>
    <c:legend>
      <c:legendPos val="tr"/>
      <c:layout>
        <c:manualLayout>
          <c:xMode val="edge"/>
          <c:yMode val="edge"/>
          <c:x val="0.70561729114639149"/>
          <c:y val="9.69014358518238E-3"/>
          <c:w val="0.29438270885360857"/>
          <c:h val="7.668112582207505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7815373078365209"/>
          <c:h val="0.78061523200310889"/>
        </c:manualLayout>
      </c:layout>
      <c:barChart>
        <c:barDir val="col"/>
        <c:grouping val="clustered"/>
        <c:varyColors val="0"/>
        <c:ser>
          <c:idx val="0"/>
          <c:order val="0"/>
          <c:tx>
            <c:strRef>
              <c:f>Sheet1!$B$1</c:f>
              <c:strCache>
                <c:ptCount val="1"/>
                <c:pt idx="0">
                  <c:v>Black</c:v>
                </c:pt>
              </c:strCache>
            </c:strRef>
          </c:tx>
          <c:spPr>
            <a:solidFill>
              <a:schemeClr val="bg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Sheet1!$B$2:$B$5</c:f>
              <c:numCache>
                <c:formatCode>0.0</c:formatCode>
                <c:ptCount val="2"/>
                <c:pt idx="0">
                  <c:v>1.8668069192776819</c:v>
                </c:pt>
                <c:pt idx="1">
                  <c:v>0.69276311184300177</c:v>
                </c:pt>
              </c:numCache>
            </c:numRef>
          </c:val>
          <c:extLst>
            <c:ext xmlns:c16="http://schemas.microsoft.com/office/drawing/2014/chart" uri="{C3380CC4-5D6E-409C-BE32-E72D297353CC}">
              <c16:uniqueId val="{00000000-06AD-1444-B480-4C586AA6FC0F}"/>
            </c:ext>
          </c:extLst>
        </c:ser>
        <c:ser>
          <c:idx val="1"/>
          <c:order val="1"/>
          <c:tx>
            <c:strRef>
              <c:f>Sheet1!$C$1</c:f>
              <c:strCache>
                <c:ptCount val="1"/>
                <c:pt idx="0">
                  <c:v>Hispanic</c:v>
                </c:pt>
              </c:strCache>
            </c:strRef>
          </c:tx>
          <c:spPr>
            <a:solidFill>
              <a:schemeClr val="accent4"/>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Sheet1!$C$2:$C$5</c:f>
              <c:numCache>
                <c:formatCode>0.0</c:formatCode>
                <c:ptCount val="2"/>
                <c:pt idx="0">
                  <c:v>1.5647646938043458</c:v>
                </c:pt>
                <c:pt idx="1">
                  <c:v>1.3664205748352991</c:v>
                </c:pt>
              </c:numCache>
            </c:numRef>
          </c:val>
          <c:extLst>
            <c:ext xmlns:c16="http://schemas.microsoft.com/office/drawing/2014/chart" uri="{C3380CC4-5D6E-409C-BE32-E72D297353CC}">
              <c16:uniqueId val="{00000001-06AD-1444-B480-4C586AA6FC0F}"/>
            </c:ext>
          </c:extLst>
        </c:ser>
        <c:ser>
          <c:idx val="2"/>
          <c:order val="2"/>
          <c:tx>
            <c:strRef>
              <c:f>Sheet1!$D$1</c:f>
              <c:strCache>
                <c:ptCount val="1"/>
                <c:pt idx="0">
                  <c:v>White</c:v>
                </c:pt>
              </c:strCache>
            </c:strRef>
          </c:tx>
          <c:spPr>
            <a:solidFill>
              <a:schemeClr val="accent6"/>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Sheet1!$D$2:$D$5</c:f>
              <c:numCache>
                <c:formatCode>0.0</c:formatCode>
                <c:ptCount val="2"/>
                <c:pt idx="0">
                  <c:v>1.2004878082470114</c:v>
                </c:pt>
                <c:pt idx="1">
                  <c:v>0.53436450208555719</c:v>
                </c:pt>
              </c:numCache>
            </c:numRef>
          </c:val>
          <c:extLst>
            <c:ext xmlns:c16="http://schemas.microsoft.com/office/drawing/2014/chart" uri="{C3380CC4-5D6E-409C-BE32-E72D297353CC}">
              <c16:uniqueId val="{00000002-06AD-1444-B480-4C586AA6FC0F}"/>
            </c:ext>
          </c:extLst>
        </c:ser>
        <c:dLbls>
          <c:showLegendKey val="0"/>
          <c:showVal val="0"/>
          <c:showCatName val="0"/>
          <c:showSerName val="0"/>
          <c:showPercent val="0"/>
          <c:showBubbleSize val="0"/>
        </c:dLbls>
        <c:gapWidth val="12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0.0" sourceLinked="1"/>
        <c:majorTickMark val="out"/>
        <c:minorTickMark val="none"/>
        <c:tickLblPos val="nextTo"/>
        <c:crossAx val="245131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7815373078365209"/>
          <c:h val="0.78061523200310889"/>
        </c:manualLayout>
      </c:layout>
      <c:barChart>
        <c:barDir val="col"/>
        <c:grouping val="clustered"/>
        <c:varyColors val="0"/>
        <c:ser>
          <c:idx val="0"/>
          <c:order val="0"/>
          <c:tx>
            <c:strRef>
              <c:f>Sheet1!$B$1</c:f>
              <c:strCache>
                <c:ptCount val="1"/>
                <c:pt idx="0">
                  <c:v>Black</c:v>
                </c:pt>
              </c:strCache>
            </c:strRef>
          </c:tx>
          <c:spPr>
            <a:solidFill>
              <a:schemeClr val="bg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Sheet1!$B$2:$B$5</c:f>
              <c:numCache>
                <c:formatCode>0.0</c:formatCode>
                <c:ptCount val="2"/>
                <c:pt idx="0">
                  <c:v>0.75091399999999997</c:v>
                </c:pt>
                <c:pt idx="1">
                  <c:v>1.243009</c:v>
                </c:pt>
              </c:numCache>
            </c:numRef>
          </c:val>
          <c:extLst>
            <c:ext xmlns:c16="http://schemas.microsoft.com/office/drawing/2014/chart" uri="{C3380CC4-5D6E-409C-BE32-E72D297353CC}">
              <c16:uniqueId val="{00000000-F97C-FE42-85FC-5E161FA2551E}"/>
            </c:ext>
          </c:extLst>
        </c:ser>
        <c:ser>
          <c:idx val="1"/>
          <c:order val="1"/>
          <c:tx>
            <c:strRef>
              <c:f>Sheet1!$C$1</c:f>
              <c:strCache>
                <c:ptCount val="1"/>
                <c:pt idx="0">
                  <c:v>Hispanic</c:v>
                </c:pt>
              </c:strCache>
            </c:strRef>
          </c:tx>
          <c:spPr>
            <a:solidFill>
              <a:schemeClr val="accent4"/>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Sheet1!$C$2:$C$5</c:f>
              <c:numCache>
                <c:formatCode>0.0</c:formatCode>
                <c:ptCount val="2"/>
                <c:pt idx="0">
                  <c:v>0.60940300000000003</c:v>
                </c:pt>
                <c:pt idx="1">
                  <c:v>1.5846420000000001</c:v>
                </c:pt>
              </c:numCache>
            </c:numRef>
          </c:val>
          <c:extLst>
            <c:ext xmlns:c16="http://schemas.microsoft.com/office/drawing/2014/chart" uri="{C3380CC4-5D6E-409C-BE32-E72D297353CC}">
              <c16:uniqueId val="{00000001-F97C-FE42-85FC-5E161FA2551E}"/>
            </c:ext>
          </c:extLst>
        </c:ser>
        <c:ser>
          <c:idx val="2"/>
          <c:order val="2"/>
          <c:tx>
            <c:strRef>
              <c:f>Sheet1!$D$1</c:f>
              <c:strCache>
                <c:ptCount val="1"/>
                <c:pt idx="0">
                  <c:v>White</c:v>
                </c:pt>
              </c:strCache>
            </c:strRef>
          </c:tx>
          <c:spPr>
            <a:solidFill>
              <a:schemeClr val="accent6"/>
            </a:solidFill>
            <a:ln>
              <a:noFill/>
            </a:ln>
            <a:effectLst/>
          </c:spPr>
          <c:invertIfNegative val="0"/>
          <c:dLbls>
            <c:dLbl>
              <c:idx val="0"/>
              <c:layout>
                <c:manualLayout>
                  <c:x val="0"/>
                  <c:y val="2.1897777711800247E-2"/>
                </c:manualLayout>
              </c:layout>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6"/>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7C-FE42-85FC-5E161FA2551E}"/>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7C-FE42-85FC-5E161FA2551E}"/>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Sheet1!$D$2:$D$5</c:f>
              <c:numCache>
                <c:formatCode>0.0</c:formatCode>
                <c:ptCount val="2"/>
                <c:pt idx="0">
                  <c:v>0.19841</c:v>
                </c:pt>
                <c:pt idx="1">
                  <c:v>0.45214199999999999</c:v>
                </c:pt>
              </c:numCache>
            </c:numRef>
          </c:val>
          <c:extLst>
            <c:ext xmlns:c16="http://schemas.microsoft.com/office/drawing/2014/chart" uri="{C3380CC4-5D6E-409C-BE32-E72D297353CC}">
              <c16:uniqueId val="{00000004-F97C-FE42-85FC-5E161FA2551E}"/>
            </c:ext>
          </c:extLst>
        </c:ser>
        <c:dLbls>
          <c:showLegendKey val="0"/>
          <c:showVal val="0"/>
          <c:showCatName val="0"/>
          <c:showSerName val="0"/>
          <c:showPercent val="0"/>
          <c:showBubbleSize val="0"/>
        </c:dLbls>
        <c:gapWidth val="12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max val="2"/>
        </c:scaling>
        <c:delete val="1"/>
        <c:axPos val="l"/>
        <c:numFmt formatCode="0.0" sourceLinked="1"/>
        <c:majorTickMark val="out"/>
        <c:minorTickMark val="none"/>
        <c:tickLblPos val="nextTo"/>
        <c:crossAx val="245131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7815373078365209"/>
          <c:h val="0.78061523200310889"/>
        </c:manualLayout>
      </c:layout>
      <c:barChart>
        <c:barDir val="col"/>
        <c:grouping val="clustered"/>
        <c:varyColors val="0"/>
        <c:ser>
          <c:idx val="0"/>
          <c:order val="0"/>
          <c:tx>
            <c:strRef>
              <c:f>Sheet1!$B$1</c:f>
              <c:strCache>
                <c:ptCount val="1"/>
                <c:pt idx="0">
                  <c:v>Black</c:v>
                </c:pt>
              </c:strCache>
            </c:strRef>
          </c:tx>
          <c:spPr>
            <a:solidFill>
              <a:schemeClr val="bg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Sheet1!$B$2:$B$5</c:f>
              <c:numCache>
                <c:formatCode>0.0</c:formatCode>
                <c:ptCount val="2"/>
                <c:pt idx="0">
                  <c:v>-0.82670999999999994</c:v>
                </c:pt>
                <c:pt idx="1">
                  <c:v>-0.70279000000000003</c:v>
                </c:pt>
              </c:numCache>
            </c:numRef>
          </c:val>
          <c:extLst>
            <c:ext xmlns:c16="http://schemas.microsoft.com/office/drawing/2014/chart" uri="{C3380CC4-5D6E-409C-BE32-E72D297353CC}">
              <c16:uniqueId val="{00000000-9CEA-F74B-A545-E31964838E1B}"/>
            </c:ext>
          </c:extLst>
        </c:ser>
        <c:ser>
          <c:idx val="1"/>
          <c:order val="1"/>
          <c:tx>
            <c:strRef>
              <c:f>Sheet1!$C$1</c:f>
              <c:strCache>
                <c:ptCount val="1"/>
                <c:pt idx="0">
                  <c:v>Hispanic</c:v>
                </c:pt>
              </c:strCache>
            </c:strRef>
          </c:tx>
          <c:spPr>
            <a:solidFill>
              <a:schemeClr val="accent4"/>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Sheet1!$C$2:$C$5</c:f>
              <c:numCache>
                <c:formatCode>0.0</c:formatCode>
                <c:ptCount val="2"/>
                <c:pt idx="0">
                  <c:v>-1.0560799999999999</c:v>
                </c:pt>
                <c:pt idx="1">
                  <c:v>-1.6129100000000001</c:v>
                </c:pt>
              </c:numCache>
            </c:numRef>
          </c:val>
          <c:extLst>
            <c:ext xmlns:c16="http://schemas.microsoft.com/office/drawing/2014/chart" uri="{C3380CC4-5D6E-409C-BE32-E72D297353CC}">
              <c16:uniqueId val="{00000001-9CEA-F74B-A545-E31964838E1B}"/>
            </c:ext>
          </c:extLst>
        </c:ser>
        <c:ser>
          <c:idx val="2"/>
          <c:order val="2"/>
          <c:tx>
            <c:strRef>
              <c:f>Sheet1!$D$1</c:f>
              <c:strCache>
                <c:ptCount val="1"/>
                <c:pt idx="0">
                  <c:v>White</c:v>
                </c:pt>
              </c:strCache>
            </c:strRef>
          </c:tx>
          <c:spPr>
            <a:solidFill>
              <a:schemeClr val="accent6"/>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EA-F74B-A545-E31964838E1B}"/>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EA-F74B-A545-E31964838E1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2"/>
                <c:pt idx="0">
                  <c:v>Expansion</c:v>
                </c:pt>
                <c:pt idx="1">
                  <c:v>Nonexpansion</c:v>
                </c:pt>
              </c:strCache>
            </c:strRef>
          </c:cat>
          <c:val>
            <c:numRef>
              <c:f>Sheet1!$D$2:$D$5</c:f>
              <c:numCache>
                <c:formatCode>0.0</c:formatCode>
                <c:ptCount val="2"/>
                <c:pt idx="0">
                  <c:v>-0.79810000000000003</c:v>
                </c:pt>
                <c:pt idx="1">
                  <c:v>-0.72394000000000003</c:v>
                </c:pt>
              </c:numCache>
            </c:numRef>
          </c:val>
          <c:extLst>
            <c:ext xmlns:c16="http://schemas.microsoft.com/office/drawing/2014/chart" uri="{C3380CC4-5D6E-409C-BE32-E72D297353CC}">
              <c16:uniqueId val="{00000004-9CEA-F74B-A545-E31964838E1B}"/>
            </c:ext>
          </c:extLst>
        </c:ser>
        <c:dLbls>
          <c:showLegendKey val="0"/>
          <c:showVal val="0"/>
          <c:showCatName val="0"/>
          <c:showSerName val="0"/>
          <c:showPercent val="0"/>
          <c:showBubbleSize val="0"/>
        </c:dLbls>
        <c:gapWidth val="120"/>
        <c:axId val="245131567"/>
        <c:axId val="1907550767"/>
      </c:barChart>
      <c:catAx>
        <c:axId val="245131567"/>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200"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max val="0"/>
          <c:min val="-2"/>
        </c:scaling>
        <c:delete val="1"/>
        <c:axPos val="l"/>
        <c:numFmt formatCode="0.0" sourceLinked="1"/>
        <c:majorTickMark val="out"/>
        <c:minorTickMark val="none"/>
        <c:tickLblPos val="nextTo"/>
        <c:crossAx val="245131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9931772021933385"/>
          <c:h val="0.81714347573412949"/>
        </c:manualLayout>
      </c:layout>
      <c:barChart>
        <c:barDir val="col"/>
        <c:grouping val="clustered"/>
        <c:varyColors val="0"/>
        <c:ser>
          <c:idx val="0"/>
          <c:order val="0"/>
          <c:tx>
            <c:strRef>
              <c:f>Sheet1!$B$1</c:f>
              <c:strCache>
                <c:ptCount val="1"/>
                <c:pt idx="0">
                  <c:v>Expansion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Sheet1!$B$2:$B$7</c:f>
              <c:numCache>
                <c:formatCode>0.0</c:formatCode>
                <c:ptCount val="4"/>
                <c:pt idx="0">
                  <c:v>9.0963464816868136</c:v>
                </c:pt>
                <c:pt idx="1">
                  <c:v>9.4266836931210669</c:v>
                </c:pt>
                <c:pt idx="2">
                  <c:v>19.236154796757845</c:v>
                </c:pt>
                <c:pt idx="3">
                  <c:v>6.1698038257381347</c:v>
                </c:pt>
              </c:numCache>
            </c:numRef>
          </c:val>
          <c:extLst>
            <c:ext xmlns:c16="http://schemas.microsoft.com/office/drawing/2014/chart" uri="{C3380CC4-5D6E-409C-BE32-E72D297353CC}">
              <c16:uniqueId val="{00000000-D653-4230-8552-A31F8FA79037}"/>
            </c:ext>
          </c:extLst>
        </c:ser>
        <c:ser>
          <c:idx val="1"/>
          <c:order val="1"/>
          <c:tx>
            <c:strRef>
              <c:f>Sheet1!$C$1</c:f>
              <c:strCache>
                <c:ptCount val="1"/>
                <c:pt idx="0">
                  <c:v>Nonexpansion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Sheet1!$C$2:$C$7</c:f>
              <c:numCache>
                <c:formatCode>0.0</c:formatCode>
                <c:ptCount val="4"/>
                <c:pt idx="0">
                  <c:v>18.008161732536205</c:v>
                </c:pt>
                <c:pt idx="1">
                  <c:v>18.189788008932727</c:v>
                </c:pt>
                <c:pt idx="2">
                  <c:v>33.884565046607605</c:v>
                </c:pt>
                <c:pt idx="3">
                  <c:v>12.53028992953524</c:v>
                </c:pt>
              </c:numCache>
            </c:numRef>
          </c:val>
          <c:extLst>
            <c:ext xmlns:c16="http://schemas.microsoft.com/office/drawing/2014/chart" uri="{C3380CC4-5D6E-409C-BE32-E72D297353CC}">
              <c16:uniqueId val="{00000001-D653-4230-8552-A31F8FA79037}"/>
            </c:ext>
          </c:extLst>
        </c:ser>
        <c:dLbls>
          <c:showLegendKey val="0"/>
          <c:showVal val="0"/>
          <c:showCatName val="0"/>
          <c:showSerName val="0"/>
          <c:showPercent val="0"/>
          <c:showBubbleSize val="0"/>
        </c:dLbls>
        <c:gapWidth val="10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0.0" sourceLinked="1"/>
        <c:majorTickMark val="none"/>
        <c:minorTickMark val="none"/>
        <c:tickLblPos val="nextTo"/>
        <c:crossAx val="245131567"/>
        <c:crosses val="autoZero"/>
        <c:crossBetween val="between"/>
      </c:valAx>
      <c:spPr>
        <a:noFill/>
        <a:ln>
          <a:noFill/>
        </a:ln>
        <a:effectLst/>
      </c:spPr>
    </c:plotArea>
    <c:legend>
      <c:legendPos val="tr"/>
      <c:layout>
        <c:manualLayout>
          <c:xMode val="edge"/>
          <c:yMode val="edge"/>
          <c:x val="0.70277025542618121"/>
          <c:y val="0"/>
          <c:w val="0.29722974457381895"/>
          <c:h val="9.9531621031418757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580900697064551E-2"/>
          <c:y val="5.2653640321717023E-2"/>
          <c:w val="0.96419168041911141"/>
          <c:h val="0.86668126402495116"/>
        </c:manualLayout>
      </c:layout>
      <c:lineChart>
        <c:grouping val="standard"/>
        <c:varyColors val="0"/>
        <c:ser>
          <c:idx val="0"/>
          <c:order val="0"/>
          <c:tx>
            <c:strRef>
              <c:f>Sheet1!$B$1</c:f>
              <c:strCache>
                <c:ptCount val="1"/>
                <c:pt idx="0">
                  <c:v>N.C. Black</c:v>
                </c:pt>
              </c:strCache>
            </c:strRef>
          </c:tx>
          <c:spPr>
            <a:ln w="28575" cap="rnd">
              <a:solidFill>
                <a:schemeClr val="accent2"/>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C9-4F3A-9AAD-73E46E6BBCB1}"/>
                </c:ext>
              </c:extLst>
            </c:dLbl>
            <c:dLbl>
              <c:idx val="7"/>
              <c:delete val="1"/>
              <c:extLst>
                <c:ext xmlns:c15="http://schemas.microsoft.com/office/drawing/2012/chart" uri="{CE6537A1-D6FC-4f65-9D91-7224C49458BB}"/>
                <c:ext xmlns:c16="http://schemas.microsoft.com/office/drawing/2014/chart" uri="{C3380CC4-5D6E-409C-BE32-E72D297353CC}">
                  <c16:uniqueId val="{00000013-AE42-4E29-B499-40AEC975D553}"/>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5F-4329-95C3-ACFB7D55F50B}"/>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2"/>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Sheet1!$B$2:$B$12</c:f>
              <c:numCache>
                <c:formatCode>0.0</c:formatCode>
                <c:ptCount val="9"/>
                <c:pt idx="0">
                  <c:v>38.434691829999998</c:v>
                </c:pt>
                <c:pt idx="1">
                  <c:v>29.93884284</c:v>
                </c:pt>
                <c:pt idx="2">
                  <c:v>24.89455993</c:v>
                </c:pt>
                <c:pt idx="3">
                  <c:v>24.19298148</c:v>
                </c:pt>
                <c:pt idx="4">
                  <c:v>24.363847239999998</c:v>
                </c:pt>
                <c:pt idx="5">
                  <c:v>23.133751830000001</c:v>
                </c:pt>
                <c:pt idx="6">
                  <c:v>25.065094899999998</c:v>
                </c:pt>
                <c:pt idx="7">
                  <c:v>23.982547449999998</c:v>
                </c:pt>
                <c:pt idx="8">
                  <c:v>22.9</c:v>
                </c:pt>
              </c:numCache>
            </c:numRef>
          </c:val>
          <c:smooth val="0"/>
          <c:extLst>
            <c:ext xmlns:c16="http://schemas.microsoft.com/office/drawing/2014/chart" uri="{C3380CC4-5D6E-409C-BE32-E72D297353CC}">
              <c16:uniqueId val="{00000000-4F20-7741-ADA6-342E766498B0}"/>
            </c:ext>
          </c:extLst>
        </c:ser>
        <c:ser>
          <c:idx val="1"/>
          <c:order val="1"/>
          <c:tx>
            <c:strRef>
              <c:f>Sheet1!$C$1</c:f>
              <c:strCache>
                <c:ptCount val="1"/>
                <c:pt idx="0">
                  <c:v>N.C. White</c:v>
                </c:pt>
              </c:strCache>
            </c:strRef>
          </c:tx>
          <c:spPr>
            <a:ln w="34925" cap="rnd">
              <a:solidFill>
                <a:schemeClr val="accent2"/>
              </a:solidFill>
              <a:prstDash val="sysDot"/>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E42-4E29-B499-40AEC975D553}"/>
                </c:ext>
              </c:extLst>
            </c:dLbl>
            <c:dLbl>
              <c:idx val="7"/>
              <c:delete val="1"/>
              <c:extLst>
                <c:ext xmlns:c15="http://schemas.microsoft.com/office/drawing/2012/chart" uri="{CE6537A1-D6FC-4f65-9D91-7224C49458BB}"/>
                <c:ext xmlns:c16="http://schemas.microsoft.com/office/drawing/2014/chart" uri="{C3380CC4-5D6E-409C-BE32-E72D297353CC}">
                  <c16:uniqueId val="{00000015-AE42-4E29-B499-40AEC975D553}"/>
                </c:ext>
              </c:extLst>
            </c:dLbl>
            <c:dLbl>
              <c:idx val="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5F-4329-95C3-ACFB7D55F50B}"/>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2"/>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Sheet1!$C$2:$C$12</c:f>
              <c:numCache>
                <c:formatCode>0.0</c:formatCode>
                <c:ptCount val="9"/>
                <c:pt idx="0">
                  <c:v>35.738099810000001</c:v>
                </c:pt>
                <c:pt idx="1">
                  <c:v>30.197911940000001</c:v>
                </c:pt>
                <c:pt idx="2">
                  <c:v>26.47903981</c:v>
                </c:pt>
                <c:pt idx="3">
                  <c:v>24.52128128</c:v>
                </c:pt>
                <c:pt idx="4">
                  <c:v>26.08488749</c:v>
                </c:pt>
                <c:pt idx="5">
                  <c:v>25.274716720000001</c:v>
                </c:pt>
                <c:pt idx="6">
                  <c:v>26.605585260000002</c:v>
                </c:pt>
                <c:pt idx="7">
                  <c:v>24.552792629999999</c:v>
                </c:pt>
                <c:pt idx="8">
                  <c:v>22.5</c:v>
                </c:pt>
              </c:numCache>
            </c:numRef>
          </c:val>
          <c:smooth val="0"/>
          <c:extLst>
            <c:ext xmlns:c16="http://schemas.microsoft.com/office/drawing/2014/chart" uri="{C3380CC4-5D6E-409C-BE32-E72D297353CC}">
              <c16:uniqueId val="{00000001-AE42-4E29-B499-40AEC975D553}"/>
            </c:ext>
          </c:extLst>
        </c:ser>
        <c:ser>
          <c:idx val="2"/>
          <c:order val="2"/>
          <c:tx>
            <c:strRef>
              <c:f>Sheet1!$D$1</c:f>
              <c:strCache>
                <c:ptCount val="1"/>
                <c:pt idx="0">
                  <c:v>Va. Black</c:v>
                </c:pt>
              </c:strCache>
            </c:strRef>
          </c:tx>
          <c:spPr>
            <a:ln w="28575" cap="rnd">
              <a:solidFill>
                <a:schemeClr val="accent1"/>
              </a:solidFill>
              <a:prstDash val="solid"/>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51A-48E3-A686-0CCAD6789520}"/>
                </c:ext>
              </c:extLst>
            </c:dLbl>
            <c:dLbl>
              <c:idx val="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5F-4329-95C3-ACFB7D55F50B}"/>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Sheet1!$D$2:$D$12</c:f>
              <c:numCache>
                <c:formatCode>0.0</c:formatCode>
                <c:ptCount val="9"/>
                <c:pt idx="0">
                  <c:v>37.128609480000001</c:v>
                </c:pt>
                <c:pt idx="1">
                  <c:v>33.242435380000003</c:v>
                </c:pt>
                <c:pt idx="2">
                  <c:v>27.40236457</c:v>
                </c:pt>
                <c:pt idx="3">
                  <c:v>24.417756220000001</c:v>
                </c:pt>
                <c:pt idx="4">
                  <c:v>25.019950519999998</c:v>
                </c:pt>
                <c:pt idx="5">
                  <c:v>24.791442119999999</c:v>
                </c:pt>
                <c:pt idx="6">
                  <c:v>18.552356450000001</c:v>
                </c:pt>
                <c:pt idx="7">
                  <c:v>15.826178225</c:v>
                </c:pt>
                <c:pt idx="8">
                  <c:v>13.1</c:v>
                </c:pt>
              </c:numCache>
            </c:numRef>
          </c:val>
          <c:smooth val="0"/>
          <c:extLst>
            <c:ext xmlns:c16="http://schemas.microsoft.com/office/drawing/2014/chart" uri="{C3380CC4-5D6E-409C-BE32-E72D297353CC}">
              <c16:uniqueId val="{00000000-E51A-48E3-A686-0CCAD6789520}"/>
            </c:ext>
          </c:extLst>
        </c:ser>
        <c:ser>
          <c:idx val="3"/>
          <c:order val="3"/>
          <c:tx>
            <c:strRef>
              <c:f>Sheet1!$E$1</c:f>
              <c:strCache>
                <c:ptCount val="1"/>
                <c:pt idx="0">
                  <c:v>Va. White</c:v>
                </c:pt>
              </c:strCache>
            </c:strRef>
          </c:tx>
          <c:spPr>
            <a:ln w="34925" cap="rnd">
              <a:solidFill>
                <a:schemeClr val="accent1"/>
              </a:solidFill>
              <a:prstDash val="sysDot"/>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51A-48E3-A686-0CCAD6789520}"/>
                </c:ext>
              </c:extLst>
            </c:dLbl>
            <c:dLbl>
              <c:idx val="7"/>
              <c:delete val="1"/>
              <c:extLst>
                <c:ext xmlns:c15="http://schemas.microsoft.com/office/drawing/2012/chart" uri="{CE6537A1-D6FC-4f65-9D91-7224C49458BB}"/>
                <c:ext xmlns:c16="http://schemas.microsoft.com/office/drawing/2014/chart" uri="{C3380CC4-5D6E-409C-BE32-E72D297353CC}">
                  <c16:uniqueId val="{00000004-E51A-48E3-A686-0CCAD6789520}"/>
                </c:ext>
              </c:extLst>
            </c:dLbl>
            <c:dLbl>
              <c:idx val="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5F-4329-95C3-ACFB7D55F50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accent1"/>
                    </a:solidFill>
                    <a:latin typeface="+mn-lt"/>
                    <a:ea typeface="+mn-ea"/>
                    <a:cs typeface="+mn-cs"/>
                  </a:defRPr>
                </a:pPr>
                <a:endParaRPr lang="en-US"/>
              </a:p>
            </c:txPr>
            <c:dLblPos val="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2013</c:v>
                </c:pt>
                <c:pt idx="1">
                  <c:v>2014</c:v>
                </c:pt>
                <c:pt idx="2">
                  <c:v>2015</c:v>
                </c:pt>
                <c:pt idx="3">
                  <c:v>2016</c:v>
                </c:pt>
                <c:pt idx="4">
                  <c:v>2017</c:v>
                </c:pt>
                <c:pt idx="5">
                  <c:v>2018</c:v>
                </c:pt>
                <c:pt idx="6">
                  <c:v>2019</c:v>
                </c:pt>
                <c:pt idx="7">
                  <c:v>2020*</c:v>
                </c:pt>
                <c:pt idx="8">
                  <c:v>2021</c:v>
                </c:pt>
              </c:strCache>
            </c:strRef>
          </c:cat>
          <c:val>
            <c:numRef>
              <c:f>Sheet1!$E$2:$E$12</c:f>
              <c:numCache>
                <c:formatCode>0.0</c:formatCode>
                <c:ptCount val="9"/>
                <c:pt idx="0">
                  <c:v>31.570575059999999</c:v>
                </c:pt>
                <c:pt idx="1">
                  <c:v>27.621950139999999</c:v>
                </c:pt>
                <c:pt idx="2">
                  <c:v>25.144611309999998</c:v>
                </c:pt>
                <c:pt idx="3">
                  <c:v>24.40884642</c:v>
                </c:pt>
                <c:pt idx="4">
                  <c:v>23.64214299</c:v>
                </c:pt>
                <c:pt idx="5">
                  <c:v>23.221608740000001</c:v>
                </c:pt>
                <c:pt idx="6">
                  <c:v>18.03956466</c:v>
                </c:pt>
                <c:pt idx="7">
                  <c:v>15.819782329999999</c:v>
                </c:pt>
                <c:pt idx="8" formatCode="General">
                  <c:v>13.6</c:v>
                </c:pt>
              </c:numCache>
            </c:numRef>
          </c:val>
          <c:smooth val="0"/>
          <c:extLst>
            <c:ext xmlns:c16="http://schemas.microsoft.com/office/drawing/2014/chart" uri="{C3380CC4-5D6E-409C-BE32-E72D297353CC}">
              <c16:uniqueId val="{00000001-E51A-48E3-A686-0CCAD6789520}"/>
            </c:ext>
          </c:extLst>
        </c:ser>
        <c:dLbls>
          <c:showLegendKey val="0"/>
          <c:showVal val="0"/>
          <c:showCatName val="0"/>
          <c:showSerName val="0"/>
          <c:showPercent val="0"/>
          <c:showBubbleSize val="0"/>
        </c:dLbls>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40"/>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10"/>
      </c:valAx>
      <c:spPr>
        <a:noFill/>
        <a:ln w="25400">
          <a:noFill/>
        </a:ln>
        <a:effectLst/>
      </c:spPr>
    </c:plotArea>
    <c:legend>
      <c:legendPos val="tr"/>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9931772021933385"/>
          <c:h val="0.81714347573412949"/>
        </c:manualLayout>
      </c:layout>
      <c:barChart>
        <c:barDir val="col"/>
        <c:grouping val="clustered"/>
        <c:varyColors val="0"/>
        <c:ser>
          <c:idx val="0"/>
          <c:order val="0"/>
          <c:tx>
            <c:strRef>
              <c:f>Sheet1!$B$1</c:f>
              <c:strCache>
                <c:ptCount val="1"/>
                <c:pt idx="0">
                  <c:v>Expansion</c:v>
                </c:pt>
              </c:strCache>
            </c:strRef>
          </c:tx>
          <c:spPr>
            <a:solidFill>
              <a:schemeClr val="bg2"/>
            </a:solidFill>
            <a:ln>
              <a:noFill/>
            </a:ln>
            <a:effectLst/>
          </c:spPr>
          <c:invertIfNegative val="0"/>
          <c:dPt>
            <c:idx val="1"/>
            <c:invertIfNegative val="0"/>
            <c:bubble3D val="0"/>
            <c:spPr>
              <a:solidFill>
                <a:schemeClr val="accent1"/>
              </a:solidFill>
              <a:ln>
                <a:noFill/>
              </a:ln>
              <a:effectLst/>
            </c:spPr>
            <c:extLst>
              <c:ext xmlns:c16="http://schemas.microsoft.com/office/drawing/2014/chart" uri="{C3380CC4-5D6E-409C-BE32-E72D297353CC}">
                <c16:uniqueId val="{00000001-C98E-44AF-BFA6-602E1EBAA061}"/>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C98E-44AF-BFA6-602E1EBAA061}"/>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2-C98E-44AF-BFA6-602E1EBAA061}"/>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3-C98E-44AF-BFA6-602E1EBAA061}"/>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4-C98E-44AF-BFA6-602E1EBAA06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4"/>
                <c:pt idx="0">
                  <c:v>All</c:v>
                </c:pt>
                <c:pt idx="1">
                  <c:v>Black</c:v>
                </c:pt>
                <c:pt idx="2">
                  <c:v>Hispanic</c:v>
                </c:pt>
                <c:pt idx="3">
                  <c:v>White</c:v>
                </c:pt>
              </c:strCache>
            </c:strRef>
          </c:cat>
          <c:val>
            <c:numRef>
              <c:f>Sheet1!$B$2:$B$7</c:f>
              <c:numCache>
                <c:formatCode>General</c:formatCode>
                <c:ptCount val="4"/>
                <c:pt idx="0">
                  <c:v>33.5</c:v>
                </c:pt>
                <c:pt idx="1">
                  <c:v>44.1</c:v>
                </c:pt>
                <c:pt idx="2">
                  <c:v>36.6</c:v>
                </c:pt>
                <c:pt idx="3">
                  <c:v>30.1</c:v>
                </c:pt>
              </c:numCache>
            </c:numRef>
          </c:val>
          <c:extLst>
            <c:ext xmlns:c16="http://schemas.microsoft.com/office/drawing/2014/chart" uri="{C3380CC4-5D6E-409C-BE32-E72D297353CC}">
              <c16:uniqueId val="{00000000-D653-4230-8552-A31F8FA79037}"/>
            </c:ext>
          </c:extLst>
        </c:ser>
        <c:dLbls>
          <c:showLegendKey val="0"/>
          <c:showVal val="0"/>
          <c:showCatName val="0"/>
          <c:showSerName val="0"/>
          <c:showPercent val="0"/>
          <c:showBubbleSize val="0"/>
        </c:dLbls>
        <c:gapWidth val="12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General" sourceLinked="1"/>
        <c:majorTickMark val="none"/>
        <c:minorTickMark val="none"/>
        <c:tickLblPos val="nextTo"/>
        <c:crossAx val="245131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580900697064544E-2"/>
          <c:y val="5.2653640321717023E-2"/>
          <c:w val="0.96441909930293546"/>
          <c:h val="0.86668126402495116"/>
        </c:manualLayout>
      </c:layout>
      <c:lineChart>
        <c:grouping val="standard"/>
        <c:varyColors val="0"/>
        <c:ser>
          <c:idx val="0"/>
          <c:order val="0"/>
          <c:tx>
            <c:strRef>
              <c:f>Sheet1!$B$1</c:f>
              <c:strCache>
                <c:ptCount val="1"/>
                <c:pt idx="0">
                  <c:v>All</c:v>
                </c:pt>
              </c:strCache>
            </c:strRef>
          </c:tx>
          <c:spPr>
            <a:ln w="28575" cap="rnd">
              <a:solidFill>
                <a:schemeClr val="tx1">
                  <a:lumMod val="50000"/>
                  <a:lumOff val="50000"/>
                </a:schemeClr>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C9-4F3A-9AAD-73E46E6BBCB1}"/>
                </c:ext>
              </c:extLst>
            </c:dLbl>
            <c:dLbl>
              <c:idx val="7"/>
              <c:delete val="1"/>
              <c:extLst>
                <c:ext xmlns:c15="http://schemas.microsoft.com/office/drawing/2012/chart" uri="{CE6537A1-D6FC-4f65-9D91-7224C49458BB}"/>
                <c:ext xmlns:c16="http://schemas.microsoft.com/office/drawing/2014/chart" uri="{C3380CC4-5D6E-409C-BE32-E72D297353CC}">
                  <c16:uniqueId val="{00000013-AE42-4E29-B499-40AEC975D553}"/>
                </c:ext>
              </c:extLst>
            </c:dLbl>
            <c:dLbl>
              <c:idx val="8"/>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F0B-4357-8186-60E45FE4D9EA}"/>
                </c:ext>
              </c:extLst>
            </c:dLbl>
            <c:dLbl>
              <c:idx val="9"/>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C9-4F3A-9AAD-73E46E6BBCB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50000"/>
                        <a:lumOff val="50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Sheet1!$B$2:$B$12</c:f>
              <c:numCache>
                <c:formatCode>0.0</c:formatCode>
                <c:ptCount val="9"/>
                <c:pt idx="0">
                  <c:v>18.539183037826568</c:v>
                </c:pt>
                <c:pt idx="1">
                  <c:v>16.633377641065305</c:v>
                </c:pt>
                <c:pt idx="2">
                  <c:v>15.293600252719319</c:v>
                </c:pt>
                <c:pt idx="3">
                  <c:v>15.116458621230905</c:v>
                </c:pt>
                <c:pt idx="4">
                  <c:v>15.697902725414478</c:v>
                </c:pt>
                <c:pt idx="5">
                  <c:v>15.091822484209233</c:v>
                </c:pt>
                <c:pt idx="6">
                  <c:v>15.857922076066261</c:v>
                </c:pt>
                <c:pt idx="7">
                  <c:v>12.550129913034386</c:v>
                </c:pt>
                <c:pt idx="8">
                  <c:v>11.835873027053715</c:v>
                </c:pt>
              </c:numCache>
            </c:numRef>
          </c:val>
          <c:smooth val="0"/>
          <c:extLst>
            <c:ext xmlns:c16="http://schemas.microsoft.com/office/drawing/2014/chart" uri="{C3380CC4-5D6E-409C-BE32-E72D297353CC}">
              <c16:uniqueId val="{00000000-4F20-7741-ADA6-342E766498B0}"/>
            </c:ext>
          </c:extLst>
        </c:ser>
        <c:ser>
          <c:idx val="1"/>
          <c:order val="1"/>
          <c:tx>
            <c:strRef>
              <c:f>Sheet1!$C$1</c:f>
              <c:strCache>
                <c:ptCount val="1"/>
                <c:pt idx="0">
                  <c:v>AANHPI</c:v>
                </c:pt>
              </c:strCache>
            </c:strRef>
          </c:tx>
          <c:spPr>
            <a:ln w="28575" cap="rnd">
              <a:solidFill>
                <a:schemeClr val="accent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E42-4E29-B499-40AEC975D553}"/>
                </c:ext>
              </c:extLst>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AE42-4E29-B499-40AEC975D553}"/>
                </c:ext>
              </c:extLst>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accent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E42-4E29-B499-40AEC975D5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Sheet1!$C$2:$C$12</c:f>
            </c:numRef>
          </c:val>
          <c:smooth val="0"/>
          <c:extLst>
            <c:ext xmlns:c16="http://schemas.microsoft.com/office/drawing/2014/chart" uri="{C3380CC4-5D6E-409C-BE32-E72D297353CC}">
              <c16:uniqueId val="{00000001-AE42-4E29-B499-40AEC975D553}"/>
            </c:ext>
          </c:extLst>
        </c:ser>
        <c:ser>
          <c:idx val="2"/>
          <c:order val="2"/>
          <c:tx>
            <c:strRef>
              <c:f>Sheet1!$D$1</c:f>
              <c:strCache>
                <c:ptCount val="1"/>
                <c:pt idx="0">
                  <c:v>AIAN</c:v>
                </c:pt>
              </c:strCache>
            </c:strRef>
          </c:tx>
          <c:spPr>
            <a:ln w="28575" cap="rnd">
              <a:solidFill>
                <a:schemeClr val="tx1">
                  <a:lumMod val="75000"/>
                  <a:lumOff val="25000"/>
                </a:schemeClr>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E42-4E29-B499-40AEC975D553}"/>
                </c:ext>
              </c:extLst>
            </c:dLbl>
            <c:dLbl>
              <c:idx val="7"/>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E42-4E29-B499-40AEC975D553}"/>
                </c:ext>
              </c:extLst>
            </c:dLbl>
            <c:dLbl>
              <c:idx val="9"/>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E42-4E29-B499-40AEC975D55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Sheet1!$D$2:$D$12</c:f>
            </c:numRef>
          </c:val>
          <c:smooth val="0"/>
          <c:extLst>
            <c:ext xmlns:c16="http://schemas.microsoft.com/office/drawing/2014/chart" uri="{C3380CC4-5D6E-409C-BE32-E72D297353CC}">
              <c16:uniqueId val="{00000002-AE42-4E29-B499-40AEC975D553}"/>
            </c:ext>
          </c:extLst>
        </c:ser>
        <c:ser>
          <c:idx val="3"/>
          <c:order val="3"/>
          <c:tx>
            <c:strRef>
              <c:f>Sheet1!$E$1</c:f>
              <c:strCache>
                <c:ptCount val="1"/>
                <c:pt idx="0">
                  <c:v>Black</c:v>
                </c:pt>
              </c:strCache>
            </c:strRef>
          </c:tx>
          <c:spPr>
            <a:ln w="28575" cap="rnd">
              <a:solidFill>
                <a:schemeClr val="bg2"/>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E42-4E29-B499-40AEC975D553}"/>
                </c:ext>
              </c:extLst>
            </c:dLbl>
            <c:dLbl>
              <c:idx val="7"/>
              <c:delete val="1"/>
              <c:extLst>
                <c:ext xmlns:c15="http://schemas.microsoft.com/office/drawing/2012/chart" uri="{CE6537A1-D6FC-4f65-9D91-7224C49458BB}"/>
                <c:ext xmlns:c16="http://schemas.microsoft.com/office/drawing/2014/chart" uri="{C3380CC4-5D6E-409C-BE32-E72D297353CC}">
                  <c16:uniqueId val="{00000012-AE42-4E29-B499-40AEC975D553}"/>
                </c:ext>
              </c:extLst>
            </c:dLbl>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0B-4357-8186-60E45FE4D9EA}"/>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2"/>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Sheet1!$E$2:$E$12</c:f>
              <c:numCache>
                <c:formatCode>0.0</c:formatCode>
                <c:ptCount val="9"/>
                <c:pt idx="0">
                  <c:v>23.159222540879039</c:v>
                </c:pt>
                <c:pt idx="1">
                  <c:v>20.915283749910881</c:v>
                </c:pt>
                <c:pt idx="2">
                  <c:v>18.387251260774264</c:v>
                </c:pt>
                <c:pt idx="3">
                  <c:v>17.897825353524887</c:v>
                </c:pt>
                <c:pt idx="4">
                  <c:v>18.799483397506215</c:v>
                </c:pt>
                <c:pt idx="5">
                  <c:v>17.570736021315064</c:v>
                </c:pt>
                <c:pt idx="6">
                  <c:v>17.304862350426848</c:v>
                </c:pt>
                <c:pt idx="7">
                  <c:v>15.229262358694907</c:v>
                </c:pt>
                <c:pt idx="8">
                  <c:v>14.2</c:v>
                </c:pt>
              </c:numCache>
            </c:numRef>
          </c:val>
          <c:smooth val="0"/>
          <c:extLst>
            <c:ext xmlns:c16="http://schemas.microsoft.com/office/drawing/2014/chart" uri="{C3380CC4-5D6E-409C-BE32-E72D297353CC}">
              <c16:uniqueId val="{00000003-AE42-4E29-B499-40AEC975D553}"/>
            </c:ext>
          </c:extLst>
        </c:ser>
        <c:ser>
          <c:idx val="4"/>
          <c:order val="4"/>
          <c:tx>
            <c:strRef>
              <c:f>Sheet1!$F$1</c:f>
              <c:strCache>
                <c:ptCount val="1"/>
                <c:pt idx="0">
                  <c:v>Hispanic</c:v>
                </c:pt>
              </c:strCache>
            </c:strRef>
          </c:tx>
          <c:spPr>
            <a:ln w="28575" cap="rnd">
              <a:solidFill>
                <a:schemeClr val="accent4"/>
              </a:solidFill>
              <a:round/>
            </a:ln>
            <a:effectLst/>
          </c:spPr>
          <c:marker>
            <c:symbol val="none"/>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E42-4E29-B499-40AEC975D553}"/>
                </c:ext>
              </c:extLst>
            </c:dLbl>
            <c:dLbl>
              <c:idx val="7"/>
              <c:delete val="1"/>
              <c:extLst>
                <c:ext xmlns:c15="http://schemas.microsoft.com/office/drawing/2012/chart" uri="{CE6537A1-D6FC-4f65-9D91-7224C49458BB}"/>
                <c:ext xmlns:c16="http://schemas.microsoft.com/office/drawing/2014/chart" uri="{C3380CC4-5D6E-409C-BE32-E72D297353CC}">
                  <c16:uniqueId val="{00000011-AE42-4E29-B499-40AEC975D553}"/>
                </c:ext>
              </c:extLst>
            </c:dLbl>
            <c:dLbl>
              <c:idx val="8"/>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0B-4357-8186-60E45FE4D9EA}"/>
                </c:ext>
              </c:extLst>
            </c:dLbl>
            <c:dLbl>
              <c:idx val="9"/>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4"/>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Sheet1!$F$2:$F$12</c:f>
              <c:numCache>
                <c:formatCode>0.0</c:formatCode>
                <c:ptCount val="9"/>
                <c:pt idx="0">
                  <c:v>27.836414865268022</c:v>
                </c:pt>
                <c:pt idx="1">
                  <c:v>24.854805903294732</c:v>
                </c:pt>
                <c:pt idx="2">
                  <c:v>22.761956027172474</c:v>
                </c:pt>
                <c:pt idx="3">
                  <c:v>21.917646967360998</c:v>
                </c:pt>
                <c:pt idx="4">
                  <c:v>21.873954955895428</c:v>
                </c:pt>
                <c:pt idx="5">
                  <c:v>21.182810725741959</c:v>
                </c:pt>
                <c:pt idx="6">
                  <c:v>22.801828346828376</c:v>
                </c:pt>
                <c:pt idx="7">
                  <c:v>17.835062830756311</c:v>
                </c:pt>
                <c:pt idx="8">
                  <c:v>18.334676134027163</c:v>
                </c:pt>
              </c:numCache>
            </c:numRef>
          </c:val>
          <c:smooth val="0"/>
          <c:extLst>
            <c:ext xmlns:c16="http://schemas.microsoft.com/office/drawing/2014/chart" uri="{C3380CC4-5D6E-409C-BE32-E72D297353CC}">
              <c16:uniqueId val="{00000004-AE42-4E29-B499-40AEC975D553}"/>
            </c:ext>
          </c:extLst>
        </c:ser>
        <c:ser>
          <c:idx val="5"/>
          <c:order val="5"/>
          <c:tx>
            <c:strRef>
              <c:f>Sheet1!$G$1</c:f>
              <c:strCache>
                <c:ptCount val="1"/>
                <c:pt idx="0">
                  <c:v>White</c:v>
                </c:pt>
              </c:strCache>
            </c:strRef>
          </c:tx>
          <c:spPr>
            <a:ln w="28575" cap="rnd">
              <a:solidFill>
                <a:schemeClr val="accent6"/>
              </a:solidFill>
              <a:round/>
            </a:ln>
            <a:effectLst/>
          </c:spPr>
          <c:marker>
            <c:symbol val="none"/>
          </c:marker>
          <c:dLbls>
            <c:dLbl>
              <c:idx val="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AE42-4E29-B499-40AEC975D553}"/>
                </c:ext>
              </c:extLst>
            </c:dLbl>
            <c:dLbl>
              <c:idx val="7"/>
              <c:delete val="1"/>
              <c:extLst>
                <c:ext xmlns:c15="http://schemas.microsoft.com/office/drawing/2012/chart" uri="{CE6537A1-D6FC-4f65-9D91-7224C49458BB}"/>
                <c:ext xmlns:c16="http://schemas.microsoft.com/office/drawing/2014/chart" uri="{C3380CC4-5D6E-409C-BE32-E72D297353CC}">
                  <c16:uniqueId val="{00000014-AE42-4E29-B499-40AEC975D553}"/>
                </c:ext>
              </c:extLst>
            </c:dLbl>
            <c:dLbl>
              <c:idx val="8"/>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F0B-4357-8186-60E45FE4D9EA}"/>
                </c:ext>
              </c:extLst>
            </c:dLbl>
            <c:dLbl>
              <c:idx val="9"/>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accent6"/>
                      </a:solidFill>
                      <a:latin typeface="+mn-lt"/>
                      <a:ea typeface="+mn-ea"/>
                      <a:cs typeface="+mn-cs"/>
                    </a:defRPr>
                  </a:pPr>
                  <a:endParaRPr lang="en-U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E42-4E29-B499-40AEC975D553}"/>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Sheet1!$A$2:$A$12</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Sheet1!$G$2:$G$12</c:f>
              <c:numCache>
                <c:formatCode>0.0</c:formatCode>
                <c:ptCount val="9"/>
                <c:pt idx="0">
                  <c:v>15.086921665404102</c:v>
                </c:pt>
                <c:pt idx="1">
                  <c:v>13.66924786250771</c:v>
                </c:pt>
                <c:pt idx="2">
                  <c:v>12.545518636416833</c:v>
                </c:pt>
                <c:pt idx="3">
                  <c:v>12.655588660859959</c:v>
                </c:pt>
                <c:pt idx="4">
                  <c:v>13.291970190340798</c:v>
                </c:pt>
                <c:pt idx="5">
                  <c:v>12.850019790762177</c:v>
                </c:pt>
                <c:pt idx="6">
                  <c:v>13.530744322110117</c:v>
                </c:pt>
                <c:pt idx="7">
                  <c:v>10.394067920753908</c:v>
                </c:pt>
                <c:pt idx="8">
                  <c:v>9.4599689524493034</c:v>
                </c:pt>
              </c:numCache>
            </c:numRef>
          </c:val>
          <c:smooth val="0"/>
          <c:extLst>
            <c:ext xmlns:c16="http://schemas.microsoft.com/office/drawing/2014/chart" uri="{C3380CC4-5D6E-409C-BE32-E72D297353CC}">
              <c16:uniqueId val="{00000005-AE42-4E29-B499-40AEC975D553}"/>
            </c:ext>
          </c:extLst>
        </c:ser>
        <c:dLbls>
          <c:showLegendKey val="0"/>
          <c:showVal val="0"/>
          <c:showCatName val="0"/>
          <c:showSerName val="0"/>
          <c:showPercent val="0"/>
          <c:showBubbleSize val="0"/>
        </c:dLbls>
        <c:smooth val="0"/>
        <c:axId val="1666536176"/>
        <c:axId val="1666457536"/>
      </c:line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457536"/>
        <c:crosses val="autoZero"/>
        <c:auto val="1"/>
        <c:lblAlgn val="ctr"/>
        <c:lblOffset val="100"/>
        <c:noMultiLvlLbl val="0"/>
      </c:catAx>
      <c:valAx>
        <c:axId val="1666457536"/>
        <c:scaling>
          <c:orientation val="minMax"/>
          <c:max val="40"/>
          <c:min val="0"/>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666536176"/>
        <c:crosses val="autoZero"/>
        <c:crossBetween val="between"/>
        <c:majorUnit val="10"/>
      </c:valAx>
      <c:spPr>
        <a:noFill/>
        <a:ln w="25400">
          <a:noFill/>
        </a:ln>
        <a:effectLst/>
      </c:spPr>
    </c:plotArea>
    <c:legend>
      <c:legendPos val="tr"/>
      <c:layout>
        <c:manualLayout>
          <c:xMode val="edge"/>
          <c:yMode val="edge"/>
          <c:x val="0.61571587235395397"/>
          <c:y val="3.5727581411530165E-2"/>
          <c:w val="0.37011229337437734"/>
          <c:h val="0.1590421257254527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82248052326791E-4"/>
          <c:y val="0.11247681539807522"/>
          <c:w val="0.99931772021933385"/>
          <c:h val="0.81714347573412949"/>
        </c:manualLayout>
      </c:layout>
      <c:barChart>
        <c:barDir val="col"/>
        <c:grouping val="clustered"/>
        <c:varyColors val="0"/>
        <c:ser>
          <c:idx val="0"/>
          <c:order val="0"/>
          <c:tx>
            <c:strRef>
              <c:f>Sheet1!$B$1</c:f>
              <c:strCache>
                <c:ptCount val="1"/>
                <c:pt idx="0">
                  <c:v>Expansion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Sheet1!$B$2:$B$7</c:f>
              <c:numCache>
                <c:formatCode>0.0</c:formatCode>
                <c:ptCount val="4"/>
                <c:pt idx="0">
                  <c:v>10.262938863470996</c:v>
                </c:pt>
                <c:pt idx="1">
                  <c:v>11.174265308359415</c:v>
                </c:pt>
                <c:pt idx="2">
                  <c:v>16.402186062501851</c:v>
                </c:pt>
                <c:pt idx="3">
                  <c:v>8.3045437695691202</c:v>
                </c:pt>
              </c:numCache>
            </c:numRef>
          </c:val>
          <c:extLst>
            <c:ext xmlns:c16="http://schemas.microsoft.com/office/drawing/2014/chart" uri="{C3380CC4-5D6E-409C-BE32-E72D297353CC}">
              <c16:uniqueId val="{00000000-D653-4230-8552-A31F8FA79037}"/>
            </c:ext>
          </c:extLst>
        </c:ser>
        <c:ser>
          <c:idx val="1"/>
          <c:order val="1"/>
          <c:tx>
            <c:strRef>
              <c:f>Sheet1!$C$1</c:f>
              <c:strCache>
                <c:ptCount val="1"/>
                <c:pt idx="0">
                  <c:v>Nonexpansion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4"/>
                <c:pt idx="0">
                  <c:v>All</c:v>
                </c:pt>
                <c:pt idx="1">
                  <c:v>Black</c:v>
                </c:pt>
                <c:pt idx="2">
                  <c:v>Hispanic</c:v>
                </c:pt>
                <c:pt idx="3">
                  <c:v>White</c:v>
                </c:pt>
              </c:strCache>
            </c:strRef>
          </c:cat>
          <c:val>
            <c:numRef>
              <c:f>Sheet1!$C$2:$C$7</c:f>
              <c:numCache>
                <c:formatCode>0.0</c:formatCode>
                <c:ptCount val="4"/>
                <c:pt idx="0">
                  <c:v>15.61902763461368</c:v>
                </c:pt>
                <c:pt idx="1">
                  <c:v>18.352625120885051</c:v>
                </c:pt>
                <c:pt idx="2">
                  <c:v>23.020954856542232</c:v>
                </c:pt>
                <c:pt idx="3">
                  <c:v>12.36555543259092</c:v>
                </c:pt>
              </c:numCache>
            </c:numRef>
          </c:val>
          <c:extLst>
            <c:ext xmlns:c16="http://schemas.microsoft.com/office/drawing/2014/chart" uri="{C3380CC4-5D6E-409C-BE32-E72D297353CC}">
              <c16:uniqueId val="{00000001-D653-4230-8552-A31F8FA79037}"/>
            </c:ext>
          </c:extLst>
        </c:ser>
        <c:dLbls>
          <c:showLegendKey val="0"/>
          <c:showVal val="0"/>
          <c:showCatName val="0"/>
          <c:showSerName val="0"/>
          <c:showPercent val="0"/>
          <c:showBubbleSize val="0"/>
        </c:dLbls>
        <c:gapWidth val="100"/>
        <c:axId val="245131567"/>
        <c:axId val="1907550767"/>
      </c:barChart>
      <c:catAx>
        <c:axId val="245131567"/>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t" anchorCtr="0"/>
          <a:lstStyle/>
          <a:p>
            <a:pPr>
              <a:defRPr sz="1197" b="0" i="0" u="none" strike="noStrike" kern="1200" baseline="0">
                <a:solidFill>
                  <a:schemeClr val="tx1"/>
                </a:solidFill>
                <a:latin typeface="+mn-lt"/>
                <a:ea typeface="+mn-ea"/>
                <a:cs typeface="+mn-cs"/>
              </a:defRPr>
            </a:pPr>
            <a:endParaRPr lang="en-US"/>
          </a:p>
        </c:txPr>
        <c:crossAx val="1907550767"/>
        <c:crosses val="autoZero"/>
        <c:auto val="1"/>
        <c:lblAlgn val="ctr"/>
        <c:lblOffset val="20"/>
        <c:noMultiLvlLbl val="0"/>
      </c:catAx>
      <c:valAx>
        <c:axId val="1907550767"/>
        <c:scaling>
          <c:orientation val="minMax"/>
        </c:scaling>
        <c:delete val="1"/>
        <c:axPos val="l"/>
        <c:numFmt formatCode="0.0" sourceLinked="1"/>
        <c:majorTickMark val="none"/>
        <c:minorTickMark val="none"/>
        <c:tickLblPos val="nextTo"/>
        <c:crossAx val="245131567"/>
        <c:crosses val="autoZero"/>
        <c:crossBetween val="between"/>
      </c:valAx>
      <c:spPr>
        <a:noFill/>
        <a:ln>
          <a:noFill/>
        </a:ln>
        <a:effectLst/>
      </c:spPr>
    </c:plotArea>
    <c:legend>
      <c:legendPos val="tr"/>
      <c:layout>
        <c:manualLayout>
          <c:xMode val="edge"/>
          <c:yMode val="edge"/>
          <c:x val="0.70704080900649657"/>
          <c:y val="1.3031190976464591E-2"/>
          <c:w val="0.29295919099350337"/>
          <c:h val="7.0211441334373431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3/6/23</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3/6/23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3949783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522229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404923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4293860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2468874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2267242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1795738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3135891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9</a:t>
            </a:fld>
            <a:endParaRPr lang="en-US"/>
          </a:p>
        </p:txBody>
      </p:sp>
    </p:spTree>
    <p:extLst>
      <p:ext uri="{BB962C8B-B14F-4D97-AF65-F5344CB8AC3E}">
        <p14:creationId xmlns:p14="http://schemas.microsoft.com/office/powerpoint/2010/main" val="1895670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6576" y="6345936"/>
            <a:ext cx="1470778" cy="466344"/>
          </a:xfrm>
          <a:prstGeom prst="rect">
            <a:avLst/>
          </a:prstGeom>
        </p:spPr>
      </p:pic>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cxnSp>
        <p:nvCxnSpPr>
          <p:cNvPr id="2" name="Straight Connector 1">
            <a:extLst>
              <a:ext uri="{FF2B5EF4-FFF2-40B4-BE49-F238E27FC236}">
                <a16:creationId xmlns:a16="http://schemas.microsoft.com/office/drawing/2014/main" id="{BE2F493E-D085-E5EF-68CD-3FE64486729E}"/>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E0A79014-BD0C-DC91-6E9E-D48444F1ADC4}"/>
              </a:ext>
            </a:extLst>
          </p:cNvPr>
          <p:cNvSpPr txBox="1"/>
          <p:nvPr userDrawn="1"/>
        </p:nvSpPr>
        <p:spPr>
          <a:xfrm>
            <a:off x="2059536" y="6467713"/>
            <a:ext cx="7012964" cy="246221"/>
          </a:xfrm>
          <a:prstGeom prst="rect">
            <a:avLst/>
          </a:prstGeom>
          <a:noFill/>
        </p:spPr>
        <p:txBody>
          <a:bodyPr wrap="square" lIns="0" tIns="0" rIns="0" bIns="0" rtlCol="0" anchor="ctr" anchorCtr="0">
            <a:spAutoFit/>
          </a:bodyPr>
          <a:lstStyle/>
          <a:p>
            <a:r>
              <a:rPr lang="en-US" sz="800" b="0" i="0" spc="0">
                <a:solidFill>
                  <a:schemeClr val="tx1"/>
                </a:solidFill>
                <a:latin typeface="Arial" panose="020B0604020202020204" pitchFamily="34" charset="0"/>
                <a:cs typeface="Arial" panose="020B0604020202020204" pitchFamily="34" charset="0"/>
              </a:rPr>
              <a:t>Source: Jesse C. Baumgartner, Sara R. Collins, and David C. Radley, </a:t>
            </a:r>
            <a:r>
              <a:rPr lang="en-US" sz="800" b="0" i="1" spc="0">
                <a:solidFill>
                  <a:schemeClr val="tx1"/>
                </a:solidFill>
                <a:latin typeface="Arial" panose="020B0604020202020204" pitchFamily="34" charset="0"/>
                <a:cs typeface="Arial" panose="020B0604020202020204" pitchFamily="34" charset="0"/>
              </a:rPr>
              <a:t>Inequities in Health Insurance Coverage and Access for Black and Hispanic Adults: The Impact of Medicaid Expansion and the Pandemic</a:t>
            </a:r>
            <a:r>
              <a:rPr lang="en-US" sz="800" b="0" i="0" spc="0">
                <a:solidFill>
                  <a:schemeClr val="tx1"/>
                </a:solidFill>
                <a:latin typeface="Arial" panose="020B0604020202020204" pitchFamily="34" charset="0"/>
                <a:cs typeface="Arial" panose="020B0604020202020204" pitchFamily="34" charset="0"/>
              </a:rPr>
              <a:t> (Commonwealth Fund, Mar. 2023). </a:t>
            </a:r>
            <a:r>
              <a:rPr lang="en-US" sz="800" b="0" i="0" spc="0" err="1">
                <a:solidFill>
                  <a:schemeClr val="bg2"/>
                </a:solidFill>
                <a:latin typeface="Arial" panose="020B0604020202020204" pitchFamily="34" charset="0"/>
                <a:cs typeface="Arial" panose="020B0604020202020204" pitchFamily="34" charset="0"/>
              </a:rPr>
              <a:t>doi</a:t>
            </a:r>
            <a:endParaRPr lang="en-US" sz="800" b="0" i="0" spc="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7616952"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10" name="TextBox 9">
            <a:extLst>
              <a:ext uri="{FF2B5EF4-FFF2-40B4-BE49-F238E27FC236}">
                <a16:creationId xmlns:a16="http://schemas.microsoft.com/office/drawing/2014/main" id="{2E94BB07-DDCC-E14B-B782-C1005EDED0FE}"/>
              </a:ext>
            </a:extLst>
          </p:cNvPr>
          <p:cNvSpPr txBox="1"/>
          <p:nvPr userDrawn="1"/>
        </p:nvSpPr>
        <p:spPr>
          <a:xfrm>
            <a:off x="73152" y="6467713"/>
            <a:ext cx="7012964" cy="246221"/>
          </a:xfrm>
          <a:prstGeom prst="rect">
            <a:avLst/>
          </a:prstGeom>
          <a:noFill/>
        </p:spPr>
        <p:txBody>
          <a:bodyPr wrap="square" lIns="0" tIns="0" rIns="0" bIns="0" rtlCol="0" anchor="ctr" anchorCtr="0">
            <a:spAutoFit/>
          </a:bodyPr>
          <a:lstStyle/>
          <a:p>
            <a:r>
              <a:rPr lang="en-US" sz="800" b="0" i="0" spc="0">
                <a:solidFill>
                  <a:schemeClr val="tx1"/>
                </a:solidFill>
                <a:latin typeface="Arial" panose="020B0604020202020204" pitchFamily="34" charset="0"/>
                <a:cs typeface="Arial" panose="020B0604020202020204" pitchFamily="34" charset="0"/>
              </a:rPr>
              <a:t>Source: Jesse C. Baumgartner, Sara R. Collins, and David C. Radley, </a:t>
            </a:r>
            <a:r>
              <a:rPr lang="en-US" sz="800" b="0" i="1" spc="0">
                <a:solidFill>
                  <a:schemeClr val="tx1"/>
                </a:solidFill>
                <a:latin typeface="Arial" panose="020B0604020202020204" pitchFamily="34" charset="0"/>
                <a:cs typeface="Arial" panose="020B0604020202020204" pitchFamily="34" charset="0"/>
              </a:rPr>
              <a:t>Inequities in Health Insurance Coverage and Access for Black and Hispanic Adults: The Impact of Medicaid Expansion and the Pandemic</a:t>
            </a:r>
            <a:r>
              <a:rPr lang="en-US" sz="800" b="0" i="0" spc="0">
                <a:solidFill>
                  <a:schemeClr val="tx1"/>
                </a:solidFill>
                <a:latin typeface="Arial" panose="020B0604020202020204" pitchFamily="34" charset="0"/>
                <a:cs typeface="Arial" panose="020B0604020202020204" pitchFamily="34" charset="0"/>
              </a:rPr>
              <a:t> (Commonwealth Fund, Mar. 2023).</a:t>
            </a:r>
          </a:p>
        </p:txBody>
      </p:sp>
      <p:sp>
        <p:nvSpPr>
          <p:cNvPr id="8" name="Text Placeholder 6">
            <a:extLst>
              <a:ext uri="{FF2B5EF4-FFF2-40B4-BE49-F238E27FC236}">
                <a16:creationId xmlns:a16="http://schemas.microsoft.com/office/drawing/2014/main" id="{031AB1CD-87F9-7DB0-6188-7AD149EBA000}"/>
              </a:ext>
            </a:extLst>
          </p:cNvPr>
          <p:cNvSpPr>
            <a:spLocks noGrp="1"/>
          </p:cNvSpPr>
          <p:nvPr>
            <p:ph type="body" sz="quarter" idx="25" hasCustomPrompt="1"/>
          </p:nvPr>
        </p:nvSpPr>
        <p:spPr>
          <a:xfrm>
            <a:off x="71438" y="941674"/>
            <a:ext cx="8961120" cy="251315"/>
          </a:xfrm>
        </p:spPr>
        <p:txBody>
          <a:bodyPr anchor="t" anchorCtr="0">
            <a:normAutofit/>
          </a:bodyPr>
          <a:lstStyle>
            <a:lvl1pPr marL="0" indent="0">
              <a:buNone/>
              <a:defRPr sz="12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28965358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chart" Target="../charts/chart4.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387073449"/>
              </p:ext>
            </p:extLst>
          </p:nvPr>
        </p:nvGraphicFramePr>
        <p:xfrm>
          <a:off x="71439" y="1260475"/>
          <a:ext cx="7913064"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endParaRPr lang="en-US"/>
          </a:p>
          <a:p>
            <a:r>
              <a:rPr lang="en-US"/>
              <a:t>* The 2020 ACS PUMS was created using alternative “experimental” sample weights to account for disruptions to data collection resulting from the COVID-19 pandemic. Because the Census Bureau advises against comparing 2020 data to previous years, the 2020 data point has been omitted from this chart.</a:t>
            </a:r>
          </a:p>
          <a:p>
            <a:r>
              <a:rPr lang="en-US"/>
              <a:t>Data: American Community Survey Public Use Microdata Sample (ACS PUMS), 2013–2021.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Coverage inequities between Black, Hispanic, and white adults have narrowed substantially since 2013. All groups reported improvements between 2019 and 2021.</a:t>
            </a:r>
          </a:p>
        </p:txBody>
      </p:sp>
      <p:sp>
        <p:nvSpPr>
          <p:cNvPr id="15" name="Text Placeholder 14">
            <a:extLst>
              <a:ext uri="{FF2B5EF4-FFF2-40B4-BE49-F238E27FC236}">
                <a16:creationId xmlns:a16="http://schemas.microsoft.com/office/drawing/2014/main" id="{987F49CD-D145-08ED-6B1A-3182F2B0E3F5}"/>
              </a:ext>
            </a:extLst>
          </p:cNvPr>
          <p:cNvSpPr>
            <a:spLocks noGrp="1"/>
          </p:cNvSpPr>
          <p:nvPr>
            <p:ph type="body" sz="quarter" idx="25"/>
          </p:nvPr>
        </p:nvSpPr>
        <p:spPr/>
        <p:txBody>
          <a:bodyPr/>
          <a:lstStyle/>
          <a:p>
            <a:r>
              <a:rPr lang="en-US"/>
              <a:t>Percentage of U.S. adults ages 19–64 who are uninsured, by race/ethnicity</a:t>
            </a:r>
          </a:p>
        </p:txBody>
      </p:sp>
    </p:spTree>
    <p:extLst>
      <p:ext uri="{BB962C8B-B14F-4D97-AF65-F5344CB8AC3E}">
        <p14:creationId xmlns:p14="http://schemas.microsoft.com/office/powerpoint/2010/main" val="2568577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No shading indicates ACS sample size did not support an estimate for group in that state. An improvement of 2 percentage points (dark green) is considered a high level of improvement, and is greater than or equal to one half (0.5) standard deviations of the state distribution in uninsured rates between the two time periods.</a:t>
            </a:r>
          </a:p>
          <a:p>
            <a:r>
              <a:rPr lang="en-US"/>
              <a:t>Data: American Community Survey Public Use Microdata Sample (ACS PUMS), 2019 and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normAutofit/>
          </a:bodyPr>
          <a:lstStyle/>
          <a:p>
            <a:pPr>
              <a:lnSpc>
                <a:spcPct val="90000"/>
              </a:lnSpc>
            </a:pPr>
            <a:r>
              <a:rPr lang="en-US" spc="-20"/>
              <a:t>Uninsured rates for Black and Hispanic adults improved considerably in several states between 2019 and 2021, while white adults experienced modest gains in most regions.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a:t>Percentage-point change in uninsured rate for U.S. adults ages 19–64 from 2019 to 2021, by state and race/ethnicity</a:t>
            </a:r>
          </a:p>
        </p:txBody>
      </p:sp>
      <p:sp>
        <p:nvSpPr>
          <p:cNvPr id="18" name="TextBox 17">
            <a:extLst>
              <a:ext uri="{FF2B5EF4-FFF2-40B4-BE49-F238E27FC236}">
                <a16:creationId xmlns:a16="http://schemas.microsoft.com/office/drawing/2014/main" id="{E49CA39C-879D-DF08-3415-8011A3A993FD}"/>
              </a:ext>
            </a:extLst>
          </p:cNvPr>
          <p:cNvSpPr txBox="1"/>
          <p:nvPr/>
        </p:nvSpPr>
        <p:spPr>
          <a:xfrm>
            <a:off x="638760" y="2011680"/>
            <a:ext cx="1828800" cy="228600"/>
          </a:xfrm>
          <a:prstGeom prst="rect">
            <a:avLst/>
          </a:prstGeom>
          <a:noFill/>
        </p:spPr>
        <p:txBody>
          <a:bodyPr wrap="square" lIns="0" tIns="0" rIns="0" bIns="0" rtlCol="0">
            <a:noAutofit/>
          </a:bodyPr>
          <a:lstStyle/>
          <a:p>
            <a:pPr algn="ctr"/>
            <a:r>
              <a:rPr lang="en-US" sz="1400"/>
              <a:t>Black</a:t>
            </a:r>
          </a:p>
        </p:txBody>
      </p:sp>
      <p:sp>
        <p:nvSpPr>
          <p:cNvPr id="19" name="TextBox 18">
            <a:extLst>
              <a:ext uri="{FF2B5EF4-FFF2-40B4-BE49-F238E27FC236}">
                <a16:creationId xmlns:a16="http://schemas.microsoft.com/office/drawing/2014/main" id="{A7B56ACE-2C95-A4E4-E2DB-317B34410A49}"/>
              </a:ext>
            </a:extLst>
          </p:cNvPr>
          <p:cNvSpPr txBox="1"/>
          <p:nvPr/>
        </p:nvSpPr>
        <p:spPr>
          <a:xfrm>
            <a:off x="3666290" y="2011680"/>
            <a:ext cx="1828800" cy="228600"/>
          </a:xfrm>
          <a:prstGeom prst="rect">
            <a:avLst/>
          </a:prstGeom>
          <a:noFill/>
        </p:spPr>
        <p:txBody>
          <a:bodyPr wrap="square" lIns="0" tIns="0" rIns="0" bIns="0" rtlCol="0">
            <a:noAutofit/>
          </a:bodyPr>
          <a:lstStyle/>
          <a:p>
            <a:pPr algn="ctr"/>
            <a:r>
              <a:rPr lang="en-US" sz="1400"/>
              <a:t>Hispanic</a:t>
            </a:r>
          </a:p>
        </p:txBody>
      </p:sp>
      <p:sp>
        <p:nvSpPr>
          <p:cNvPr id="20" name="TextBox 19">
            <a:extLst>
              <a:ext uri="{FF2B5EF4-FFF2-40B4-BE49-F238E27FC236}">
                <a16:creationId xmlns:a16="http://schemas.microsoft.com/office/drawing/2014/main" id="{B54CFB62-559E-CCCF-D5FF-7C34D90F8F0A}"/>
              </a:ext>
            </a:extLst>
          </p:cNvPr>
          <p:cNvSpPr txBox="1"/>
          <p:nvPr/>
        </p:nvSpPr>
        <p:spPr>
          <a:xfrm>
            <a:off x="6685431" y="2011680"/>
            <a:ext cx="1828800" cy="228600"/>
          </a:xfrm>
          <a:prstGeom prst="rect">
            <a:avLst/>
          </a:prstGeom>
          <a:noFill/>
        </p:spPr>
        <p:txBody>
          <a:bodyPr wrap="square" lIns="0" tIns="0" rIns="0" bIns="0" rtlCol="0">
            <a:noAutofit/>
          </a:bodyPr>
          <a:lstStyle/>
          <a:p>
            <a:pPr algn="ctr"/>
            <a:r>
              <a:rPr lang="en-US" sz="1400"/>
              <a:t>White</a:t>
            </a:r>
          </a:p>
        </p:txBody>
      </p:sp>
      <p:grpSp>
        <p:nvGrpSpPr>
          <p:cNvPr id="8" name="Group 7">
            <a:extLst>
              <a:ext uri="{FF2B5EF4-FFF2-40B4-BE49-F238E27FC236}">
                <a16:creationId xmlns:a16="http://schemas.microsoft.com/office/drawing/2014/main" id="{64BB533C-AA9F-1547-19B5-347B3609554B}"/>
              </a:ext>
            </a:extLst>
          </p:cNvPr>
          <p:cNvGrpSpPr/>
          <p:nvPr/>
        </p:nvGrpSpPr>
        <p:grpSpPr>
          <a:xfrm>
            <a:off x="1470873" y="5209828"/>
            <a:ext cx="6198493" cy="228600"/>
            <a:chOff x="1433805" y="5209828"/>
            <a:chExt cx="6198493" cy="228600"/>
          </a:xfrm>
        </p:grpSpPr>
        <p:grpSp>
          <p:nvGrpSpPr>
            <p:cNvPr id="27" name="Group 26">
              <a:extLst>
                <a:ext uri="{FF2B5EF4-FFF2-40B4-BE49-F238E27FC236}">
                  <a16:creationId xmlns:a16="http://schemas.microsoft.com/office/drawing/2014/main" id="{2A915C43-7605-3040-F730-89E03FEC4900}"/>
                </a:ext>
              </a:extLst>
            </p:cNvPr>
            <p:cNvGrpSpPr/>
            <p:nvPr/>
          </p:nvGrpSpPr>
          <p:grpSpPr>
            <a:xfrm>
              <a:off x="1433805" y="5209828"/>
              <a:ext cx="2010064" cy="228600"/>
              <a:chOff x="955943" y="4848585"/>
              <a:chExt cx="2010064" cy="228600"/>
            </a:xfrm>
          </p:grpSpPr>
          <p:sp>
            <p:nvSpPr>
              <p:cNvPr id="28" name="TextBox 27">
                <a:extLst>
                  <a:ext uri="{FF2B5EF4-FFF2-40B4-BE49-F238E27FC236}">
                    <a16:creationId xmlns:a16="http://schemas.microsoft.com/office/drawing/2014/main" id="{23BAA94D-79F4-67DE-613C-1E87125B292C}"/>
                  </a:ext>
                </a:extLst>
              </p:cNvPr>
              <p:cNvSpPr txBox="1"/>
              <p:nvPr/>
            </p:nvSpPr>
            <p:spPr bwMode="gray">
              <a:xfrm>
                <a:off x="1215560" y="4848585"/>
                <a:ext cx="1750447" cy="228600"/>
              </a:xfrm>
              <a:prstGeom prst="rect">
                <a:avLst/>
              </a:prstGeom>
              <a:noFill/>
            </p:spPr>
            <p:txBody>
              <a:bodyPr wrap="square" lIns="0" tIns="0" rIns="0" bIns="0" rtlCol="0">
                <a:noAutofit/>
              </a:bodyPr>
              <a:lstStyle/>
              <a:p>
                <a:r>
                  <a:rPr lang="en-US" sz="1200">
                    <a:ea typeface="Tahoma" panose="020B0604030504040204" pitchFamily="34" charset="0"/>
                    <a:cs typeface="Tahoma" panose="020B0604030504040204" pitchFamily="34" charset="0"/>
                  </a:rPr>
                  <a:t>Increase or no change</a:t>
                </a:r>
              </a:p>
            </p:txBody>
          </p:sp>
          <p:sp>
            <p:nvSpPr>
              <p:cNvPr id="29" name="Oval 28">
                <a:extLst>
                  <a:ext uri="{FF2B5EF4-FFF2-40B4-BE49-F238E27FC236}">
                    <a16:creationId xmlns:a16="http://schemas.microsoft.com/office/drawing/2014/main" id="{CABFDE18-8F3D-3DE7-FC25-94033E7D3072}"/>
                  </a:ext>
                </a:extLst>
              </p:cNvPr>
              <p:cNvSpPr/>
              <p:nvPr/>
            </p:nvSpPr>
            <p:spPr bwMode="gray">
              <a:xfrm>
                <a:off x="955943" y="4877973"/>
                <a:ext cx="155448" cy="155448"/>
              </a:xfrm>
              <a:prstGeom prst="ellipse">
                <a:avLst/>
              </a:prstGeom>
              <a:solidFill>
                <a:srgbClr val="D0D5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grpSp>
        <p:grpSp>
          <p:nvGrpSpPr>
            <p:cNvPr id="33" name="Group 32">
              <a:extLst>
                <a:ext uri="{FF2B5EF4-FFF2-40B4-BE49-F238E27FC236}">
                  <a16:creationId xmlns:a16="http://schemas.microsoft.com/office/drawing/2014/main" id="{F3A9A5BA-1F44-6F32-C15D-D951C576EA9C}"/>
                </a:ext>
              </a:extLst>
            </p:cNvPr>
            <p:cNvGrpSpPr/>
            <p:nvPr/>
          </p:nvGrpSpPr>
          <p:grpSpPr>
            <a:xfrm>
              <a:off x="3590938" y="5209828"/>
              <a:ext cx="2001675" cy="220158"/>
              <a:chOff x="3970211" y="4857027"/>
              <a:chExt cx="2001675" cy="220158"/>
            </a:xfrm>
          </p:grpSpPr>
          <p:sp>
            <p:nvSpPr>
              <p:cNvPr id="34" name="TextBox 33">
                <a:extLst>
                  <a:ext uri="{FF2B5EF4-FFF2-40B4-BE49-F238E27FC236}">
                    <a16:creationId xmlns:a16="http://schemas.microsoft.com/office/drawing/2014/main" id="{06A26C6A-33D2-E0BA-36C8-FAAEF0865554}"/>
                  </a:ext>
                </a:extLst>
              </p:cNvPr>
              <p:cNvSpPr txBox="1"/>
              <p:nvPr/>
            </p:nvSpPr>
            <p:spPr bwMode="gray">
              <a:xfrm>
                <a:off x="4221440" y="4857027"/>
                <a:ext cx="1750446" cy="220158"/>
              </a:xfrm>
              <a:prstGeom prst="rect">
                <a:avLst/>
              </a:prstGeom>
              <a:noFill/>
            </p:spPr>
            <p:txBody>
              <a:bodyPr wrap="square" lIns="0" tIns="0" rIns="0" bIns="0" rtlCol="0">
                <a:noAutofit/>
              </a:bodyPr>
              <a:lstStyle/>
              <a:p>
                <a:r>
                  <a:rPr lang="en-US" sz="1200">
                    <a:ea typeface="Tahoma" panose="020B0604030504040204" pitchFamily="34" charset="0"/>
                    <a:cs typeface="Tahoma" panose="020B0604030504040204" pitchFamily="34" charset="0"/>
                  </a:rPr>
                  <a:t>0–2% point decrease</a:t>
                </a:r>
              </a:p>
            </p:txBody>
          </p:sp>
          <p:sp>
            <p:nvSpPr>
              <p:cNvPr id="35" name="Oval 34">
                <a:extLst>
                  <a:ext uri="{FF2B5EF4-FFF2-40B4-BE49-F238E27FC236}">
                    <a16:creationId xmlns:a16="http://schemas.microsoft.com/office/drawing/2014/main" id="{40FD5156-44EC-2991-8BC1-1FEDDB60F27C}"/>
                  </a:ext>
                </a:extLst>
              </p:cNvPr>
              <p:cNvSpPr/>
              <p:nvPr/>
            </p:nvSpPr>
            <p:spPr bwMode="gray">
              <a:xfrm>
                <a:off x="3970211" y="4877973"/>
                <a:ext cx="155448" cy="15544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grpSp>
        <p:grpSp>
          <p:nvGrpSpPr>
            <p:cNvPr id="39" name="Group 38">
              <a:extLst>
                <a:ext uri="{FF2B5EF4-FFF2-40B4-BE49-F238E27FC236}">
                  <a16:creationId xmlns:a16="http://schemas.microsoft.com/office/drawing/2014/main" id="{460CB3D9-CD48-2F95-51F9-FFE40AC23064}"/>
                </a:ext>
              </a:extLst>
            </p:cNvPr>
            <p:cNvGrpSpPr/>
            <p:nvPr/>
          </p:nvGrpSpPr>
          <p:grpSpPr>
            <a:xfrm>
              <a:off x="5630625" y="5214049"/>
              <a:ext cx="2001673" cy="220158"/>
              <a:chOff x="6976791" y="4857027"/>
              <a:chExt cx="2001673" cy="220158"/>
            </a:xfrm>
          </p:grpSpPr>
          <p:sp>
            <p:nvSpPr>
              <p:cNvPr id="40" name="TextBox 39">
                <a:extLst>
                  <a:ext uri="{FF2B5EF4-FFF2-40B4-BE49-F238E27FC236}">
                    <a16:creationId xmlns:a16="http://schemas.microsoft.com/office/drawing/2014/main" id="{C57371C6-C6C3-F5A7-C0FD-55F5B4DDAFB2}"/>
                  </a:ext>
                </a:extLst>
              </p:cNvPr>
              <p:cNvSpPr txBox="1"/>
              <p:nvPr/>
            </p:nvSpPr>
            <p:spPr bwMode="gray">
              <a:xfrm>
                <a:off x="7228019" y="4857027"/>
                <a:ext cx="1750445" cy="220158"/>
              </a:xfrm>
              <a:prstGeom prst="rect">
                <a:avLst/>
              </a:prstGeom>
              <a:noFill/>
            </p:spPr>
            <p:txBody>
              <a:bodyPr wrap="square" lIns="0" tIns="0" rIns="0" bIns="0" rtlCol="0">
                <a:noAutofit/>
              </a:bodyPr>
              <a:lstStyle/>
              <a:p>
                <a:r>
                  <a:rPr lang="en-US" sz="1200" dirty="0">
                    <a:ea typeface="Tahoma" panose="020B0604030504040204" pitchFamily="34" charset="0"/>
                    <a:cs typeface="Tahoma" panose="020B0604030504040204" pitchFamily="34" charset="0"/>
                  </a:rPr>
                  <a:t>2%+ point decrease</a:t>
                </a:r>
              </a:p>
            </p:txBody>
          </p:sp>
          <p:sp>
            <p:nvSpPr>
              <p:cNvPr id="41" name="Oval 40">
                <a:extLst>
                  <a:ext uri="{FF2B5EF4-FFF2-40B4-BE49-F238E27FC236}">
                    <a16:creationId xmlns:a16="http://schemas.microsoft.com/office/drawing/2014/main" id="{ACD892DF-2C15-36D7-AED3-0787C8F6207F}"/>
                  </a:ext>
                </a:extLst>
              </p:cNvPr>
              <p:cNvSpPr/>
              <p:nvPr/>
            </p:nvSpPr>
            <p:spPr bwMode="gray">
              <a:xfrm>
                <a:off x="6976791" y="4877973"/>
                <a:ext cx="155448" cy="155448"/>
              </a:xfrm>
              <a:prstGeom prst="ellipse">
                <a:avLst/>
              </a:prstGeom>
              <a:solidFill>
                <a:srgbClr val="366B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grpSp>
      </p:grpSp>
      <p:pic>
        <p:nvPicPr>
          <p:cNvPr id="6" name="Picture 6" descr="Map&#10;&#10;Description automatically generated">
            <a:extLst>
              <a:ext uri="{FF2B5EF4-FFF2-40B4-BE49-F238E27FC236}">
                <a16:creationId xmlns:a16="http://schemas.microsoft.com/office/drawing/2014/main" id="{49229FB4-4AAD-1DF2-6EA8-7D1F50FA0778}"/>
              </a:ext>
            </a:extLst>
          </p:cNvPr>
          <p:cNvPicPr>
            <a:picLocks noChangeAspect="1"/>
          </p:cNvPicPr>
          <p:nvPr/>
        </p:nvPicPr>
        <p:blipFill>
          <a:blip r:embed="rId3"/>
          <a:stretch>
            <a:fillRect/>
          </a:stretch>
        </p:blipFill>
        <p:spPr>
          <a:xfrm>
            <a:off x="36430" y="2431452"/>
            <a:ext cx="9068339" cy="2086172"/>
          </a:xfrm>
          <a:prstGeom prst="rect">
            <a:avLst/>
          </a:prstGeom>
        </p:spPr>
      </p:pic>
    </p:spTree>
    <p:extLst>
      <p:ext uri="{BB962C8B-B14F-4D97-AF65-F5344CB8AC3E}">
        <p14:creationId xmlns:p14="http://schemas.microsoft.com/office/powerpoint/2010/main" val="398287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Values represent the percentage-point change in the share of a group’s total nonelderly adult population that reported having a certain coverage source or no coverage source. Changes in employer-based insurance, Medicare, or other insurance types are not shown. Expansion states are those that expanded Medicaid by January 1, 2021. As of that date, there were 14 states that had not yet expanded Medicaid. Oklahoma and Missouri implemented in mid-to-late 2021 and are considered nonexpansion states for this analysis.</a:t>
            </a:r>
          </a:p>
          <a:p>
            <a:r>
              <a:rPr lang="en-US"/>
              <a:t>Data: American Community Survey Public Use Microdata Sample (ACS PUMS), 2019 and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Medicaid and individual-market coverage gains helped drive lower uninsured rates for each of the three racial and ethnic groups between 2019 and 2021.</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noAutofit/>
          </a:bodyPr>
          <a:lstStyle/>
          <a:p>
            <a:r>
              <a:rPr lang="en-US"/>
              <a:t>Percentage-point change in insurance by coverage source for U.S. adults ages 19–64 between 2019 and 2021, </a:t>
            </a:r>
          </a:p>
          <a:p>
            <a:r>
              <a:rPr lang="en-US"/>
              <a:t>by race/ethnicity and Medicaid expansion status</a:t>
            </a:r>
          </a:p>
        </p:txBody>
      </p:sp>
      <p:graphicFrame>
        <p:nvGraphicFramePr>
          <p:cNvPr id="24" name="Chart Placeholder 9">
            <a:extLst>
              <a:ext uri="{FF2B5EF4-FFF2-40B4-BE49-F238E27FC236}">
                <a16:creationId xmlns:a16="http://schemas.microsoft.com/office/drawing/2014/main" id="{2E0E6450-C4BB-8C27-1C4B-2919E07A5B53}"/>
              </a:ext>
            </a:extLst>
          </p:cNvPr>
          <p:cNvGraphicFramePr>
            <a:graphicFrameLocks noGrp="1"/>
          </p:cNvGraphicFramePr>
          <p:nvPr>
            <p:ph type="chart" sz="quarter" idx="19"/>
            <p:extLst>
              <p:ext uri="{D42A27DB-BD31-4B8C-83A1-F6EECF244321}">
                <p14:modId xmlns:p14="http://schemas.microsoft.com/office/powerpoint/2010/main" val="3802730823"/>
              </p:ext>
            </p:extLst>
          </p:nvPr>
        </p:nvGraphicFramePr>
        <p:xfrm>
          <a:off x="112905" y="2396383"/>
          <a:ext cx="2263913" cy="2020891"/>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a:extLst>
              <a:ext uri="{FF2B5EF4-FFF2-40B4-BE49-F238E27FC236}">
                <a16:creationId xmlns:a16="http://schemas.microsoft.com/office/drawing/2014/main" id="{9518F66C-DB59-6EF6-F516-A503A36810CF}"/>
              </a:ext>
            </a:extLst>
          </p:cNvPr>
          <p:cNvSpPr txBox="1"/>
          <p:nvPr/>
        </p:nvSpPr>
        <p:spPr>
          <a:xfrm>
            <a:off x="193301" y="2154909"/>
            <a:ext cx="2103120" cy="228600"/>
          </a:xfrm>
          <a:prstGeom prst="rect">
            <a:avLst/>
          </a:prstGeom>
          <a:noFill/>
        </p:spPr>
        <p:txBody>
          <a:bodyPr wrap="square" lIns="0" tIns="0" rIns="0" bIns="0" rtlCol="0">
            <a:noAutofit/>
          </a:bodyPr>
          <a:lstStyle/>
          <a:p>
            <a:pPr algn="ctr"/>
            <a:r>
              <a:rPr lang="en-US" sz="1400"/>
              <a:t>Medicaid</a:t>
            </a:r>
          </a:p>
        </p:txBody>
      </p:sp>
      <p:grpSp>
        <p:nvGrpSpPr>
          <p:cNvPr id="7" name="Group 6">
            <a:extLst>
              <a:ext uri="{FF2B5EF4-FFF2-40B4-BE49-F238E27FC236}">
                <a16:creationId xmlns:a16="http://schemas.microsoft.com/office/drawing/2014/main" id="{3B20C881-D844-8500-9D94-F0F94D55AED1}"/>
              </a:ext>
            </a:extLst>
          </p:cNvPr>
          <p:cNvGrpSpPr/>
          <p:nvPr/>
        </p:nvGrpSpPr>
        <p:grpSpPr>
          <a:xfrm>
            <a:off x="2655882" y="1644359"/>
            <a:ext cx="2543792" cy="2772915"/>
            <a:chOff x="2571040" y="1644359"/>
            <a:chExt cx="2543792" cy="2772915"/>
          </a:xfrm>
        </p:grpSpPr>
        <p:graphicFrame>
          <p:nvGraphicFramePr>
            <p:cNvPr id="25" name="Chart Placeholder 9">
              <a:extLst>
                <a:ext uri="{FF2B5EF4-FFF2-40B4-BE49-F238E27FC236}">
                  <a16:creationId xmlns:a16="http://schemas.microsoft.com/office/drawing/2014/main" id="{55D4035C-2B72-8589-F8E4-BDF455EBDF8D}"/>
                </a:ext>
              </a:extLst>
            </p:cNvPr>
            <p:cNvGraphicFramePr>
              <a:graphicFrameLocks/>
            </p:cNvGraphicFramePr>
            <p:nvPr>
              <p:extLst>
                <p:ext uri="{D42A27DB-BD31-4B8C-83A1-F6EECF244321}">
                  <p14:modId xmlns:p14="http://schemas.microsoft.com/office/powerpoint/2010/main" val="48692080"/>
                </p:ext>
              </p:extLst>
            </p:nvPr>
          </p:nvGraphicFramePr>
          <p:xfrm>
            <a:off x="2710980" y="2396384"/>
            <a:ext cx="2263913" cy="2020890"/>
          </p:xfrm>
          <a:graphic>
            <a:graphicData uri="http://schemas.openxmlformats.org/drawingml/2006/chart">
              <c:chart xmlns:c="http://schemas.openxmlformats.org/drawingml/2006/chart" xmlns:r="http://schemas.openxmlformats.org/officeDocument/2006/relationships" r:id="rId4"/>
            </a:graphicData>
          </a:graphic>
        </p:graphicFrame>
        <p:sp>
          <p:nvSpPr>
            <p:cNvPr id="27" name="TextBox 26">
              <a:extLst>
                <a:ext uri="{FF2B5EF4-FFF2-40B4-BE49-F238E27FC236}">
                  <a16:creationId xmlns:a16="http://schemas.microsoft.com/office/drawing/2014/main" id="{46E7FF56-616F-C4E5-4B87-CBC9667ED7F2}"/>
                </a:ext>
              </a:extLst>
            </p:cNvPr>
            <p:cNvSpPr txBox="1"/>
            <p:nvPr/>
          </p:nvSpPr>
          <p:spPr>
            <a:xfrm>
              <a:off x="2791376" y="2154909"/>
              <a:ext cx="2103120" cy="228600"/>
            </a:xfrm>
            <a:prstGeom prst="rect">
              <a:avLst/>
            </a:prstGeom>
            <a:noFill/>
          </p:spPr>
          <p:txBody>
            <a:bodyPr wrap="square" lIns="0" tIns="0" rIns="0" bIns="0" rtlCol="0">
              <a:noAutofit/>
            </a:bodyPr>
            <a:lstStyle/>
            <a:p>
              <a:pPr algn="ctr"/>
              <a:r>
                <a:rPr lang="en-US" sz="1400"/>
                <a:t>Individual/Nongroup</a:t>
              </a:r>
            </a:p>
          </p:txBody>
        </p:sp>
        <p:grpSp>
          <p:nvGrpSpPr>
            <p:cNvPr id="3" name="Group 2">
              <a:extLst>
                <a:ext uri="{FF2B5EF4-FFF2-40B4-BE49-F238E27FC236}">
                  <a16:creationId xmlns:a16="http://schemas.microsoft.com/office/drawing/2014/main" id="{1E201719-5F76-7F91-2F06-4D06011CE7C5}"/>
                </a:ext>
              </a:extLst>
            </p:cNvPr>
            <p:cNvGrpSpPr/>
            <p:nvPr/>
          </p:nvGrpSpPr>
          <p:grpSpPr>
            <a:xfrm>
              <a:off x="2571040" y="1644359"/>
              <a:ext cx="2543792" cy="184666"/>
              <a:chOff x="2373079" y="1644359"/>
              <a:chExt cx="2543792" cy="184666"/>
            </a:xfrm>
          </p:grpSpPr>
          <p:sp>
            <p:nvSpPr>
              <p:cNvPr id="28" name="Rectangle 27">
                <a:extLst>
                  <a:ext uri="{FF2B5EF4-FFF2-40B4-BE49-F238E27FC236}">
                    <a16:creationId xmlns:a16="http://schemas.microsoft.com/office/drawing/2014/main" id="{5651A96B-2527-387B-16FA-9D0CAC13A6AC}"/>
                  </a:ext>
                </a:extLst>
              </p:cNvPr>
              <p:cNvSpPr/>
              <p:nvPr/>
            </p:nvSpPr>
            <p:spPr>
              <a:xfrm>
                <a:off x="2373079" y="1658968"/>
                <a:ext cx="155448" cy="15544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9" name="TextBox 28">
                <a:extLst>
                  <a:ext uri="{FF2B5EF4-FFF2-40B4-BE49-F238E27FC236}">
                    <a16:creationId xmlns:a16="http://schemas.microsoft.com/office/drawing/2014/main" id="{A36CB979-CA44-F91A-C084-FECD6D28965E}"/>
                  </a:ext>
                </a:extLst>
              </p:cNvPr>
              <p:cNvSpPr txBox="1"/>
              <p:nvPr/>
            </p:nvSpPr>
            <p:spPr>
              <a:xfrm>
                <a:off x="2610301" y="1644359"/>
                <a:ext cx="822960" cy="184666"/>
              </a:xfrm>
              <a:prstGeom prst="rect">
                <a:avLst/>
              </a:prstGeom>
              <a:noFill/>
            </p:spPr>
            <p:txBody>
              <a:bodyPr wrap="square" lIns="0" tIns="0" rIns="0" bIns="0" rtlCol="0">
                <a:noAutofit/>
              </a:bodyPr>
              <a:lstStyle/>
              <a:p>
                <a:r>
                  <a:rPr lang="en-US" sz="1200"/>
                  <a:t>Black</a:t>
                </a:r>
              </a:p>
            </p:txBody>
          </p:sp>
          <p:sp>
            <p:nvSpPr>
              <p:cNvPr id="30" name="Rectangle 29">
                <a:extLst>
                  <a:ext uri="{FF2B5EF4-FFF2-40B4-BE49-F238E27FC236}">
                    <a16:creationId xmlns:a16="http://schemas.microsoft.com/office/drawing/2014/main" id="{7AFECA1C-7678-92FB-2579-CA2CEDC9549E}"/>
                  </a:ext>
                </a:extLst>
              </p:cNvPr>
              <p:cNvSpPr/>
              <p:nvPr/>
            </p:nvSpPr>
            <p:spPr>
              <a:xfrm>
                <a:off x="3208959" y="1658968"/>
                <a:ext cx="155448" cy="15544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1" name="TextBox 30">
                <a:extLst>
                  <a:ext uri="{FF2B5EF4-FFF2-40B4-BE49-F238E27FC236}">
                    <a16:creationId xmlns:a16="http://schemas.microsoft.com/office/drawing/2014/main" id="{E5872637-889F-CD85-058F-9E38F2B79BD7}"/>
                  </a:ext>
                </a:extLst>
              </p:cNvPr>
              <p:cNvSpPr txBox="1"/>
              <p:nvPr/>
            </p:nvSpPr>
            <p:spPr>
              <a:xfrm>
                <a:off x="3446181" y="1644359"/>
                <a:ext cx="822960" cy="184666"/>
              </a:xfrm>
              <a:prstGeom prst="rect">
                <a:avLst/>
              </a:prstGeom>
              <a:noFill/>
            </p:spPr>
            <p:txBody>
              <a:bodyPr wrap="square" lIns="0" tIns="0" rIns="0" bIns="0" rtlCol="0">
                <a:noAutofit/>
              </a:bodyPr>
              <a:lstStyle/>
              <a:p>
                <a:r>
                  <a:rPr lang="en-US" sz="1200"/>
                  <a:t>Hispanic</a:t>
                </a:r>
              </a:p>
            </p:txBody>
          </p:sp>
          <p:sp>
            <p:nvSpPr>
              <p:cNvPr id="32" name="Rectangle 31">
                <a:extLst>
                  <a:ext uri="{FF2B5EF4-FFF2-40B4-BE49-F238E27FC236}">
                    <a16:creationId xmlns:a16="http://schemas.microsoft.com/office/drawing/2014/main" id="{BE12AE74-FE14-4B66-E9EB-C335C9F405D0}"/>
                  </a:ext>
                </a:extLst>
              </p:cNvPr>
              <p:cNvSpPr/>
              <p:nvPr/>
            </p:nvSpPr>
            <p:spPr>
              <a:xfrm>
                <a:off x="4222449" y="1658968"/>
                <a:ext cx="155448" cy="155448"/>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33" name="TextBox 32">
                <a:extLst>
                  <a:ext uri="{FF2B5EF4-FFF2-40B4-BE49-F238E27FC236}">
                    <a16:creationId xmlns:a16="http://schemas.microsoft.com/office/drawing/2014/main" id="{54235293-F69C-9398-D5ED-B0328859B71B}"/>
                  </a:ext>
                </a:extLst>
              </p:cNvPr>
              <p:cNvSpPr txBox="1"/>
              <p:nvPr/>
            </p:nvSpPr>
            <p:spPr>
              <a:xfrm>
                <a:off x="4459671" y="1644359"/>
                <a:ext cx="457200" cy="184666"/>
              </a:xfrm>
              <a:prstGeom prst="rect">
                <a:avLst/>
              </a:prstGeom>
              <a:noFill/>
            </p:spPr>
            <p:txBody>
              <a:bodyPr wrap="square" lIns="0" tIns="0" rIns="0" bIns="0" rtlCol="0">
                <a:noAutofit/>
              </a:bodyPr>
              <a:lstStyle/>
              <a:p>
                <a:r>
                  <a:rPr lang="en-US" sz="1200"/>
                  <a:t>White</a:t>
                </a:r>
              </a:p>
            </p:txBody>
          </p:sp>
        </p:grpSp>
      </p:grpSp>
      <p:grpSp>
        <p:nvGrpSpPr>
          <p:cNvPr id="6" name="Group 5">
            <a:extLst>
              <a:ext uri="{FF2B5EF4-FFF2-40B4-BE49-F238E27FC236}">
                <a16:creationId xmlns:a16="http://schemas.microsoft.com/office/drawing/2014/main" id="{AC67428F-748D-0A98-6E05-2886B5C7495D}"/>
              </a:ext>
            </a:extLst>
          </p:cNvPr>
          <p:cNvGrpSpPr/>
          <p:nvPr/>
        </p:nvGrpSpPr>
        <p:grpSpPr>
          <a:xfrm>
            <a:off x="5476852" y="2154909"/>
            <a:ext cx="2263913" cy="3818782"/>
            <a:chOff x="5363731" y="2154909"/>
            <a:chExt cx="2263913" cy="3818782"/>
          </a:xfrm>
        </p:grpSpPr>
        <p:graphicFrame>
          <p:nvGraphicFramePr>
            <p:cNvPr id="34" name="Chart Placeholder 9">
              <a:extLst>
                <a:ext uri="{FF2B5EF4-FFF2-40B4-BE49-F238E27FC236}">
                  <a16:creationId xmlns:a16="http://schemas.microsoft.com/office/drawing/2014/main" id="{2ED87080-EF9D-668B-03D0-74B1781F4E45}"/>
                </a:ext>
              </a:extLst>
            </p:cNvPr>
            <p:cNvGraphicFramePr>
              <a:graphicFrameLocks/>
            </p:cNvGraphicFramePr>
            <p:nvPr>
              <p:extLst>
                <p:ext uri="{D42A27DB-BD31-4B8C-83A1-F6EECF244321}">
                  <p14:modId xmlns:p14="http://schemas.microsoft.com/office/powerpoint/2010/main" val="1570184894"/>
                </p:ext>
              </p:extLst>
            </p:nvPr>
          </p:nvGraphicFramePr>
          <p:xfrm>
            <a:off x="5363731" y="3952867"/>
            <a:ext cx="2263913" cy="2020824"/>
          </p:xfrm>
          <a:graphic>
            <a:graphicData uri="http://schemas.openxmlformats.org/drawingml/2006/chart">
              <c:chart xmlns:c="http://schemas.openxmlformats.org/drawingml/2006/chart" xmlns:r="http://schemas.openxmlformats.org/officeDocument/2006/relationships" r:id="rId5"/>
            </a:graphicData>
          </a:graphic>
        </p:graphicFrame>
        <p:sp>
          <p:nvSpPr>
            <p:cNvPr id="35" name="TextBox 34">
              <a:extLst>
                <a:ext uri="{FF2B5EF4-FFF2-40B4-BE49-F238E27FC236}">
                  <a16:creationId xmlns:a16="http://schemas.microsoft.com/office/drawing/2014/main" id="{B42FF039-8757-201B-1843-A1F2E11FF688}"/>
                </a:ext>
              </a:extLst>
            </p:cNvPr>
            <p:cNvSpPr txBox="1"/>
            <p:nvPr/>
          </p:nvSpPr>
          <p:spPr>
            <a:xfrm>
              <a:off x="5444127" y="2154909"/>
              <a:ext cx="2103120" cy="228600"/>
            </a:xfrm>
            <a:prstGeom prst="rect">
              <a:avLst/>
            </a:prstGeom>
            <a:noFill/>
          </p:spPr>
          <p:txBody>
            <a:bodyPr wrap="square" lIns="0" tIns="0" rIns="0" bIns="0" rtlCol="0">
              <a:noAutofit/>
            </a:bodyPr>
            <a:lstStyle/>
            <a:p>
              <a:pPr algn="ctr"/>
              <a:r>
                <a:rPr lang="en-US" sz="1400"/>
                <a:t>Uninsured</a:t>
              </a:r>
            </a:p>
          </p:txBody>
        </p:sp>
      </p:grpSp>
    </p:spTree>
    <p:extLst>
      <p:ext uri="{BB962C8B-B14F-4D97-AF65-F5344CB8AC3E}">
        <p14:creationId xmlns:p14="http://schemas.microsoft.com/office/powerpoint/2010/main" val="32463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9">
            <a:extLst>
              <a:ext uri="{FF2B5EF4-FFF2-40B4-BE49-F238E27FC236}">
                <a16:creationId xmlns:a16="http://schemas.microsoft.com/office/drawing/2014/main" id="{1E8321E5-13C9-EDC5-AA50-90C2D8E13A72}"/>
              </a:ext>
            </a:extLst>
          </p:cNvPr>
          <p:cNvGraphicFramePr>
            <a:graphicFrameLocks noGrp="1"/>
          </p:cNvGraphicFramePr>
          <p:nvPr>
            <p:ph type="chart" sz="quarter" idx="19"/>
            <p:extLst>
              <p:ext uri="{D42A27DB-BD31-4B8C-83A1-F6EECF244321}">
                <p14:modId xmlns:p14="http://schemas.microsoft.com/office/powerpoint/2010/main" val="2133237481"/>
              </p:ext>
            </p:extLst>
          </p:nvPr>
        </p:nvGraphicFramePr>
        <p:xfrm>
          <a:off x="71439" y="1260475"/>
          <a:ext cx="8962392"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Expansion states are those that expanded Medicaid by January 1, 2021. As of that date, there were 14 states that had not yet expanded Medicaid. Oklahoma and Missouri implemented in mid-to-late 2021 and are considered nonexpansion states for this analysis.</a:t>
            </a:r>
          </a:p>
          <a:p>
            <a:r>
              <a:rPr lang="en-US"/>
              <a:t>Data: American Community Survey Public Use Microdata Sample (ACS PUMS),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noAutofit/>
          </a:bodyPr>
          <a:lstStyle/>
          <a:p>
            <a:r>
              <a:rPr lang="en-US" sz="1800"/>
              <a:t>Uninsured rates were lower and racial and ethnic disparities were smaller in states that expanded Medicaid.</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nchor="t" anchorCtr="0">
            <a:noAutofit/>
          </a:bodyPr>
          <a:lstStyle/>
          <a:p>
            <a:r>
              <a:rPr lang="en-US" sz="1200" i="1">
                <a:latin typeface="+mn-lt"/>
              </a:rPr>
              <a:t>Percentage of U.S. adults ages 19–64 who are uninsured, 2021, by race/ethnicity and Medicaid expansion status</a:t>
            </a:r>
          </a:p>
        </p:txBody>
      </p:sp>
    </p:spTree>
    <p:extLst>
      <p:ext uri="{BB962C8B-B14F-4D97-AF65-F5344CB8AC3E}">
        <p14:creationId xmlns:p14="http://schemas.microsoft.com/office/powerpoint/2010/main" val="1692554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1692244493"/>
              </p:ext>
            </p:extLst>
          </p:nvPr>
        </p:nvGraphicFramePr>
        <p:xfrm>
          <a:off x="71438" y="1260475"/>
          <a:ext cx="8962393"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 The 2020 ACS PUMS was created using alternative “experimental” sample weights to account for disruptions to data collection resulting from the COVID-19 pandemic. Because the Census Bureau advises against comparing 2020 data to previous years, the 2020 data point has been omitted from this chart.</a:t>
            </a:r>
          </a:p>
          <a:p>
            <a:r>
              <a:rPr lang="en-US"/>
              <a:t>Data: American Community Survey Public Use Microdata Sample (ACS PUMS), 2013–2021.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noAutofit/>
          </a:bodyPr>
          <a:lstStyle/>
          <a:p>
            <a:r>
              <a:rPr lang="en-US" sz="1800">
                <a:latin typeface="Georgia"/>
              </a:rPr>
              <a:t>After Virginia expanded Medicaid in 2019, uninsured rates for lower-income Black and white adults fell more than they did in nonexpansion North Carolina.</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nchor="t" anchorCtr="0">
            <a:noAutofit/>
          </a:bodyPr>
          <a:lstStyle/>
          <a:p>
            <a:r>
              <a:rPr lang="en-US" sz="1200" i="1">
                <a:latin typeface="+mn-lt"/>
              </a:rPr>
              <a:t>Percentage of U.S. adults ages 19–64 who are uninsured, Virginia and North Carolina, 0–199% FPL, by race/ethnicity</a:t>
            </a:r>
          </a:p>
        </p:txBody>
      </p:sp>
      <p:cxnSp>
        <p:nvCxnSpPr>
          <p:cNvPr id="8" name="Straight Connector 7">
            <a:extLst>
              <a:ext uri="{FF2B5EF4-FFF2-40B4-BE49-F238E27FC236}">
                <a16:creationId xmlns:a16="http://schemas.microsoft.com/office/drawing/2014/main" id="{59021EE8-E056-9F86-B48E-CE0B1D622B73}"/>
              </a:ext>
            </a:extLst>
          </p:cNvPr>
          <p:cNvCxnSpPr>
            <a:cxnSpLocks/>
          </p:cNvCxnSpPr>
          <p:nvPr/>
        </p:nvCxnSpPr>
        <p:spPr>
          <a:xfrm>
            <a:off x="6625658" y="3788170"/>
            <a:ext cx="0" cy="1318342"/>
          </a:xfrm>
          <a:prstGeom prst="line">
            <a:avLst/>
          </a:prstGeom>
          <a:ln w="19050">
            <a:solidFill>
              <a:schemeClr val="tx1">
                <a:lumMod val="50000"/>
                <a:lumOff val="50000"/>
              </a:schemeClr>
            </a:solidFill>
            <a:headEnd type="ova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2FF5914-7E57-A8FE-9452-2E3967D1FF15}"/>
              </a:ext>
            </a:extLst>
          </p:cNvPr>
          <p:cNvSpPr txBox="1"/>
          <p:nvPr/>
        </p:nvSpPr>
        <p:spPr>
          <a:xfrm>
            <a:off x="5348433" y="4581268"/>
            <a:ext cx="1188720" cy="566928"/>
          </a:xfrm>
          <a:prstGeom prst="rect">
            <a:avLst/>
          </a:prstGeom>
          <a:noFill/>
        </p:spPr>
        <p:txBody>
          <a:bodyPr wrap="square" lIns="0" tIns="0" rIns="0" bIns="0" rtlCol="0">
            <a:noAutofit/>
          </a:bodyPr>
          <a:lstStyle/>
          <a:p>
            <a:pPr algn="r"/>
            <a:r>
              <a:rPr lang="en-US" sz="1200">
                <a:solidFill>
                  <a:schemeClr val="tx1">
                    <a:lumMod val="50000"/>
                    <a:lumOff val="50000"/>
                  </a:schemeClr>
                </a:solidFill>
                <a:latin typeface="Arial" panose="020B0604020202020204" pitchFamily="34" charset="0"/>
              </a:rPr>
              <a:t>Virginia expands Medicaid at the start of 2019</a:t>
            </a:r>
          </a:p>
        </p:txBody>
      </p:sp>
    </p:spTree>
    <p:extLst>
      <p:ext uri="{BB962C8B-B14F-4D97-AF65-F5344CB8AC3E}">
        <p14:creationId xmlns:p14="http://schemas.microsoft.com/office/powerpoint/2010/main" val="248975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9">
            <a:extLst>
              <a:ext uri="{FF2B5EF4-FFF2-40B4-BE49-F238E27FC236}">
                <a16:creationId xmlns:a16="http://schemas.microsoft.com/office/drawing/2014/main" id="{1E8321E5-13C9-EDC5-AA50-90C2D8E13A72}"/>
              </a:ext>
            </a:extLst>
          </p:cNvPr>
          <p:cNvGraphicFramePr>
            <a:graphicFrameLocks noGrp="1"/>
          </p:cNvGraphicFramePr>
          <p:nvPr>
            <p:ph type="chart" sz="quarter" idx="19"/>
            <p:extLst>
              <p:ext uri="{D42A27DB-BD31-4B8C-83A1-F6EECF244321}">
                <p14:modId xmlns:p14="http://schemas.microsoft.com/office/powerpoint/2010/main" val="3704492161"/>
              </p:ext>
            </p:extLst>
          </p:nvPr>
        </p:nvGraphicFramePr>
        <p:xfrm>
          <a:off x="71438" y="1260475"/>
          <a:ext cx="8962393"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Calculation based on whether states have expanded Medicaid; currently, 12 states have not yet expanded. FPL = federal poverty level.</a:t>
            </a:r>
          </a:p>
          <a:p>
            <a:r>
              <a:rPr lang="en-US"/>
              <a:t>Data: American Community Survey Public Use Microdata Sample (ACS PUMS),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noAutofit/>
          </a:bodyPr>
          <a:lstStyle/>
          <a:p>
            <a:r>
              <a:rPr lang="en-US" sz="1800" dirty="0"/>
              <a:t>More than two of five low-income Black adults in the U.S. live in the 12 states that have not expanded Medicaid.</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nchor="t" anchorCtr="0">
            <a:noAutofit/>
          </a:bodyPr>
          <a:lstStyle/>
          <a:p>
            <a:r>
              <a:rPr lang="en-US" sz="1200" i="1" dirty="0">
                <a:latin typeface="+mn-lt"/>
              </a:rPr>
              <a:t>Percentage of low-income U.S. adults (&lt;138% FPL) ages 19–64 who live in Medicaid </a:t>
            </a:r>
            <a:r>
              <a:rPr lang="en-US" sz="1200" i="1" dirty="0" err="1">
                <a:latin typeface="+mn-lt"/>
              </a:rPr>
              <a:t>nonexpansion</a:t>
            </a:r>
            <a:r>
              <a:rPr lang="en-US" sz="1200" i="1" dirty="0">
                <a:latin typeface="+mn-lt"/>
              </a:rPr>
              <a:t> states, by race/ethnicity</a:t>
            </a:r>
          </a:p>
        </p:txBody>
      </p:sp>
    </p:spTree>
    <p:extLst>
      <p:ext uri="{BB962C8B-B14F-4D97-AF65-F5344CB8AC3E}">
        <p14:creationId xmlns:p14="http://schemas.microsoft.com/office/powerpoint/2010/main" val="1414252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5">
            <a:extLst>
              <a:ext uri="{FF2B5EF4-FFF2-40B4-BE49-F238E27FC236}">
                <a16:creationId xmlns:a16="http://schemas.microsoft.com/office/drawing/2014/main" id="{7B0FDFDA-E65F-AB4F-A820-1A66C335F7D4}"/>
              </a:ext>
            </a:extLst>
          </p:cNvPr>
          <p:cNvGraphicFramePr>
            <a:graphicFrameLocks noGrp="1"/>
          </p:cNvGraphicFramePr>
          <p:nvPr>
            <p:ph type="chart" sz="quarter" idx="19"/>
            <p:extLst>
              <p:ext uri="{D42A27DB-BD31-4B8C-83A1-F6EECF244321}">
                <p14:modId xmlns:p14="http://schemas.microsoft.com/office/powerpoint/2010/main" val="3005249702"/>
              </p:ext>
            </p:extLst>
          </p:nvPr>
        </p:nvGraphicFramePr>
        <p:xfrm>
          <a:off x="71439" y="1260475"/>
          <a:ext cx="7772571" cy="459357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Data: Behavioral Risk Factor Surveillance System (BRFSS), 2013–2021.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noAutofit/>
          </a:bodyPr>
          <a:lstStyle/>
          <a:p>
            <a:r>
              <a:rPr lang="en-US" sz="1800">
                <a:latin typeface="Georgia"/>
              </a:rPr>
              <a:t>Cost-related problems accessing health care declined for working-age adults across racial and ethnic groups since 2013, and disparities between white adults and Black and Hispanic adults narrowed.</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nchor="t" anchorCtr="0">
            <a:noAutofit/>
          </a:bodyPr>
          <a:lstStyle/>
          <a:p>
            <a:r>
              <a:rPr lang="en-US" sz="1200" i="1">
                <a:latin typeface="+mn-lt"/>
              </a:rPr>
              <a:t>Percentage of U.S. adults ages 18–64 who avoided care because of cost in the past 12 months, by race/ethnicity</a:t>
            </a:r>
          </a:p>
        </p:txBody>
      </p:sp>
    </p:spTree>
    <p:extLst>
      <p:ext uri="{BB962C8B-B14F-4D97-AF65-F5344CB8AC3E}">
        <p14:creationId xmlns:p14="http://schemas.microsoft.com/office/powerpoint/2010/main" val="2021914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9">
            <a:extLst>
              <a:ext uri="{FF2B5EF4-FFF2-40B4-BE49-F238E27FC236}">
                <a16:creationId xmlns:a16="http://schemas.microsoft.com/office/drawing/2014/main" id="{1E8321E5-13C9-EDC5-AA50-90C2D8E13A72}"/>
              </a:ext>
            </a:extLst>
          </p:cNvPr>
          <p:cNvGraphicFramePr>
            <a:graphicFrameLocks noGrp="1"/>
          </p:cNvGraphicFramePr>
          <p:nvPr>
            <p:ph type="chart" sz="quarter" idx="19"/>
            <p:extLst>
              <p:ext uri="{D42A27DB-BD31-4B8C-83A1-F6EECF244321}">
                <p14:modId xmlns:p14="http://schemas.microsoft.com/office/powerpoint/2010/main" val="3312963579"/>
              </p:ext>
            </p:extLst>
          </p:nvPr>
        </p:nvGraphicFramePr>
        <p:xfrm>
          <a:off x="71438" y="1260475"/>
          <a:ext cx="8962393"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Expansion states are those that expanded Medicaid by January 1, 2021. As of that date, there were 14 states that had not yet expanded Medicaid. Oklahoma and Missouri implemented in mid-to-late 2021 and are considered </a:t>
            </a:r>
            <a:r>
              <a:rPr lang="en-US" err="1"/>
              <a:t>nonexpansion</a:t>
            </a:r>
            <a:r>
              <a:rPr lang="en-US"/>
              <a:t> states for this analysis. </a:t>
            </a:r>
          </a:p>
          <a:p>
            <a:r>
              <a:rPr lang="en-US"/>
              <a:t>Data: Behavioral Risk Factor Surveillance System (BRFSS),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Adults living in Medicaid expansion states had lower cost-related access barriers and narrower racial/ethnic disparities in access to care. </a:t>
            </a:r>
          </a:p>
        </p:txBody>
      </p:sp>
      <p:sp>
        <p:nvSpPr>
          <p:cNvPr id="15" name="Text Placeholder 14">
            <a:extLst>
              <a:ext uri="{FF2B5EF4-FFF2-40B4-BE49-F238E27FC236}">
                <a16:creationId xmlns:a16="http://schemas.microsoft.com/office/drawing/2014/main" id="{CD3D05BB-E103-1FFB-42B7-35654363D114}"/>
              </a:ext>
            </a:extLst>
          </p:cNvPr>
          <p:cNvSpPr>
            <a:spLocks noGrp="1"/>
          </p:cNvSpPr>
          <p:nvPr>
            <p:ph type="body" sz="quarter" idx="25"/>
          </p:nvPr>
        </p:nvSpPr>
        <p:spPr>
          <a:xfrm>
            <a:off x="71438" y="941674"/>
            <a:ext cx="8961120" cy="616962"/>
          </a:xfrm>
        </p:spPr>
        <p:txBody>
          <a:bodyPr>
            <a:normAutofit/>
          </a:bodyPr>
          <a:lstStyle/>
          <a:p>
            <a:r>
              <a:rPr lang="en-US"/>
              <a:t>Percentage of U.S. adults ages 18–64 who avoided care because of cost in the past 12 months, 2021, </a:t>
            </a:r>
            <a:br>
              <a:rPr lang="en-US"/>
            </a:br>
            <a:r>
              <a:rPr lang="en-US"/>
              <a:t>by race/ethnicity and Medicaid expansion status</a:t>
            </a:r>
          </a:p>
        </p:txBody>
      </p:sp>
    </p:spTree>
    <p:extLst>
      <p:ext uri="{BB962C8B-B14F-4D97-AF65-F5344CB8AC3E}">
        <p14:creationId xmlns:p14="http://schemas.microsoft.com/office/powerpoint/2010/main" val="1792692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9">
            <a:extLst>
              <a:ext uri="{FF2B5EF4-FFF2-40B4-BE49-F238E27FC236}">
                <a16:creationId xmlns:a16="http://schemas.microsoft.com/office/drawing/2014/main" id="{1E8321E5-13C9-EDC5-AA50-90C2D8E13A72}"/>
              </a:ext>
            </a:extLst>
          </p:cNvPr>
          <p:cNvGraphicFramePr>
            <a:graphicFrameLocks noGrp="1"/>
          </p:cNvGraphicFramePr>
          <p:nvPr>
            <p:ph type="chart" sz="quarter" idx="19"/>
            <p:extLst>
              <p:ext uri="{D42A27DB-BD31-4B8C-83A1-F6EECF244321}">
                <p14:modId xmlns:p14="http://schemas.microsoft.com/office/powerpoint/2010/main" val="862298013"/>
              </p:ext>
            </p:extLst>
          </p:nvPr>
        </p:nvGraphicFramePr>
        <p:xfrm>
          <a:off x="71438" y="1260475"/>
          <a:ext cx="8962393"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2"/>
          </p:nvPr>
        </p:nvSpPr>
        <p:spPr/>
        <p:txBody>
          <a:bodyPr/>
          <a:lstStyle/>
          <a:p>
            <a:r>
              <a:rPr lang="en-US"/>
              <a:t>Notes: Expansion states are those that expanded Medicaid by January 1, 2021. As of that date, there were 14 states that had not yet expanded Medicaid. Oklahoma and Missouri implemented in mid-to-late 2021 and are considered </a:t>
            </a:r>
            <a:r>
              <a:rPr lang="en-US" err="1"/>
              <a:t>nonexpansion</a:t>
            </a:r>
            <a:r>
              <a:rPr lang="en-US"/>
              <a:t> states for this analysis. </a:t>
            </a:r>
          </a:p>
          <a:p>
            <a:r>
              <a:rPr lang="en-US"/>
              <a:t>Data: Behavioral Risk Factor Surveillance System (BRFSS), 2021.</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p:txBody>
          <a:bodyPr/>
          <a:lstStyle/>
          <a:p>
            <a:r>
              <a:rPr lang="en-US"/>
              <a:t>Adults living in Medicaid expansion states report having a usual care provider at higher rates along with smaller differences between racial and ethnic groups.</a:t>
            </a:r>
          </a:p>
        </p:txBody>
      </p:sp>
      <p:sp>
        <p:nvSpPr>
          <p:cNvPr id="16" name="Text Placeholder 15">
            <a:extLst>
              <a:ext uri="{FF2B5EF4-FFF2-40B4-BE49-F238E27FC236}">
                <a16:creationId xmlns:a16="http://schemas.microsoft.com/office/drawing/2014/main" id="{5E163665-BC26-DF45-B331-87081D06CC53}"/>
              </a:ext>
            </a:extLst>
          </p:cNvPr>
          <p:cNvSpPr>
            <a:spLocks noGrp="1"/>
          </p:cNvSpPr>
          <p:nvPr>
            <p:ph type="body" sz="quarter" idx="25"/>
          </p:nvPr>
        </p:nvSpPr>
        <p:spPr/>
        <p:txBody>
          <a:bodyPr/>
          <a:lstStyle/>
          <a:p>
            <a:r>
              <a:rPr lang="en-US"/>
              <a:t>Percentage of U.S. adults ages 18–64 who reported a usual source of care, 2021, by race/ethnicity and Medicaid expansion status</a:t>
            </a:r>
          </a:p>
        </p:txBody>
      </p:sp>
    </p:spTree>
    <p:extLst>
      <p:ext uri="{BB962C8B-B14F-4D97-AF65-F5344CB8AC3E}">
        <p14:creationId xmlns:p14="http://schemas.microsoft.com/office/powerpoint/2010/main" val="2296181896"/>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9e91428-62e1-404e-8dba-d479e0ef01ba">
      <Terms xmlns="http://schemas.microsoft.com/office/infopath/2007/PartnerControls"/>
    </lcf76f155ced4ddcb4097134ff3c332f>
    <TaxCatchAll xmlns="fd0705cf-2316-48c0-96f8-e5d689de0d9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6" ma:contentTypeDescription="Create a new document." ma:contentTypeScope="" ma:versionID="b6fb6b9c114ec92ded6b63fd0eec898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ed509a706a3959ffe10cea5ee9a98a8f"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C63E5E-AEFA-4345-A4E4-D8690CC9E0A0}">
  <ds:schemaRefs>
    <ds:schemaRef ds:uri="http://schemas.microsoft.com/office/2006/metadata/properties"/>
    <ds:schemaRef ds:uri="http://www.w3.org/XML/1998/namespace"/>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fd0705cf-2316-48c0-96f8-e5d689de0d99"/>
    <ds:schemaRef ds:uri="29e91428-62e1-404e-8dba-d479e0ef01ba"/>
    <ds:schemaRef ds:uri="http://purl.org/dc/terms/"/>
  </ds:schemaRefs>
</ds:datastoreItem>
</file>

<file path=customXml/itemProps2.xml><?xml version="1.0" encoding="utf-8"?>
<ds:datastoreItem xmlns:ds="http://schemas.openxmlformats.org/officeDocument/2006/customXml" ds:itemID="{EF5619D0-FD0A-4CF4-80E9-21F97373DDA2}">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5AAEEE3-A9AD-48C1-97AC-913F6586C1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TotalTime>
  <Words>1051</Words>
  <Application>Microsoft Macintosh PowerPoint</Application>
  <PresentationFormat>On-screen Show (4:3)</PresentationFormat>
  <Paragraphs>71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Georgia</vt:lpstr>
      <vt:lpstr>Suisse Int'l</vt:lpstr>
      <vt:lpstr>Suisse Int'l Bold</vt:lpstr>
      <vt:lpstr>Suisse Int'l Italic</vt:lpstr>
      <vt:lpstr>CMWF_2021</vt:lpstr>
      <vt:lpstr>Coverage inequities between Black, Hispanic, and white adults have narrowed substantially since 2013. All groups reported improvements between 2019 and 2021.</vt:lpstr>
      <vt:lpstr>Uninsured rates for Black and Hispanic adults improved considerably in several states between 2019 and 2021, while white adults experienced modest gains in most regions.</vt:lpstr>
      <vt:lpstr>Medicaid and individual-market coverage gains helped drive lower uninsured rates for each of the three racial and ethnic groups between 2019 and 2021.</vt:lpstr>
      <vt:lpstr>Uninsured rates were lower and racial and ethnic disparities were smaller in states that expanded Medicaid.</vt:lpstr>
      <vt:lpstr>After Virginia expanded Medicaid in 2019, uninsured rates for lower-income Black and white adults fell more than they did in nonexpansion North Carolina.</vt:lpstr>
      <vt:lpstr>More than two of five low-income Black adults in the U.S. live in the 12 states that have not expanded Medicaid.</vt:lpstr>
      <vt:lpstr>Cost-related problems accessing health care declined for working-age adults across racial and ethnic groups since 2013, and disparities between white adults and Black and Hispanic adults narrowed.</vt:lpstr>
      <vt:lpstr>Adults living in Medicaid expansion states had lower cost-related access barriers and narrower racial/ethnic disparities in access to care. </vt:lpstr>
      <vt:lpstr>Adults living in Medicaid expansion states report having a usual care provider at higher rates along with smaller differences between racial and ethnic groups.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Jen Wilson</cp:lastModifiedBy>
  <cp:revision>1</cp:revision>
  <cp:lastPrinted>2018-07-11T13:51:43Z</cp:lastPrinted>
  <dcterms:created xsi:type="dcterms:W3CDTF">2014-10-08T23:03:32Z</dcterms:created>
  <dcterms:modified xsi:type="dcterms:W3CDTF">2023-03-06T15:02:45Z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