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1"/>
  </p:notesMasterIdLst>
  <p:handoutMasterIdLst>
    <p:handoutMasterId r:id="rId12"/>
  </p:handoutMasterIdLst>
  <p:sldIdLst>
    <p:sldId id="259" r:id="rId5"/>
    <p:sldId id="260" r:id="rId6"/>
    <p:sldId id="261" r:id="rId7"/>
    <p:sldId id="262" r:id="rId8"/>
    <p:sldId id="264" r:id="rId9"/>
    <p:sldId id="263" r:id="rId10"/>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E0CAF8-EE4E-1962-E99A-B0922BC814E6}" name="Gretchen Jacobson" initials="GJ" userId="S::gj@cmwf.org::efdee43f-1bd1-4dd3-a09c-b4ee2bb08f7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AFF1AA-C6D0-4AE9-A967-44C9F87AB8FA}" v="18" dt="2023-04-05T18:45:22.2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2" autoAdjust="0"/>
    <p:restoredTop sz="96357" autoAdjust="0"/>
  </p:normalViewPr>
  <p:slideViewPr>
    <p:cSldViewPr snapToGrid="0" snapToObjects="1">
      <p:cViewPr varScale="1">
        <p:scale>
          <a:sx n="114" d="100"/>
          <a:sy n="114" d="100"/>
        </p:scale>
        <p:origin x="1824" y="102"/>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96" d="100"/>
          <a:sy n="96" d="100"/>
        </p:scale>
        <p:origin x="3720" y="16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F36BCDD4-C865-DD43-B786-C7A807740755}"/>
    <pc:docChg chg="modSld">
      <pc:chgData name="Jen Wilson" userId="000f367a-3246-491c-88b4-803a33f58a8b" providerId="ADAL" clId="{F36BCDD4-C865-DD43-B786-C7A807740755}" dt="2023-03-22T15:53:40.441" v="29" actId="27918"/>
      <pc:docMkLst>
        <pc:docMk/>
      </pc:docMkLst>
      <pc:sldChg chg="addSp delSp modSp mod">
        <pc:chgData name="Jen Wilson" userId="000f367a-3246-491c-88b4-803a33f58a8b" providerId="ADAL" clId="{F36BCDD4-C865-DD43-B786-C7A807740755}" dt="2023-03-21T21:29:29.156" v="4" actId="27918"/>
        <pc:sldMkLst>
          <pc:docMk/>
          <pc:sldMk cId="2568577569" sldId="259"/>
        </pc:sldMkLst>
        <pc:spChg chg="add del mod">
          <ac:chgData name="Jen Wilson" userId="000f367a-3246-491c-88b4-803a33f58a8b" providerId="ADAL" clId="{F36BCDD4-C865-DD43-B786-C7A807740755}" dt="2023-03-21T21:29:09.355" v="2"/>
          <ac:spMkLst>
            <pc:docMk/>
            <pc:sldMk cId="2568577569" sldId="259"/>
            <ac:spMk id="3" creationId="{04F4DE95-2BAE-932D-20A6-FAB674B38860}"/>
          </ac:spMkLst>
        </pc:spChg>
      </pc:sldChg>
      <pc:sldChg chg="mod">
        <pc:chgData name="Jen Wilson" userId="000f367a-3246-491c-88b4-803a33f58a8b" providerId="ADAL" clId="{F36BCDD4-C865-DD43-B786-C7A807740755}" dt="2023-03-22T15:27:44.681" v="9" actId="27918"/>
        <pc:sldMkLst>
          <pc:docMk/>
          <pc:sldMk cId="2186927009" sldId="260"/>
        </pc:sldMkLst>
      </pc:sldChg>
      <pc:sldChg chg="mod">
        <pc:chgData name="Jen Wilson" userId="000f367a-3246-491c-88b4-803a33f58a8b" providerId="ADAL" clId="{F36BCDD4-C865-DD43-B786-C7A807740755}" dt="2023-03-22T15:34:35.913" v="11" actId="27918"/>
        <pc:sldMkLst>
          <pc:docMk/>
          <pc:sldMk cId="1711203205" sldId="261"/>
        </pc:sldMkLst>
      </pc:sldChg>
      <pc:sldChg chg="mod">
        <pc:chgData name="Jen Wilson" userId="000f367a-3246-491c-88b4-803a33f58a8b" providerId="ADAL" clId="{F36BCDD4-C865-DD43-B786-C7A807740755}" dt="2023-03-22T15:45:17.134" v="16" actId="27918"/>
        <pc:sldMkLst>
          <pc:docMk/>
          <pc:sldMk cId="2275456612" sldId="262"/>
        </pc:sldMkLst>
      </pc:sldChg>
      <pc:sldChg chg="mod">
        <pc:chgData name="Jen Wilson" userId="000f367a-3246-491c-88b4-803a33f58a8b" providerId="ADAL" clId="{F36BCDD4-C865-DD43-B786-C7A807740755}" dt="2023-03-22T15:53:40.441" v="29" actId="27918"/>
        <pc:sldMkLst>
          <pc:docMk/>
          <pc:sldMk cId="1448772791" sldId="263"/>
        </pc:sldMkLst>
      </pc:sldChg>
      <pc:sldChg chg="mod">
        <pc:chgData name="Jen Wilson" userId="000f367a-3246-491c-88b4-803a33f58a8b" providerId="ADAL" clId="{F36BCDD4-C865-DD43-B786-C7A807740755}" dt="2023-03-22T15:51:31.484" v="20" actId="27918"/>
        <pc:sldMkLst>
          <pc:docMk/>
          <pc:sldMk cId="2682187822" sldId="264"/>
        </pc:sldMkLst>
      </pc:sldChg>
    </pc:docChg>
  </pc:docChgLst>
  <pc:docChgLst>
    <pc:chgData name="Paul Frame" userId="ded3f5c5-00e7-408d-9358-fc292cfa5078" providerId="ADAL" clId="{DFAFF1AA-C6D0-4AE9-A967-44C9F87AB8FA}"/>
    <pc:docChg chg="custSel modSld modMainMaster">
      <pc:chgData name="Paul Frame" userId="ded3f5c5-00e7-408d-9358-fc292cfa5078" providerId="ADAL" clId="{DFAFF1AA-C6D0-4AE9-A967-44C9F87AB8FA}" dt="2023-04-05T18:24:50.937" v="522" actId="20577"/>
      <pc:docMkLst>
        <pc:docMk/>
      </pc:docMkLst>
      <pc:sldChg chg="addSp delSp modSp mod modNotesTx">
        <pc:chgData name="Paul Frame" userId="ded3f5c5-00e7-408d-9358-fc292cfa5078" providerId="ADAL" clId="{DFAFF1AA-C6D0-4AE9-A967-44C9F87AB8FA}" dt="2023-04-04T21:40:07.879" v="502" actId="20577"/>
        <pc:sldMkLst>
          <pc:docMk/>
          <pc:sldMk cId="2568577569" sldId="259"/>
        </pc:sldMkLst>
        <pc:spChg chg="mod">
          <ac:chgData name="Paul Frame" userId="ded3f5c5-00e7-408d-9358-fc292cfa5078" providerId="ADAL" clId="{DFAFF1AA-C6D0-4AE9-A967-44C9F87AB8FA}" dt="2023-03-28T13:59:06.402" v="472" actId="1076"/>
          <ac:spMkLst>
            <pc:docMk/>
            <pc:sldMk cId="2568577569" sldId="259"/>
            <ac:spMk id="2" creationId="{4F865F3D-ABB0-9F45-98FD-D3809E5842F9}"/>
          </ac:spMkLst>
        </pc:spChg>
        <pc:spChg chg="add mod">
          <ac:chgData name="Paul Frame" userId="ded3f5c5-00e7-408d-9358-fc292cfa5078" providerId="ADAL" clId="{DFAFF1AA-C6D0-4AE9-A967-44C9F87AB8FA}" dt="2023-03-28T14:02:39.987" v="488"/>
          <ac:spMkLst>
            <pc:docMk/>
            <pc:sldMk cId="2568577569" sldId="259"/>
            <ac:spMk id="3" creationId="{7C1CC108-1713-FEFA-7A52-5FDF4023AB74}"/>
          </ac:spMkLst>
        </pc:spChg>
        <pc:spChg chg="del">
          <ac:chgData name="Paul Frame" userId="ded3f5c5-00e7-408d-9358-fc292cfa5078" providerId="ADAL" clId="{DFAFF1AA-C6D0-4AE9-A967-44C9F87AB8FA}" dt="2023-03-27T23:31:04.918" v="454" actId="478"/>
          <ac:spMkLst>
            <pc:docMk/>
            <pc:sldMk cId="2568577569" sldId="259"/>
            <ac:spMk id="4" creationId="{3997AB39-EBAC-BB4E-855E-9F546022EA15}"/>
          </ac:spMkLst>
        </pc:spChg>
        <pc:spChg chg="mod">
          <ac:chgData name="Paul Frame" userId="ded3f5c5-00e7-408d-9358-fc292cfa5078" providerId="ADAL" clId="{DFAFF1AA-C6D0-4AE9-A967-44C9F87AB8FA}" dt="2023-04-04T21:40:07.879" v="502" actId="20577"/>
          <ac:spMkLst>
            <pc:docMk/>
            <pc:sldMk cId="2568577569" sldId="259"/>
            <ac:spMk id="5" creationId="{2BE02FBB-0518-5843-8619-CB7C01F1B98A}"/>
          </ac:spMkLst>
        </pc:spChg>
        <pc:spChg chg="add del mod">
          <ac:chgData name="Paul Frame" userId="ded3f5c5-00e7-408d-9358-fc292cfa5078" providerId="ADAL" clId="{DFAFF1AA-C6D0-4AE9-A967-44C9F87AB8FA}" dt="2023-03-27T23:31:06.806" v="455" actId="478"/>
          <ac:spMkLst>
            <pc:docMk/>
            <pc:sldMk cId="2568577569" sldId="259"/>
            <ac:spMk id="7" creationId="{702C6502-6C98-EF4C-D320-842167CAB843}"/>
          </ac:spMkLst>
        </pc:spChg>
        <pc:spChg chg="mod">
          <ac:chgData name="Paul Frame" userId="ded3f5c5-00e7-408d-9358-fc292cfa5078" providerId="ADAL" clId="{DFAFF1AA-C6D0-4AE9-A967-44C9F87AB8FA}" dt="2023-03-27T22:18:53.126" v="389" actId="6549"/>
          <ac:spMkLst>
            <pc:docMk/>
            <pc:sldMk cId="2568577569" sldId="259"/>
            <ac:spMk id="16" creationId="{5E163665-BC26-DF45-B331-87081D06CC53}"/>
          </ac:spMkLst>
        </pc:spChg>
      </pc:sldChg>
      <pc:sldChg chg="addSp delSp modSp mod modNotesTx">
        <pc:chgData name="Paul Frame" userId="ded3f5c5-00e7-408d-9358-fc292cfa5078" providerId="ADAL" clId="{DFAFF1AA-C6D0-4AE9-A967-44C9F87AB8FA}" dt="2023-04-05T18:24:21.809" v="506" actId="20577"/>
        <pc:sldMkLst>
          <pc:docMk/>
          <pc:sldMk cId="2186927009" sldId="260"/>
        </pc:sldMkLst>
        <pc:spChg chg="mod">
          <ac:chgData name="Paul Frame" userId="ded3f5c5-00e7-408d-9358-fc292cfa5078" providerId="ADAL" clId="{DFAFF1AA-C6D0-4AE9-A967-44C9F87AB8FA}" dt="2023-03-28T13:59:18.601" v="475" actId="1076"/>
          <ac:spMkLst>
            <pc:docMk/>
            <pc:sldMk cId="2186927009" sldId="260"/>
            <ac:spMk id="2" creationId="{4F865F3D-ABB0-9F45-98FD-D3809E5842F9}"/>
          </ac:spMkLst>
        </pc:spChg>
        <pc:spChg chg="add mod">
          <ac:chgData name="Paul Frame" userId="ded3f5c5-00e7-408d-9358-fc292cfa5078" providerId="ADAL" clId="{DFAFF1AA-C6D0-4AE9-A967-44C9F87AB8FA}" dt="2023-03-28T14:03:21.609" v="498" actId="20577"/>
          <ac:spMkLst>
            <pc:docMk/>
            <pc:sldMk cId="2186927009" sldId="260"/>
            <ac:spMk id="3" creationId="{926DA01E-4BF2-2A65-62A2-2DD534527777}"/>
          </ac:spMkLst>
        </pc:spChg>
        <pc:spChg chg="del">
          <ac:chgData name="Paul Frame" userId="ded3f5c5-00e7-408d-9358-fc292cfa5078" providerId="ADAL" clId="{DFAFF1AA-C6D0-4AE9-A967-44C9F87AB8FA}" dt="2023-03-27T23:33:02.121" v="457" actId="478"/>
          <ac:spMkLst>
            <pc:docMk/>
            <pc:sldMk cId="2186927009" sldId="260"/>
            <ac:spMk id="4" creationId="{3997AB39-EBAC-BB4E-855E-9F546022EA15}"/>
          </ac:spMkLst>
        </pc:spChg>
        <pc:spChg chg="mod">
          <ac:chgData name="Paul Frame" userId="ded3f5c5-00e7-408d-9358-fc292cfa5078" providerId="ADAL" clId="{DFAFF1AA-C6D0-4AE9-A967-44C9F87AB8FA}" dt="2023-04-05T18:24:21.809" v="506" actId="20577"/>
          <ac:spMkLst>
            <pc:docMk/>
            <pc:sldMk cId="2186927009" sldId="260"/>
            <ac:spMk id="5" creationId="{2BE02FBB-0518-5843-8619-CB7C01F1B98A}"/>
          </ac:spMkLst>
        </pc:spChg>
        <pc:spChg chg="add del mod">
          <ac:chgData name="Paul Frame" userId="ded3f5c5-00e7-408d-9358-fc292cfa5078" providerId="ADAL" clId="{DFAFF1AA-C6D0-4AE9-A967-44C9F87AB8FA}" dt="2023-03-27T23:33:04.072" v="458" actId="478"/>
          <ac:spMkLst>
            <pc:docMk/>
            <pc:sldMk cId="2186927009" sldId="260"/>
            <ac:spMk id="7" creationId="{021E3BA5-1A54-F2F1-A0DE-948316F65CB3}"/>
          </ac:spMkLst>
        </pc:spChg>
      </pc:sldChg>
      <pc:sldChg chg="addSp delSp modSp mod modNotesTx">
        <pc:chgData name="Paul Frame" userId="ded3f5c5-00e7-408d-9358-fc292cfa5078" providerId="ADAL" clId="{DFAFF1AA-C6D0-4AE9-A967-44C9F87AB8FA}" dt="2023-04-05T18:24:29.040" v="510" actId="20577"/>
        <pc:sldMkLst>
          <pc:docMk/>
          <pc:sldMk cId="1711203205" sldId="261"/>
        </pc:sldMkLst>
        <pc:spChg chg="mod">
          <ac:chgData name="Paul Frame" userId="ded3f5c5-00e7-408d-9358-fc292cfa5078" providerId="ADAL" clId="{DFAFF1AA-C6D0-4AE9-A967-44C9F87AB8FA}" dt="2023-03-28T13:59:29.289" v="478" actId="1076"/>
          <ac:spMkLst>
            <pc:docMk/>
            <pc:sldMk cId="1711203205" sldId="261"/>
            <ac:spMk id="2" creationId="{4F865F3D-ABB0-9F45-98FD-D3809E5842F9}"/>
          </ac:spMkLst>
        </pc:spChg>
        <pc:spChg chg="add mod">
          <ac:chgData name="Paul Frame" userId="ded3f5c5-00e7-408d-9358-fc292cfa5078" providerId="ADAL" clId="{DFAFF1AA-C6D0-4AE9-A967-44C9F87AB8FA}" dt="2023-03-28T14:03:17.735" v="497" actId="20577"/>
          <ac:spMkLst>
            <pc:docMk/>
            <pc:sldMk cId="1711203205" sldId="261"/>
            <ac:spMk id="3" creationId="{387218FA-B8D4-FEF5-5A91-A19032B73BAD}"/>
          </ac:spMkLst>
        </pc:spChg>
        <pc:spChg chg="del">
          <ac:chgData name="Paul Frame" userId="ded3f5c5-00e7-408d-9358-fc292cfa5078" providerId="ADAL" clId="{DFAFF1AA-C6D0-4AE9-A967-44C9F87AB8FA}" dt="2023-03-27T23:33:51.045" v="460" actId="478"/>
          <ac:spMkLst>
            <pc:docMk/>
            <pc:sldMk cId="1711203205" sldId="261"/>
            <ac:spMk id="4" creationId="{3997AB39-EBAC-BB4E-855E-9F546022EA15}"/>
          </ac:spMkLst>
        </pc:spChg>
        <pc:spChg chg="mod">
          <ac:chgData name="Paul Frame" userId="ded3f5c5-00e7-408d-9358-fc292cfa5078" providerId="ADAL" clId="{DFAFF1AA-C6D0-4AE9-A967-44C9F87AB8FA}" dt="2023-04-05T18:24:29.040" v="510" actId="20577"/>
          <ac:spMkLst>
            <pc:docMk/>
            <pc:sldMk cId="1711203205" sldId="261"/>
            <ac:spMk id="5" creationId="{2BE02FBB-0518-5843-8619-CB7C01F1B98A}"/>
          </ac:spMkLst>
        </pc:spChg>
        <pc:spChg chg="add del mod">
          <ac:chgData name="Paul Frame" userId="ded3f5c5-00e7-408d-9358-fc292cfa5078" providerId="ADAL" clId="{DFAFF1AA-C6D0-4AE9-A967-44C9F87AB8FA}" dt="2023-03-27T23:33:53.144" v="461" actId="478"/>
          <ac:spMkLst>
            <pc:docMk/>
            <pc:sldMk cId="1711203205" sldId="261"/>
            <ac:spMk id="7" creationId="{540F8BFC-198A-B714-4B2E-655409E95A9A}"/>
          </ac:spMkLst>
        </pc:spChg>
      </pc:sldChg>
      <pc:sldChg chg="addSp delSp modSp mod modNotesTx">
        <pc:chgData name="Paul Frame" userId="ded3f5c5-00e7-408d-9358-fc292cfa5078" providerId="ADAL" clId="{DFAFF1AA-C6D0-4AE9-A967-44C9F87AB8FA}" dt="2023-04-05T18:24:35.434" v="514" actId="20577"/>
        <pc:sldMkLst>
          <pc:docMk/>
          <pc:sldMk cId="2275456612" sldId="262"/>
        </pc:sldMkLst>
        <pc:spChg chg="mod">
          <ac:chgData name="Paul Frame" userId="ded3f5c5-00e7-408d-9358-fc292cfa5078" providerId="ADAL" clId="{DFAFF1AA-C6D0-4AE9-A967-44C9F87AB8FA}" dt="2023-03-28T13:59:39.031" v="481" actId="1076"/>
          <ac:spMkLst>
            <pc:docMk/>
            <pc:sldMk cId="2275456612" sldId="262"/>
            <ac:spMk id="2" creationId="{4F865F3D-ABB0-9F45-98FD-D3809E5842F9}"/>
          </ac:spMkLst>
        </pc:spChg>
        <pc:spChg chg="add mod">
          <ac:chgData name="Paul Frame" userId="ded3f5c5-00e7-408d-9358-fc292cfa5078" providerId="ADAL" clId="{DFAFF1AA-C6D0-4AE9-A967-44C9F87AB8FA}" dt="2023-03-28T14:03:13.015" v="496" actId="20577"/>
          <ac:spMkLst>
            <pc:docMk/>
            <pc:sldMk cId="2275456612" sldId="262"/>
            <ac:spMk id="3" creationId="{A1CE6E17-8E83-1E82-3509-693EBF1A5983}"/>
          </ac:spMkLst>
        </pc:spChg>
        <pc:spChg chg="del">
          <ac:chgData name="Paul Frame" userId="ded3f5c5-00e7-408d-9358-fc292cfa5078" providerId="ADAL" clId="{DFAFF1AA-C6D0-4AE9-A967-44C9F87AB8FA}" dt="2023-03-27T23:36:42.458" v="463" actId="478"/>
          <ac:spMkLst>
            <pc:docMk/>
            <pc:sldMk cId="2275456612" sldId="262"/>
            <ac:spMk id="4" creationId="{3997AB39-EBAC-BB4E-855E-9F546022EA15}"/>
          </ac:spMkLst>
        </pc:spChg>
        <pc:spChg chg="mod">
          <ac:chgData name="Paul Frame" userId="ded3f5c5-00e7-408d-9358-fc292cfa5078" providerId="ADAL" clId="{DFAFF1AA-C6D0-4AE9-A967-44C9F87AB8FA}" dt="2023-04-05T18:24:35.434" v="514" actId="20577"/>
          <ac:spMkLst>
            <pc:docMk/>
            <pc:sldMk cId="2275456612" sldId="262"/>
            <ac:spMk id="5" creationId="{2BE02FBB-0518-5843-8619-CB7C01F1B98A}"/>
          </ac:spMkLst>
        </pc:spChg>
        <pc:spChg chg="add del mod">
          <ac:chgData name="Paul Frame" userId="ded3f5c5-00e7-408d-9358-fc292cfa5078" providerId="ADAL" clId="{DFAFF1AA-C6D0-4AE9-A967-44C9F87AB8FA}" dt="2023-03-27T23:36:44.226" v="464" actId="478"/>
          <ac:spMkLst>
            <pc:docMk/>
            <pc:sldMk cId="2275456612" sldId="262"/>
            <ac:spMk id="7" creationId="{E38CA31D-221B-08B2-8187-78540F4CC0CC}"/>
          </ac:spMkLst>
        </pc:spChg>
      </pc:sldChg>
      <pc:sldChg chg="addSp delSp modSp mod modNotesTx">
        <pc:chgData name="Paul Frame" userId="ded3f5c5-00e7-408d-9358-fc292cfa5078" providerId="ADAL" clId="{DFAFF1AA-C6D0-4AE9-A967-44C9F87AB8FA}" dt="2023-04-05T18:24:50.937" v="522" actId="20577"/>
        <pc:sldMkLst>
          <pc:docMk/>
          <pc:sldMk cId="1448772791" sldId="263"/>
        </pc:sldMkLst>
        <pc:spChg chg="mod">
          <ac:chgData name="Paul Frame" userId="ded3f5c5-00e7-408d-9358-fc292cfa5078" providerId="ADAL" clId="{DFAFF1AA-C6D0-4AE9-A967-44C9F87AB8FA}" dt="2023-03-28T13:59:57.874" v="487" actId="1076"/>
          <ac:spMkLst>
            <pc:docMk/>
            <pc:sldMk cId="1448772791" sldId="263"/>
            <ac:spMk id="2" creationId="{4F865F3D-ABB0-9F45-98FD-D3809E5842F9}"/>
          </ac:spMkLst>
        </pc:spChg>
        <pc:spChg chg="add mod">
          <ac:chgData name="Paul Frame" userId="ded3f5c5-00e7-408d-9358-fc292cfa5078" providerId="ADAL" clId="{DFAFF1AA-C6D0-4AE9-A967-44C9F87AB8FA}" dt="2023-03-28T14:03:01.134" v="494" actId="20577"/>
          <ac:spMkLst>
            <pc:docMk/>
            <pc:sldMk cId="1448772791" sldId="263"/>
            <ac:spMk id="3" creationId="{4D82FF2C-0054-0461-2A79-3D9328E6156F}"/>
          </ac:spMkLst>
        </pc:spChg>
        <pc:spChg chg="del">
          <ac:chgData name="Paul Frame" userId="ded3f5c5-00e7-408d-9358-fc292cfa5078" providerId="ADAL" clId="{DFAFF1AA-C6D0-4AE9-A967-44C9F87AB8FA}" dt="2023-03-27T23:39:21.901" v="469" actId="478"/>
          <ac:spMkLst>
            <pc:docMk/>
            <pc:sldMk cId="1448772791" sldId="263"/>
            <ac:spMk id="4" creationId="{3997AB39-EBAC-BB4E-855E-9F546022EA15}"/>
          </ac:spMkLst>
        </pc:spChg>
        <pc:spChg chg="mod">
          <ac:chgData name="Paul Frame" userId="ded3f5c5-00e7-408d-9358-fc292cfa5078" providerId="ADAL" clId="{DFAFF1AA-C6D0-4AE9-A967-44C9F87AB8FA}" dt="2023-04-05T18:24:50.937" v="522" actId="20577"/>
          <ac:spMkLst>
            <pc:docMk/>
            <pc:sldMk cId="1448772791" sldId="263"/>
            <ac:spMk id="5" creationId="{2BE02FBB-0518-5843-8619-CB7C01F1B98A}"/>
          </ac:spMkLst>
        </pc:spChg>
        <pc:spChg chg="add del mod">
          <ac:chgData name="Paul Frame" userId="ded3f5c5-00e7-408d-9358-fc292cfa5078" providerId="ADAL" clId="{DFAFF1AA-C6D0-4AE9-A967-44C9F87AB8FA}" dt="2023-03-27T23:39:23.268" v="470" actId="478"/>
          <ac:spMkLst>
            <pc:docMk/>
            <pc:sldMk cId="1448772791" sldId="263"/>
            <ac:spMk id="7" creationId="{A1CBBE72-5139-2997-F84A-ACB0DDA3F479}"/>
          </ac:spMkLst>
        </pc:spChg>
      </pc:sldChg>
      <pc:sldChg chg="addSp delSp modSp mod modNotesTx">
        <pc:chgData name="Paul Frame" userId="ded3f5c5-00e7-408d-9358-fc292cfa5078" providerId="ADAL" clId="{DFAFF1AA-C6D0-4AE9-A967-44C9F87AB8FA}" dt="2023-04-05T18:24:45.360" v="518" actId="20577"/>
        <pc:sldMkLst>
          <pc:docMk/>
          <pc:sldMk cId="2682187822" sldId="264"/>
        </pc:sldMkLst>
        <pc:spChg chg="mod">
          <ac:chgData name="Paul Frame" userId="ded3f5c5-00e7-408d-9358-fc292cfa5078" providerId="ADAL" clId="{DFAFF1AA-C6D0-4AE9-A967-44C9F87AB8FA}" dt="2023-03-28T13:59:48.110" v="484" actId="1076"/>
          <ac:spMkLst>
            <pc:docMk/>
            <pc:sldMk cId="2682187822" sldId="264"/>
            <ac:spMk id="2" creationId="{4F865F3D-ABB0-9F45-98FD-D3809E5842F9}"/>
          </ac:spMkLst>
        </pc:spChg>
        <pc:spChg chg="add mod">
          <ac:chgData name="Paul Frame" userId="ded3f5c5-00e7-408d-9358-fc292cfa5078" providerId="ADAL" clId="{DFAFF1AA-C6D0-4AE9-A967-44C9F87AB8FA}" dt="2023-03-28T14:03:05.030" v="495" actId="20577"/>
          <ac:spMkLst>
            <pc:docMk/>
            <pc:sldMk cId="2682187822" sldId="264"/>
            <ac:spMk id="3" creationId="{89E8D9F7-B84A-42C3-8C30-420E953BAEC1}"/>
          </ac:spMkLst>
        </pc:spChg>
        <pc:spChg chg="del">
          <ac:chgData name="Paul Frame" userId="ded3f5c5-00e7-408d-9358-fc292cfa5078" providerId="ADAL" clId="{DFAFF1AA-C6D0-4AE9-A967-44C9F87AB8FA}" dt="2023-03-27T23:38:32.919" v="466" actId="478"/>
          <ac:spMkLst>
            <pc:docMk/>
            <pc:sldMk cId="2682187822" sldId="264"/>
            <ac:spMk id="4" creationId="{3997AB39-EBAC-BB4E-855E-9F546022EA15}"/>
          </ac:spMkLst>
        </pc:spChg>
        <pc:spChg chg="mod">
          <ac:chgData name="Paul Frame" userId="ded3f5c5-00e7-408d-9358-fc292cfa5078" providerId="ADAL" clId="{DFAFF1AA-C6D0-4AE9-A967-44C9F87AB8FA}" dt="2023-04-05T18:24:45.360" v="518" actId="20577"/>
          <ac:spMkLst>
            <pc:docMk/>
            <pc:sldMk cId="2682187822" sldId="264"/>
            <ac:spMk id="5" creationId="{2BE02FBB-0518-5843-8619-CB7C01F1B98A}"/>
          </ac:spMkLst>
        </pc:spChg>
        <pc:spChg chg="add del mod">
          <ac:chgData name="Paul Frame" userId="ded3f5c5-00e7-408d-9358-fc292cfa5078" providerId="ADAL" clId="{DFAFF1AA-C6D0-4AE9-A967-44C9F87AB8FA}" dt="2023-03-27T23:38:34.460" v="467" actId="478"/>
          <ac:spMkLst>
            <pc:docMk/>
            <pc:sldMk cId="2682187822" sldId="264"/>
            <ac:spMk id="7" creationId="{13CCAD74-345E-F9E1-CC19-1DF25F675E36}"/>
          </ac:spMkLst>
        </pc:spChg>
      </pc:sldChg>
      <pc:sldMasterChg chg="modSldLayout">
        <pc:chgData name="Paul Frame" userId="ded3f5c5-00e7-408d-9358-fc292cfa5078" providerId="ADAL" clId="{DFAFF1AA-C6D0-4AE9-A967-44C9F87AB8FA}" dt="2023-03-23T16:17:23.907" v="363" actId="20577"/>
        <pc:sldMasterMkLst>
          <pc:docMk/>
          <pc:sldMasterMk cId="2139821026" sldId="2147483723"/>
        </pc:sldMasterMkLst>
        <pc:sldLayoutChg chg="modSp mod">
          <pc:chgData name="Paul Frame" userId="ded3f5c5-00e7-408d-9358-fc292cfa5078" providerId="ADAL" clId="{DFAFF1AA-C6D0-4AE9-A967-44C9F87AB8FA}" dt="2023-03-23T16:17:23.907" v="363" actId="20577"/>
          <pc:sldLayoutMkLst>
            <pc:docMk/>
            <pc:sldMasterMk cId="2139821026" sldId="2147483723"/>
            <pc:sldLayoutMk cId="1186787598" sldId="2147483743"/>
          </pc:sldLayoutMkLst>
          <pc:spChg chg="mod">
            <ac:chgData name="Paul Frame" userId="ded3f5c5-00e7-408d-9358-fc292cfa5078" providerId="ADAL" clId="{DFAFF1AA-C6D0-4AE9-A967-44C9F87AB8FA}" dt="2023-03-23T16:17:23.907" v="363" actId="20577"/>
            <ac:spMkLst>
              <pc:docMk/>
              <pc:sldMasterMk cId="2139821026" sldId="2147483723"/>
              <pc:sldLayoutMk cId="1186787598" sldId="2147483743"/>
              <ac:spMk id="2"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2375115731997E-2"/>
          <c:y val="3.2750282960569317E-2"/>
          <c:w val="0.97945586182216093"/>
          <c:h val="0.81420133851836496"/>
        </c:manualLayout>
      </c:layout>
      <c:barChart>
        <c:barDir val="col"/>
        <c:grouping val="clustered"/>
        <c:varyColors val="0"/>
        <c:ser>
          <c:idx val="0"/>
          <c:order val="0"/>
          <c:tx>
            <c:strRef>
              <c:f>Sheet1!$B$1</c:f>
              <c:strCache>
                <c:ptCount val="1"/>
                <c:pt idx="0">
                  <c:v>Relative Risk of at Least One Adverse COVID-19 Experience, March to September 2020 </c:v>
                </c:pt>
              </c:strCache>
            </c:strRef>
          </c:tx>
          <c:spPr>
            <a:solidFill>
              <a:schemeClr val="tx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0-5D8C-1D42-BE47-F3F117900B0D}"/>
              </c:ext>
            </c:extLst>
          </c:dPt>
          <c:dLbls>
            <c:delete val="1"/>
          </c:dLbls>
          <c:cat>
            <c:strRef>
              <c:f>Sheet1!$A$2:$A$30</c:f>
              <c:strCache>
                <c:ptCount val="29"/>
                <c:pt idx="0">
                  <c:v>US</c:v>
                </c:pt>
                <c:pt idx="1">
                  <c:v>ENG</c:v>
                </c:pt>
                <c:pt idx="2">
                  <c:v>BEL</c:v>
                </c:pt>
                <c:pt idx="3">
                  <c:v>FRA</c:v>
                </c:pt>
                <c:pt idx="4">
                  <c:v>ISR</c:v>
                </c:pt>
                <c:pt idx="5">
                  <c:v>ITA</c:v>
                </c:pt>
                <c:pt idx="6">
                  <c:v>SPA</c:v>
                </c:pt>
                <c:pt idx="7">
                  <c:v>LUX</c:v>
                </c:pt>
                <c:pt idx="8">
                  <c:v>NET</c:v>
                </c:pt>
                <c:pt idx="9">
                  <c:v>LIT</c:v>
                </c:pt>
                <c:pt idx="10">
                  <c:v>EST</c:v>
                </c:pt>
                <c:pt idx="11">
                  <c:v>SWE</c:v>
                </c:pt>
                <c:pt idx="12">
                  <c:v>SWI</c:v>
                </c:pt>
                <c:pt idx="13">
                  <c:v>AUS</c:v>
                </c:pt>
                <c:pt idx="14">
                  <c:v>GRE</c:v>
                </c:pt>
                <c:pt idx="15">
                  <c:v>CYP</c:v>
                </c:pt>
                <c:pt idx="16">
                  <c:v>FIN</c:v>
                </c:pt>
                <c:pt idx="17">
                  <c:v>SLVA</c:v>
                </c:pt>
                <c:pt idx="18">
                  <c:v>GER</c:v>
                </c:pt>
                <c:pt idx="19">
                  <c:v>MAL</c:v>
                </c:pt>
                <c:pt idx="20">
                  <c:v>DEN</c:v>
                </c:pt>
                <c:pt idx="21">
                  <c:v>POL</c:v>
                </c:pt>
                <c:pt idx="22">
                  <c:v>ROM</c:v>
                </c:pt>
                <c:pt idx="23">
                  <c:v>LAT</c:v>
                </c:pt>
                <c:pt idx="24">
                  <c:v>BUL</c:v>
                </c:pt>
                <c:pt idx="25">
                  <c:v>SLVE</c:v>
                </c:pt>
                <c:pt idx="26">
                  <c:v>HUN</c:v>
                </c:pt>
                <c:pt idx="27">
                  <c:v>CRO</c:v>
                </c:pt>
                <c:pt idx="28">
                  <c:v>CZE</c:v>
                </c:pt>
              </c:strCache>
            </c:strRef>
          </c:cat>
          <c:val>
            <c:numRef>
              <c:f>Sheet1!$B$2:$B$30</c:f>
              <c:numCache>
                <c:formatCode>0.00</c:formatCode>
                <c:ptCount val="29"/>
                <c:pt idx="0" formatCode="General">
                  <c:v>1</c:v>
                </c:pt>
                <c:pt idx="1">
                  <c:v>0.40600000000000003</c:v>
                </c:pt>
                <c:pt idx="2">
                  <c:v>0.27700000000000002</c:v>
                </c:pt>
                <c:pt idx="3">
                  <c:v>0.24199999999999999</c:v>
                </c:pt>
                <c:pt idx="4">
                  <c:v>0.23400000000000001</c:v>
                </c:pt>
                <c:pt idx="5">
                  <c:v>0.23200000000000001</c:v>
                </c:pt>
                <c:pt idx="6">
                  <c:v>0.20899999999999999</c:v>
                </c:pt>
                <c:pt idx="7">
                  <c:v>0.192</c:v>
                </c:pt>
                <c:pt idx="8">
                  <c:v>0.184</c:v>
                </c:pt>
                <c:pt idx="9">
                  <c:v>0.17799999999999999</c:v>
                </c:pt>
                <c:pt idx="10">
                  <c:v>0.17699999999999999</c:v>
                </c:pt>
                <c:pt idx="11">
                  <c:v>0.16500000000000001</c:v>
                </c:pt>
                <c:pt idx="12">
                  <c:v>0.16500000000000001</c:v>
                </c:pt>
                <c:pt idx="13">
                  <c:v>0.13200000000000001</c:v>
                </c:pt>
                <c:pt idx="14">
                  <c:v>0.11899999999999999</c:v>
                </c:pt>
                <c:pt idx="15">
                  <c:v>0.11700000000000001</c:v>
                </c:pt>
                <c:pt idx="16">
                  <c:v>0.10100000000000001</c:v>
                </c:pt>
                <c:pt idx="17">
                  <c:v>9.9000000000000005E-2</c:v>
                </c:pt>
                <c:pt idx="18">
                  <c:v>9.7000000000000003E-2</c:v>
                </c:pt>
                <c:pt idx="19">
                  <c:v>9.5000000000000001E-2</c:v>
                </c:pt>
                <c:pt idx="20">
                  <c:v>9.2999999999999999E-2</c:v>
                </c:pt>
                <c:pt idx="21">
                  <c:v>8.1000000000000003E-2</c:v>
                </c:pt>
                <c:pt idx="22">
                  <c:v>7.1999999999999995E-2</c:v>
                </c:pt>
                <c:pt idx="23">
                  <c:v>6.6000000000000003E-2</c:v>
                </c:pt>
                <c:pt idx="24">
                  <c:v>6.5000000000000002E-2</c:v>
                </c:pt>
                <c:pt idx="25">
                  <c:v>6.0999999999999999E-2</c:v>
                </c:pt>
                <c:pt idx="26">
                  <c:v>4.9000000000000002E-2</c:v>
                </c:pt>
                <c:pt idx="27">
                  <c:v>4.8000000000000001E-2</c:v>
                </c:pt>
                <c:pt idx="28">
                  <c:v>4.3999999999999997E-2</c:v>
                </c:pt>
              </c:numCache>
            </c:numRef>
          </c:val>
          <c:extLst>
            <c:ext xmlns:c16="http://schemas.microsoft.com/office/drawing/2014/chart" uri="{C3380CC4-5D6E-409C-BE32-E72D297353CC}">
              <c16:uniqueId val="{00000000-4F20-7741-ADA6-342E766498B0}"/>
            </c:ext>
          </c:extLst>
        </c:ser>
        <c:dLbls>
          <c:dLblPos val="inEnd"/>
          <c:showLegendKey val="0"/>
          <c:showVal val="1"/>
          <c:showCatName val="0"/>
          <c:showSerName val="0"/>
          <c:showPercent val="0"/>
          <c:showBubbleSize val="0"/>
        </c:dLbls>
        <c:gapWidth val="4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536176"/>
        <c:crosses val="autoZero"/>
        <c:crossBetween val="between"/>
        <c:majorUnit val="0.2"/>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2375115731997E-2"/>
          <c:y val="3.2750282960569317E-2"/>
          <c:w val="0.97945586182216093"/>
          <c:h val="0.81420133851836496"/>
        </c:manualLayout>
      </c:layout>
      <c:barChart>
        <c:barDir val="col"/>
        <c:grouping val="clustered"/>
        <c:varyColors val="0"/>
        <c:ser>
          <c:idx val="0"/>
          <c:order val="0"/>
          <c:tx>
            <c:strRef>
              <c:f>Sheet1!$B$1</c:f>
              <c:strCache>
                <c:ptCount val="1"/>
                <c:pt idx="0">
                  <c:v>Adults Age 50 and Older Who Reported Being Infected or Hospitalized with COVID-19 During the First Pandemic Wave (%)</c:v>
                </c:pt>
              </c:strCache>
            </c:strRef>
          </c:tx>
          <c:spPr>
            <a:solidFill>
              <a:schemeClr val="tx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0-5D8C-1D42-BE47-F3F117900B0D}"/>
              </c:ext>
            </c:extLst>
          </c:dPt>
          <c:dLbls>
            <c:delete val="1"/>
          </c:dLbls>
          <c:cat>
            <c:strRef>
              <c:f>Sheet1!$A$2:$A$30</c:f>
              <c:strCache>
                <c:ptCount val="29"/>
                <c:pt idx="0">
                  <c:v>US</c:v>
                </c:pt>
                <c:pt idx="1">
                  <c:v>SWE</c:v>
                </c:pt>
                <c:pt idx="2">
                  <c:v>FRA</c:v>
                </c:pt>
                <c:pt idx="3">
                  <c:v>DEN</c:v>
                </c:pt>
                <c:pt idx="4">
                  <c:v>GER</c:v>
                </c:pt>
                <c:pt idx="5">
                  <c:v>AUS</c:v>
                </c:pt>
                <c:pt idx="6">
                  <c:v>ROM</c:v>
                </c:pt>
                <c:pt idx="7">
                  <c:v>SWI</c:v>
                </c:pt>
                <c:pt idx="8">
                  <c:v>LUX</c:v>
                </c:pt>
                <c:pt idx="9">
                  <c:v>MAL</c:v>
                </c:pt>
                <c:pt idx="10">
                  <c:v>BEL</c:v>
                </c:pt>
                <c:pt idx="11">
                  <c:v>ENG</c:v>
                </c:pt>
                <c:pt idx="12">
                  <c:v>ITA</c:v>
                </c:pt>
                <c:pt idx="13">
                  <c:v>SPA</c:v>
                </c:pt>
                <c:pt idx="14">
                  <c:v>SLVA</c:v>
                </c:pt>
                <c:pt idx="15">
                  <c:v>EST</c:v>
                </c:pt>
                <c:pt idx="16">
                  <c:v>NET</c:v>
                </c:pt>
                <c:pt idx="17">
                  <c:v>BU</c:v>
                </c:pt>
                <c:pt idx="18">
                  <c:v>LIT</c:v>
                </c:pt>
                <c:pt idx="19">
                  <c:v>CYP</c:v>
                </c:pt>
                <c:pt idx="20">
                  <c:v>POL</c:v>
                </c:pt>
                <c:pt idx="21">
                  <c:v>GRE</c:v>
                </c:pt>
                <c:pt idx="22">
                  <c:v>ISR</c:v>
                </c:pt>
                <c:pt idx="23">
                  <c:v>LAT</c:v>
                </c:pt>
                <c:pt idx="24">
                  <c:v>FIN</c:v>
                </c:pt>
                <c:pt idx="25">
                  <c:v>CZE</c:v>
                </c:pt>
                <c:pt idx="26">
                  <c:v>SLVE</c:v>
                </c:pt>
                <c:pt idx="27">
                  <c:v>CRO</c:v>
                </c:pt>
                <c:pt idx="28">
                  <c:v>HUN</c:v>
                </c:pt>
              </c:strCache>
            </c:strRef>
          </c:cat>
          <c:val>
            <c:numRef>
              <c:f>Sheet1!$B$2:$B$30</c:f>
              <c:numCache>
                <c:formatCode>0.0</c:formatCode>
                <c:ptCount val="29"/>
                <c:pt idx="0">
                  <c:v>2.0099999999999998</c:v>
                </c:pt>
                <c:pt idx="1">
                  <c:v>1.23</c:v>
                </c:pt>
                <c:pt idx="2">
                  <c:v>1.1499999999999999</c:v>
                </c:pt>
                <c:pt idx="3">
                  <c:v>1</c:v>
                </c:pt>
                <c:pt idx="4">
                  <c:v>0.8</c:v>
                </c:pt>
                <c:pt idx="5">
                  <c:v>0.78</c:v>
                </c:pt>
                <c:pt idx="6">
                  <c:v>0.77</c:v>
                </c:pt>
                <c:pt idx="7">
                  <c:v>0.72</c:v>
                </c:pt>
                <c:pt idx="8">
                  <c:v>0.7</c:v>
                </c:pt>
                <c:pt idx="9">
                  <c:v>0.61</c:v>
                </c:pt>
                <c:pt idx="10">
                  <c:v>0.6</c:v>
                </c:pt>
                <c:pt idx="11">
                  <c:v>0.56000000000000005</c:v>
                </c:pt>
                <c:pt idx="12">
                  <c:v>0.48</c:v>
                </c:pt>
                <c:pt idx="13">
                  <c:v>0.48</c:v>
                </c:pt>
                <c:pt idx="14">
                  <c:v>0.46</c:v>
                </c:pt>
                <c:pt idx="15">
                  <c:v>0.41</c:v>
                </c:pt>
                <c:pt idx="16">
                  <c:v>0.39</c:v>
                </c:pt>
                <c:pt idx="17">
                  <c:v>0.28999999999999998</c:v>
                </c:pt>
                <c:pt idx="18">
                  <c:v>0.27</c:v>
                </c:pt>
                <c:pt idx="19">
                  <c:v>0.26</c:v>
                </c:pt>
                <c:pt idx="20">
                  <c:v>0.24</c:v>
                </c:pt>
                <c:pt idx="21">
                  <c:v>0.18</c:v>
                </c:pt>
                <c:pt idx="22">
                  <c:v>0.15</c:v>
                </c:pt>
                <c:pt idx="23">
                  <c:v>0.15</c:v>
                </c:pt>
                <c:pt idx="24">
                  <c:v>0.1</c:v>
                </c:pt>
                <c:pt idx="25">
                  <c:v>0.1</c:v>
                </c:pt>
                <c:pt idx="26">
                  <c:v>0.05</c:v>
                </c:pt>
                <c:pt idx="27">
                  <c:v>0</c:v>
                </c:pt>
                <c:pt idx="28">
                  <c:v>0</c:v>
                </c:pt>
              </c:numCache>
            </c:numRef>
          </c:val>
          <c:extLst>
            <c:ext xmlns:c16="http://schemas.microsoft.com/office/drawing/2014/chart" uri="{C3380CC4-5D6E-409C-BE32-E72D297353CC}">
              <c16:uniqueId val="{00000000-4F20-7741-ADA6-342E766498B0}"/>
            </c:ext>
          </c:extLst>
        </c:ser>
        <c:dLbls>
          <c:dLblPos val="inEnd"/>
          <c:showLegendKey val="0"/>
          <c:showVal val="1"/>
          <c:showCatName val="0"/>
          <c:showSerName val="0"/>
          <c:showPercent val="0"/>
          <c:showBubbleSize val="0"/>
        </c:dLbls>
        <c:gapWidth val="4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2.5"/>
        </c:scaling>
        <c:delete val="0"/>
        <c:axPos val="l"/>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2375115731997E-2"/>
          <c:y val="3.2750282960569317E-2"/>
          <c:w val="0.97945586182216093"/>
          <c:h val="0.81420133851836496"/>
        </c:manualLayout>
      </c:layout>
      <c:barChart>
        <c:barDir val="col"/>
        <c:grouping val="clustered"/>
        <c:varyColors val="0"/>
        <c:ser>
          <c:idx val="0"/>
          <c:order val="0"/>
          <c:tx>
            <c:strRef>
              <c:f>Sheet1!$B$1</c:f>
              <c:strCache>
                <c:ptCount val="1"/>
                <c:pt idx="0">
                  <c:v>Adults Age 50+ Who Reported Forgoing Care During First Wave (%)</c:v>
                </c:pt>
              </c:strCache>
            </c:strRef>
          </c:tx>
          <c:spPr>
            <a:solidFill>
              <a:schemeClr val="tx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0-5D8C-1D42-BE47-F3F117900B0D}"/>
              </c:ext>
            </c:extLst>
          </c:dPt>
          <c:dLbls>
            <c:delete val="1"/>
          </c:dLbls>
          <c:cat>
            <c:strRef>
              <c:f>Sheet1!$A$2:$A$30</c:f>
              <c:strCache>
                <c:ptCount val="29"/>
                <c:pt idx="0">
                  <c:v>US</c:v>
                </c:pt>
                <c:pt idx="1">
                  <c:v>ENG</c:v>
                </c:pt>
                <c:pt idx="2">
                  <c:v>LIT</c:v>
                </c:pt>
                <c:pt idx="3">
                  <c:v>FRA</c:v>
                </c:pt>
                <c:pt idx="4">
                  <c:v>LUX</c:v>
                </c:pt>
                <c:pt idx="5">
                  <c:v>EST</c:v>
                </c:pt>
                <c:pt idx="6">
                  <c:v>ITA</c:v>
                </c:pt>
                <c:pt idx="7">
                  <c:v>POL</c:v>
                </c:pt>
                <c:pt idx="8">
                  <c:v>BEL</c:v>
                </c:pt>
                <c:pt idx="9">
                  <c:v>ISR</c:v>
                </c:pt>
                <c:pt idx="10">
                  <c:v>LAT</c:v>
                </c:pt>
                <c:pt idx="11">
                  <c:v>SLVA</c:v>
                </c:pt>
                <c:pt idx="12">
                  <c:v>FIN</c:v>
                </c:pt>
                <c:pt idx="13">
                  <c:v>GRE</c:v>
                </c:pt>
                <c:pt idx="14">
                  <c:v>SPA</c:v>
                </c:pt>
                <c:pt idx="15">
                  <c:v>SWE</c:v>
                </c:pt>
                <c:pt idx="16">
                  <c:v>NET</c:v>
                </c:pt>
                <c:pt idx="17">
                  <c:v>ROM</c:v>
                </c:pt>
                <c:pt idx="18">
                  <c:v>AUS</c:v>
                </c:pt>
                <c:pt idx="19">
                  <c:v>DEN</c:v>
                </c:pt>
                <c:pt idx="20">
                  <c:v>HUN</c:v>
                </c:pt>
                <c:pt idx="21">
                  <c:v>CYP</c:v>
                </c:pt>
                <c:pt idx="22">
                  <c:v>SLVE</c:v>
                </c:pt>
                <c:pt idx="23">
                  <c:v>CRO</c:v>
                </c:pt>
                <c:pt idx="24">
                  <c:v>GER</c:v>
                </c:pt>
                <c:pt idx="25">
                  <c:v>MAL</c:v>
                </c:pt>
                <c:pt idx="26">
                  <c:v>SWI</c:v>
                </c:pt>
                <c:pt idx="27">
                  <c:v>CZE</c:v>
                </c:pt>
                <c:pt idx="28">
                  <c:v>BUL</c:v>
                </c:pt>
              </c:strCache>
            </c:strRef>
          </c:cat>
          <c:val>
            <c:numRef>
              <c:f>Sheet1!$B$2:$B$30</c:f>
              <c:numCache>
                <c:formatCode>0.0</c:formatCode>
                <c:ptCount val="29"/>
                <c:pt idx="0">
                  <c:v>30.7</c:v>
                </c:pt>
                <c:pt idx="1">
                  <c:v>19.27</c:v>
                </c:pt>
                <c:pt idx="2">
                  <c:v>12.18</c:v>
                </c:pt>
                <c:pt idx="3">
                  <c:v>10.07</c:v>
                </c:pt>
                <c:pt idx="4">
                  <c:v>8.17</c:v>
                </c:pt>
                <c:pt idx="5">
                  <c:v>7.38</c:v>
                </c:pt>
                <c:pt idx="6">
                  <c:v>7.09</c:v>
                </c:pt>
                <c:pt idx="7">
                  <c:v>6.77</c:v>
                </c:pt>
                <c:pt idx="8">
                  <c:v>6.67</c:v>
                </c:pt>
                <c:pt idx="9">
                  <c:v>5.93</c:v>
                </c:pt>
                <c:pt idx="10">
                  <c:v>5.59</c:v>
                </c:pt>
                <c:pt idx="11">
                  <c:v>5.31</c:v>
                </c:pt>
                <c:pt idx="12">
                  <c:v>4.75</c:v>
                </c:pt>
                <c:pt idx="13">
                  <c:v>4.55</c:v>
                </c:pt>
                <c:pt idx="14">
                  <c:v>4.47</c:v>
                </c:pt>
                <c:pt idx="15">
                  <c:v>4.33</c:v>
                </c:pt>
                <c:pt idx="16">
                  <c:v>4.1399999999999997</c:v>
                </c:pt>
                <c:pt idx="17">
                  <c:v>4.1100000000000003</c:v>
                </c:pt>
                <c:pt idx="18">
                  <c:v>4.04</c:v>
                </c:pt>
                <c:pt idx="19">
                  <c:v>4.01</c:v>
                </c:pt>
                <c:pt idx="20">
                  <c:v>3.56</c:v>
                </c:pt>
                <c:pt idx="21">
                  <c:v>3.42</c:v>
                </c:pt>
                <c:pt idx="22">
                  <c:v>3.21</c:v>
                </c:pt>
                <c:pt idx="23">
                  <c:v>3.21</c:v>
                </c:pt>
                <c:pt idx="24">
                  <c:v>3.2</c:v>
                </c:pt>
                <c:pt idx="25">
                  <c:v>3.03</c:v>
                </c:pt>
                <c:pt idx="26">
                  <c:v>2.83</c:v>
                </c:pt>
                <c:pt idx="27">
                  <c:v>1.57</c:v>
                </c:pt>
                <c:pt idx="28">
                  <c:v>0.57999999999999996</c:v>
                </c:pt>
              </c:numCache>
            </c:numRef>
          </c:val>
          <c:extLst>
            <c:ext xmlns:c16="http://schemas.microsoft.com/office/drawing/2014/chart" uri="{C3380CC4-5D6E-409C-BE32-E72D297353CC}">
              <c16:uniqueId val="{00000000-4F20-7741-ADA6-342E766498B0}"/>
            </c:ext>
          </c:extLst>
        </c:ser>
        <c:dLbls>
          <c:dLblPos val="inEnd"/>
          <c:showLegendKey val="0"/>
          <c:showVal val="1"/>
          <c:showCatName val="0"/>
          <c:showSerName val="0"/>
          <c:showPercent val="0"/>
          <c:showBubbleSize val="0"/>
        </c:dLbls>
        <c:gapWidth val="4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35"/>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2375115731997E-2"/>
          <c:y val="3.2750282960569317E-2"/>
          <c:w val="0.97945586182216093"/>
          <c:h val="0.81420133851836496"/>
        </c:manualLayout>
      </c:layout>
      <c:barChart>
        <c:barDir val="col"/>
        <c:grouping val="clustered"/>
        <c:varyColors val="0"/>
        <c:ser>
          <c:idx val="0"/>
          <c:order val="0"/>
          <c:tx>
            <c:strRef>
              <c:f>Sheet1!$B$1</c:f>
              <c:strCache>
                <c:ptCount val="1"/>
                <c:pt idx="0">
                  <c:v>Adults Age 50 and Older Who Reported Death of Friend or Relative from COVID-19 During First Pandemic Wave (%)</c:v>
                </c:pt>
              </c:strCache>
            </c:strRef>
          </c:tx>
          <c:spPr>
            <a:solidFill>
              <a:schemeClr val="tx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0-5D8C-1D42-BE47-F3F117900B0D}"/>
              </c:ext>
            </c:extLst>
          </c:dPt>
          <c:dLbls>
            <c:delete val="1"/>
          </c:dLbls>
          <c:cat>
            <c:strRef>
              <c:f>Sheet1!$A$2:$A$30</c:f>
              <c:strCache>
                <c:ptCount val="29"/>
                <c:pt idx="0">
                  <c:v>US</c:v>
                </c:pt>
                <c:pt idx="1">
                  <c:v>BEL</c:v>
                </c:pt>
                <c:pt idx="2">
                  <c:v>SPA</c:v>
                </c:pt>
                <c:pt idx="3">
                  <c:v>NET</c:v>
                </c:pt>
                <c:pt idx="4">
                  <c:v>ENG</c:v>
                </c:pt>
                <c:pt idx="5">
                  <c:v>ITA</c:v>
                </c:pt>
                <c:pt idx="6">
                  <c:v>SWI</c:v>
                </c:pt>
                <c:pt idx="7">
                  <c:v>SWE</c:v>
                </c:pt>
                <c:pt idx="8">
                  <c:v>LUX</c:v>
                </c:pt>
                <c:pt idx="9">
                  <c:v>FRA</c:v>
                </c:pt>
                <c:pt idx="10">
                  <c:v>AUS</c:v>
                </c:pt>
                <c:pt idx="11">
                  <c:v>ISR</c:v>
                </c:pt>
                <c:pt idx="12">
                  <c:v>MAL</c:v>
                </c:pt>
                <c:pt idx="13">
                  <c:v>DEN</c:v>
                </c:pt>
                <c:pt idx="14">
                  <c:v>GER</c:v>
                </c:pt>
                <c:pt idx="15">
                  <c:v>CYP</c:v>
                </c:pt>
                <c:pt idx="16">
                  <c:v>FIN</c:v>
                </c:pt>
                <c:pt idx="17">
                  <c:v>POL</c:v>
                </c:pt>
                <c:pt idx="18">
                  <c:v>EST</c:v>
                </c:pt>
                <c:pt idx="19">
                  <c:v>ROM</c:v>
                </c:pt>
                <c:pt idx="20">
                  <c:v>BUL</c:v>
                </c:pt>
                <c:pt idx="21">
                  <c:v>HUN</c:v>
                </c:pt>
                <c:pt idx="22">
                  <c:v>CZE</c:v>
                </c:pt>
                <c:pt idx="23">
                  <c:v>GRE</c:v>
                </c:pt>
                <c:pt idx="24">
                  <c:v>LIT</c:v>
                </c:pt>
                <c:pt idx="25">
                  <c:v>CRO</c:v>
                </c:pt>
                <c:pt idx="26">
                  <c:v>SLVE</c:v>
                </c:pt>
                <c:pt idx="27">
                  <c:v>SLVA</c:v>
                </c:pt>
                <c:pt idx="28">
                  <c:v>LAT</c:v>
                </c:pt>
              </c:strCache>
            </c:strRef>
          </c:cat>
          <c:val>
            <c:numRef>
              <c:f>Sheet1!$B$2:$B$30</c:f>
              <c:numCache>
                <c:formatCode>0.0</c:formatCode>
                <c:ptCount val="29"/>
                <c:pt idx="0">
                  <c:v>19.760000000000002</c:v>
                </c:pt>
                <c:pt idx="1">
                  <c:v>10.94</c:v>
                </c:pt>
                <c:pt idx="2">
                  <c:v>8.9700000000000006</c:v>
                </c:pt>
                <c:pt idx="3">
                  <c:v>8.68</c:v>
                </c:pt>
                <c:pt idx="4">
                  <c:v>7.26</c:v>
                </c:pt>
                <c:pt idx="5">
                  <c:v>6.77</c:v>
                </c:pt>
                <c:pt idx="6">
                  <c:v>4.82</c:v>
                </c:pt>
                <c:pt idx="7">
                  <c:v>4.7699999999999996</c:v>
                </c:pt>
                <c:pt idx="8">
                  <c:v>4.6500000000000004</c:v>
                </c:pt>
                <c:pt idx="9">
                  <c:v>3.92</c:v>
                </c:pt>
                <c:pt idx="10">
                  <c:v>3.03</c:v>
                </c:pt>
                <c:pt idx="11">
                  <c:v>2.68</c:v>
                </c:pt>
                <c:pt idx="12">
                  <c:v>2.12</c:v>
                </c:pt>
                <c:pt idx="13">
                  <c:v>1.77</c:v>
                </c:pt>
                <c:pt idx="14">
                  <c:v>1.31</c:v>
                </c:pt>
                <c:pt idx="15">
                  <c:v>1.06</c:v>
                </c:pt>
                <c:pt idx="16">
                  <c:v>0.6</c:v>
                </c:pt>
                <c:pt idx="17">
                  <c:v>0.54</c:v>
                </c:pt>
                <c:pt idx="18">
                  <c:v>0.45</c:v>
                </c:pt>
                <c:pt idx="19">
                  <c:v>0.43</c:v>
                </c:pt>
                <c:pt idx="20">
                  <c:v>0.28999999999999998</c:v>
                </c:pt>
                <c:pt idx="21">
                  <c:v>0.2</c:v>
                </c:pt>
                <c:pt idx="22">
                  <c:v>0.15</c:v>
                </c:pt>
                <c:pt idx="23">
                  <c:v>0.11</c:v>
                </c:pt>
                <c:pt idx="24">
                  <c:v>0.09</c:v>
                </c:pt>
                <c:pt idx="25">
                  <c:v>0.09</c:v>
                </c:pt>
                <c:pt idx="26">
                  <c:v>0.05</c:v>
                </c:pt>
                <c:pt idx="27">
                  <c:v>0</c:v>
                </c:pt>
                <c:pt idx="28">
                  <c:v>0</c:v>
                </c:pt>
              </c:numCache>
            </c:numRef>
          </c:val>
          <c:extLst>
            <c:ext xmlns:c16="http://schemas.microsoft.com/office/drawing/2014/chart" uri="{C3380CC4-5D6E-409C-BE32-E72D297353CC}">
              <c16:uniqueId val="{00000000-4F20-7741-ADA6-342E766498B0}"/>
            </c:ext>
          </c:extLst>
        </c:ser>
        <c:dLbls>
          <c:dLblPos val="inEnd"/>
          <c:showLegendKey val="0"/>
          <c:showVal val="1"/>
          <c:showCatName val="0"/>
          <c:showSerName val="0"/>
          <c:showPercent val="0"/>
          <c:showBubbleSize val="0"/>
        </c:dLbls>
        <c:gapWidth val="4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25"/>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536176"/>
        <c:crosses val="autoZero"/>
        <c:crossBetween val="between"/>
        <c:majorUnit val="5"/>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2375115731997E-2"/>
          <c:y val="3.2750282960569317E-2"/>
          <c:w val="0.97945586182216093"/>
          <c:h val="0.81420133851836496"/>
        </c:manualLayout>
      </c:layout>
      <c:barChart>
        <c:barDir val="col"/>
        <c:grouping val="clustered"/>
        <c:varyColors val="0"/>
        <c:ser>
          <c:idx val="0"/>
          <c:order val="0"/>
          <c:tx>
            <c:strRef>
              <c:f>Sheet1!$B$1</c:f>
              <c:strCache>
                <c:ptCount val="1"/>
                <c:pt idx="0">
                  <c:v>Adults Age 50+ Who Reported Losing Employment During First COVID-19 Wave (%)</c:v>
                </c:pt>
              </c:strCache>
            </c:strRef>
          </c:tx>
          <c:spPr>
            <a:solidFill>
              <a:schemeClr val="tx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0-5D8C-1D42-BE47-F3F117900B0D}"/>
              </c:ext>
            </c:extLst>
          </c:dPt>
          <c:dLbls>
            <c:delete val="1"/>
          </c:dLbls>
          <c:cat>
            <c:strRef>
              <c:f>Sheet1!$A$2:$A$30</c:f>
              <c:strCache>
                <c:ptCount val="29"/>
                <c:pt idx="0">
                  <c:v>US</c:v>
                </c:pt>
                <c:pt idx="1">
                  <c:v>ISR</c:v>
                </c:pt>
                <c:pt idx="2">
                  <c:v>GRE</c:v>
                </c:pt>
                <c:pt idx="3">
                  <c:v>BUL</c:v>
                </c:pt>
                <c:pt idx="4">
                  <c:v>SWI</c:v>
                </c:pt>
                <c:pt idx="5">
                  <c:v>LIT</c:v>
                </c:pt>
                <c:pt idx="6">
                  <c:v>FRA</c:v>
                </c:pt>
                <c:pt idx="7">
                  <c:v>SLVA</c:v>
                </c:pt>
                <c:pt idx="8">
                  <c:v>ITA</c:v>
                </c:pt>
                <c:pt idx="9">
                  <c:v>FIN</c:v>
                </c:pt>
                <c:pt idx="10">
                  <c:v>ENG</c:v>
                </c:pt>
                <c:pt idx="11">
                  <c:v>BEL</c:v>
                </c:pt>
                <c:pt idx="12">
                  <c:v>GER</c:v>
                </c:pt>
                <c:pt idx="13">
                  <c:v>CYP</c:v>
                </c:pt>
                <c:pt idx="14">
                  <c:v>LUX</c:v>
                </c:pt>
                <c:pt idx="15">
                  <c:v>AUS</c:v>
                </c:pt>
                <c:pt idx="16">
                  <c:v>EST</c:v>
                </c:pt>
                <c:pt idx="17">
                  <c:v>MAL</c:v>
                </c:pt>
                <c:pt idx="18">
                  <c:v>SWE</c:v>
                </c:pt>
                <c:pt idx="19">
                  <c:v>NET</c:v>
                </c:pt>
                <c:pt idx="20">
                  <c:v>SLVE</c:v>
                </c:pt>
                <c:pt idx="21">
                  <c:v>DEN</c:v>
                </c:pt>
                <c:pt idx="22">
                  <c:v>ROM</c:v>
                </c:pt>
                <c:pt idx="23">
                  <c:v>CZE</c:v>
                </c:pt>
                <c:pt idx="24">
                  <c:v>SPA</c:v>
                </c:pt>
                <c:pt idx="25">
                  <c:v>LAT</c:v>
                </c:pt>
                <c:pt idx="26">
                  <c:v>CRO</c:v>
                </c:pt>
                <c:pt idx="27">
                  <c:v>HUN</c:v>
                </c:pt>
                <c:pt idx="28">
                  <c:v>POL</c:v>
                </c:pt>
              </c:strCache>
            </c:strRef>
          </c:cat>
          <c:val>
            <c:numRef>
              <c:f>Sheet1!$B$2:$B$30</c:f>
              <c:numCache>
                <c:formatCode>0.0</c:formatCode>
                <c:ptCount val="29"/>
                <c:pt idx="0">
                  <c:v>13.19</c:v>
                </c:pt>
                <c:pt idx="1">
                  <c:v>9.59</c:v>
                </c:pt>
                <c:pt idx="2">
                  <c:v>6.12</c:v>
                </c:pt>
                <c:pt idx="3">
                  <c:v>5.99</c:v>
                </c:pt>
                <c:pt idx="4">
                  <c:v>5.9</c:v>
                </c:pt>
                <c:pt idx="5">
                  <c:v>5.37</c:v>
                </c:pt>
                <c:pt idx="6">
                  <c:v>5.28</c:v>
                </c:pt>
                <c:pt idx="7">
                  <c:v>5.08</c:v>
                </c:pt>
                <c:pt idx="8">
                  <c:v>4.9400000000000004</c:v>
                </c:pt>
                <c:pt idx="9">
                  <c:v>4.6500000000000004</c:v>
                </c:pt>
                <c:pt idx="10">
                  <c:v>4.63</c:v>
                </c:pt>
                <c:pt idx="11">
                  <c:v>4.5599999999999996</c:v>
                </c:pt>
                <c:pt idx="12">
                  <c:v>4.21</c:v>
                </c:pt>
                <c:pt idx="13">
                  <c:v>4.17</c:v>
                </c:pt>
                <c:pt idx="14">
                  <c:v>3.94</c:v>
                </c:pt>
                <c:pt idx="15">
                  <c:v>3.8</c:v>
                </c:pt>
                <c:pt idx="16">
                  <c:v>3.2</c:v>
                </c:pt>
                <c:pt idx="17">
                  <c:v>3.18</c:v>
                </c:pt>
                <c:pt idx="18">
                  <c:v>2.91</c:v>
                </c:pt>
                <c:pt idx="19">
                  <c:v>2.37</c:v>
                </c:pt>
                <c:pt idx="20">
                  <c:v>2.35</c:v>
                </c:pt>
                <c:pt idx="21">
                  <c:v>2.2400000000000002</c:v>
                </c:pt>
                <c:pt idx="22">
                  <c:v>2.23</c:v>
                </c:pt>
                <c:pt idx="23">
                  <c:v>2.16</c:v>
                </c:pt>
                <c:pt idx="24">
                  <c:v>2.04</c:v>
                </c:pt>
                <c:pt idx="25">
                  <c:v>1.47</c:v>
                </c:pt>
                <c:pt idx="26">
                  <c:v>1.47</c:v>
                </c:pt>
                <c:pt idx="27">
                  <c:v>1.19</c:v>
                </c:pt>
                <c:pt idx="28">
                  <c:v>1.02</c:v>
                </c:pt>
              </c:numCache>
            </c:numRef>
          </c:val>
          <c:extLst>
            <c:ext xmlns:c16="http://schemas.microsoft.com/office/drawing/2014/chart" uri="{C3380CC4-5D6E-409C-BE32-E72D297353CC}">
              <c16:uniqueId val="{00000000-4F20-7741-ADA6-342E766498B0}"/>
            </c:ext>
          </c:extLst>
        </c:ser>
        <c:dLbls>
          <c:dLblPos val="inEnd"/>
          <c:showLegendKey val="0"/>
          <c:showVal val="1"/>
          <c:showCatName val="0"/>
          <c:showSerName val="0"/>
          <c:showPercent val="0"/>
          <c:showBubbleSize val="0"/>
        </c:dLbls>
        <c:gapWidth val="4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15"/>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536176"/>
        <c:crosses val="autoZero"/>
        <c:crossBetween val="between"/>
        <c:majorUnit val="5"/>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2375115731997E-2"/>
          <c:y val="3.2750282960569317E-2"/>
          <c:w val="0.97945586182216093"/>
          <c:h val="0.81420133851836496"/>
        </c:manualLayout>
      </c:layout>
      <c:barChart>
        <c:barDir val="col"/>
        <c:grouping val="clustered"/>
        <c:varyColors val="0"/>
        <c:ser>
          <c:idx val="0"/>
          <c:order val="0"/>
          <c:tx>
            <c:strRef>
              <c:f>Sheet1!$B$1</c:f>
              <c:strCache>
                <c:ptCount val="1"/>
                <c:pt idx="0">
                  <c:v>Adults Age 50+ with at Least One Adverse COVID-19 Experience During First Wave (%)</c:v>
                </c:pt>
              </c:strCache>
            </c:strRef>
          </c:tx>
          <c:spPr>
            <a:solidFill>
              <a:schemeClr val="tx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0-5D8C-1D42-BE47-F3F117900B0D}"/>
              </c:ext>
            </c:extLst>
          </c:dPt>
          <c:dLbls>
            <c:delete val="1"/>
          </c:dLbls>
          <c:cat>
            <c:strRef>
              <c:f>Sheet1!$A$2:$A$30</c:f>
              <c:strCache>
                <c:ptCount val="29"/>
                <c:pt idx="0">
                  <c:v>US</c:v>
                </c:pt>
                <c:pt idx="1">
                  <c:v>ENG</c:v>
                </c:pt>
                <c:pt idx="2">
                  <c:v>BEL</c:v>
                </c:pt>
                <c:pt idx="3">
                  <c:v>FRA</c:v>
                </c:pt>
                <c:pt idx="4">
                  <c:v>ITA</c:v>
                </c:pt>
                <c:pt idx="5">
                  <c:v>ISR</c:v>
                </c:pt>
                <c:pt idx="6">
                  <c:v>LIT</c:v>
                </c:pt>
                <c:pt idx="7">
                  <c:v>LUX</c:v>
                </c:pt>
                <c:pt idx="8">
                  <c:v>SPA</c:v>
                </c:pt>
                <c:pt idx="9">
                  <c:v>NET</c:v>
                </c:pt>
                <c:pt idx="10">
                  <c:v>SWI</c:v>
                </c:pt>
                <c:pt idx="11">
                  <c:v>SWE</c:v>
                </c:pt>
                <c:pt idx="12">
                  <c:v>EST</c:v>
                </c:pt>
                <c:pt idx="13">
                  <c:v>AUS</c:v>
                </c:pt>
                <c:pt idx="14">
                  <c:v>GRE</c:v>
                </c:pt>
                <c:pt idx="15">
                  <c:v>SLVA</c:v>
                </c:pt>
                <c:pt idx="16">
                  <c:v>FIN</c:v>
                </c:pt>
                <c:pt idx="17">
                  <c:v>GER</c:v>
                </c:pt>
                <c:pt idx="18">
                  <c:v>MAL</c:v>
                </c:pt>
                <c:pt idx="19">
                  <c:v>CYP</c:v>
                </c:pt>
                <c:pt idx="20">
                  <c:v>DEN</c:v>
                </c:pt>
                <c:pt idx="21">
                  <c:v>POL</c:v>
                </c:pt>
                <c:pt idx="22">
                  <c:v>ROM</c:v>
                </c:pt>
                <c:pt idx="23">
                  <c:v>LAT</c:v>
                </c:pt>
                <c:pt idx="24">
                  <c:v>BUL</c:v>
                </c:pt>
                <c:pt idx="25">
                  <c:v>SLVE</c:v>
                </c:pt>
                <c:pt idx="26">
                  <c:v>CRO</c:v>
                </c:pt>
                <c:pt idx="27">
                  <c:v>HUN</c:v>
                </c:pt>
                <c:pt idx="28">
                  <c:v>CZE</c:v>
                </c:pt>
              </c:strCache>
            </c:strRef>
          </c:cat>
          <c:val>
            <c:numRef>
              <c:f>Sheet1!$B$2:$B$30</c:f>
              <c:numCache>
                <c:formatCode>0.0</c:formatCode>
                <c:ptCount val="29"/>
                <c:pt idx="0">
                  <c:v>50.6</c:v>
                </c:pt>
                <c:pt idx="1">
                  <c:v>28.61</c:v>
                </c:pt>
                <c:pt idx="2">
                  <c:v>21.2</c:v>
                </c:pt>
                <c:pt idx="3">
                  <c:v>18.809999999999999</c:v>
                </c:pt>
                <c:pt idx="4">
                  <c:v>17.95</c:v>
                </c:pt>
                <c:pt idx="5">
                  <c:v>17.760000000000002</c:v>
                </c:pt>
                <c:pt idx="6">
                  <c:v>17.03</c:v>
                </c:pt>
                <c:pt idx="7">
                  <c:v>16.62</c:v>
                </c:pt>
                <c:pt idx="8">
                  <c:v>15.02</c:v>
                </c:pt>
                <c:pt idx="9">
                  <c:v>14.2</c:v>
                </c:pt>
                <c:pt idx="10">
                  <c:v>13.13</c:v>
                </c:pt>
                <c:pt idx="11">
                  <c:v>12.39</c:v>
                </c:pt>
                <c:pt idx="12">
                  <c:v>10.86</c:v>
                </c:pt>
                <c:pt idx="13">
                  <c:v>10.8</c:v>
                </c:pt>
                <c:pt idx="14">
                  <c:v>10.58</c:v>
                </c:pt>
                <c:pt idx="15">
                  <c:v>10.51</c:v>
                </c:pt>
                <c:pt idx="16">
                  <c:v>9.64</c:v>
                </c:pt>
                <c:pt idx="17">
                  <c:v>9.15</c:v>
                </c:pt>
                <c:pt idx="18">
                  <c:v>8.93</c:v>
                </c:pt>
                <c:pt idx="19">
                  <c:v>8.7799999999999994</c:v>
                </c:pt>
                <c:pt idx="20">
                  <c:v>8.44</c:v>
                </c:pt>
                <c:pt idx="21">
                  <c:v>8.4</c:v>
                </c:pt>
                <c:pt idx="22">
                  <c:v>7.46</c:v>
                </c:pt>
                <c:pt idx="23">
                  <c:v>7.21</c:v>
                </c:pt>
                <c:pt idx="24">
                  <c:v>6.87</c:v>
                </c:pt>
                <c:pt idx="25">
                  <c:v>5.62</c:v>
                </c:pt>
                <c:pt idx="26">
                  <c:v>4.78</c:v>
                </c:pt>
                <c:pt idx="27">
                  <c:v>4.75</c:v>
                </c:pt>
                <c:pt idx="28">
                  <c:v>3.91</c:v>
                </c:pt>
              </c:numCache>
            </c:numRef>
          </c:val>
          <c:extLst>
            <c:ext xmlns:c16="http://schemas.microsoft.com/office/drawing/2014/chart" uri="{C3380CC4-5D6E-409C-BE32-E72D297353CC}">
              <c16:uniqueId val="{00000000-4F20-7741-ADA6-342E766498B0}"/>
            </c:ext>
          </c:extLst>
        </c:ser>
        <c:dLbls>
          <c:dLblPos val="inEnd"/>
          <c:showLegendKey val="0"/>
          <c:showVal val="1"/>
          <c:showCatName val="0"/>
          <c:showSerName val="0"/>
          <c:showPercent val="0"/>
          <c:showBubbleSize val="0"/>
        </c:dLbls>
        <c:gapWidth val="4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60"/>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536176"/>
        <c:crosses val="autoZero"/>
        <c:crossBetween val="between"/>
        <c:majorUnit val="10"/>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Suisse Int'l Bold" panose="020B0804000000000000" pitchFamily="34" charset="77"/>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Suisse Int'l Bold" panose="020B0804000000000000" pitchFamily="34" charset="77"/>
              </a:rPr>
              <a:t>4/5/2023</a:t>
            </a:fld>
            <a:endParaRPr lang="en-US" b="1" dirty="0">
              <a:latin typeface="Suisse Int'l Bold" panose="020B0804000000000000" pitchFamily="34" charset="77"/>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Suisse Int'l Bold" panose="020B0804000000000000" pitchFamily="34" charset="77"/>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dirty="0">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uisse Int'l Bold" panose="020B0804000000000000" pitchFamily="34" charset="77"/>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uisse Int'l Bold" panose="020B0804000000000000" pitchFamily="34" charset="77"/>
              </a:defRPr>
            </a:lvl1pPr>
          </a:lstStyle>
          <a:p>
            <a:fld id="{03A1D146-B4E0-1741-B9EE-9789392EFCC4}" type="datetimeFigureOut">
              <a:rPr lang="en-US" smtClean="0"/>
              <a:pPr/>
              <a:t>4/5/2023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uisse Int'l Bold" panose="020B0804000000000000" pitchFamily="34" charset="77"/>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1</a:t>
            </a:fld>
            <a:endParaRPr lang="en-US" dirty="0"/>
          </a:p>
        </p:txBody>
      </p:sp>
    </p:spTree>
    <p:extLst>
      <p:ext uri="{BB962C8B-B14F-4D97-AF65-F5344CB8AC3E}">
        <p14:creationId xmlns:p14="http://schemas.microsoft.com/office/powerpoint/2010/main" val="90848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dirty="0"/>
          </a:p>
        </p:txBody>
      </p:sp>
    </p:spTree>
    <p:extLst>
      <p:ext uri="{BB962C8B-B14F-4D97-AF65-F5344CB8AC3E}">
        <p14:creationId xmlns:p14="http://schemas.microsoft.com/office/powerpoint/2010/main" val="2777141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3</a:t>
            </a:fld>
            <a:endParaRPr lang="en-US" dirty="0"/>
          </a:p>
        </p:txBody>
      </p:sp>
    </p:spTree>
    <p:extLst>
      <p:ext uri="{BB962C8B-B14F-4D97-AF65-F5344CB8AC3E}">
        <p14:creationId xmlns:p14="http://schemas.microsoft.com/office/powerpoint/2010/main" val="3482248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4</a:t>
            </a:fld>
            <a:endParaRPr lang="en-US" dirty="0"/>
          </a:p>
        </p:txBody>
      </p:sp>
    </p:spTree>
    <p:extLst>
      <p:ext uri="{BB962C8B-B14F-4D97-AF65-F5344CB8AC3E}">
        <p14:creationId xmlns:p14="http://schemas.microsoft.com/office/powerpoint/2010/main" val="2781497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5</a:t>
            </a:fld>
            <a:endParaRPr lang="en-US" dirty="0"/>
          </a:p>
        </p:txBody>
      </p:sp>
    </p:spTree>
    <p:extLst>
      <p:ext uri="{BB962C8B-B14F-4D97-AF65-F5344CB8AC3E}">
        <p14:creationId xmlns:p14="http://schemas.microsoft.com/office/powerpoint/2010/main" val="47582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6</a:t>
            </a:fld>
            <a:endParaRPr lang="en-US" dirty="0"/>
          </a:p>
        </p:txBody>
      </p:sp>
    </p:spTree>
    <p:extLst>
      <p:ext uri="{BB962C8B-B14F-4D97-AF65-F5344CB8AC3E}">
        <p14:creationId xmlns:p14="http://schemas.microsoft.com/office/powerpoint/2010/main" val="3080929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doi.org/10.26099/jq7y-3m06"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71499" y="6394513"/>
            <a:ext cx="8191352"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Thomas </a:t>
            </a:r>
            <a:r>
              <a:rPr lang="en-US" sz="800" b="0" i="0" dirty="0" err="1">
                <a:latin typeface="Arial" panose="020B0604020202020204" pitchFamily="34" charset="0"/>
                <a:cs typeface="Arial" panose="020B0604020202020204" pitchFamily="34" charset="0"/>
              </a:rPr>
              <a:t>Barnay</a:t>
            </a:r>
            <a:r>
              <a:rPr lang="en-US" sz="800" b="0" i="0" dirty="0">
                <a:latin typeface="Arial" panose="020B0604020202020204" pitchFamily="34" charset="0"/>
                <a:cs typeface="Arial" panose="020B0604020202020204" pitchFamily="34" charset="0"/>
              </a:rPr>
              <a:t> and Eric </a:t>
            </a:r>
            <a:r>
              <a:rPr lang="en-US" sz="800" b="0" i="0" dirty="0" err="1">
                <a:latin typeface="Arial" panose="020B0604020202020204" pitchFamily="34" charset="0"/>
                <a:cs typeface="Arial" panose="020B0604020202020204" pitchFamily="34" charset="0"/>
              </a:rPr>
              <a:t>Defebvre</a:t>
            </a:r>
            <a:r>
              <a:rPr lang="en-US" sz="800" b="0" i="0" dirty="0">
                <a:latin typeface="Arial" panose="020B0604020202020204" pitchFamily="34" charset="0"/>
                <a:cs typeface="Arial" panose="020B0604020202020204" pitchFamily="34" charset="0"/>
              </a:rPr>
              <a:t>, </a:t>
            </a:r>
            <a:r>
              <a:rPr lang="en-US" sz="800" b="0" i="1" dirty="0">
                <a:latin typeface="Arial" panose="020B0604020202020204" pitchFamily="34" charset="0"/>
                <a:cs typeface="Arial" panose="020B0604020202020204" pitchFamily="34" charset="0"/>
              </a:rPr>
              <a:t>The First COVID Wave: Comparing Experiences of Adults Age 50 and Older in the U.S. and Europe </a:t>
            </a:r>
            <a:r>
              <a:rPr lang="en-US" sz="800" b="0" i="0" dirty="0">
                <a:latin typeface="Arial" panose="020B0604020202020204" pitchFamily="34" charset="0"/>
                <a:cs typeface="Arial" panose="020B0604020202020204" pitchFamily="34" charset="0"/>
              </a:rPr>
              <a:t>(Commonwealth Fund, Apr. 2023). </a:t>
            </a:r>
            <a:r>
              <a:rPr lang="en-US" sz="800" b="0" i="0" dirty="0">
                <a:latin typeface="Arial" panose="020B0604020202020204" pitchFamily="34" charset="0"/>
                <a:cs typeface="Arial" panose="020B0604020202020204" pitchFamily="34" charset="0"/>
                <a:hlinkClick r:id="rId2"/>
              </a:rPr>
              <a:t>https://doi.org/10.26099/jq7y-3m06</a:t>
            </a:r>
            <a:endParaRPr lang="en-US" sz="800" b="0" i="0" dirty="0">
              <a:latin typeface="Arial" panose="020B0604020202020204" pitchFamily="34" charset="0"/>
              <a:cs typeface="Arial" panose="020B0604020202020204" pitchFamily="34" charset="0"/>
            </a:endParaRPr>
          </a:p>
        </p:txBody>
      </p:sp>
      <p:sp>
        <p:nvSpPr>
          <p:cNvPr id="53" name="Title 1"/>
          <p:cNvSpPr>
            <a:spLocks noGrp="1"/>
          </p:cNvSpPr>
          <p:nvPr>
            <p:ph type="ctrTitle" hasCustomPrompt="1"/>
          </p:nvPr>
        </p:nvSpPr>
        <p:spPr>
          <a:xfrm>
            <a:off x="71499" y="260648"/>
            <a:ext cx="8961120" cy="756084"/>
          </a:xfrm>
          <a:effectLst/>
        </p:spPr>
        <p:txBody>
          <a:bodyPr anchor="t">
            <a:noAutofit/>
          </a:bodyPr>
          <a:lstStyle>
            <a:lvl1pPr algn="l">
              <a:lnSpc>
                <a:spcPct val="100000"/>
              </a:lnSpc>
              <a:defRPr sz="2000" b="0" i="0" spc="-50" baseline="0">
                <a:solidFill>
                  <a:schemeClr val="tx1"/>
                </a:solidFill>
                <a:effectLst/>
                <a:latin typeface="Georgia" panose="02040502050405020303" pitchFamily="18" charset="0"/>
              </a:defRPr>
            </a:lvl1pPr>
          </a:lstStyle>
          <a:p>
            <a:r>
              <a:rPr lang="en-US" dirty="0"/>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dirty="0"/>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0">
                <a:solidFill>
                  <a:schemeClr val="tx1"/>
                </a:solidFill>
                <a:latin typeface="Suisse Int'l Italic" panose="020B0804000000000000" pitchFamily="34" charset="77"/>
              </a:defRPr>
            </a:lvl1pPr>
            <a:lvl2pPr marL="128584" indent="0">
              <a:buNone/>
              <a:defRPr/>
            </a:lvl2pPr>
            <a:lvl3pPr marL="258359" indent="0">
              <a:buNone/>
              <a:defRPr/>
            </a:lvl3pPr>
            <a:lvl4pPr marL="386943" indent="0">
              <a:buNone/>
              <a:defRPr/>
            </a:lvl4pPr>
            <a:lvl5pPr marL="515528" indent="0">
              <a:buNone/>
              <a:defRPr/>
            </a:lvl5pPr>
          </a:lstStyle>
          <a:p>
            <a:pPr lvl="0"/>
            <a:r>
              <a:rPr lang="en-US" dirty="0"/>
              <a:t>Axis Title</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71499" y="274320"/>
            <a:ext cx="8961120" cy="756084"/>
          </a:xfrm>
        </p:spPr>
        <p:txBody>
          <a:bodyPr/>
          <a:lstStyle/>
          <a:p>
            <a:r>
              <a:rPr lang="en-US" dirty="0"/>
              <a:t>Relative Risk for Adults Age 50 and Older of Having at Least One Adverse </a:t>
            </a:r>
            <a:br>
              <a:rPr lang="en-US" dirty="0"/>
            </a:br>
            <a:r>
              <a:rPr lang="en-US" dirty="0"/>
              <a:t>COVID-19 Experience During the First Pandemic Wave</a:t>
            </a:r>
          </a:p>
        </p:txBody>
      </p:sp>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3857972748"/>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dirty="0"/>
              <a:t>Notes: For this study, March through September 2020 is considered the “first pandemic wave.” </a:t>
            </a:r>
            <a:r>
              <a:rPr lang="en-US" spc="-20" dirty="0"/>
              <a:t>All odds ratios </a:t>
            </a:r>
            <a:r>
              <a:rPr lang="en-US" dirty="0"/>
              <a:t>between the US and other countries </a:t>
            </a:r>
            <a:r>
              <a:rPr lang="en-US" spc="-20" dirty="0"/>
              <a:t>are statistically significant at the p&lt;.01 level.</a:t>
            </a:r>
            <a:endParaRPr lang="en-US" dirty="0"/>
          </a:p>
          <a:p>
            <a:r>
              <a:rPr lang="en-US" spc="-20" dirty="0"/>
              <a:t>Data: Survey of Health, Ageing, and Retirement in Europe (SHARE), Health and Retirement Study (HRS), and English Longitudinal Study of Ageing (ELSA) surveys, 2018–2019 and summer 2020. Data based on responses from 44,675 adults age 50 and older in 29 countries.</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lstStyle/>
          <a:p>
            <a:r>
              <a:rPr lang="en-US" dirty="0"/>
              <a:t>Odds ratios relative to US</a:t>
            </a:r>
            <a:endParaRPr lang="en-US" dirty="0">
              <a:solidFill>
                <a:srgbClr val="FF0000"/>
              </a:solidFill>
              <a:highlight>
                <a:srgbClr val="FFFF00"/>
              </a:highlight>
            </a:endParaRPr>
          </a:p>
        </p:txBody>
      </p:sp>
      <p:sp>
        <p:nvSpPr>
          <p:cNvPr id="3" name="Text Placeholder 32">
            <a:extLst>
              <a:ext uri="{FF2B5EF4-FFF2-40B4-BE49-F238E27FC236}">
                <a16:creationId xmlns:a16="http://schemas.microsoft.com/office/drawing/2014/main" id="{7C1CC108-1713-FEFA-7A52-5FDF4023AB74}"/>
              </a:ext>
            </a:extLst>
          </p:cNvPr>
          <p:cNvSpPr>
            <a:spLocks noGrp="1"/>
          </p:cNvSpPr>
          <p:nvPr>
            <p:ph type="body" sz="quarter" idx="21"/>
          </p:nvPr>
        </p:nvSpPr>
        <p:spPr>
          <a:xfrm>
            <a:off x="71499" y="44624"/>
            <a:ext cx="8961120" cy="188341"/>
          </a:xfrm>
        </p:spPr>
        <p:txBody>
          <a:bodyPr/>
          <a:lstStyle/>
          <a:p>
            <a:r>
              <a:rPr lang="en-US" dirty="0"/>
              <a:t>EXHIBIT 1</a:t>
            </a:r>
          </a:p>
        </p:txBody>
      </p:sp>
    </p:spTree>
    <p:extLst>
      <p:ext uri="{BB962C8B-B14F-4D97-AF65-F5344CB8AC3E}">
        <p14:creationId xmlns:p14="http://schemas.microsoft.com/office/powerpoint/2010/main" val="2568577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71499" y="274320"/>
            <a:ext cx="8924455" cy="756084"/>
          </a:xfrm>
        </p:spPr>
        <p:txBody>
          <a:bodyPr/>
          <a:lstStyle/>
          <a:p>
            <a:r>
              <a:rPr lang="en-US" dirty="0"/>
              <a:t>Adults Age 50 and Older Who Reported Being Infected or Hospitalized with COVID-19 During the First Pandemic Wave</a:t>
            </a:r>
          </a:p>
        </p:txBody>
      </p:sp>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2668419505"/>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dirty="0"/>
              <a:t>Notes: For this study, March through September 2020 is considered the “first pandemic wave.” All percentage differences between the US and other countries are statistically significant at the p&lt;.01 level.</a:t>
            </a:r>
          </a:p>
          <a:p>
            <a:r>
              <a:rPr lang="en-US" dirty="0"/>
              <a:t>Data: Survey of Health, Ageing, and Retirement in Europe (SHARE), Health and Retirement Study (HRS), and English Longitudinal Study of Ageing (ELSA) surveys, 2018–2019 and summer 2020. Sample includes 44,675 adults age 50 and older in 29 countries.</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lstStyle/>
          <a:p>
            <a:r>
              <a:rPr lang="en-US" dirty="0"/>
              <a:t>Percent</a:t>
            </a:r>
          </a:p>
        </p:txBody>
      </p:sp>
      <p:sp>
        <p:nvSpPr>
          <p:cNvPr id="3" name="Text Placeholder 32">
            <a:extLst>
              <a:ext uri="{FF2B5EF4-FFF2-40B4-BE49-F238E27FC236}">
                <a16:creationId xmlns:a16="http://schemas.microsoft.com/office/drawing/2014/main" id="{926DA01E-4BF2-2A65-62A2-2DD534527777}"/>
              </a:ext>
            </a:extLst>
          </p:cNvPr>
          <p:cNvSpPr>
            <a:spLocks noGrp="1"/>
          </p:cNvSpPr>
          <p:nvPr>
            <p:ph type="body" sz="quarter" idx="21"/>
          </p:nvPr>
        </p:nvSpPr>
        <p:spPr>
          <a:xfrm>
            <a:off x="71499" y="44624"/>
            <a:ext cx="8961120" cy="188341"/>
          </a:xfrm>
        </p:spPr>
        <p:txBody>
          <a:bodyPr/>
          <a:lstStyle/>
          <a:p>
            <a:r>
              <a:rPr lang="en-US" dirty="0"/>
              <a:t>EXHIBIT 2</a:t>
            </a:r>
          </a:p>
        </p:txBody>
      </p:sp>
    </p:spTree>
    <p:extLst>
      <p:ext uri="{BB962C8B-B14F-4D97-AF65-F5344CB8AC3E}">
        <p14:creationId xmlns:p14="http://schemas.microsoft.com/office/powerpoint/2010/main" val="2186927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71499" y="274320"/>
            <a:ext cx="8961120" cy="756084"/>
          </a:xfrm>
        </p:spPr>
        <p:txBody>
          <a:bodyPr/>
          <a:lstStyle/>
          <a:p>
            <a:r>
              <a:rPr lang="en-US" dirty="0"/>
              <a:t>Adults Age 50 and Older Who Reported Forgoing Care During the First Pandemic Wave</a:t>
            </a:r>
          </a:p>
        </p:txBody>
      </p:sp>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4201458680"/>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dirty="0"/>
              <a:t>Notes: For this study, March through September 2020 is considered the “first pandemic wave.” All percentage differences between the US and other countries are statistically significant at the p&lt;.01 level.</a:t>
            </a:r>
          </a:p>
          <a:p>
            <a:r>
              <a:rPr lang="en-US" dirty="0"/>
              <a:t>Data: Survey of Health, Ageing, and Retirement in Europe (SHARE), Health and Retirement Study (HRS), and English Longitudinal Study of Ageing (ELSA) surveys, 2018–2019 and summer 2020. Sample includes 44,675 adults age 50 and older in 29 countries.</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lstStyle/>
          <a:p>
            <a:r>
              <a:rPr lang="en-US" dirty="0"/>
              <a:t>Percent</a:t>
            </a:r>
          </a:p>
        </p:txBody>
      </p:sp>
      <p:sp>
        <p:nvSpPr>
          <p:cNvPr id="3" name="Text Placeholder 32">
            <a:extLst>
              <a:ext uri="{FF2B5EF4-FFF2-40B4-BE49-F238E27FC236}">
                <a16:creationId xmlns:a16="http://schemas.microsoft.com/office/drawing/2014/main" id="{387218FA-B8D4-FEF5-5A91-A19032B73BAD}"/>
              </a:ext>
            </a:extLst>
          </p:cNvPr>
          <p:cNvSpPr>
            <a:spLocks noGrp="1"/>
          </p:cNvSpPr>
          <p:nvPr>
            <p:ph type="body" sz="quarter" idx="21"/>
          </p:nvPr>
        </p:nvSpPr>
        <p:spPr>
          <a:xfrm>
            <a:off x="71499" y="44624"/>
            <a:ext cx="8961120" cy="188341"/>
          </a:xfrm>
        </p:spPr>
        <p:txBody>
          <a:bodyPr/>
          <a:lstStyle/>
          <a:p>
            <a:r>
              <a:rPr lang="en-US" dirty="0"/>
              <a:t>EXHIBIT 3</a:t>
            </a:r>
          </a:p>
        </p:txBody>
      </p:sp>
    </p:spTree>
    <p:extLst>
      <p:ext uri="{BB962C8B-B14F-4D97-AF65-F5344CB8AC3E}">
        <p14:creationId xmlns:p14="http://schemas.microsoft.com/office/powerpoint/2010/main" val="1711203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71499" y="274320"/>
            <a:ext cx="8961120" cy="756084"/>
          </a:xfrm>
        </p:spPr>
        <p:txBody>
          <a:bodyPr/>
          <a:lstStyle/>
          <a:p>
            <a:r>
              <a:rPr lang="en-US" dirty="0"/>
              <a:t>Adults Age 50 and Older Who Reported the Death of a Friend or Relative from COVID-19 During the First Pandemic Wave</a:t>
            </a:r>
          </a:p>
        </p:txBody>
      </p:sp>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3015739634"/>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dirty="0"/>
              <a:t>Notes: For this study, March through September 2020 is considered the “first pandemic wave.” All percentage differences between the US and other countries are statistically significant at the p&lt;.01 level.</a:t>
            </a:r>
          </a:p>
          <a:p>
            <a:r>
              <a:rPr lang="en-US" dirty="0"/>
              <a:t>Data: Survey of Health, Ageing, and Retirement in Europe (SHARE), Health and Retirement Study (HRS), and English Longitudinal Study of Ageing (ELSA) surveys, 2018–2019 and summer 2020. Sample includes 44,675 adults age 50 and older in 29 countries.</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lstStyle/>
          <a:p>
            <a:r>
              <a:rPr lang="en-US" dirty="0"/>
              <a:t>Percent</a:t>
            </a:r>
          </a:p>
        </p:txBody>
      </p:sp>
      <p:sp>
        <p:nvSpPr>
          <p:cNvPr id="3" name="Text Placeholder 32">
            <a:extLst>
              <a:ext uri="{FF2B5EF4-FFF2-40B4-BE49-F238E27FC236}">
                <a16:creationId xmlns:a16="http://schemas.microsoft.com/office/drawing/2014/main" id="{A1CE6E17-8E83-1E82-3509-693EBF1A5983}"/>
              </a:ext>
            </a:extLst>
          </p:cNvPr>
          <p:cNvSpPr>
            <a:spLocks noGrp="1"/>
          </p:cNvSpPr>
          <p:nvPr>
            <p:ph type="body" sz="quarter" idx="21"/>
          </p:nvPr>
        </p:nvSpPr>
        <p:spPr>
          <a:xfrm>
            <a:off x="71499" y="44624"/>
            <a:ext cx="8961120" cy="188341"/>
          </a:xfrm>
        </p:spPr>
        <p:txBody>
          <a:bodyPr/>
          <a:lstStyle/>
          <a:p>
            <a:r>
              <a:rPr lang="en-US" dirty="0"/>
              <a:t>EXHIBIT 4</a:t>
            </a:r>
          </a:p>
        </p:txBody>
      </p:sp>
    </p:spTree>
    <p:extLst>
      <p:ext uri="{BB962C8B-B14F-4D97-AF65-F5344CB8AC3E}">
        <p14:creationId xmlns:p14="http://schemas.microsoft.com/office/powerpoint/2010/main" val="2275456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71499" y="274320"/>
            <a:ext cx="8961120" cy="756084"/>
          </a:xfrm>
        </p:spPr>
        <p:txBody>
          <a:bodyPr/>
          <a:lstStyle/>
          <a:p>
            <a:r>
              <a:rPr lang="en-US" dirty="0"/>
              <a:t>Adults Age 50 and Older Who Reported Losing Employment During the First Pandemic Wave</a:t>
            </a:r>
          </a:p>
        </p:txBody>
      </p:sp>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1312678847"/>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dirty="0"/>
              <a:t>Notes: For this study, March through September 2020 is considered the “first pandemic wave.” All percentage differences between the US and other countries are statistically significant at the p&lt;.01 level.</a:t>
            </a:r>
          </a:p>
          <a:p>
            <a:r>
              <a:rPr lang="en-US" dirty="0"/>
              <a:t>Data: Survey of Health, Ageing, and Retirement in Europe (SHARE), Health and Retirement Study (HRS), and English Longitudinal Study of Ageing (ELSA) surveys, 2018–2019 and summer 2020. Sample includes 44,675 adults age 50 and older in 29 countries.</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lstStyle/>
          <a:p>
            <a:r>
              <a:rPr lang="en-US" dirty="0"/>
              <a:t>Percent</a:t>
            </a:r>
          </a:p>
        </p:txBody>
      </p:sp>
      <p:sp>
        <p:nvSpPr>
          <p:cNvPr id="3" name="Text Placeholder 32">
            <a:extLst>
              <a:ext uri="{FF2B5EF4-FFF2-40B4-BE49-F238E27FC236}">
                <a16:creationId xmlns:a16="http://schemas.microsoft.com/office/drawing/2014/main" id="{89E8D9F7-B84A-42C3-8C30-420E953BAEC1}"/>
              </a:ext>
            </a:extLst>
          </p:cNvPr>
          <p:cNvSpPr>
            <a:spLocks noGrp="1"/>
          </p:cNvSpPr>
          <p:nvPr>
            <p:ph type="body" sz="quarter" idx="21"/>
          </p:nvPr>
        </p:nvSpPr>
        <p:spPr>
          <a:xfrm>
            <a:off x="71499" y="44624"/>
            <a:ext cx="8961120" cy="188341"/>
          </a:xfrm>
        </p:spPr>
        <p:txBody>
          <a:bodyPr/>
          <a:lstStyle/>
          <a:p>
            <a:r>
              <a:rPr lang="en-US" dirty="0"/>
              <a:t>EXHIBIT 5</a:t>
            </a:r>
          </a:p>
        </p:txBody>
      </p:sp>
    </p:spTree>
    <p:extLst>
      <p:ext uri="{BB962C8B-B14F-4D97-AF65-F5344CB8AC3E}">
        <p14:creationId xmlns:p14="http://schemas.microsoft.com/office/powerpoint/2010/main" val="2682187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5F3D-ABB0-9F45-98FD-D3809E5842F9}"/>
              </a:ext>
            </a:extLst>
          </p:cNvPr>
          <p:cNvSpPr>
            <a:spLocks noGrp="1"/>
          </p:cNvSpPr>
          <p:nvPr>
            <p:ph type="ctrTitle"/>
          </p:nvPr>
        </p:nvSpPr>
        <p:spPr>
          <a:xfrm>
            <a:off x="71499" y="274320"/>
            <a:ext cx="8961120" cy="756084"/>
          </a:xfrm>
        </p:spPr>
        <p:txBody>
          <a:bodyPr/>
          <a:lstStyle/>
          <a:p>
            <a:r>
              <a:rPr lang="en-US" dirty="0"/>
              <a:t>Adults Age 50 and Older with at Least One Adverse COVID-19 Experience During the First Pandemic Wave</a:t>
            </a:r>
          </a:p>
        </p:txBody>
      </p:sp>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1924510599"/>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dirty="0"/>
              <a:t>Notes: For this study, March through September 2020 is considered the “first pandemic wave.” All percentage differences between the US and other countries are statistically significant at the p&lt;.01 level.</a:t>
            </a:r>
          </a:p>
          <a:p>
            <a:r>
              <a:rPr lang="en-US" dirty="0"/>
              <a:t>Data: Survey of Health, Ageing, and Retirement in Europe (SHARE), Health and Retirement Study (HRS), and English Longitudinal Study of Ageing (ELSA) surveys, 2018–2019 and summer 2020. Sample includes 44,675 adults age 50 and older in 29 countries.</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lstStyle/>
          <a:p>
            <a:r>
              <a:rPr lang="en-US" dirty="0"/>
              <a:t>Percent</a:t>
            </a:r>
          </a:p>
        </p:txBody>
      </p:sp>
      <p:sp>
        <p:nvSpPr>
          <p:cNvPr id="3" name="Text Placeholder 32">
            <a:extLst>
              <a:ext uri="{FF2B5EF4-FFF2-40B4-BE49-F238E27FC236}">
                <a16:creationId xmlns:a16="http://schemas.microsoft.com/office/drawing/2014/main" id="{4D82FF2C-0054-0461-2A79-3D9328E6156F}"/>
              </a:ext>
            </a:extLst>
          </p:cNvPr>
          <p:cNvSpPr>
            <a:spLocks noGrp="1"/>
          </p:cNvSpPr>
          <p:nvPr>
            <p:ph type="body" sz="quarter" idx="21"/>
          </p:nvPr>
        </p:nvSpPr>
        <p:spPr>
          <a:xfrm>
            <a:off x="71499" y="44624"/>
            <a:ext cx="8961120" cy="188341"/>
          </a:xfrm>
        </p:spPr>
        <p:txBody>
          <a:bodyPr/>
          <a:lstStyle/>
          <a:p>
            <a:r>
              <a:rPr lang="en-US" dirty="0"/>
              <a:t>EXHIBIT 6</a:t>
            </a:r>
          </a:p>
        </p:txBody>
      </p:sp>
    </p:spTree>
    <p:extLst>
      <p:ext uri="{BB962C8B-B14F-4D97-AF65-F5344CB8AC3E}">
        <p14:creationId xmlns:p14="http://schemas.microsoft.com/office/powerpoint/2010/main" val="1448772791"/>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Eric Schneider</DisplayName>
        <AccountId>18</AccountId>
        <AccountType/>
      </UserInfo>
      <UserInfo>
        <DisplayName>Arnav Shah</DisplayName>
        <AccountId>57</AccountId>
        <AccountType/>
      </UserInfo>
      <UserInfo>
        <DisplayName>Aimee Cicchiello</DisplayName>
        <AccountId>12</AccountId>
        <AccountType/>
      </UserInfo>
    </SharedWithUsers>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6" ma:contentTypeDescription="Create a new document." ma:contentTypeScope="" ma:versionID="b6fb6b9c114ec92ded6b63fd0eec898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ed509a706a3959ffe10cea5ee9a98a8f"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C63E5E-AEFA-4345-A4E4-D8690CC9E0A0}">
  <ds:schemaRefs>
    <ds:schemaRef ds:uri="http://purl.org/dc/elements/1.1/"/>
    <ds:schemaRef ds:uri="29e91428-62e1-404e-8dba-d479e0ef01ba"/>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fd0705cf-2316-48c0-96f8-e5d689de0d99"/>
    <ds:schemaRef ds:uri="http://www.w3.org/XML/1998/namespace"/>
    <ds:schemaRef ds:uri="http://purl.org/dc/terms/"/>
  </ds:schemaRefs>
</ds:datastoreItem>
</file>

<file path=customXml/itemProps2.xml><?xml version="1.0" encoding="utf-8"?>
<ds:datastoreItem xmlns:ds="http://schemas.openxmlformats.org/officeDocument/2006/customXml" ds:itemID="{65AAEEE3-A9AD-48C1-97AC-913F6586C1A2}">
  <ds:schemaRefs>
    <ds:schemaRef ds:uri="http://schemas.microsoft.com/sharepoint/v3/contenttype/forms"/>
  </ds:schemaRefs>
</ds:datastoreItem>
</file>

<file path=customXml/itemProps3.xml><?xml version="1.0" encoding="utf-8"?>
<ds:datastoreItem xmlns:ds="http://schemas.openxmlformats.org/officeDocument/2006/customXml" ds:itemID="{984795CB-A2B0-47F8-9F72-D64BF75DF4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160890</TotalTime>
  <Words>659</Words>
  <Application>Microsoft Office PowerPoint</Application>
  <PresentationFormat>On-screen Show (4:3)</PresentationFormat>
  <Paragraphs>36</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Georgia</vt:lpstr>
      <vt:lpstr>Suisse Int'l</vt:lpstr>
      <vt:lpstr>Suisse Int'l Bold</vt:lpstr>
      <vt:lpstr>Suisse Int'l Italic</vt:lpstr>
      <vt:lpstr>CMWF_2021</vt:lpstr>
      <vt:lpstr>Relative Risk for Adults Age 50 and Older of Having at Least One Adverse  COVID-19 Experience During the First Pandemic Wave</vt:lpstr>
      <vt:lpstr>Adults Age 50 and Older Who Reported Being Infected or Hospitalized with COVID-19 During the First Pandemic Wave</vt:lpstr>
      <vt:lpstr>Adults Age 50 and Older Who Reported Forgoing Care During the First Pandemic Wave</vt:lpstr>
      <vt:lpstr>Adults Age 50 and Older Who Reported the Death of a Friend or Relative from COVID-19 During the First Pandemic Wave</vt:lpstr>
      <vt:lpstr>Adults Age 50 and Older Who Reported Losing Employment During the First Pandemic Wave</vt:lpstr>
      <vt:lpstr>Adults Age 50 and Older with at Least One Adverse COVID-19 Experience During the First Pandemic Wave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The First COVID Wave: Comparing Experiences of Adults Age 50 and Older in the U.S. and Europe</dc:title>
  <dc:creator>DesignSmash</dc:creator>
  <cp:lastModifiedBy>Paul Frame</cp:lastModifiedBy>
  <cp:revision>1993</cp:revision>
  <cp:lastPrinted>2018-07-11T13:51:43Z</cp:lastPrinted>
  <dcterms:created xsi:type="dcterms:W3CDTF">2014-10-08T23:03:32Z</dcterms:created>
  <dcterms:modified xsi:type="dcterms:W3CDTF">2023-04-05T18:45:52Z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