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9"/>
  </p:notesMasterIdLst>
  <p:handoutMasterIdLst>
    <p:handoutMasterId r:id="rId10"/>
  </p:handoutMasterIdLst>
  <p:sldIdLst>
    <p:sldId id="265" r:id="rId5"/>
    <p:sldId id="266" r:id="rId6"/>
    <p:sldId id="262" r:id="rId7"/>
    <p:sldId id="267" r:id="rId8"/>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E0CAF8-EE4E-1962-E99A-B0922BC814E6}" name="Gretchen Jacobson" initials="GJ" userId="S::gj@cmwf.org::efdee43f-1bd1-4dd3-a09c-b4ee2bb08f7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4729D"/>
    <a:srgbClr val="4ABDBC"/>
    <a:srgbClr val="5F5A9D"/>
    <a:srgbClr val="E0E0E0"/>
    <a:srgbClr val="8ADAD2"/>
    <a:srgbClr val="9FE1DB"/>
    <a:srgbClr val="B6E8E3"/>
    <a:srgbClr val="CDEFEC"/>
    <a:srgbClr val="DFF5F3"/>
    <a:srgbClr val="ED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F704B0-DDED-44E2-ABAF-4E41507B3234}" v="9" dt="2023-08-29T22:36:02.9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114" d="100"/>
          <a:sy n="114" d="100"/>
        </p:scale>
        <p:origin x="1524" y="102"/>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012C3E84-2FCE-7045-84EC-B1D0AA0CBE45}"/>
    <pc:docChg chg="modSld">
      <pc:chgData name="Jen Wilson" userId="000f367a-3246-491c-88b4-803a33f58a8b" providerId="ADAL" clId="{012C3E84-2FCE-7045-84EC-B1D0AA0CBE45}" dt="2023-08-22T18:52:40.499" v="46" actId="692"/>
      <pc:docMkLst>
        <pc:docMk/>
      </pc:docMkLst>
      <pc:sldChg chg="modSp">
        <pc:chgData name="Jen Wilson" userId="000f367a-3246-491c-88b4-803a33f58a8b" providerId="ADAL" clId="{012C3E84-2FCE-7045-84EC-B1D0AA0CBE45}" dt="2023-08-22T18:49:51.145" v="31" actId="692"/>
        <pc:sldMkLst>
          <pc:docMk/>
          <pc:sldMk cId="211980606" sldId="265"/>
        </pc:sldMkLst>
        <pc:graphicFrameChg chg="mod">
          <ac:chgData name="Jen Wilson" userId="000f367a-3246-491c-88b4-803a33f58a8b" providerId="ADAL" clId="{012C3E84-2FCE-7045-84EC-B1D0AA0CBE45}" dt="2023-08-22T18:49:51.145" v="31" actId="692"/>
          <ac:graphicFrameMkLst>
            <pc:docMk/>
            <pc:sldMk cId="211980606" sldId="265"/>
            <ac:graphicFrameMk id="8" creationId="{F0E1EB8E-F8C0-4F4A-AFFE-2B9B92E3D0A0}"/>
          </ac:graphicFrameMkLst>
        </pc:graphicFrameChg>
      </pc:sldChg>
      <pc:sldChg chg="modSp">
        <pc:chgData name="Jen Wilson" userId="000f367a-3246-491c-88b4-803a33f58a8b" providerId="ADAL" clId="{012C3E84-2FCE-7045-84EC-B1D0AA0CBE45}" dt="2023-08-22T18:52:40.499" v="46" actId="692"/>
        <pc:sldMkLst>
          <pc:docMk/>
          <pc:sldMk cId="1759451109" sldId="266"/>
        </pc:sldMkLst>
        <pc:graphicFrameChg chg="mod">
          <ac:chgData name="Jen Wilson" userId="000f367a-3246-491c-88b4-803a33f58a8b" providerId="ADAL" clId="{012C3E84-2FCE-7045-84EC-B1D0AA0CBE45}" dt="2023-08-22T18:52:40.499" v="46" actId="692"/>
          <ac:graphicFrameMkLst>
            <pc:docMk/>
            <pc:sldMk cId="1759451109" sldId="266"/>
            <ac:graphicFrameMk id="10" creationId="{F7072A55-4129-4256-92FB-FDBFA12C1473}"/>
          </ac:graphicFrameMkLst>
        </pc:graphicFrameChg>
      </pc:sldChg>
    </pc:docChg>
  </pc:docChgLst>
  <pc:docChgLst>
    <pc:chgData name="Paul Frame" userId="ded3f5c5-00e7-408d-9358-fc292cfa5078" providerId="ADAL" clId="{E9F704B0-DDED-44E2-ABAF-4E41507B3234}"/>
    <pc:docChg chg="custSel modSld modMainMaster">
      <pc:chgData name="Paul Frame" userId="ded3f5c5-00e7-408d-9358-fc292cfa5078" providerId="ADAL" clId="{E9F704B0-DDED-44E2-ABAF-4E41507B3234}" dt="2023-08-23T21:17:57.966" v="72" actId="255"/>
      <pc:docMkLst>
        <pc:docMk/>
      </pc:docMkLst>
      <pc:sldChg chg="modSp mod modNotesTx">
        <pc:chgData name="Paul Frame" userId="ded3f5c5-00e7-408d-9358-fc292cfa5078" providerId="ADAL" clId="{E9F704B0-DDED-44E2-ABAF-4E41507B3234}" dt="2023-08-23T20:11:42.679" v="8" actId="113"/>
        <pc:sldMkLst>
          <pc:docMk/>
          <pc:sldMk cId="2688903952" sldId="262"/>
        </pc:sldMkLst>
        <pc:spChg chg="mod">
          <ac:chgData name="Paul Frame" userId="ded3f5c5-00e7-408d-9358-fc292cfa5078" providerId="ADAL" clId="{E9F704B0-DDED-44E2-ABAF-4E41507B3234}" dt="2023-08-23T15:58:46.776" v="1" actId="20577"/>
          <ac:spMkLst>
            <pc:docMk/>
            <pc:sldMk cId="2688903952" sldId="262"/>
            <ac:spMk id="18" creationId="{6BC942B6-1B38-C5E2-5981-4D34BA2E37E5}"/>
          </ac:spMkLst>
        </pc:spChg>
      </pc:sldChg>
      <pc:sldChg chg="modSp mod modNotesTx">
        <pc:chgData name="Paul Frame" userId="ded3f5c5-00e7-408d-9358-fc292cfa5078" providerId="ADAL" clId="{E9F704B0-DDED-44E2-ABAF-4E41507B3234}" dt="2023-08-23T20:11:35.481" v="6" actId="113"/>
        <pc:sldMkLst>
          <pc:docMk/>
          <pc:sldMk cId="211980606" sldId="265"/>
        </pc:sldMkLst>
        <pc:spChg chg="mod">
          <ac:chgData name="Paul Frame" userId="ded3f5c5-00e7-408d-9358-fc292cfa5078" providerId="ADAL" clId="{E9F704B0-DDED-44E2-ABAF-4E41507B3234}" dt="2023-08-23T20:10:59.040" v="5" actId="20577"/>
          <ac:spMkLst>
            <pc:docMk/>
            <pc:sldMk cId="211980606" sldId="265"/>
            <ac:spMk id="22" creationId="{A9010F7D-7803-F592-068D-12589B30AFB6}"/>
          </ac:spMkLst>
        </pc:spChg>
      </pc:sldChg>
      <pc:sldChg chg="modSp mod modNotesTx">
        <pc:chgData name="Paul Frame" userId="ded3f5c5-00e7-408d-9358-fc292cfa5078" providerId="ADAL" clId="{E9F704B0-DDED-44E2-ABAF-4E41507B3234}" dt="2023-08-23T20:20:05.887" v="57" actId="6549"/>
        <pc:sldMkLst>
          <pc:docMk/>
          <pc:sldMk cId="1759451109" sldId="266"/>
        </pc:sldMkLst>
        <pc:spChg chg="mod">
          <ac:chgData name="Paul Frame" userId="ded3f5c5-00e7-408d-9358-fc292cfa5078" providerId="ADAL" clId="{E9F704B0-DDED-44E2-ABAF-4E41507B3234}" dt="2023-08-23T20:20:05.887" v="57" actId="6549"/>
          <ac:spMkLst>
            <pc:docMk/>
            <pc:sldMk cId="1759451109" sldId="266"/>
            <ac:spMk id="18" creationId="{416D405D-DCF4-8E6D-8389-BBB942C62D9F}"/>
          </ac:spMkLst>
        </pc:spChg>
      </pc:sldChg>
      <pc:sldChg chg="modSp mod modNotesTx">
        <pc:chgData name="Paul Frame" userId="ded3f5c5-00e7-408d-9358-fc292cfa5078" providerId="ADAL" clId="{E9F704B0-DDED-44E2-ABAF-4E41507B3234}" dt="2023-08-23T21:17:57.966" v="72" actId="255"/>
        <pc:sldMkLst>
          <pc:docMk/>
          <pc:sldMk cId="1509796161" sldId="267"/>
        </pc:sldMkLst>
        <pc:spChg chg="mod">
          <ac:chgData name="Paul Frame" userId="ded3f5c5-00e7-408d-9358-fc292cfa5078" providerId="ADAL" clId="{E9F704B0-DDED-44E2-ABAF-4E41507B3234}" dt="2023-08-23T21:17:57.966" v="72" actId="255"/>
          <ac:spMkLst>
            <pc:docMk/>
            <pc:sldMk cId="1509796161" sldId="267"/>
            <ac:spMk id="10" creationId="{8B16A547-8673-D3E5-6790-4380A7383D66}"/>
          </ac:spMkLst>
        </pc:spChg>
        <pc:spChg chg="mod">
          <ac:chgData name="Paul Frame" userId="ded3f5c5-00e7-408d-9358-fc292cfa5078" providerId="ADAL" clId="{E9F704B0-DDED-44E2-ABAF-4E41507B3234}" dt="2023-08-23T15:58:50.701" v="3" actId="20577"/>
          <ac:spMkLst>
            <pc:docMk/>
            <pc:sldMk cId="1509796161" sldId="267"/>
            <ac:spMk id="18" creationId="{6BC942B6-1B38-C5E2-5981-4D34BA2E37E5}"/>
          </ac:spMkLst>
        </pc:spChg>
      </pc:sldChg>
      <pc:sldMasterChg chg="modSldLayout">
        <pc:chgData name="Paul Frame" userId="ded3f5c5-00e7-408d-9358-fc292cfa5078" providerId="ADAL" clId="{E9F704B0-DDED-44E2-ABAF-4E41507B3234}" dt="2023-08-23T20:19:47.149" v="55" actId="207"/>
        <pc:sldMasterMkLst>
          <pc:docMk/>
          <pc:sldMasterMk cId="2139821026" sldId="2147483723"/>
        </pc:sldMasterMkLst>
        <pc:sldLayoutChg chg="addSp delSp modSp mod">
          <pc:chgData name="Paul Frame" userId="ded3f5c5-00e7-408d-9358-fc292cfa5078" providerId="ADAL" clId="{E9F704B0-DDED-44E2-ABAF-4E41507B3234}" dt="2023-08-23T20:19:47.149" v="55" actId="207"/>
          <pc:sldLayoutMkLst>
            <pc:docMk/>
            <pc:sldMasterMk cId="2139821026" sldId="2147483723"/>
            <pc:sldLayoutMk cId="1186787598" sldId="2147483743"/>
          </pc:sldLayoutMkLst>
          <pc:spChg chg="mod">
            <ac:chgData name="Paul Frame" userId="ded3f5c5-00e7-408d-9358-fc292cfa5078" providerId="ADAL" clId="{E9F704B0-DDED-44E2-ABAF-4E41507B3234}" dt="2023-08-23T20:19:47.149" v="55" actId="207"/>
            <ac:spMkLst>
              <pc:docMk/>
              <pc:sldMasterMk cId="2139821026" sldId="2147483723"/>
              <pc:sldLayoutMk cId="1186787598" sldId="2147483743"/>
              <ac:spMk id="2" creationId="{00000000-0000-0000-0000-000000000000}"/>
            </ac:spMkLst>
          </pc:spChg>
          <pc:picChg chg="add mod">
            <ac:chgData name="Paul Frame" userId="ded3f5c5-00e7-408d-9358-fc292cfa5078" providerId="ADAL" clId="{E9F704B0-DDED-44E2-ABAF-4E41507B3234}" dt="2023-08-23T20:14:25.210" v="51" actId="1036"/>
            <ac:picMkLst>
              <pc:docMk/>
              <pc:sldMasterMk cId="2139821026" sldId="2147483723"/>
              <pc:sldLayoutMk cId="1186787598" sldId="2147483743"/>
              <ac:picMk id="4" creationId="{1A125EE4-1B4C-9F87-0EFC-D1B5122EAFBC}"/>
            </ac:picMkLst>
          </pc:picChg>
          <pc:cxnChg chg="add mod">
            <ac:chgData name="Paul Frame" userId="ded3f5c5-00e7-408d-9358-fc292cfa5078" providerId="ADAL" clId="{E9F704B0-DDED-44E2-ABAF-4E41507B3234}" dt="2023-08-23T20:14:48.614" v="53" actId="14100"/>
            <ac:cxnSpMkLst>
              <pc:docMk/>
              <pc:sldMasterMk cId="2139821026" sldId="2147483723"/>
              <pc:sldLayoutMk cId="1186787598" sldId="2147483743"/>
              <ac:cxnSpMk id="5" creationId="{70CF1471-90D1-BFA6-23B5-3ACFA1AD2046}"/>
            </ac:cxnSpMkLst>
          </pc:cxnChg>
          <pc:cxnChg chg="del">
            <ac:chgData name="Paul Frame" userId="ded3f5c5-00e7-408d-9358-fc292cfa5078" providerId="ADAL" clId="{E9F704B0-DDED-44E2-ABAF-4E41507B3234}" dt="2023-08-23T20:14:07.570" v="13" actId="478"/>
            <ac:cxnSpMkLst>
              <pc:docMk/>
              <pc:sldMasterMk cId="2139821026" sldId="2147483723"/>
              <pc:sldLayoutMk cId="1186787598" sldId="2147483743"/>
              <ac:cxnSpMk id="61" creationId="{00000000-0000-0000-0000-000000000000}"/>
            </ac:cxnSpMkLst>
          </pc:cxn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cmwf.sharepoint.com/sites/CommunicationFiles/Shared%20Documents/_Content/Issue%20Briefs/Glied_Medicaid%20Coverage%20Gap/Glied_medicaid_coverage_gap_exhibits_and_appendix_final_pf.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cmwf.sharepoint.com/sites/CommunicationFiles/Shared%20Documents/_Content/Issue%20Briefs/Glied_Medicaid%20Coverage%20Gap/Glied_medicaid_coverage_gap_exhibits_and_appendix_final_pf.xlsx"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7501071913314"/>
          <c:y val="0.10378674853690396"/>
          <c:w val="0.81257235865185462"/>
          <c:h val="0.77434023535192609"/>
        </c:manualLayout>
      </c:layout>
      <c:barChart>
        <c:barDir val="bar"/>
        <c:grouping val="clustered"/>
        <c:varyColors val="0"/>
        <c:ser>
          <c:idx val="0"/>
          <c:order val="0"/>
          <c:spPr>
            <a:noFill/>
            <a:ln>
              <a:noFill/>
            </a:ln>
            <a:effectLst/>
          </c:spPr>
          <c:invertIfNegative val="0"/>
          <c:cat>
            <c:strRef>
              <c:f>'Exhibits 2–3 plots'!$A$18:$A$22</c:f>
              <c:strCache>
                <c:ptCount val="5"/>
                <c:pt idx="0">
                  <c:v>Have personal doctor</c:v>
                </c:pt>
                <c:pt idx="1">
                  <c:v>Not avoid doctor</c:v>
                </c:pt>
                <c:pt idx="2">
                  <c:v>Not avoid medicine</c:v>
                </c:pt>
                <c:pt idx="3">
                  <c:v>Routine checkup</c:v>
                </c:pt>
                <c:pt idx="4">
                  <c:v>Coverage</c:v>
                </c:pt>
              </c:strCache>
            </c:strRef>
          </c:cat>
          <c:val>
            <c:numRef>
              <c:f>'Exhibits 2–3 plots'!$B$18:$B$22</c:f>
              <c:numCache>
                <c:formatCode>0.0</c:formatCode>
                <c:ptCount val="5"/>
                <c:pt idx="0">
                  <c:v>3.02</c:v>
                </c:pt>
                <c:pt idx="1">
                  <c:v>10.299999999999999</c:v>
                </c:pt>
                <c:pt idx="2">
                  <c:v>1.3</c:v>
                </c:pt>
                <c:pt idx="3">
                  <c:v>5.0200000000000005</c:v>
                </c:pt>
                <c:pt idx="4">
                  <c:v>15.299999999999999</c:v>
                </c:pt>
              </c:numCache>
            </c:numRef>
          </c:val>
          <c:extLst>
            <c:ext xmlns:c16="http://schemas.microsoft.com/office/drawing/2014/chart" uri="{C3380CC4-5D6E-409C-BE32-E72D297353CC}">
              <c16:uniqueId val="{00000000-0BE6-AE42-B28C-8EB659945D8D}"/>
            </c:ext>
          </c:extLst>
        </c:ser>
        <c:dLbls>
          <c:showLegendKey val="0"/>
          <c:showVal val="0"/>
          <c:showCatName val="0"/>
          <c:showSerName val="0"/>
          <c:showPercent val="0"/>
          <c:showBubbleSize val="0"/>
        </c:dLbls>
        <c:gapWidth val="182"/>
        <c:axId val="237687520"/>
        <c:axId val="240487808"/>
      </c:barChart>
      <c:scatterChart>
        <c:scatterStyle val="lineMarker"/>
        <c:varyColors val="0"/>
        <c:ser>
          <c:idx val="1"/>
          <c:order val="1"/>
          <c:tx>
            <c:v>Parents</c:v>
          </c:tx>
          <c:spPr>
            <a:ln w="25400" cap="rnd">
              <a:noFill/>
              <a:round/>
            </a:ln>
            <a:effectLst/>
          </c:spPr>
          <c:marker>
            <c:symbol val="circle"/>
            <c:size val="7"/>
            <c:spPr>
              <a:solidFill>
                <a:schemeClr val="accent2"/>
              </a:solidFill>
              <a:ln w="9525">
                <a:no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t"/>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'Exhibits 2–3 plots'!$B$18:$B$22</c:f>
              <c:numCache>
                <c:formatCode>0.0</c:formatCode>
                <c:ptCount val="5"/>
                <c:pt idx="0">
                  <c:v>3.02</c:v>
                </c:pt>
                <c:pt idx="1">
                  <c:v>10.299999999999999</c:v>
                </c:pt>
                <c:pt idx="2">
                  <c:v>1.3</c:v>
                </c:pt>
                <c:pt idx="3">
                  <c:v>5.0200000000000005</c:v>
                </c:pt>
                <c:pt idx="4">
                  <c:v>15.299999999999999</c:v>
                </c:pt>
              </c:numCache>
            </c:numRef>
          </c:xVal>
          <c:yVal>
            <c:numRef>
              <c:f>'Exhibits 2–3 plots'!$E$18:$E$22</c:f>
              <c:numCache>
                <c:formatCode>General</c:formatCode>
                <c:ptCount val="5"/>
                <c:pt idx="0">
                  <c:v>1.5</c:v>
                </c:pt>
                <c:pt idx="1">
                  <c:v>4.8</c:v>
                </c:pt>
                <c:pt idx="2">
                  <c:v>8</c:v>
                </c:pt>
                <c:pt idx="3">
                  <c:v>11.200000000000001</c:v>
                </c:pt>
                <c:pt idx="4">
                  <c:v>14.299999999999999</c:v>
                </c:pt>
              </c:numCache>
            </c:numRef>
          </c:yVal>
          <c:smooth val="0"/>
          <c:extLst>
            <c:ext xmlns:c16="http://schemas.microsoft.com/office/drawing/2014/chart" uri="{C3380CC4-5D6E-409C-BE32-E72D297353CC}">
              <c16:uniqueId val="{00000006-0BE6-AE42-B28C-8EB659945D8D}"/>
            </c:ext>
          </c:extLst>
        </c:ser>
        <c:ser>
          <c:idx val="2"/>
          <c:order val="2"/>
          <c:tx>
            <c:v>1</c:v>
          </c:tx>
          <c:spPr>
            <a:ln w="12700" cap="rnd">
              <a:solidFill>
                <a:schemeClr val="accent2">
                  <a:lumMod val="60000"/>
                  <a:lumOff val="40000"/>
                </a:schemeClr>
              </a:solidFill>
              <a:round/>
            </a:ln>
            <a:effectLst/>
          </c:spPr>
          <c:marker>
            <c:symbol val="circle"/>
            <c:size val="5"/>
            <c:spPr>
              <a:noFill/>
              <a:ln w="9525">
                <a:noFill/>
              </a:ln>
              <a:effectLst/>
            </c:spPr>
          </c:marker>
          <c:xVal>
            <c:numRef>
              <c:f>'Exhibits 2–3 plots'!$C$18:$D$18</c:f>
              <c:numCache>
                <c:formatCode>0.0</c:formatCode>
                <c:ptCount val="2"/>
                <c:pt idx="0">
                  <c:v>-1.25</c:v>
                </c:pt>
                <c:pt idx="1">
                  <c:v>7.2900000000000009</c:v>
                </c:pt>
              </c:numCache>
            </c:numRef>
          </c:xVal>
          <c:yVal>
            <c:numRef>
              <c:f>'Exhibits 2–3 plots'!$E$18:$F$18</c:f>
              <c:numCache>
                <c:formatCode>General</c:formatCode>
                <c:ptCount val="2"/>
                <c:pt idx="0">
                  <c:v>1.5</c:v>
                </c:pt>
                <c:pt idx="1">
                  <c:v>1.5</c:v>
                </c:pt>
              </c:numCache>
            </c:numRef>
          </c:yVal>
          <c:smooth val="0"/>
          <c:extLst>
            <c:ext xmlns:c16="http://schemas.microsoft.com/office/drawing/2014/chart" uri="{C3380CC4-5D6E-409C-BE32-E72D297353CC}">
              <c16:uniqueId val="{00000007-0BE6-AE42-B28C-8EB659945D8D}"/>
            </c:ext>
          </c:extLst>
        </c:ser>
        <c:ser>
          <c:idx val="3"/>
          <c:order val="3"/>
          <c:tx>
            <c:v>2</c:v>
          </c:tx>
          <c:spPr>
            <a:ln w="31750" cap="rnd">
              <a:solidFill>
                <a:srgbClr val="F08661">
                  <a:lumMod val="60000"/>
                  <a:lumOff val="40000"/>
                </a:srgbClr>
              </a:solidFill>
              <a:round/>
            </a:ln>
            <a:effectLst/>
          </c:spPr>
          <c:marker>
            <c:symbol val="circle"/>
            <c:size val="5"/>
            <c:spPr>
              <a:noFill/>
              <a:ln w="9525">
                <a:noFill/>
              </a:ln>
              <a:effectLst/>
            </c:spPr>
          </c:marker>
          <c:xVal>
            <c:numRef>
              <c:f>'Exhibits 2–3 plots'!$C$19:$D$19</c:f>
              <c:numCache>
                <c:formatCode>0.0</c:formatCode>
                <c:ptCount val="2"/>
                <c:pt idx="0">
                  <c:v>5.9499999999999993</c:v>
                </c:pt>
                <c:pt idx="1">
                  <c:v>14.6</c:v>
                </c:pt>
              </c:numCache>
            </c:numRef>
          </c:xVal>
          <c:yVal>
            <c:numRef>
              <c:f>'Exhibits 2–3 plots'!$E$19:$F$19</c:f>
              <c:numCache>
                <c:formatCode>General</c:formatCode>
                <c:ptCount val="2"/>
                <c:pt idx="0">
                  <c:v>4.8</c:v>
                </c:pt>
                <c:pt idx="1">
                  <c:v>4.8</c:v>
                </c:pt>
              </c:numCache>
            </c:numRef>
          </c:yVal>
          <c:smooth val="0"/>
          <c:extLst>
            <c:ext xmlns:c16="http://schemas.microsoft.com/office/drawing/2014/chart" uri="{C3380CC4-5D6E-409C-BE32-E72D297353CC}">
              <c16:uniqueId val="{00000008-0BE6-AE42-B28C-8EB659945D8D}"/>
            </c:ext>
          </c:extLst>
        </c:ser>
        <c:ser>
          <c:idx val="4"/>
          <c:order val="4"/>
          <c:tx>
            <c:v>3</c:v>
          </c:tx>
          <c:spPr>
            <a:ln w="12700" cap="rnd">
              <a:solidFill>
                <a:srgbClr val="F08661">
                  <a:lumMod val="60000"/>
                  <a:lumOff val="40000"/>
                </a:srgbClr>
              </a:solidFill>
              <a:round/>
            </a:ln>
            <a:effectLst/>
          </c:spPr>
          <c:marker>
            <c:symbol val="circle"/>
            <c:size val="5"/>
            <c:spPr>
              <a:noFill/>
              <a:ln w="9525">
                <a:noFill/>
              </a:ln>
              <a:effectLst/>
            </c:spPr>
          </c:marker>
          <c:xVal>
            <c:numRef>
              <c:f>'Exhibits 2–3 plots'!$C$20:$D$20</c:f>
              <c:numCache>
                <c:formatCode>0.0</c:formatCode>
                <c:ptCount val="2"/>
                <c:pt idx="0">
                  <c:v>-6.04</c:v>
                </c:pt>
                <c:pt idx="1">
                  <c:v>8.6499999999999986</c:v>
                </c:pt>
              </c:numCache>
            </c:numRef>
          </c:xVal>
          <c:yVal>
            <c:numRef>
              <c:f>'Exhibits 2–3 plots'!$E$20:$F$20</c:f>
              <c:numCache>
                <c:formatCode>General</c:formatCode>
                <c:ptCount val="2"/>
                <c:pt idx="0">
                  <c:v>8</c:v>
                </c:pt>
                <c:pt idx="1">
                  <c:v>8</c:v>
                </c:pt>
              </c:numCache>
            </c:numRef>
          </c:yVal>
          <c:smooth val="0"/>
          <c:extLst>
            <c:ext xmlns:c16="http://schemas.microsoft.com/office/drawing/2014/chart" uri="{C3380CC4-5D6E-409C-BE32-E72D297353CC}">
              <c16:uniqueId val="{00000009-0BE6-AE42-B28C-8EB659945D8D}"/>
            </c:ext>
          </c:extLst>
        </c:ser>
        <c:ser>
          <c:idx val="5"/>
          <c:order val="5"/>
          <c:tx>
            <c:v>4</c:v>
          </c:tx>
          <c:spPr>
            <a:ln w="31750" cap="rnd">
              <a:solidFill>
                <a:srgbClr val="F08661">
                  <a:lumMod val="60000"/>
                  <a:lumOff val="40000"/>
                </a:srgbClr>
              </a:solidFill>
              <a:round/>
            </a:ln>
            <a:effectLst/>
          </c:spPr>
          <c:marker>
            <c:symbol val="circle"/>
            <c:size val="5"/>
            <c:spPr>
              <a:noFill/>
              <a:ln w="9525">
                <a:noFill/>
              </a:ln>
              <a:effectLst/>
            </c:spPr>
          </c:marker>
          <c:xVal>
            <c:numRef>
              <c:f>'Exhibits 2–3 plots'!$C$21:$D$21</c:f>
              <c:numCache>
                <c:formatCode>0.0</c:formatCode>
                <c:ptCount val="2"/>
                <c:pt idx="0">
                  <c:v>0.84600000000000009</c:v>
                </c:pt>
                <c:pt idx="1">
                  <c:v>9.19</c:v>
                </c:pt>
              </c:numCache>
            </c:numRef>
          </c:xVal>
          <c:yVal>
            <c:numRef>
              <c:f>'Exhibits 2–3 plots'!$E$21:$F$21</c:f>
              <c:numCache>
                <c:formatCode>General</c:formatCode>
                <c:ptCount val="2"/>
                <c:pt idx="0">
                  <c:v>11.200000000000001</c:v>
                </c:pt>
                <c:pt idx="1">
                  <c:v>11.200000000000001</c:v>
                </c:pt>
              </c:numCache>
            </c:numRef>
          </c:yVal>
          <c:smooth val="0"/>
          <c:extLst>
            <c:ext xmlns:c16="http://schemas.microsoft.com/office/drawing/2014/chart" uri="{C3380CC4-5D6E-409C-BE32-E72D297353CC}">
              <c16:uniqueId val="{0000000A-0BE6-AE42-B28C-8EB659945D8D}"/>
            </c:ext>
          </c:extLst>
        </c:ser>
        <c:ser>
          <c:idx val="6"/>
          <c:order val="6"/>
          <c:tx>
            <c:v>5</c:v>
          </c:tx>
          <c:spPr>
            <a:ln w="31750" cap="rnd">
              <a:solidFill>
                <a:srgbClr val="F08661">
                  <a:lumMod val="60000"/>
                  <a:lumOff val="40000"/>
                </a:srgbClr>
              </a:solidFill>
              <a:round/>
            </a:ln>
            <a:effectLst/>
          </c:spPr>
          <c:marker>
            <c:symbol val="circle"/>
            <c:size val="5"/>
            <c:spPr>
              <a:noFill/>
              <a:ln w="9525">
                <a:noFill/>
              </a:ln>
              <a:effectLst/>
            </c:spPr>
          </c:marker>
          <c:dPt>
            <c:idx val="1"/>
            <c:marker>
              <c:symbol val="circle"/>
              <c:size val="5"/>
              <c:spPr>
                <a:noFill/>
                <a:ln w="9525">
                  <a:noFill/>
                </a:ln>
                <a:effectLst/>
              </c:spPr>
            </c:marker>
            <c:bubble3D val="0"/>
            <c:spPr>
              <a:ln w="31750" cap="rnd">
                <a:solidFill>
                  <a:srgbClr val="F08661">
                    <a:lumMod val="60000"/>
                    <a:lumOff val="40000"/>
                  </a:srgbClr>
                </a:solidFill>
                <a:round/>
              </a:ln>
              <a:effectLst/>
            </c:spPr>
            <c:extLst>
              <c:ext xmlns:c16="http://schemas.microsoft.com/office/drawing/2014/chart" uri="{C3380CC4-5D6E-409C-BE32-E72D297353CC}">
                <c16:uniqueId val="{0000000C-0BE6-AE42-B28C-8EB659945D8D}"/>
              </c:ext>
            </c:extLst>
          </c:dPt>
          <c:xVal>
            <c:numRef>
              <c:f>'Exhibits 2–3 plots'!$C$22:$D$22</c:f>
              <c:numCache>
                <c:formatCode>0.0</c:formatCode>
                <c:ptCount val="2"/>
                <c:pt idx="0">
                  <c:v>8.2199999999999989</c:v>
                </c:pt>
                <c:pt idx="1">
                  <c:v>22.3</c:v>
                </c:pt>
              </c:numCache>
            </c:numRef>
          </c:xVal>
          <c:yVal>
            <c:numRef>
              <c:f>'Exhibits 2–3 plots'!$E$22:$F$22</c:f>
              <c:numCache>
                <c:formatCode>General</c:formatCode>
                <c:ptCount val="2"/>
                <c:pt idx="0">
                  <c:v>14.299999999999999</c:v>
                </c:pt>
                <c:pt idx="1">
                  <c:v>14.299999999999999</c:v>
                </c:pt>
              </c:numCache>
            </c:numRef>
          </c:yVal>
          <c:smooth val="0"/>
          <c:extLst>
            <c:ext xmlns:c16="http://schemas.microsoft.com/office/drawing/2014/chart" uri="{C3380CC4-5D6E-409C-BE32-E72D297353CC}">
              <c16:uniqueId val="{0000000D-0BE6-AE42-B28C-8EB659945D8D}"/>
            </c:ext>
          </c:extLst>
        </c:ser>
        <c:ser>
          <c:idx val="7"/>
          <c:order val="7"/>
          <c:tx>
            <c:v>Nonparents</c:v>
          </c:tx>
          <c:spPr>
            <a:ln w="25400" cap="rnd">
              <a:noFill/>
              <a:round/>
            </a:ln>
            <a:effectLst/>
          </c:spPr>
          <c:marker>
            <c:symbol val="circle"/>
            <c:size val="7"/>
            <c:spPr>
              <a:solidFill>
                <a:schemeClr val="accent3"/>
              </a:solidFill>
              <a:ln w="9525">
                <a:no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b"/>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'Exhibits 2–3 plots'!$B$44:$B$48</c:f>
              <c:numCache>
                <c:formatCode>0.0</c:formatCode>
                <c:ptCount val="5"/>
                <c:pt idx="0">
                  <c:v>10.5</c:v>
                </c:pt>
                <c:pt idx="1">
                  <c:v>5.16</c:v>
                </c:pt>
                <c:pt idx="2">
                  <c:v>5.16</c:v>
                </c:pt>
                <c:pt idx="3">
                  <c:v>-4.1000000000000005</c:v>
                </c:pt>
                <c:pt idx="4">
                  <c:v>4.5999999999999996</c:v>
                </c:pt>
              </c:numCache>
            </c:numRef>
          </c:xVal>
          <c:yVal>
            <c:numRef>
              <c:f>'Exhibits 2–3 plots'!$E$44:$E$48</c:f>
              <c:numCache>
                <c:formatCode>General</c:formatCode>
                <c:ptCount val="5"/>
                <c:pt idx="0">
                  <c:v>13.499999999999998</c:v>
                </c:pt>
                <c:pt idx="1">
                  <c:v>0.7</c:v>
                </c:pt>
                <c:pt idx="2">
                  <c:v>4</c:v>
                </c:pt>
                <c:pt idx="3">
                  <c:v>7.2000000000000011</c:v>
                </c:pt>
                <c:pt idx="4">
                  <c:v>10.4</c:v>
                </c:pt>
              </c:numCache>
            </c:numRef>
          </c:yVal>
          <c:smooth val="0"/>
          <c:extLst>
            <c:ext xmlns:c16="http://schemas.microsoft.com/office/drawing/2014/chart" uri="{C3380CC4-5D6E-409C-BE32-E72D297353CC}">
              <c16:uniqueId val="{00000013-0BE6-AE42-B28C-8EB659945D8D}"/>
            </c:ext>
          </c:extLst>
        </c:ser>
        <c:ser>
          <c:idx val="8"/>
          <c:order val="8"/>
          <c:tx>
            <c:v>6</c:v>
          </c:tx>
          <c:spPr>
            <a:ln w="31750" cap="rnd">
              <a:solidFill>
                <a:srgbClr val="3F6777">
                  <a:lumMod val="40000"/>
                  <a:lumOff val="60000"/>
                </a:srgbClr>
              </a:solidFill>
              <a:round/>
            </a:ln>
            <a:effectLst/>
          </c:spPr>
          <c:marker>
            <c:symbol val="circle"/>
            <c:size val="5"/>
            <c:spPr>
              <a:noFill/>
              <a:ln w="9525">
                <a:noFill/>
              </a:ln>
              <a:effectLst/>
            </c:spPr>
          </c:marker>
          <c:xVal>
            <c:numRef>
              <c:f>'Exhibits 2–3 plots'!$C$44:$D$44</c:f>
              <c:numCache>
                <c:formatCode>0.0</c:formatCode>
                <c:ptCount val="2"/>
                <c:pt idx="0">
                  <c:v>3.9600000000000004</c:v>
                </c:pt>
                <c:pt idx="1">
                  <c:v>17</c:v>
                </c:pt>
              </c:numCache>
            </c:numRef>
          </c:xVal>
          <c:yVal>
            <c:numRef>
              <c:f>'Exhibits 2–3 plots'!$E$44:$F$44</c:f>
              <c:numCache>
                <c:formatCode>General</c:formatCode>
                <c:ptCount val="2"/>
                <c:pt idx="0">
                  <c:v>13.499999999999998</c:v>
                </c:pt>
                <c:pt idx="1">
                  <c:v>13.5</c:v>
                </c:pt>
              </c:numCache>
            </c:numRef>
          </c:yVal>
          <c:smooth val="0"/>
          <c:extLst>
            <c:ext xmlns:c16="http://schemas.microsoft.com/office/drawing/2014/chart" uri="{C3380CC4-5D6E-409C-BE32-E72D297353CC}">
              <c16:uniqueId val="{00000014-0BE6-AE42-B28C-8EB659945D8D}"/>
            </c:ext>
          </c:extLst>
        </c:ser>
        <c:ser>
          <c:idx val="9"/>
          <c:order val="9"/>
          <c:tx>
            <c:v>7</c:v>
          </c:tx>
          <c:spPr>
            <a:ln w="31750" cap="rnd">
              <a:solidFill>
                <a:srgbClr val="3F6777">
                  <a:lumMod val="40000"/>
                  <a:lumOff val="60000"/>
                </a:srgbClr>
              </a:solidFill>
              <a:round/>
            </a:ln>
            <a:effectLst/>
          </c:spPr>
          <c:marker>
            <c:symbol val="circle"/>
            <c:size val="5"/>
            <c:spPr>
              <a:noFill/>
              <a:ln w="9525">
                <a:noFill/>
              </a:ln>
              <a:effectLst/>
            </c:spPr>
          </c:marker>
          <c:xVal>
            <c:numRef>
              <c:f>'Exhibits 2–3 plots'!$C$45:$D$45</c:f>
              <c:numCache>
                <c:formatCode>0.0</c:formatCode>
                <c:ptCount val="2"/>
                <c:pt idx="0">
                  <c:v>1.3</c:v>
                </c:pt>
                <c:pt idx="1">
                  <c:v>9.01</c:v>
                </c:pt>
              </c:numCache>
            </c:numRef>
          </c:xVal>
          <c:yVal>
            <c:numRef>
              <c:f>'Exhibits 2–3 plots'!$E$45:$F$45</c:f>
              <c:numCache>
                <c:formatCode>General</c:formatCode>
                <c:ptCount val="2"/>
                <c:pt idx="0">
                  <c:v>0.7</c:v>
                </c:pt>
                <c:pt idx="1">
                  <c:v>0.7</c:v>
                </c:pt>
              </c:numCache>
            </c:numRef>
          </c:yVal>
          <c:smooth val="0"/>
          <c:extLst>
            <c:ext xmlns:c16="http://schemas.microsoft.com/office/drawing/2014/chart" uri="{C3380CC4-5D6E-409C-BE32-E72D297353CC}">
              <c16:uniqueId val="{00000015-0BE6-AE42-B28C-8EB659945D8D}"/>
            </c:ext>
          </c:extLst>
        </c:ser>
        <c:ser>
          <c:idx val="10"/>
          <c:order val="10"/>
          <c:tx>
            <c:v>8</c:v>
          </c:tx>
          <c:spPr>
            <a:ln w="31750" cap="rnd">
              <a:solidFill>
                <a:srgbClr val="3F6777">
                  <a:lumMod val="40000"/>
                  <a:lumOff val="60000"/>
                </a:srgbClr>
              </a:solidFill>
              <a:round/>
            </a:ln>
            <a:effectLst/>
          </c:spPr>
          <c:marker>
            <c:symbol val="circle"/>
            <c:size val="5"/>
            <c:spPr>
              <a:noFill/>
              <a:ln w="9525">
                <a:noFill/>
              </a:ln>
              <a:effectLst/>
            </c:spPr>
          </c:marker>
          <c:xVal>
            <c:numRef>
              <c:f>'Exhibits 2–3 plots'!$C$46:$D$46</c:f>
              <c:numCache>
                <c:formatCode>0.0</c:formatCode>
                <c:ptCount val="2"/>
                <c:pt idx="0">
                  <c:v>1.1400000000000001</c:v>
                </c:pt>
                <c:pt idx="1">
                  <c:v>9.19</c:v>
                </c:pt>
              </c:numCache>
            </c:numRef>
          </c:xVal>
          <c:yVal>
            <c:numRef>
              <c:f>'Exhibits 2–3 plots'!$E$46:$F$46</c:f>
              <c:numCache>
                <c:formatCode>General</c:formatCode>
                <c:ptCount val="2"/>
                <c:pt idx="0">
                  <c:v>4</c:v>
                </c:pt>
                <c:pt idx="1">
                  <c:v>4</c:v>
                </c:pt>
              </c:numCache>
            </c:numRef>
          </c:yVal>
          <c:smooth val="0"/>
          <c:extLst>
            <c:ext xmlns:c16="http://schemas.microsoft.com/office/drawing/2014/chart" uri="{C3380CC4-5D6E-409C-BE32-E72D297353CC}">
              <c16:uniqueId val="{00000016-0BE6-AE42-B28C-8EB659945D8D}"/>
            </c:ext>
          </c:extLst>
        </c:ser>
        <c:ser>
          <c:idx val="11"/>
          <c:order val="11"/>
          <c:tx>
            <c:v>9</c:v>
          </c:tx>
          <c:spPr>
            <a:ln w="12700" cap="rnd">
              <a:solidFill>
                <a:schemeClr val="accent3">
                  <a:lumMod val="60000"/>
                  <a:lumOff val="40000"/>
                </a:schemeClr>
              </a:solidFill>
              <a:round/>
            </a:ln>
            <a:effectLst/>
          </c:spPr>
          <c:marker>
            <c:symbol val="circle"/>
            <c:size val="5"/>
            <c:spPr>
              <a:noFill/>
              <a:ln w="9525">
                <a:noFill/>
              </a:ln>
              <a:effectLst/>
            </c:spPr>
          </c:marker>
          <c:xVal>
            <c:numRef>
              <c:f>'Exhibits 2–3 plots'!$C$47:$D$47</c:f>
              <c:numCache>
                <c:formatCode>0.0</c:formatCode>
                <c:ptCount val="2"/>
                <c:pt idx="0">
                  <c:v>-9.56</c:v>
                </c:pt>
                <c:pt idx="1">
                  <c:v>1.35</c:v>
                </c:pt>
              </c:numCache>
            </c:numRef>
          </c:xVal>
          <c:yVal>
            <c:numRef>
              <c:f>'Exhibits 2–3 plots'!$E$47:$F$47</c:f>
              <c:numCache>
                <c:formatCode>General</c:formatCode>
                <c:ptCount val="2"/>
                <c:pt idx="0">
                  <c:v>7.2000000000000011</c:v>
                </c:pt>
                <c:pt idx="1">
                  <c:v>7.2000000000000011</c:v>
                </c:pt>
              </c:numCache>
            </c:numRef>
          </c:yVal>
          <c:smooth val="0"/>
          <c:extLst>
            <c:ext xmlns:c16="http://schemas.microsoft.com/office/drawing/2014/chart" uri="{C3380CC4-5D6E-409C-BE32-E72D297353CC}">
              <c16:uniqueId val="{00000017-0BE6-AE42-B28C-8EB659945D8D}"/>
            </c:ext>
          </c:extLst>
        </c:ser>
        <c:ser>
          <c:idx val="12"/>
          <c:order val="12"/>
          <c:tx>
            <c:v>10</c:v>
          </c:tx>
          <c:spPr>
            <a:ln w="12700" cap="rnd">
              <a:solidFill>
                <a:schemeClr val="accent3">
                  <a:lumMod val="60000"/>
                  <a:lumOff val="40000"/>
                </a:schemeClr>
              </a:solidFill>
              <a:round/>
            </a:ln>
            <a:effectLst/>
          </c:spPr>
          <c:marker>
            <c:symbol val="circle"/>
            <c:size val="5"/>
            <c:spPr>
              <a:noFill/>
              <a:ln w="9525">
                <a:noFill/>
              </a:ln>
              <a:effectLst/>
            </c:spPr>
          </c:marker>
          <c:xVal>
            <c:numRef>
              <c:f>'Exhibits 2–3 plots'!$C$48:$D$48</c:f>
              <c:numCache>
                <c:formatCode>0.0</c:formatCode>
                <c:ptCount val="2"/>
                <c:pt idx="0">
                  <c:v>-1.35</c:v>
                </c:pt>
                <c:pt idx="1">
                  <c:v>10.6</c:v>
                </c:pt>
              </c:numCache>
            </c:numRef>
          </c:xVal>
          <c:yVal>
            <c:numRef>
              <c:f>'Exhibits 2–3 plots'!$E$48:$F$48</c:f>
              <c:numCache>
                <c:formatCode>General</c:formatCode>
                <c:ptCount val="2"/>
                <c:pt idx="0">
                  <c:v>10.4</c:v>
                </c:pt>
                <c:pt idx="1">
                  <c:v>10.4</c:v>
                </c:pt>
              </c:numCache>
            </c:numRef>
          </c:yVal>
          <c:smooth val="0"/>
          <c:extLst>
            <c:ext xmlns:c16="http://schemas.microsoft.com/office/drawing/2014/chart" uri="{C3380CC4-5D6E-409C-BE32-E72D297353CC}">
              <c16:uniqueId val="{00000018-0BE6-AE42-B28C-8EB659945D8D}"/>
            </c:ext>
          </c:extLst>
        </c:ser>
        <c:ser>
          <c:idx val="13"/>
          <c:order val="13"/>
          <c:tx>
            <c:v>zero line</c:v>
          </c:tx>
          <c:spPr>
            <a:ln w="19050" cap="rnd">
              <a:solidFill>
                <a:schemeClr val="tx1">
                  <a:lumMod val="50000"/>
                  <a:lumOff val="50000"/>
                </a:schemeClr>
              </a:solidFill>
              <a:prstDash val="solid"/>
              <a:round/>
            </a:ln>
            <a:effectLst/>
          </c:spPr>
          <c:marker>
            <c:symbol val="circle"/>
            <c:size val="5"/>
            <c:spPr>
              <a:noFill/>
              <a:ln w="9525">
                <a:noFill/>
              </a:ln>
              <a:effectLst/>
            </c:spPr>
          </c:marker>
          <c:dLbls>
            <c:dLbl>
              <c:idx val="0"/>
              <c:layout>
                <c:manualLayout>
                  <c:x val="-4.8421299916868457E-2"/>
                  <c:y val="0"/>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9-0BE6-AE42-B28C-8EB659945D8D}"/>
                </c:ext>
              </c:extLst>
            </c:dLbl>
            <c:dLbl>
              <c:idx val="1"/>
              <c:delete val="1"/>
              <c:extLst>
                <c:ext xmlns:c15="http://schemas.microsoft.com/office/drawing/2012/chart" uri="{CE6537A1-D6FC-4f65-9D91-7224C49458BB}"/>
                <c:ext xmlns:c16="http://schemas.microsoft.com/office/drawing/2014/chart" uri="{C3380CC4-5D6E-409C-BE32-E72D297353CC}">
                  <c16:uniqueId val="{0000001A-0BE6-AE42-B28C-8EB659945D8D}"/>
                </c:ext>
              </c:extLst>
            </c:dLbl>
            <c:dLbl>
              <c:idx val="2"/>
              <c:delete val="1"/>
              <c:extLst>
                <c:ext xmlns:c15="http://schemas.microsoft.com/office/drawing/2012/chart" uri="{CE6537A1-D6FC-4f65-9D91-7224C49458BB}"/>
                <c:ext xmlns:c16="http://schemas.microsoft.com/office/drawing/2014/chart" uri="{C3380CC4-5D6E-409C-BE32-E72D297353CC}">
                  <c16:uniqueId val="{0000001B-0BE6-AE42-B28C-8EB659945D8D}"/>
                </c:ext>
              </c:extLst>
            </c:dLbl>
            <c:dLbl>
              <c:idx val="3"/>
              <c:delete val="1"/>
              <c:extLst>
                <c:ext xmlns:c15="http://schemas.microsoft.com/office/drawing/2012/chart" uri="{CE6537A1-D6FC-4f65-9D91-7224C49458BB}"/>
                <c:ext xmlns:c16="http://schemas.microsoft.com/office/drawing/2014/chart" uri="{C3380CC4-5D6E-409C-BE32-E72D297353CC}">
                  <c16:uniqueId val="{0000001C-0BE6-AE42-B28C-8EB659945D8D}"/>
                </c:ext>
              </c:extLst>
            </c:dLbl>
            <c:dLbl>
              <c:idx val="4"/>
              <c:delete val="1"/>
              <c:extLst>
                <c:ext xmlns:c15="http://schemas.microsoft.com/office/drawing/2012/chart" uri="{CE6537A1-D6FC-4f65-9D91-7224C49458BB}"/>
                <c:ext xmlns:c16="http://schemas.microsoft.com/office/drawing/2014/chart" uri="{C3380CC4-5D6E-409C-BE32-E72D297353CC}">
                  <c16:uniqueId val="{0000001D-0BE6-AE42-B28C-8EB659945D8D}"/>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0"/>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'Exhibits 2–3 plots'!$G$18:$G$22</c:f>
              <c:numCache>
                <c:formatCode>General</c:formatCode>
                <c:ptCount val="5"/>
                <c:pt idx="0">
                  <c:v>0</c:v>
                </c:pt>
                <c:pt idx="1">
                  <c:v>0</c:v>
                </c:pt>
                <c:pt idx="2">
                  <c:v>0</c:v>
                </c:pt>
                <c:pt idx="3">
                  <c:v>0</c:v>
                </c:pt>
                <c:pt idx="4">
                  <c:v>0</c:v>
                </c:pt>
              </c:numCache>
            </c:numRef>
          </c:xVal>
          <c:yVal>
            <c:numRef>
              <c:f>'Exhibits 2–3 plots'!$H$18:$H$22</c:f>
              <c:numCache>
                <c:formatCode>General</c:formatCode>
                <c:ptCount val="5"/>
                <c:pt idx="0">
                  <c:v>15.4</c:v>
                </c:pt>
                <c:pt idx="1">
                  <c:v>0</c:v>
                </c:pt>
                <c:pt idx="2">
                  <c:v>4</c:v>
                </c:pt>
                <c:pt idx="3">
                  <c:v>7.2000000000000011</c:v>
                </c:pt>
                <c:pt idx="4">
                  <c:v>10.4</c:v>
                </c:pt>
              </c:numCache>
            </c:numRef>
          </c:yVal>
          <c:smooth val="0"/>
          <c:extLst>
            <c:ext xmlns:c16="http://schemas.microsoft.com/office/drawing/2014/chart" uri="{C3380CC4-5D6E-409C-BE32-E72D297353CC}">
              <c16:uniqueId val="{0000001E-0BE6-AE42-B28C-8EB659945D8D}"/>
            </c:ext>
          </c:extLst>
        </c:ser>
        <c:dLbls>
          <c:showLegendKey val="0"/>
          <c:showVal val="0"/>
          <c:showCatName val="0"/>
          <c:showSerName val="0"/>
          <c:showPercent val="0"/>
          <c:showBubbleSize val="0"/>
        </c:dLbls>
        <c:axId val="2018246544"/>
        <c:axId val="2018262352"/>
      </c:scatterChart>
      <c:catAx>
        <c:axId val="237687520"/>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240487808"/>
        <c:crosses val="autoZero"/>
        <c:auto val="1"/>
        <c:lblAlgn val="ctr"/>
        <c:lblOffset val="100"/>
        <c:noMultiLvlLbl val="0"/>
      </c:catAx>
      <c:valAx>
        <c:axId val="240487808"/>
        <c:scaling>
          <c:orientation val="minMax"/>
          <c:max val="23"/>
          <c:min val="-10.3"/>
        </c:scaling>
        <c:delete val="0"/>
        <c:axPos val="b"/>
        <c:majorGridlines>
          <c:spPr>
            <a:ln w="6350" cap="flat" cmpd="sng" algn="ctr">
              <a:solidFill>
                <a:schemeClr val="tx1">
                  <a:lumMod val="10000"/>
                  <a:lumOff val="90000"/>
                </a:schemeClr>
              </a:solidFill>
              <a:round/>
            </a:ln>
            <a:effectLst/>
          </c:spPr>
        </c:majorGridlines>
        <c:numFmt formatCode="0.0" sourceLinked="1"/>
        <c:majorTickMark val="none"/>
        <c:minorTickMark val="none"/>
        <c:tickLblPos val="low"/>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237687520"/>
        <c:crosses val="autoZero"/>
        <c:crossBetween val="between"/>
      </c:valAx>
      <c:valAx>
        <c:axId val="2018262352"/>
        <c:scaling>
          <c:orientation val="minMax"/>
          <c:max val="15.5"/>
          <c:min val="0"/>
        </c:scaling>
        <c:delete val="1"/>
        <c:axPos val="r"/>
        <c:numFmt formatCode="General" sourceLinked="1"/>
        <c:majorTickMark val="out"/>
        <c:minorTickMark val="none"/>
        <c:tickLblPos val="nextTo"/>
        <c:crossAx val="2018246544"/>
        <c:crosses val="max"/>
        <c:crossBetween val="midCat"/>
      </c:valAx>
      <c:valAx>
        <c:axId val="2018246544"/>
        <c:scaling>
          <c:orientation val="minMax"/>
        </c:scaling>
        <c:delete val="1"/>
        <c:axPos val="b"/>
        <c:numFmt formatCode="0.0" sourceLinked="1"/>
        <c:majorTickMark val="out"/>
        <c:minorTickMark val="none"/>
        <c:tickLblPos val="nextTo"/>
        <c:crossAx val="2018262352"/>
        <c:crosses val="autoZero"/>
        <c:crossBetween val="midCat"/>
      </c:valAx>
      <c:spPr>
        <a:noFill/>
        <a:ln>
          <a:noFill/>
        </a:ln>
        <a:effectLst/>
      </c:spPr>
    </c:plotArea>
    <c:legend>
      <c:legendPos val="t"/>
      <c:legendEntry>
        <c:idx val="0"/>
        <c:delete val="1"/>
      </c:legendEntry>
      <c:legendEntry>
        <c:idx val="2"/>
        <c:delete val="1"/>
      </c:legendEntry>
      <c:legendEntry>
        <c:idx val="3"/>
        <c:delete val="1"/>
      </c:legendEntry>
      <c:legendEntry>
        <c:idx val="4"/>
        <c:delete val="1"/>
      </c:legendEntry>
      <c:legendEntry>
        <c:idx val="5"/>
        <c:delete val="1"/>
      </c:legendEntry>
      <c:legendEntry>
        <c:idx val="6"/>
        <c:delete val="1"/>
      </c:legendEntry>
      <c:legendEntry>
        <c:idx val="8"/>
        <c:delete val="1"/>
      </c:legendEntry>
      <c:legendEntry>
        <c:idx val="9"/>
        <c:delete val="1"/>
      </c:legendEntry>
      <c:legendEntry>
        <c:idx val="10"/>
        <c:delete val="1"/>
      </c:legendEntry>
      <c:legendEntry>
        <c:idx val="11"/>
        <c:delete val="1"/>
      </c:legendEntry>
      <c:legendEntry>
        <c:idx val="12"/>
        <c:delete val="1"/>
      </c:legendEntry>
      <c:legendEntry>
        <c:idx val="13"/>
        <c:delete val="1"/>
      </c:legendEntry>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sz="1100">
          <a:solidFill>
            <a:schemeClr val="tx1"/>
          </a:solidFill>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7501071913314"/>
          <c:y val="0.10378674853690396"/>
          <c:w val="0.81257235865185462"/>
          <c:h val="0.77434023535192609"/>
        </c:manualLayout>
      </c:layout>
      <c:barChart>
        <c:barDir val="bar"/>
        <c:grouping val="clustered"/>
        <c:varyColors val="0"/>
        <c:ser>
          <c:idx val="0"/>
          <c:order val="0"/>
          <c:spPr>
            <a:noFill/>
            <a:ln>
              <a:noFill/>
            </a:ln>
            <a:effectLst/>
          </c:spPr>
          <c:invertIfNegative val="0"/>
          <c:cat>
            <c:strRef>
              <c:f>'Exhibits 2–3 plots'!$A$30:$A$34</c:f>
              <c:strCache>
                <c:ptCount val="5"/>
                <c:pt idx="0">
                  <c:v>Mammogram</c:v>
                </c:pt>
                <c:pt idx="1">
                  <c:v>Flu shot</c:v>
                </c:pt>
                <c:pt idx="2">
                  <c:v>Cholesterol check</c:v>
                </c:pt>
                <c:pt idx="3">
                  <c:v>High blood sugar/diabetes test</c:v>
                </c:pt>
                <c:pt idx="4">
                  <c:v>Blood pressure medication</c:v>
                </c:pt>
              </c:strCache>
            </c:strRef>
          </c:cat>
          <c:val>
            <c:numRef>
              <c:f>'Exhibits 2–3 plots'!$B$30:$B$34</c:f>
              <c:numCache>
                <c:formatCode>0.0</c:formatCode>
                <c:ptCount val="5"/>
                <c:pt idx="0">
                  <c:v>-0.98899999999999999</c:v>
                </c:pt>
                <c:pt idx="1">
                  <c:v>2.8400000000000003</c:v>
                </c:pt>
                <c:pt idx="2">
                  <c:v>8.48</c:v>
                </c:pt>
                <c:pt idx="3">
                  <c:v>4.7</c:v>
                </c:pt>
                <c:pt idx="4">
                  <c:v>1.92</c:v>
                </c:pt>
              </c:numCache>
            </c:numRef>
          </c:val>
          <c:extLst>
            <c:ext xmlns:c16="http://schemas.microsoft.com/office/drawing/2014/chart" uri="{C3380CC4-5D6E-409C-BE32-E72D297353CC}">
              <c16:uniqueId val="{00000000-0BE6-AE42-B28C-8EB659945D8D}"/>
            </c:ext>
          </c:extLst>
        </c:ser>
        <c:dLbls>
          <c:showLegendKey val="0"/>
          <c:showVal val="0"/>
          <c:showCatName val="0"/>
          <c:showSerName val="0"/>
          <c:showPercent val="0"/>
          <c:showBubbleSize val="0"/>
        </c:dLbls>
        <c:gapWidth val="182"/>
        <c:axId val="237687520"/>
        <c:axId val="240487808"/>
      </c:barChart>
      <c:scatterChart>
        <c:scatterStyle val="lineMarker"/>
        <c:varyColors val="0"/>
        <c:ser>
          <c:idx val="1"/>
          <c:order val="1"/>
          <c:tx>
            <c:v>Parents</c:v>
          </c:tx>
          <c:spPr>
            <a:ln w="25400" cap="rnd">
              <a:noFill/>
              <a:round/>
            </a:ln>
            <a:effectLst/>
          </c:spPr>
          <c:marker>
            <c:symbol val="circle"/>
            <c:size val="7"/>
            <c:spPr>
              <a:solidFill>
                <a:schemeClr val="accent2"/>
              </a:solidFill>
              <a:ln w="9525">
                <a:no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t"/>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'Exhibits 2–3 plots'!$B$30:$B$34</c:f>
              <c:numCache>
                <c:formatCode>0.0</c:formatCode>
                <c:ptCount val="5"/>
                <c:pt idx="0">
                  <c:v>-0.98899999999999999</c:v>
                </c:pt>
                <c:pt idx="1">
                  <c:v>2.8400000000000003</c:v>
                </c:pt>
                <c:pt idx="2">
                  <c:v>8.48</c:v>
                </c:pt>
                <c:pt idx="3">
                  <c:v>4.7</c:v>
                </c:pt>
                <c:pt idx="4">
                  <c:v>1.92</c:v>
                </c:pt>
              </c:numCache>
            </c:numRef>
          </c:xVal>
          <c:yVal>
            <c:numRef>
              <c:f>'Exhibits 2–3 plots'!$E$30:$E$34</c:f>
              <c:numCache>
                <c:formatCode>General</c:formatCode>
                <c:ptCount val="5"/>
                <c:pt idx="0">
                  <c:v>1.5</c:v>
                </c:pt>
                <c:pt idx="1">
                  <c:v>4.8</c:v>
                </c:pt>
                <c:pt idx="2">
                  <c:v>8</c:v>
                </c:pt>
                <c:pt idx="3">
                  <c:v>11.200000000000001</c:v>
                </c:pt>
                <c:pt idx="4">
                  <c:v>14.299999999999999</c:v>
                </c:pt>
              </c:numCache>
            </c:numRef>
          </c:yVal>
          <c:smooth val="0"/>
          <c:extLst>
            <c:ext xmlns:c16="http://schemas.microsoft.com/office/drawing/2014/chart" uri="{C3380CC4-5D6E-409C-BE32-E72D297353CC}">
              <c16:uniqueId val="{00000006-0BE6-AE42-B28C-8EB659945D8D}"/>
            </c:ext>
          </c:extLst>
        </c:ser>
        <c:ser>
          <c:idx val="2"/>
          <c:order val="2"/>
          <c:tx>
            <c:v>1</c:v>
          </c:tx>
          <c:spPr>
            <a:ln w="12700" cap="rnd">
              <a:solidFill>
                <a:schemeClr val="accent2">
                  <a:lumMod val="60000"/>
                  <a:lumOff val="40000"/>
                </a:schemeClr>
              </a:solidFill>
              <a:round/>
            </a:ln>
            <a:effectLst/>
          </c:spPr>
          <c:marker>
            <c:symbol val="circle"/>
            <c:size val="5"/>
            <c:spPr>
              <a:noFill/>
              <a:ln w="9525">
                <a:noFill/>
              </a:ln>
              <a:effectLst/>
            </c:spPr>
          </c:marker>
          <c:xVal>
            <c:numRef>
              <c:f>'Exhibits 2–3 plots'!$C$30:$D$30</c:f>
              <c:numCache>
                <c:formatCode>0.0</c:formatCode>
                <c:ptCount val="2"/>
                <c:pt idx="0">
                  <c:v>-3.8699999999999997</c:v>
                </c:pt>
                <c:pt idx="1">
                  <c:v>1.8900000000000001</c:v>
                </c:pt>
              </c:numCache>
            </c:numRef>
          </c:xVal>
          <c:yVal>
            <c:numRef>
              <c:f>'Exhibits 2–3 plots'!$E$30:$F$30</c:f>
              <c:numCache>
                <c:formatCode>General</c:formatCode>
                <c:ptCount val="2"/>
                <c:pt idx="0">
                  <c:v>1.5</c:v>
                </c:pt>
                <c:pt idx="1">
                  <c:v>1.5</c:v>
                </c:pt>
              </c:numCache>
            </c:numRef>
          </c:yVal>
          <c:smooth val="0"/>
          <c:extLst>
            <c:ext xmlns:c16="http://schemas.microsoft.com/office/drawing/2014/chart" uri="{C3380CC4-5D6E-409C-BE32-E72D297353CC}">
              <c16:uniqueId val="{00000007-0BE6-AE42-B28C-8EB659945D8D}"/>
            </c:ext>
          </c:extLst>
        </c:ser>
        <c:ser>
          <c:idx val="3"/>
          <c:order val="3"/>
          <c:tx>
            <c:v>2</c:v>
          </c:tx>
          <c:spPr>
            <a:ln w="31750" cap="rnd">
              <a:solidFill>
                <a:srgbClr val="F08661">
                  <a:lumMod val="60000"/>
                  <a:lumOff val="40000"/>
                </a:srgbClr>
              </a:solidFill>
              <a:round/>
            </a:ln>
            <a:effectLst/>
          </c:spPr>
          <c:marker>
            <c:symbol val="circle"/>
            <c:size val="5"/>
            <c:spPr>
              <a:noFill/>
              <a:ln w="9525">
                <a:noFill/>
              </a:ln>
              <a:effectLst/>
            </c:spPr>
          </c:marker>
          <c:xVal>
            <c:numRef>
              <c:f>'Exhibits 2–3 plots'!$C$31:$D$31</c:f>
              <c:numCache>
                <c:formatCode>0.0</c:formatCode>
                <c:ptCount val="2"/>
                <c:pt idx="0">
                  <c:v>0.30199999999999999</c:v>
                </c:pt>
                <c:pt idx="1">
                  <c:v>5.38</c:v>
                </c:pt>
              </c:numCache>
            </c:numRef>
          </c:xVal>
          <c:yVal>
            <c:numRef>
              <c:f>'Exhibits 2–3 plots'!$E$31:$F$31</c:f>
              <c:numCache>
                <c:formatCode>General</c:formatCode>
                <c:ptCount val="2"/>
                <c:pt idx="0">
                  <c:v>4.8</c:v>
                </c:pt>
                <c:pt idx="1">
                  <c:v>4.8</c:v>
                </c:pt>
              </c:numCache>
            </c:numRef>
          </c:yVal>
          <c:smooth val="0"/>
          <c:extLst>
            <c:ext xmlns:c16="http://schemas.microsoft.com/office/drawing/2014/chart" uri="{C3380CC4-5D6E-409C-BE32-E72D297353CC}">
              <c16:uniqueId val="{00000008-0BE6-AE42-B28C-8EB659945D8D}"/>
            </c:ext>
          </c:extLst>
        </c:ser>
        <c:ser>
          <c:idx val="4"/>
          <c:order val="4"/>
          <c:tx>
            <c:v>3</c:v>
          </c:tx>
          <c:spPr>
            <a:ln w="12700" cap="rnd">
              <a:solidFill>
                <a:schemeClr val="accent2">
                  <a:lumMod val="60000"/>
                  <a:lumOff val="40000"/>
                </a:schemeClr>
              </a:solidFill>
              <a:round/>
            </a:ln>
            <a:effectLst/>
          </c:spPr>
          <c:marker>
            <c:symbol val="circle"/>
            <c:size val="5"/>
            <c:spPr>
              <a:noFill/>
              <a:ln w="9525">
                <a:noFill/>
              </a:ln>
              <a:effectLst/>
            </c:spPr>
          </c:marker>
          <c:xVal>
            <c:numRef>
              <c:f>'Exhibits 2–3 plots'!$C$32:$D$32</c:f>
              <c:numCache>
                <c:formatCode>0.0</c:formatCode>
                <c:ptCount val="2"/>
                <c:pt idx="0">
                  <c:v>-3.2300000000000004</c:v>
                </c:pt>
                <c:pt idx="1">
                  <c:v>20.200000000000003</c:v>
                </c:pt>
              </c:numCache>
            </c:numRef>
          </c:xVal>
          <c:yVal>
            <c:numRef>
              <c:f>'Exhibits 2–3 plots'!$E$32:$F$32</c:f>
              <c:numCache>
                <c:formatCode>General</c:formatCode>
                <c:ptCount val="2"/>
                <c:pt idx="0">
                  <c:v>8</c:v>
                </c:pt>
                <c:pt idx="1">
                  <c:v>8</c:v>
                </c:pt>
              </c:numCache>
            </c:numRef>
          </c:yVal>
          <c:smooth val="0"/>
          <c:extLst>
            <c:ext xmlns:c16="http://schemas.microsoft.com/office/drawing/2014/chart" uri="{C3380CC4-5D6E-409C-BE32-E72D297353CC}">
              <c16:uniqueId val="{00000009-0BE6-AE42-B28C-8EB659945D8D}"/>
            </c:ext>
          </c:extLst>
        </c:ser>
        <c:ser>
          <c:idx val="5"/>
          <c:order val="5"/>
          <c:tx>
            <c:v>8</c:v>
          </c:tx>
          <c:spPr>
            <a:ln w="12700" cap="rnd">
              <a:solidFill>
                <a:srgbClr val="F08661">
                  <a:lumMod val="60000"/>
                  <a:lumOff val="40000"/>
                </a:srgbClr>
              </a:solidFill>
              <a:round/>
            </a:ln>
            <a:effectLst/>
          </c:spPr>
          <c:marker>
            <c:symbol val="circle"/>
            <c:size val="5"/>
            <c:spPr>
              <a:noFill/>
              <a:ln w="9525">
                <a:noFill/>
              </a:ln>
              <a:effectLst/>
            </c:spPr>
          </c:marker>
          <c:xVal>
            <c:numRef>
              <c:f>'Exhibits 2–3 plots'!$C$33:$D$33</c:f>
              <c:numCache>
                <c:formatCode>0.0</c:formatCode>
                <c:ptCount val="2"/>
                <c:pt idx="0">
                  <c:v>-0.74299999999999999</c:v>
                </c:pt>
                <c:pt idx="1">
                  <c:v>10.100000000000001</c:v>
                </c:pt>
              </c:numCache>
            </c:numRef>
          </c:xVal>
          <c:yVal>
            <c:numRef>
              <c:f>'Exhibits 2–3 plots'!$E$33:$F$33</c:f>
              <c:numCache>
                <c:formatCode>General</c:formatCode>
                <c:ptCount val="2"/>
                <c:pt idx="0">
                  <c:v>11.200000000000001</c:v>
                </c:pt>
                <c:pt idx="1">
                  <c:v>11.200000000000001</c:v>
                </c:pt>
              </c:numCache>
            </c:numRef>
          </c:yVal>
          <c:smooth val="0"/>
          <c:extLst>
            <c:ext xmlns:c16="http://schemas.microsoft.com/office/drawing/2014/chart" uri="{C3380CC4-5D6E-409C-BE32-E72D297353CC}">
              <c16:uniqueId val="{0000000A-0BE6-AE42-B28C-8EB659945D8D}"/>
            </c:ext>
          </c:extLst>
        </c:ser>
        <c:ser>
          <c:idx val="6"/>
          <c:order val="6"/>
          <c:tx>
            <c:v>9</c:v>
          </c:tx>
          <c:spPr>
            <a:ln w="12700" cap="rnd">
              <a:solidFill>
                <a:srgbClr val="F08661">
                  <a:lumMod val="60000"/>
                  <a:lumOff val="40000"/>
                </a:srgbClr>
              </a:solidFill>
              <a:round/>
            </a:ln>
            <a:effectLst/>
          </c:spPr>
          <c:marker>
            <c:symbol val="circle"/>
            <c:size val="5"/>
            <c:spPr>
              <a:noFill/>
              <a:ln w="9525">
                <a:noFill/>
              </a:ln>
              <a:effectLst/>
            </c:spPr>
          </c:marker>
          <c:dPt>
            <c:idx val="1"/>
            <c:marker>
              <c:symbol val="circle"/>
              <c:size val="5"/>
              <c:spPr>
                <a:noFill/>
                <a:ln w="9525">
                  <a:noFill/>
                </a:ln>
                <a:effectLst/>
              </c:spPr>
            </c:marker>
            <c:bubble3D val="0"/>
            <c:spPr>
              <a:ln w="12700" cap="rnd">
                <a:solidFill>
                  <a:srgbClr val="F08661">
                    <a:lumMod val="60000"/>
                    <a:lumOff val="40000"/>
                  </a:srgbClr>
                </a:solidFill>
                <a:round/>
              </a:ln>
              <a:effectLst/>
            </c:spPr>
            <c:extLst>
              <c:ext xmlns:c16="http://schemas.microsoft.com/office/drawing/2014/chart" uri="{C3380CC4-5D6E-409C-BE32-E72D297353CC}">
                <c16:uniqueId val="{0000000C-0BE6-AE42-B28C-8EB659945D8D}"/>
              </c:ext>
            </c:extLst>
          </c:dPt>
          <c:xVal>
            <c:numRef>
              <c:f>'Exhibits 2–3 plots'!$C$34:$D$34</c:f>
              <c:numCache>
                <c:formatCode>0.0</c:formatCode>
                <c:ptCount val="2"/>
                <c:pt idx="0">
                  <c:v>-3.7199999999999998</c:v>
                </c:pt>
                <c:pt idx="1">
                  <c:v>7.55</c:v>
                </c:pt>
              </c:numCache>
            </c:numRef>
          </c:xVal>
          <c:yVal>
            <c:numRef>
              <c:f>'Exhibits 2–3 plots'!$E$34:$F$34</c:f>
              <c:numCache>
                <c:formatCode>General</c:formatCode>
                <c:ptCount val="2"/>
                <c:pt idx="0">
                  <c:v>14.299999999999999</c:v>
                </c:pt>
                <c:pt idx="1">
                  <c:v>14.299999999999999</c:v>
                </c:pt>
              </c:numCache>
            </c:numRef>
          </c:yVal>
          <c:smooth val="0"/>
          <c:extLst>
            <c:ext xmlns:c16="http://schemas.microsoft.com/office/drawing/2014/chart" uri="{C3380CC4-5D6E-409C-BE32-E72D297353CC}">
              <c16:uniqueId val="{0000000D-0BE6-AE42-B28C-8EB659945D8D}"/>
            </c:ext>
          </c:extLst>
        </c:ser>
        <c:ser>
          <c:idx val="7"/>
          <c:order val="7"/>
          <c:tx>
            <c:v>Nonparents</c:v>
          </c:tx>
          <c:spPr>
            <a:ln w="25400" cap="rnd">
              <a:noFill/>
              <a:round/>
            </a:ln>
            <a:effectLst/>
          </c:spPr>
          <c:marker>
            <c:symbol val="circle"/>
            <c:size val="7"/>
            <c:spPr>
              <a:solidFill>
                <a:schemeClr val="accent3"/>
              </a:solidFill>
              <a:ln w="9525">
                <a:noFill/>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b"/>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'Exhibits 2–3 plots'!$B$56:$B$60</c:f>
              <c:numCache>
                <c:formatCode>0.0</c:formatCode>
                <c:ptCount val="5"/>
                <c:pt idx="0">
                  <c:v>6.72</c:v>
                </c:pt>
                <c:pt idx="1">
                  <c:v>1.55</c:v>
                </c:pt>
                <c:pt idx="2">
                  <c:v>4.95</c:v>
                </c:pt>
                <c:pt idx="3">
                  <c:v>4.6100000000000003</c:v>
                </c:pt>
                <c:pt idx="4">
                  <c:v>6.05</c:v>
                </c:pt>
              </c:numCache>
            </c:numRef>
          </c:xVal>
          <c:yVal>
            <c:numRef>
              <c:f>'Exhibits 2–3 plots'!$E$56:$E$60</c:f>
              <c:numCache>
                <c:formatCode>General</c:formatCode>
                <c:ptCount val="5"/>
                <c:pt idx="0">
                  <c:v>0.49999999999999994</c:v>
                </c:pt>
                <c:pt idx="1">
                  <c:v>3.8</c:v>
                </c:pt>
                <c:pt idx="2">
                  <c:v>7.0000000000000009</c:v>
                </c:pt>
                <c:pt idx="3">
                  <c:v>10.200000000000001</c:v>
                </c:pt>
                <c:pt idx="4">
                  <c:v>13.299999999999997</c:v>
                </c:pt>
              </c:numCache>
            </c:numRef>
          </c:yVal>
          <c:smooth val="0"/>
          <c:extLst>
            <c:ext xmlns:c16="http://schemas.microsoft.com/office/drawing/2014/chart" uri="{C3380CC4-5D6E-409C-BE32-E72D297353CC}">
              <c16:uniqueId val="{00000013-0BE6-AE42-B28C-8EB659945D8D}"/>
            </c:ext>
          </c:extLst>
        </c:ser>
        <c:ser>
          <c:idx val="8"/>
          <c:order val="8"/>
          <c:tx>
            <c:v>11</c:v>
          </c:tx>
          <c:spPr>
            <a:ln w="31750" cap="rnd">
              <a:solidFill>
                <a:srgbClr val="3F6777">
                  <a:lumMod val="40000"/>
                  <a:lumOff val="60000"/>
                </a:srgbClr>
              </a:solidFill>
              <a:round/>
            </a:ln>
            <a:effectLst/>
          </c:spPr>
          <c:marker>
            <c:symbol val="circle"/>
            <c:size val="5"/>
            <c:spPr>
              <a:noFill/>
              <a:ln w="9525">
                <a:noFill/>
              </a:ln>
              <a:effectLst/>
            </c:spPr>
          </c:marker>
          <c:xVal>
            <c:numRef>
              <c:f>'Exhibits 2–3 plots'!$C$56:$D$56</c:f>
              <c:numCache>
                <c:formatCode>0.0</c:formatCode>
                <c:ptCount val="2"/>
                <c:pt idx="0">
                  <c:v>0.82799999999999996</c:v>
                </c:pt>
                <c:pt idx="1">
                  <c:v>12.6</c:v>
                </c:pt>
              </c:numCache>
            </c:numRef>
          </c:xVal>
          <c:yVal>
            <c:numRef>
              <c:f>'Exhibits 2–3 plots'!$E$56:$F$56</c:f>
              <c:numCache>
                <c:formatCode>General</c:formatCode>
                <c:ptCount val="2"/>
                <c:pt idx="0">
                  <c:v>0.49999999999999994</c:v>
                </c:pt>
                <c:pt idx="1">
                  <c:v>0.49999999999999994</c:v>
                </c:pt>
              </c:numCache>
            </c:numRef>
          </c:yVal>
          <c:smooth val="0"/>
          <c:extLst>
            <c:ext xmlns:c16="http://schemas.microsoft.com/office/drawing/2014/chart" uri="{C3380CC4-5D6E-409C-BE32-E72D297353CC}">
              <c16:uniqueId val="{00000014-0BE6-AE42-B28C-8EB659945D8D}"/>
            </c:ext>
          </c:extLst>
        </c:ser>
        <c:ser>
          <c:idx val="9"/>
          <c:order val="9"/>
          <c:tx>
            <c:v>12</c:v>
          </c:tx>
          <c:spPr>
            <a:ln w="12700" cap="rnd">
              <a:solidFill>
                <a:srgbClr val="3F6777">
                  <a:lumMod val="40000"/>
                  <a:lumOff val="60000"/>
                </a:srgbClr>
              </a:solidFill>
              <a:round/>
            </a:ln>
            <a:effectLst/>
          </c:spPr>
          <c:marker>
            <c:symbol val="circle"/>
            <c:size val="5"/>
            <c:spPr>
              <a:noFill/>
              <a:ln w="9525">
                <a:noFill/>
              </a:ln>
              <a:effectLst/>
            </c:spPr>
          </c:marker>
          <c:xVal>
            <c:numRef>
              <c:f>'Exhibits 2–3 plots'!$C$57:$D$57</c:f>
              <c:numCache>
                <c:formatCode>0.0</c:formatCode>
                <c:ptCount val="2"/>
                <c:pt idx="0">
                  <c:v>-3.3300000000000005</c:v>
                </c:pt>
                <c:pt idx="1">
                  <c:v>6.43</c:v>
                </c:pt>
              </c:numCache>
            </c:numRef>
          </c:xVal>
          <c:yVal>
            <c:numRef>
              <c:f>'Exhibits 2–3 plots'!$E$57:$F$57</c:f>
              <c:numCache>
                <c:formatCode>General</c:formatCode>
                <c:ptCount val="2"/>
                <c:pt idx="0">
                  <c:v>3.8</c:v>
                </c:pt>
                <c:pt idx="1">
                  <c:v>3.8</c:v>
                </c:pt>
              </c:numCache>
            </c:numRef>
          </c:yVal>
          <c:smooth val="0"/>
          <c:extLst>
            <c:ext xmlns:c16="http://schemas.microsoft.com/office/drawing/2014/chart" uri="{C3380CC4-5D6E-409C-BE32-E72D297353CC}">
              <c16:uniqueId val="{00000015-0BE6-AE42-B28C-8EB659945D8D}"/>
            </c:ext>
          </c:extLst>
        </c:ser>
        <c:ser>
          <c:idx val="10"/>
          <c:order val="10"/>
          <c:tx>
            <c:v>13</c:v>
          </c:tx>
          <c:spPr>
            <a:ln w="12700" cap="rnd">
              <a:solidFill>
                <a:srgbClr val="3F6777">
                  <a:lumMod val="40000"/>
                  <a:lumOff val="60000"/>
                </a:srgbClr>
              </a:solidFill>
              <a:round/>
            </a:ln>
            <a:effectLst/>
          </c:spPr>
          <c:marker>
            <c:symbol val="circle"/>
            <c:size val="5"/>
            <c:spPr>
              <a:noFill/>
              <a:ln w="9525">
                <a:noFill/>
              </a:ln>
              <a:effectLst/>
            </c:spPr>
          </c:marker>
          <c:xVal>
            <c:numRef>
              <c:f>'Exhibits 2–3 plots'!$C$58:$D$58</c:f>
              <c:numCache>
                <c:formatCode>0.0</c:formatCode>
                <c:ptCount val="2"/>
                <c:pt idx="0">
                  <c:v>-2.4500000000000002</c:v>
                </c:pt>
                <c:pt idx="1">
                  <c:v>12.4</c:v>
                </c:pt>
              </c:numCache>
            </c:numRef>
          </c:xVal>
          <c:yVal>
            <c:numRef>
              <c:f>'Exhibits 2–3 plots'!$E$58:$F$58</c:f>
              <c:numCache>
                <c:formatCode>General</c:formatCode>
                <c:ptCount val="2"/>
                <c:pt idx="0">
                  <c:v>7.0000000000000009</c:v>
                </c:pt>
                <c:pt idx="1">
                  <c:v>7.0000000000000009</c:v>
                </c:pt>
              </c:numCache>
            </c:numRef>
          </c:yVal>
          <c:smooth val="0"/>
          <c:extLst>
            <c:ext xmlns:c16="http://schemas.microsoft.com/office/drawing/2014/chart" uri="{C3380CC4-5D6E-409C-BE32-E72D297353CC}">
              <c16:uniqueId val="{00000016-0BE6-AE42-B28C-8EB659945D8D}"/>
            </c:ext>
          </c:extLst>
        </c:ser>
        <c:ser>
          <c:idx val="11"/>
          <c:order val="11"/>
          <c:tx>
            <c:v>14</c:v>
          </c:tx>
          <c:spPr>
            <a:ln w="12700" cap="rnd">
              <a:solidFill>
                <a:schemeClr val="accent3">
                  <a:lumMod val="60000"/>
                  <a:lumOff val="40000"/>
                </a:schemeClr>
              </a:solidFill>
              <a:round/>
            </a:ln>
            <a:effectLst/>
          </c:spPr>
          <c:marker>
            <c:symbol val="circle"/>
            <c:size val="5"/>
            <c:spPr>
              <a:noFill/>
              <a:ln w="9525">
                <a:noFill/>
              </a:ln>
              <a:effectLst/>
            </c:spPr>
          </c:marker>
          <c:xVal>
            <c:numRef>
              <c:f>'Exhibits 2–3 plots'!$C$59:$D$59</c:f>
              <c:numCache>
                <c:formatCode>0.0</c:formatCode>
                <c:ptCount val="2"/>
                <c:pt idx="0">
                  <c:v>-1.18</c:v>
                </c:pt>
                <c:pt idx="1">
                  <c:v>10.4</c:v>
                </c:pt>
              </c:numCache>
            </c:numRef>
          </c:xVal>
          <c:yVal>
            <c:numRef>
              <c:f>'Exhibits 2–3 plots'!$E$59:$F$59</c:f>
              <c:numCache>
                <c:formatCode>General</c:formatCode>
                <c:ptCount val="2"/>
                <c:pt idx="0">
                  <c:v>10.200000000000001</c:v>
                </c:pt>
                <c:pt idx="1">
                  <c:v>10.200000000000001</c:v>
                </c:pt>
              </c:numCache>
            </c:numRef>
          </c:yVal>
          <c:smooth val="0"/>
          <c:extLst>
            <c:ext xmlns:c16="http://schemas.microsoft.com/office/drawing/2014/chart" uri="{C3380CC4-5D6E-409C-BE32-E72D297353CC}">
              <c16:uniqueId val="{00000017-0BE6-AE42-B28C-8EB659945D8D}"/>
            </c:ext>
          </c:extLst>
        </c:ser>
        <c:ser>
          <c:idx val="12"/>
          <c:order val="12"/>
          <c:tx>
            <c:v>16</c:v>
          </c:tx>
          <c:spPr>
            <a:ln w="31750" cap="rnd">
              <a:solidFill>
                <a:srgbClr val="3F6777">
                  <a:lumMod val="40000"/>
                  <a:lumOff val="60000"/>
                </a:srgbClr>
              </a:solidFill>
              <a:round/>
            </a:ln>
            <a:effectLst/>
          </c:spPr>
          <c:marker>
            <c:symbol val="circle"/>
            <c:size val="5"/>
            <c:spPr>
              <a:noFill/>
              <a:ln w="9525">
                <a:noFill/>
              </a:ln>
              <a:effectLst/>
            </c:spPr>
          </c:marker>
          <c:xVal>
            <c:numRef>
              <c:f>'Exhibits 2–3 plots'!$C$60:$D$60</c:f>
              <c:numCache>
                <c:formatCode>0.0</c:formatCode>
                <c:ptCount val="2"/>
                <c:pt idx="0">
                  <c:v>0.46899999999999997</c:v>
                </c:pt>
                <c:pt idx="1">
                  <c:v>11.600000000000001</c:v>
                </c:pt>
              </c:numCache>
            </c:numRef>
          </c:xVal>
          <c:yVal>
            <c:numRef>
              <c:f>'Exhibits 2–3 plots'!$E$60:$F$60</c:f>
              <c:numCache>
                <c:formatCode>General</c:formatCode>
                <c:ptCount val="2"/>
                <c:pt idx="0">
                  <c:v>13.299999999999997</c:v>
                </c:pt>
                <c:pt idx="1">
                  <c:v>13.299999999999997</c:v>
                </c:pt>
              </c:numCache>
            </c:numRef>
          </c:yVal>
          <c:smooth val="0"/>
          <c:extLst>
            <c:ext xmlns:c16="http://schemas.microsoft.com/office/drawing/2014/chart" uri="{C3380CC4-5D6E-409C-BE32-E72D297353CC}">
              <c16:uniqueId val="{00000018-0BE6-AE42-B28C-8EB659945D8D}"/>
            </c:ext>
          </c:extLst>
        </c:ser>
        <c:ser>
          <c:idx val="13"/>
          <c:order val="13"/>
          <c:tx>
            <c:v>zero</c:v>
          </c:tx>
          <c:spPr>
            <a:ln w="19050" cap="rnd">
              <a:solidFill>
                <a:schemeClr val="tx1">
                  <a:lumMod val="50000"/>
                  <a:lumOff val="50000"/>
                </a:schemeClr>
              </a:solidFill>
              <a:prstDash val="solid"/>
              <a:round/>
            </a:ln>
            <a:effectLst/>
          </c:spPr>
          <c:marker>
            <c:symbol val="circle"/>
            <c:size val="5"/>
            <c:spPr>
              <a:noFill/>
              <a:ln w="9525">
                <a:noFill/>
              </a:ln>
              <a:effectLst/>
            </c:spPr>
          </c:marker>
          <c:dLbls>
            <c:dLbl>
              <c:idx val="0"/>
              <c:layout>
                <c:manualLayout>
                  <c:x val="-4.8421299916868457E-2"/>
                  <c:y val="0"/>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9-0BE6-AE42-B28C-8EB659945D8D}"/>
                </c:ext>
              </c:extLst>
            </c:dLbl>
            <c:dLbl>
              <c:idx val="1"/>
              <c:delete val="1"/>
              <c:extLst>
                <c:ext xmlns:c15="http://schemas.microsoft.com/office/drawing/2012/chart" uri="{CE6537A1-D6FC-4f65-9D91-7224C49458BB}"/>
                <c:ext xmlns:c16="http://schemas.microsoft.com/office/drawing/2014/chart" uri="{C3380CC4-5D6E-409C-BE32-E72D297353CC}">
                  <c16:uniqueId val="{0000001A-0BE6-AE42-B28C-8EB659945D8D}"/>
                </c:ext>
              </c:extLst>
            </c:dLbl>
            <c:dLbl>
              <c:idx val="2"/>
              <c:delete val="1"/>
              <c:extLst>
                <c:ext xmlns:c15="http://schemas.microsoft.com/office/drawing/2012/chart" uri="{CE6537A1-D6FC-4f65-9D91-7224C49458BB}"/>
                <c:ext xmlns:c16="http://schemas.microsoft.com/office/drawing/2014/chart" uri="{C3380CC4-5D6E-409C-BE32-E72D297353CC}">
                  <c16:uniqueId val="{0000001B-0BE6-AE42-B28C-8EB659945D8D}"/>
                </c:ext>
              </c:extLst>
            </c:dLbl>
            <c:dLbl>
              <c:idx val="3"/>
              <c:delete val="1"/>
              <c:extLst>
                <c:ext xmlns:c15="http://schemas.microsoft.com/office/drawing/2012/chart" uri="{CE6537A1-D6FC-4f65-9D91-7224C49458BB}"/>
                <c:ext xmlns:c16="http://schemas.microsoft.com/office/drawing/2014/chart" uri="{C3380CC4-5D6E-409C-BE32-E72D297353CC}">
                  <c16:uniqueId val="{0000001C-0BE6-AE42-B28C-8EB659945D8D}"/>
                </c:ext>
              </c:extLst>
            </c:dLbl>
            <c:dLbl>
              <c:idx val="4"/>
              <c:delete val="1"/>
              <c:extLst>
                <c:ext xmlns:c15="http://schemas.microsoft.com/office/drawing/2012/chart" uri="{CE6537A1-D6FC-4f65-9D91-7224C49458BB}"/>
                <c:ext xmlns:c16="http://schemas.microsoft.com/office/drawing/2014/chart" uri="{C3380CC4-5D6E-409C-BE32-E72D297353CC}">
                  <c16:uniqueId val="{0000001D-0BE6-AE42-B28C-8EB659945D8D}"/>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0"/>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'Exhibits 2–3 plots'!$G$44:$G$48</c:f>
              <c:numCache>
                <c:formatCode>General</c:formatCode>
                <c:ptCount val="5"/>
                <c:pt idx="0">
                  <c:v>0</c:v>
                </c:pt>
                <c:pt idx="1">
                  <c:v>0</c:v>
                </c:pt>
                <c:pt idx="2">
                  <c:v>0</c:v>
                </c:pt>
                <c:pt idx="3">
                  <c:v>0</c:v>
                </c:pt>
                <c:pt idx="4">
                  <c:v>0</c:v>
                </c:pt>
              </c:numCache>
            </c:numRef>
          </c:xVal>
          <c:yVal>
            <c:numRef>
              <c:f>'Exhibits 2–3 plots'!$H$44:$H$48</c:f>
              <c:numCache>
                <c:formatCode>General</c:formatCode>
                <c:ptCount val="5"/>
                <c:pt idx="0">
                  <c:v>15.3</c:v>
                </c:pt>
                <c:pt idx="1">
                  <c:v>0</c:v>
                </c:pt>
                <c:pt idx="2">
                  <c:v>4</c:v>
                </c:pt>
                <c:pt idx="3">
                  <c:v>7.2000000000000011</c:v>
                </c:pt>
                <c:pt idx="4">
                  <c:v>10.4</c:v>
                </c:pt>
              </c:numCache>
            </c:numRef>
          </c:yVal>
          <c:smooth val="0"/>
          <c:extLst>
            <c:ext xmlns:c16="http://schemas.microsoft.com/office/drawing/2014/chart" uri="{C3380CC4-5D6E-409C-BE32-E72D297353CC}">
              <c16:uniqueId val="{0000001E-0BE6-AE42-B28C-8EB659945D8D}"/>
            </c:ext>
          </c:extLst>
        </c:ser>
        <c:dLbls>
          <c:showLegendKey val="0"/>
          <c:showVal val="0"/>
          <c:showCatName val="0"/>
          <c:showSerName val="0"/>
          <c:showPercent val="0"/>
          <c:showBubbleSize val="0"/>
        </c:dLbls>
        <c:axId val="2018246544"/>
        <c:axId val="2018262352"/>
      </c:scatterChart>
      <c:catAx>
        <c:axId val="237687520"/>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240487808"/>
        <c:crosses val="autoZero"/>
        <c:auto val="1"/>
        <c:lblAlgn val="ctr"/>
        <c:lblOffset val="100"/>
        <c:noMultiLvlLbl val="0"/>
      </c:catAx>
      <c:valAx>
        <c:axId val="240487808"/>
        <c:scaling>
          <c:orientation val="minMax"/>
          <c:max val="23"/>
          <c:min val="-4.2"/>
        </c:scaling>
        <c:delete val="0"/>
        <c:axPos val="b"/>
        <c:majorGridlines>
          <c:spPr>
            <a:ln w="6350" cap="flat" cmpd="sng" algn="ctr">
              <a:solidFill>
                <a:schemeClr val="tx1">
                  <a:lumMod val="10000"/>
                  <a:lumOff val="90000"/>
                </a:schemeClr>
              </a:solidFill>
              <a:round/>
            </a:ln>
            <a:effectLst/>
          </c:spPr>
        </c:majorGridlines>
        <c:numFmt formatCode="0.0" sourceLinked="1"/>
        <c:majorTickMark val="none"/>
        <c:minorTickMark val="none"/>
        <c:tickLblPos val="low"/>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237687520"/>
        <c:crosses val="autoZero"/>
        <c:crossBetween val="between"/>
      </c:valAx>
      <c:valAx>
        <c:axId val="2018262352"/>
        <c:scaling>
          <c:orientation val="minMax"/>
          <c:max val="15.5"/>
          <c:min val="0"/>
        </c:scaling>
        <c:delete val="1"/>
        <c:axPos val="r"/>
        <c:numFmt formatCode="General" sourceLinked="1"/>
        <c:majorTickMark val="out"/>
        <c:minorTickMark val="none"/>
        <c:tickLblPos val="nextTo"/>
        <c:crossAx val="2018246544"/>
        <c:crosses val="max"/>
        <c:crossBetween val="midCat"/>
      </c:valAx>
      <c:valAx>
        <c:axId val="2018246544"/>
        <c:scaling>
          <c:orientation val="minMax"/>
        </c:scaling>
        <c:delete val="1"/>
        <c:axPos val="b"/>
        <c:numFmt formatCode="0.0" sourceLinked="1"/>
        <c:majorTickMark val="out"/>
        <c:minorTickMark val="none"/>
        <c:tickLblPos val="nextTo"/>
        <c:crossAx val="2018262352"/>
        <c:crosses val="autoZero"/>
        <c:crossBetween val="midCat"/>
      </c:valAx>
      <c:spPr>
        <a:noFill/>
        <a:ln>
          <a:noFill/>
        </a:ln>
        <a:effectLst/>
      </c:spPr>
    </c:plotArea>
    <c:legend>
      <c:legendPos val="t"/>
      <c:legendEntry>
        <c:idx val="0"/>
        <c:delete val="1"/>
      </c:legendEntry>
      <c:legendEntry>
        <c:idx val="2"/>
        <c:delete val="1"/>
      </c:legendEntry>
      <c:legendEntry>
        <c:idx val="3"/>
        <c:delete val="1"/>
      </c:legendEntry>
      <c:legendEntry>
        <c:idx val="4"/>
        <c:delete val="1"/>
      </c:legendEntry>
      <c:legendEntry>
        <c:idx val="5"/>
        <c:delete val="1"/>
      </c:legendEntry>
      <c:legendEntry>
        <c:idx val="6"/>
        <c:delete val="1"/>
      </c:legendEntry>
      <c:legendEntry>
        <c:idx val="8"/>
        <c:delete val="1"/>
      </c:legendEntry>
      <c:legendEntry>
        <c:idx val="9"/>
        <c:delete val="1"/>
      </c:legendEntry>
      <c:legendEntry>
        <c:idx val="10"/>
        <c:delete val="1"/>
      </c:legendEntry>
      <c:legendEntry>
        <c:idx val="11"/>
        <c:delete val="1"/>
      </c:legendEntry>
      <c:legendEntry>
        <c:idx val="12"/>
        <c:delete val="1"/>
      </c:legendEntry>
      <c:legendEntry>
        <c:idx val="13"/>
        <c:delete val="1"/>
      </c:legendEntry>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sz="1100">
          <a:solidFill>
            <a:schemeClr val="tx1"/>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443118776597994E-2"/>
          <c:y val="0.10992607860255457"/>
          <c:w val="0.8916906964809328"/>
          <c:h val="0.68955621005120449"/>
        </c:manualLayout>
      </c:layout>
      <c:barChart>
        <c:barDir val="col"/>
        <c:grouping val="clustered"/>
        <c:varyColors val="0"/>
        <c:ser>
          <c:idx val="0"/>
          <c:order val="0"/>
          <c:tx>
            <c:strRef>
              <c:f>Sheet1!$B$1</c:f>
              <c:strCache>
                <c:ptCount val="1"/>
                <c:pt idx="0">
                  <c:v>2019</c:v>
                </c:pt>
              </c:strCache>
            </c:strRef>
          </c:tx>
          <c:spPr>
            <a:solidFill>
              <a:schemeClr val="tx2"/>
            </a:solidFill>
            <a:ln>
              <a:noFill/>
            </a:ln>
            <a:effectLst/>
          </c:spPr>
          <c:invertIfNegative val="0"/>
          <c:cat>
            <c:strRef>
              <c:f>Sheet1!$A$2:$A$4</c:f>
              <c:strCache>
                <c:ptCount val="3"/>
                <c:pt idx="0">
                  <c:v>Coverage</c:v>
                </c:pt>
                <c:pt idx="1">
                  <c:v>Not avoid doctor</c:v>
                </c:pt>
                <c:pt idx="2">
                  <c:v>Routine checkup</c:v>
                </c:pt>
              </c:strCache>
            </c:strRef>
          </c:cat>
          <c:val>
            <c:numRef>
              <c:f>Sheet1!$B$2:$B$4</c:f>
              <c:numCache>
                <c:formatCode>_(* #,##0_);_(* \(#,##0\);_(* "-"??_);_(@_)</c:formatCode>
                <c:ptCount val="3"/>
                <c:pt idx="0">
                  <c:v>177271</c:v>
                </c:pt>
                <c:pt idx="1">
                  <c:v>146081</c:v>
                </c:pt>
                <c:pt idx="2">
                  <c:v>186130</c:v>
                </c:pt>
              </c:numCache>
            </c:numRef>
          </c:val>
          <c:extLst>
            <c:ext xmlns:c16="http://schemas.microsoft.com/office/drawing/2014/chart" uri="{C3380CC4-5D6E-409C-BE32-E72D297353CC}">
              <c16:uniqueId val="{00000000-DF61-0345-A271-1D48FFA3AF74}"/>
            </c:ext>
          </c:extLst>
        </c:ser>
        <c:ser>
          <c:idx val="1"/>
          <c:order val="1"/>
          <c:tx>
            <c:strRef>
              <c:f>Sheet1!$C$1</c:f>
              <c:strCache>
                <c:ptCount val="1"/>
                <c:pt idx="0">
                  <c:v>2019 (projected)</c:v>
                </c:pt>
              </c:strCache>
            </c:strRef>
          </c:tx>
          <c:spPr>
            <a:solidFill>
              <a:schemeClr val="accent2"/>
            </a:solidFill>
            <a:ln>
              <a:noFill/>
            </a:ln>
            <a:effectLst/>
          </c:spPr>
          <c:invertIfNegative val="0"/>
          <c:cat>
            <c:strRef>
              <c:f>Sheet1!$A$2:$A$4</c:f>
              <c:strCache>
                <c:ptCount val="3"/>
                <c:pt idx="0">
                  <c:v>Coverage</c:v>
                </c:pt>
                <c:pt idx="1">
                  <c:v>Not avoid doctor</c:v>
                </c:pt>
                <c:pt idx="2">
                  <c:v>Routine checkup</c:v>
                </c:pt>
              </c:strCache>
            </c:strRef>
          </c:cat>
          <c:val>
            <c:numRef>
              <c:f>Sheet1!$C$2:$C$4</c:f>
              <c:numCache>
                <c:formatCode>_(* #,##0_);_(* \(#,##0\);_(* "-"??_);_(@_)</c:formatCode>
                <c:ptCount val="3"/>
                <c:pt idx="0">
                  <c:v>204393.46299999999</c:v>
                </c:pt>
                <c:pt idx="1">
                  <c:v>161127.34299999999</c:v>
                </c:pt>
                <c:pt idx="2">
                  <c:v>195473.726</c:v>
                </c:pt>
              </c:numCache>
            </c:numRef>
          </c:val>
          <c:extLst>
            <c:ext xmlns:c16="http://schemas.microsoft.com/office/drawing/2014/chart" uri="{C3380CC4-5D6E-409C-BE32-E72D297353CC}">
              <c16:uniqueId val="{00000001-DF61-0345-A271-1D48FFA3AF74}"/>
            </c:ext>
          </c:extLst>
        </c:ser>
        <c:dLbls>
          <c:showLegendKey val="0"/>
          <c:showVal val="0"/>
          <c:showCatName val="0"/>
          <c:showSerName val="0"/>
          <c:showPercent val="0"/>
          <c:showBubbleSize val="0"/>
        </c:dLbls>
        <c:gapWidth val="220"/>
        <c:overlap val="-20"/>
        <c:axId val="778811968"/>
        <c:axId val="778355088"/>
      </c:barChart>
      <c:catAx>
        <c:axId val="778811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50" b="0" i="0" u="none" strike="noStrike" kern="1200" baseline="0">
                <a:solidFill>
                  <a:schemeClr val="tx1"/>
                </a:solidFill>
                <a:latin typeface="+mn-lt"/>
                <a:ea typeface="+mn-ea"/>
                <a:cs typeface="+mn-cs"/>
              </a:defRPr>
            </a:pPr>
            <a:endParaRPr lang="en-US"/>
          </a:p>
        </c:txPr>
        <c:crossAx val="778355088"/>
        <c:crosses val="autoZero"/>
        <c:auto val="1"/>
        <c:lblAlgn val="ctr"/>
        <c:lblOffset val="100"/>
        <c:noMultiLvlLbl val="0"/>
      </c:catAx>
      <c:valAx>
        <c:axId val="778355088"/>
        <c:scaling>
          <c:orientation val="minMax"/>
          <c:min val="13000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7788119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443118776597994E-2"/>
          <c:y val="0.10992607860255457"/>
          <c:w val="0.8916906964809328"/>
          <c:h val="0.68955621005120449"/>
        </c:manualLayout>
      </c:layout>
      <c:barChart>
        <c:barDir val="col"/>
        <c:grouping val="clustered"/>
        <c:varyColors val="0"/>
        <c:ser>
          <c:idx val="0"/>
          <c:order val="0"/>
          <c:tx>
            <c:strRef>
              <c:f>Sheet1!$B$1</c:f>
              <c:strCache>
                <c:ptCount val="1"/>
                <c:pt idx="0">
                  <c:v>2019</c:v>
                </c:pt>
              </c:strCache>
            </c:strRef>
          </c:tx>
          <c:spPr>
            <a:solidFill>
              <a:schemeClr val="tx2"/>
            </a:solidFill>
            <a:ln>
              <a:noFill/>
            </a:ln>
            <a:effectLst/>
          </c:spPr>
          <c:invertIfNegative val="0"/>
          <c:cat>
            <c:strRef>
              <c:f>Sheet1!$A$2:$A$8</c:f>
              <c:strCache>
                <c:ptCount val="7"/>
                <c:pt idx="0">
                  <c:v>Coverage</c:v>
                </c:pt>
                <c:pt idx="1">
                  <c:v>Not avoid doctor</c:v>
                </c:pt>
                <c:pt idx="2">
                  <c:v>Routine checkup</c:v>
                </c:pt>
                <c:pt idx="4">
                  <c:v>Coverage</c:v>
                </c:pt>
                <c:pt idx="5">
                  <c:v>Not avoid doctor</c:v>
                </c:pt>
                <c:pt idx="6">
                  <c:v>Routine checkup</c:v>
                </c:pt>
              </c:strCache>
            </c:strRef>
          </c:cat>
          <c:val>
            <c:numRef>
              <c:f>Sheet1!$B$2:$B$8</c:f>
              <c:numCache>
                <c:formatCode>#,##0</c:formatCode>
                <c:ptCount val="7"/>
                <c:pt idx="0" formatCode="_(* #,##0_);_(* \(#,##0\);_(* &quot;-&quot;??_);_(@_)">
                  <c:v>147709</c:v>
                </c:pt>
                <c:pt idx="1">
                  <c:v>132766</c:v>
                </c:pt>
                <c:pt idx="2">
                  <c:v>146810</c:v>
                </c:pt>
                <c:pt idx="4">
                  <c:v>155935</c:v>
                </c:pt>
                <c:pt idx="5">
                  <c:v>163169</c:v>
                </c:pt>
                <c:pt idx="6">
                  <c:v>163825</c:v>
                </c:pt>
              </c:numCache>
            </c:numRef>
          </c:val>
          <c:extLst>
            <c:ext xmlns:c16="http://schemas.microsoft.com/office/drawing/2014/chart" uri="{C3380CC4-5D6E-409C-BE32-E72D297353CC}">
              <c16:uniqueId val="{00000000-7851-E64D-9B92-8D103C47DE71}"/>
            </c:ext>
          </c:extLst>
        </c:ser>
        <c:ser>
          <c:idx val="1"/>
          <c:order val="1"/>
          <c:tx>
            <c:strRef>
              <c:f>Sheet1!$C$1</c:f>
              <c:strCache>
                <c:ptCount val="1"/>
                <c:pt idx="0">
                  <c:v>2019 (projected)</c:v>
                </c:pt>
              </c:strCache>
            </c:strRef>
          </c:tx>
          <c:spPr>
            <a:solidFill>
              <a:schemeClr val="accent2"/>
            </a:solidFill>
            <a:ln>
              <a:noFill/>
            </a:ln>
            <a:effectLst/>
          </c:spPr>
          <c:invertIfNegative val="0"/>
          <c:cat>
            <c:strRef>
              <c:f>Sheet1!$A$2:$A$8</c:f>
              <c:strCache>
                <c:ptCount val="7"/>
                <c:pt idx="0">
                  <c:v>Coverage</c:v>
                </c:pt>
                <c:pt idx="1">
                  <c:v>Not avoid doctor</c:v>
                </c:pt>
                <c:pt idx="2">
                  <c:v>Routine checkup</c:v>
                </c:pt>
                <c:pt idx="4">
                  <c:v>Coverage</c:v>
                </c:pt>
                <c:pt idx="5">
                  <c:v>Not avoid doctor</c:v>
                </c:pt>
                <c:pt idx="6">
                  <c:v>Routine checkup</c:v>
                </c:pt>
              </c:strCache>
            </c:strRef>
          </c:cat>
          <c:val>
            <c:numRef>
              <c:f>Sheet1!$C$2:$C$8</c:f>
              <c:numCache>
                <c:formatCode>_(* #,##0_);_(* \(#,##0\);_(* "-"??_);_(@_)</c:formatCode>
                <c:ptCount val="7"/>
                <c:pt idx="0" formatCode="#,##0">
                  <c:v>163218</c:v>
                </c:pt>
                <c:pt idx="1">
                  <c:v>139617</c:v>
                </c:pt>
                <c:pt idx="2">
                  <c:v>153563</c:v>
                </c:pt>
                <c:pt idx="4">
                  <c:v>172308</c:v>
                </c:pt>
                <c:pt idx="5">
                  <c:v>171589</c:v>
                </c:pt>
                <c:pt idx="6" formatCode="#,##0">
                  <c:v>171361</c:v>
                </c:pt>
              </c:numCache>
            </c:numRef>
          </c:val>
          <c:extLst>
            <c:ext xmlns:c16="http://schemas.microsoft.com/office/drawing/2014/chart" uri="{C3380CC4-5D6E-409C-BE32-E72D297353CC}">
              <c16:uniqueId val="{00000001-7851-E64D-9B92-8D103C47DE71}"/>
            </c:ext>
          </c:extLst>
        </c:ser>
        <c:dLbls>
          <c:showLegendKey val="0"/>
          <c:showVal val="0"/>
          <c:showCatName val="0"/>
          <c:showSerName val="0"/>
          <c:showPercent val="0"/>
          <c:showBubbleSize val="0"/>
        </c:dLbls>
        <c:gapWidth val="50"/>
        <c:overlap val="-10"/>
        <c:axId val="778811968"/>
        <c:axId val="778355088"/>
      </c:barChart>
      <c:catAx>
        <c:axId val="778811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50" b="0" i="0" u="none" strike="noStrike" kern="1200" baseline="0">
                <a:solidFill>
                  <a:schemeClr val="tx1"/>
                </a:solidFill>
                <a:latin typeface="+mn-lt"/>
                <a:ea typeface="+mn-ea"/>
                <a:cs typeface="+mn-cs"/>
              </a:defRPr>
            </a:pPr>
            <a:endParaRPr lang="en-US"/>
          </a:p>
        </c:txPr>
        <c:crossAx val="778355088"/>
        <c:crosses val="autoZero"/>
        <c:auto val="1"/>
        <c:lblAlgn val="ctr"/>
        <c:lblOffset val="100"/>
        <c:noMultiLvlLbl val="0"/>
      </c:catAx>
      <c:valAx>
        <c:axId val="778355088"/>
        <c:scaling>
          <c:orientation val="minMax"/>
          <c:min val="12000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7788119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Suisse Int'l Bold" panose="020B0804000000000000" pitchFamily="34" charset="77"/>
              </a:rPr>
              <a:t>8/29/2023</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uisse Int'l Bold" panose="020B0804000000000000" pitchFamily="34" charset="77"/>
              </a:defRPr>
            </a:lvl1pPr>
          </a:lstStyle>
          <a:p>
            <a:fld id="{03A1D146-B4E0-1741-B9EE-9789392EFCC4}" type="datetimeFigureOut">
              <a:rPr lang="en-US" smtClean="0"/>
              <a:pPr/>
              <a:t>8/29/2023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1</a:t>
            </a:fld>
            <a:endParaRPr lang="en-US"/>
          </a:p>
        </p:txBody>
      </p:sp>
    </p:spTree>
    <p:extLst>
      <p:ext uri="{BB962C8B-B14F-4D97-AF65-F5344CB8AC3E}">
        <p14:creationId xmlns:p14="http://schemas.microsoft.com/office/powerpoint/2010/main" val="1651744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a:p>
        </p:txBody>
      </p:sp>
    </p:spTree>
    <p:extLst>
      <p:ext uri="{BB962C8B-B14F-4D97-AF65-F5344CB8AC3E}">
        <p14:creationId xmlns:p14="http://schemas.microsoft.com/office/powerpoint/2010/main" val="3850932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3</a:t>
            </a:fld>
            <a:endParaRPr lang="en-US"/>
          </a:p>
        </p:txBody>
      </p:sp>
    </p:spTree>
    <p:extLst>
      <p:ext uri="{BB962C8B-B14F-4D97-AF65-F5344CB8AC3E}">
        <p14:creationId xmlns:p14="http://schemas.microsoft.com/office/powerpoint/2010/main" val="41247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4</a:t>
            </a:fld>
            <a:endParaRPr lang="en-US"/>
          </a:p>
        </p:txBody>
      </p:sp>
    </p:spTree>
    <p:extLst>
      <p:ext uri="{BB962C8B-B14F-4D97-AF65-F5344CB8AC3E}">
        <p14:creationId xmlns:p14="http://schemas.microsoft.com/office/powerpoint/2010/main" val="2787756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i.org/10.26099/vad1-s645"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Sherry A. Glied and Mark A. Weiss, </a:t>
            </a:r>
            <a:r>
              <a:rPr lang="en-US" sz="800" b="0" i="1" dirty="0">
                <a:latin typeface="Arial" panose="020B0604020202020204" pitchFamily="34" charset="0"/>
                <a:cs typeface="Arial" panose="020B0604020202020204" pitchFamily="34" charset="0"/>
              </a:rPr>
              <a:t>Impact of the Medicaid Coverage Gap: Comparing States That Have and Have Not Expanded Eligibility</a:t>
            </a:r>
            <a:r>
              <a:rPr lang="en-US" sz="800" b="0" i="0" dirty="0">
                <a:latin typeface="Arial" panose="020B0604020202020204" pitchFamily="34" charset="0"/>
                <a:cs typeface="Arial" panose="020B0604020202020204" pitchFamily="34" charset="0"/>
              </a:rPr>
              <a:t> (Commonwealth Fund, Sept. 2023). </a:t>
            </a:r>
            <a:r>
              <a:rPr lang="en-US" sz="800" b="0" i="0" dirty="0">
                <a:solidFill>
                  <a:srgbClr val="24729D"/>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https://doi.org/10.26099/vad1-s645</a:t>
            </a:r>
            <a:endParaRPr lang="en-US" sz="800" b="0" i="0" dirty="0">
              <a:solidFill>
                <a:srgbClr val="24729D"/>
              </a:solidFill>
              <a:latin typeface="Arial" panose="020B0604020202020204" pitchFamily="34" charset="0"/>
              <a:cs typeface="Arial" panose="020B0604020202020204" pitchFamily="34" charset="0"/>
            </a:endParaRPr>
          </a:p>
        </p:txBody>
      </p:sp>
      <p:sp>
        <p:nvSpPr>
          <p:cNvPr id="53" name="Title 1"/>
          <p:cNvSpPr>
            <a:spLocks noGrp="1"/>
          </p:cNvSpPr>
          <p:nvPr>
            <p:ph type="ctrTitle" hasCustomPrompt="1"/>
          </p:nvPr>
        </p:nvSpPr>
        <p:spPr>
          <a:xfrm>
            <a:off x="71499" y="260648"/>
            <a:ext cx="8961120" cy="756084"/>
          </a:xfrm>
          <a:effectLst/>
        </p:spPr>
        <p:txBody>
          <a:bodyPr anchor="t">
            <a:noAutofit/>
          </a:bodyPr>
          <a:lstStyle>
            <a:lvl1pPr algn="l">
              <a:lnSpc>
                <a:spcPct val="100000"/>
              </a:lnSpc>
              <a:defRPr sz="2000" b="0" i="0" spc="-50" baseline="0">
                <a:solidFill>
                  <a:schemeClr val="tx1"/>
                </a:solidFill>
                <a:effectLst/>
                <a:latin typeface="Georgia" panose="02040502050405020303" pitchFamily="18" charset="0"/>
              </a:defRPr>
            </a:lvl1pPr>
          </a:lstStyle>
          <a:p>
            <a:r>
              <a:rPr lang="en-US" dirty="0"/>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dirty="0"/>
          </a:p>
        </p:txBody>
      </p: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dirty="0"/>
              <a:t>Axis Title</a:t>
            </a:r>
          </a:p>
        </p:txBody>
      </p:sp>
      <p:pic>
        <p:nvPicPr>
          <p:cNvPr id="4" name="Picture 3">
            <a:extLst>
              <a:ext uri="{FF2B5EF4-FFF2-40B4-BE49-F238E27FC236}">
                <a16:creationId xmlns:a16="http://schemas.microsoft.com/office/drawing/2014/main" id="{1A125EE4-1B4C-9F87-0EFC-D1B5122EAFB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6339" t="9092" r="7027" b="31817"/>
          <a:stretch/>
        </p:blipFill>
        <p:spPr>
          <a:xfrm>
            <a:off x="7779182" y="6413906"/>
            <a:ext cx="1321024" cy="418861"/>
          </a:xfrm>
          <a:prstGeom prst="rect">
            <a:avLst/>
          </a:prstGeom>
        </p:spPr>
      </p:pic>
      <p:cxnSp>
        <p:nvCxnSpPr>
          <p:cNvPr id="5" name="Straight Connector 4">
            <a:extLst>
              <a:ext uri="{FF2B5EF4-FFF2-40B4-BE49-F238E27FC236}">
                <a16:creationId xmlns:a16="http://schemas.microsoft.com/office/drawing/2014/main" id="{70CF1471-90D1-BFA6-23B5-3ACFA1AD2046}"/>
              </a:ext>
            </a:extLst>
          </p:cNvPr>
          <p:cNvCxnSpPr>
            <a:cxnSpLocks/>
          </p:cNvCxnSpPr>
          <p:nvPr userDrawn="1"/>
        </p:nvCxnSpPr>
        <p:spPr>
          <a:xfrm flipH="1">
            <a:off x="73152" y="6364716"/>
            <a:ext cx="8997696"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MWF Graph - Orang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1721915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6CA06-48DA-46BE-BAFA-8C182153D37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9FEB8AD-FDFA-4B14-B32E-EE63B1119CD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134A3014-6E78-4F2E-86DB-6E5E3A0443BD}"/>
              </a:ext>
            </a:extLst>
          </p:cNvPr>
          <p:cNvSpPr>
            <a:spLocks noGrp="1"/>
          </p:cNvSpPr>
          <p:nvPr>
            <p:ph type="dt" sz="half" idx="10"/>
          </p:nvPr>
        </p:nvSpPr>
        <p:spPr/>
        <p:txBody>
          <a:bodyPr/>
          <a:lstStyle/>
          <a:p>
            <a:fld id="{54C96D62-0D7D-4910-A226-A27D95500A21}" type="datetimeFigureOut">
              <a:rPr lang="en-US" smtClean="0"/>
              <a:t>8/29/2023</a:t>
            </a:fld>
            <a:endParaRPr lang="en-US"/>
          </a:p>
        </p:txBody>
      </p:sp>
      <p:sp>
        <p:nvSpPr>
          <p:cNvPr id="5" name="Footer Placeholder 4">
            <a:extLst>
              <a:ext uri="{FF2B5EF4-FFF2-40B4-BE49-F238E27FC236}">
                <a16:creationId xmlns:a16="http://schemas.microsoft.com/office/drawing/2014/main" id="{D03BCB68-6453-4BBF-9FE8-B276C7CEA5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DB2F6-966F-471D-9A1F-14C08046A4A0}"/>
              </a:ext>
            </a:extLst>
          </p:cNvPr>
          <p:cNvSpPr>
            <a:spLocks noGrp="1"/>
          </p:cNvSpPr>
          <p:nvPr>
            <p:ph type="sldNum" sz="quarter" idx="12"/>
          </p:nvPr>
        </p:nvSpPr>
        <p:spPr/>
        <p:txBody>
          <a:bodyPr/>
          <a:lstStyle/>
          <a:p>
            <a:fld id="{0127FDAF-4E03-4617-9981-A84D66AD3489}" type="slidenum">
              <a:rPr lang="en-US" smtClean="0"/>
              <a:t>‹#›</a:t>
            </a:fld>
            <a:endParaRPr lang="en-US"/>
          </a:p>
        </p:txBody>
      </p:sp>
    </p:spTree>
    <p:extLst>
      <p:ext uri="{BB962C8B-B14F-4D97-AF65-F5344CB8AC3E}">
        <p14:creationId xmlns:p14="http://schemas.microsoft.com/office/powerpoint/2010/main" val="1434599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14FB-5A42-4FBA-9B87-607A991BB3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89F0D7-E053-497C-8923-972BFE93C2C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B99220-023B-416C-9FE7-9D7EA90C0628}"/>
              </a:ext>
            </a:extLst>
          </p:cNvPr>
          <p:cNvSpPr>
            <a:spLocks noGrp="1"/>
          </p:cNvSpPr>
          <p:nvPr>
            <p:ph type="dt" sz="half" idx="10"/>
          </p:nvPr>
        </p:nvSpPr>
        <p:spPr/>
        <p:txBody>
          <a:bodyPr/>
          <a:lstStyle/>
          <a:p>
            <a:fld id="{54C96D62-0D7D-4910-A226-A27D95500A21}" type="datetimeFigureOut">
              <a:rPr lang="en-US" smtClean="0"/>
              <a:t>8/29/2023</a:t>
            </a:fld>
            <a:endParaRPr lang="en-US"/>
          </a:p>
        </p:txBody>
      </p:sp>
      <p:sp>
        <p:nvSpPr>
          <p:cNvPr id="5" name="Footer Placeholder 4">
            <a:extLst>
              <a:ext uri="{FF2B5EF4-FFF2-40B4-BE49-F238E27FC236}">
                <a16:creationId xmlns:a16="http://schemas.microsoft.com/office/drawing/2014/main" id="{51E25D9C-9C65-40C8-AB8E-88C07A4450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AEFFF0-75EE-415D-B410-E62333288AF8}"/>
              </a:ext>
            </a:extLst>
          </p:cNvPr>
          <p:cNvSpPr>
            <a:spLocks noGrp="1"/>
          </p:cNvSpPr>
          <p:nvPr>
            <p:ph type="sldNum" sz="quarter" idx="12"/>
          </p:nvPr>
        </p:nvSpPr>
        <p:spPr/>
        <p:txBody>
          <a:bodyPr/>
          <a:lstStyle/>
          <a:p>
            <a:fld id="{0127FDAF-4E03-4617-9981-A84D66AD3489}" type="slidenum">
              <a:rPr lang="en-US" smtClean="0"/>
              <a:t>‹#›</a:t>
            </a:fld>
            <a:endParaRPr lang="en-US"/>
          </a:p>
        </p:txBody>
      </p:sp>
    </p:spTree>
    <p:extLst>
      <p:ext uri="{BB962C8B-B14F-4D97-AF65-F5344CB8AC3E}">
        <p14:creationId xmlns:p14="http://schemas.microsoft.com/office/powerpoint/2010/main" val="24427834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 id="2147483744" r:id="rId3"/>
    <p:sldLayoutId id="2147483745" r:id="rId4"/>
    <p:sldLayoutId id="2147483746" r:id="rId5"/>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D3F8B-8420-3856-A1F2-B702FABAA863}"/>
              </a:ext>
            </a:extLst>
          </p:cNvPr>
          <p:cNvSpPr>
            <a:spLocks noGrp="1"/>
          </p:cNvSpPr>
          <p:nvPr>
            <p:ph type="ctrTitle"/>
          </p:nvPr>
        </p:nvSpPr>
        <p:spPr>
          <a:xfrm>
            <a:off x="71499" y="260648"/>
            <a:ext cx="8961120" cy="756084"/>
          </a:xfrm>
        </p:spPr>
        <p:txBody>
          <a:bodyPr/>
          <a:lstStyle/>
          <a:p>
            <a:r>
              <a:rPr lang="en-US"/>
              <a:t>Effect of Medicaid Expansion on Health Insurance Coverage and Health Care Access for the Potential Gap Population, Parents and Nonparents </a:t>
            </a:r>
            <a:endParaRPr lang="en-US" dirty="0"/>
          </a:p>
        </p:txBody>
      </p:sp>
      <p:sp>
        <p:nvSpPr>
          <p:cNvPr id="4" name="Text Placeholder 3">
            <a:extLst>
              <a:ext uri="{FF2B5EF4-FFF2-40B4-BE49-F238E27FC236}">
                <a16:creationId xmlns:a16="http://schemas.microsoft.com/office/drawing/2014/main" id="{E1605A94-6A97-F52B-E8D5-60060E7C9D9D}"/>
              </a:ext>
            </a:extLst>
          </p:cNvPr>
          <p:cNvSpPr>
            <a:spLocks noGrp="1"/>
          </p:cNvSpPr>
          <p:nvPr>
            <p:ph type="body" sz="quarter" idx="21"/>
          </p:nvPr>
        </p:nvSpPr>
        <p:spPr>
          <a:xfrm>
            <a:off x="71499" y="44624"/>
            <a:ext cx="8961120" cy="188341"/>
          </a:xfrm>
        </p:spPr>
        <p:txBody>
          <a:bodyPr/>
          <a:lstStyle/>
          <a:p>
            <a:r>
              <a:rPr lang="en-US"/>
              <a:t>EXHIBIT 2</a:t>
            </a:r>
            <a:endParaRPr lang="en-US" dirty="0"/>
          </a:p>
        </p:txBody>
      </p:sp>
      <p:sp>
        <p:nvSpPr>
          <p:cNvPr id="22" name="Text Placeholder 21">
            <a:extLst>
              <a:ext uri="{FF2B5EF4-FFF2-40B4-BE49-F238E27FC236}">
                <a16:creationId xmlns:a16="http://schemas.microsoft.com/office/drawing/2014/main" id="{A9010F7D-7803-F592-068D-12589B30AFB6}"/>
              </a:ext>
            </a:extLst>
          </p:cNvPr>
          <p:cNvSpPr>
            <a:spLocks noGrp="1"/>
          </p:cNvSpPr>
          <p:nvPr>
            <p:ph type="body" sz="quarter" idx="22"/>
          </p:nvPr>
        </p:nvSpPr>
        <p:spPr>
          <a:xfrm>
            <a:off x="71438" y="5738813"/>
            <a:ext cx="8961437" cy="454025"/>
          </a:xfrm>
        </p:spPr>
        <p:txBody>
          <a:bodyPr/>
          <a:lstStyle/>
          <a:p>
            <a:r>
              <a:rPr lang="en-US" dirty="0"/>
              <a:t>Note: Data represent percentage-point changes in expansion states relative to nonexpansion states for each variable. Each analysis controlled for sex, race, age, education, employment status, and whether the respondent owns their home, and included state and year fixed effects. Error bars represent upper and lower estimates of the 95% confidence interval (CI). Bold plots are statistically significant with p&lt;0.05.</a:t>
            </a:r>
          </a:p>
          <a:p>
            <a:r>
              <a:rPr lang="en-US" dirty="0"/>
              <a:t>Data: Authors’ analysis of the Behavioral Risk Factor Surveillance System (BRFSS), 2011–2013 and 2017–2019.</a:t>
            </a:r>
          </a:p>
        </p:txBody>
      </p:sp>
      <p:sp>
        <p:nvSpPr>
          <p:cNvPr id="6" name="Text Placeholder 5">
            <a:extLst>
              <a:ext uri="{FF2B5EF4-FFF2-40B4-BE49-F238E27FC236}">
                <a16:creationId xmlns:a16="http://schemas.microsoft.com/office/drawing/2014/main" id="{EF63CAD8-EF2E-8377-7513-7F9689EAEDDA}"/>
              </a:ext>
            </a:extLst>
          </p:cNvPr>
          <p:cNvSpPr>
            <a:spLocks noGrp="1"/>
          </p:cNvSpPr>
          <p:nvPr>
            <p:ph type="body" sz="quarter" idx="25"/>
          </p:nvPr>
        </p:nvSpPr>
        <p:spPr>
          <a:xfrm>
            <a:off x="71438" y="1044415"/>
            <a:ext cx="8961120" cy="251315"/>
          </a:xfrm>
        </p:spPr>
        <p:txBody>
          <a:bodyPr>
            <a:normAutofit/>
          </a:bodyPr>
          <a:lstStyle/>
          <a:p>
            <a:r>
              <a:rPr lang="en-US" dirty="0"/>
              <a:t>Percentage-point change in expansion states (95% CI)</a:t>
            </a:r>
          </a:p>
        </p:txBody>
      </p:sp>
      <p:graphicFrame>
        <p:nvGraphicFramePr>
          <p:cNvPr id="8" name="Chart Placeholder 7">
            <a:extLst>
              <a:ext uri="{FF2B5EF4-FFF2-40B4-BE49-F238E27FC236}">
                <a16:creationId xmlns:a16="http://schemas.microsoft.com/office/drawing/2014/main" id="{F0E1EB8E-F8C0-4F4A-AFFE-2B9B92E3D0A0}"/>
              </a:ext>
            </a:extLst>
          </p:cNvPr>
          <p:cNvGraphicFramePr>
            <a:graphicFrameLocks noGrp="1"/>
          </p:cNvGraphicFramePr>
          <p:nvPr>
            <p:ph type="chart" sz="quarter" idx="19"/>
            <p:extLst>
              <p:ext uri="{D42A27DB-BD31-4B8C-83A1-F6EECF244321}">
                <p14:modId xmlns:p14="http://schemas.microsoft.com/office/powerpoint/2010/main" val="1155096320"/>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980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6E90F-BF63-D5B0-471B-86DEED904BD9}"/>
              </a:ext>
            </a:extLst>
          </p:cNvPr>
          <p:cNvSpPr>
            <a:spLocks noGrp="1"/>
          </p:cNvSpPr>
          <p:nvPr>
            <p:ph type="ctrTitle"/>
          </p:nvPr>
        </p:nvSpPr>
        <p:spPr>
          <a:xfrm>
            <a:off x="71499" y="260648"/>
            <a:ext cx="8961120" cy="756084"/>
          </a:xfrm>
        </p:spPr>
        <p:txBody>
          <a:bodyPr/>
          <a:lstStyle/>
          <a:p>
            <a:r>
              <a:rPr lang="en-US" dirty="0"/>
              <a:t>Effect of Medicaid Expansion on Health Care Utilization for the Potential Gap Population </a:t>
            </a:r>
          </a:p>
        </p:txBody>
      </p:sp>
      <p:sp>
        <p:nvSpPr>
          <p:cNvPr id="12" name="Text Placeholder 11">
            <a:extLst>
              <a:ext uri="{FF2B5EF4-FFF2-40B4-BE49-F238E27FC236}">
                <a16:creationId xmlns:a16="http://schemas.microsoft.com/office/drawing/2014/main" id="{384289B3-5258-D3CD-AA74-2C8D42F1EFB8}"/>
              </a:ext>
            </a:extLst>
          </p:cNvPr>
          <p:cNvSpPr>
            <a:spLocks noGrp="1"/>
          </p:cNvSpPr>
          <p:nvPr>
            <p:ph type="body" sz="quarter" idx="21"/>
          </p:nvPr>
        </p:nvSpPr>
        <p:spPr>
          <a:xfrm>
            <a:off x="71499" y="44624"/>
            <a:ext cx="8961120" cy="188341"/>
          </a:xfrm>
        </p:spPr>
        <p:txBody>
          <a:bodyPr/>
          <a:lstStyle/>
          <a:p>
            <a:r>
              <a:rPr lang="en-US" dirty="0"/>
              <a:t>EXHIBIT 3</a:t>
            </a:r>
          </a:p>
        </p:txBody>
      </p:sp>
      <p:sp>
        <p:nvSpPr>
          <p:cNvPr id="18" name="Text Placeholder 17">
            <a:extLst>
              <a:ext uri="{FF2B5EF4-FFF2-40B4-BE49-F238E27FC236}">
                <a16:creationId xmlns:a16="http://schemas.microsoft.com/office/drawing/2014/main" id="{416D405D-DCF4-8E6D-8389-BBB942C62D9F}"/>
              </a:ext>
            </a:extLst>
          </p:cNvPr>
          <p:cNvSpPr>
            <a:spLocks noGrp="1"/>
          </p:cNvSpPr>
          <p:nvPr>
            <p:ph type="body" sz="quarter" idx="22"/>
          </p:nvPr>
        </p:nvSpPr>
        <p:spPr>
          <a:xfrm>
            <a:off x="71499" y="5739484"/>
            <a:ext cx="8961120" cy="453602"/>
          </a:xfrm>
        </p:spPr>
        <p:txBody>
          <a:bodyPr/>
          <a:lstStyle/>
          <a:p>
            <a:r>
              <a:rPr lang="en-US" dirty="0"/>
              <a:t>Note: Data represent percentage-point changes in expansion states relative to </a:t>
            </a:r>
            <a:r>
              <a:rPr lang="en-US" dirty="0" err="1"/>
              <a:t>nonexpansion</a:t>
            </a:r>
            <a:r>
              <a:rPr lang="en-US" dirty="0"/>
              <a:t> states for each variable. Each analysis controlled for sex, race, age, education, employment status, and whether the respondent owns their home, and included state and year fixed effects. Error bars represent upper and lower estimates of the 95% confidence interval (CI). Bold plots are statistically significant with p&lt;0.05.</a:t>
            </a:r>
          </a:p>
          <a:p>
            <a:r>
              <a:rPr lang="en-US" dirty="0"/>
              <a:t>Data: Authors’ analysis of the Behavioral Risk Factor Surveillance System (BRFSS), 2011–2013 and 2017–2019.</a:t>
            </a:r>
          </a:p>
        </p:txBody>
      </p:sp>
      <p:sp>
        <p:nvSpPr>
          <p:cNvPr id="7" name="Text Placeholder 6">
            <a:extLst>
              <a:ext uri="{FF2B5EF4-FFF2-40B4-BE49-F238E27FC236}">
                <a16:creationId xmlns:a16="http://schemas.microsoft.com/office/drawing/2014/main" id="{C13771AC-7D10-83AC-7ED0-C89ADC482B83}"/>
              </a:ext>
            </a:extLst>
          </p:cNvPr>
          <p:cNvSpPr>
            <a:spLocks noGrp="1"/>
          </p:cNvSpPr>
          <p:nvPr>
            <p:ph type="body" sz="quarter" idx="25"/>
          </p:nvPr>
        </p:nvSpPr>
        <p:spPr>
          <a:xfrm>
            <a:off x="71438" y="1044415"/>
            <a:ext cx="8961120" cy="251315"/>
          </a:xfrm>
        </p:spPr>
        <p:txBody>
          <a:bodyPr/>
          <a:lstStyle/>
          <a:p>
            <a:r>
              <a:rPr lang="en-US" dirty="0"/>
              <a:t>Percentage-point change in expansion states (95% CI)</a:t>
            </a:r>
          </a:p>
        </p:txBody>
      </p:sp>
      <p:graphicFrame>
        <p:nvGraphicFramePr>
          <p:cNvPr id="10" name="Chart Placeholder 9">
            <a:extLst>
              <a:ext uri="{FF2B5EF4-FFF2-40B4-BE49-F238E27FC236}">
                <a16:creationId xmlns:a16="http://schemas.microsoft.com/office/drawing/2014/main" id="{F7072A55-4129-4256-92FB-FDBFA12C1473}"/>
              </a:ext>
            </a:extLst>
          </p:cNvPr>
          <p:cNvGraphicFramePr>
            <a:graphicFrameLocks noGrp="1"/>
          </p:cNvGraphicFramePr>
          <p:nvPr>
            <p:ph type="chart" sz="quarter" idx="19"/>
            <p:extLst>
              <p:ext uri="{D42A27DB-BD31-4B8C-83A1-F6EECF244321}">
                <p14:modId xmlns:p14="http://schemas.microsoft.com/office/powerpoint/2010/main" val="343014504"/>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59451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B16A547-8673-D3E5-6790-4380A7383D66}"/>
              </a:ext>
            </a:extLst>
          </p:cNvPr>
          <p:cNvSpPr>
            <a:spLocks noGrp="1"/>
          </p:cNvSpPr>
          <p:nvPr>
            <p:ph type="ctrTitle"/>
          </p:nvPr>
        </p:nvSpPr>
        <p:spPr>
          <a:xfrm>
            <a:off x="71499" y="260648"/>
            <a:ext cx="8961120" cy="756084"/>
          </a:xfrm>
        </p:spPr>
        <p:txBody>
          <a:bodyPr/>
          <a:lstStyle/>
          <a:p>
            <a:r>
              <a:rPr lang="en-US"/>
              <a:t>Pre- and Post-ACA Health Insurance Coverage and Access Rates for Parents in the Gap Population in Alabama, and Projected Rates Under Medicaid Expansion </a:t>
            </a:r>
          </a:p>
        </p:txBody>
      </p:sp>
      <p:sp>
        <p:nvSpPr>
          <p:cNvPr id="11" name="Text Placeholder 10">
            <a:extLst>
              <a:ext uri="{FF2B5EF4-FFF2-40B4-BE49-F238E27FC236}">
                <a16:creationId xmlns:a16="http://schemas.microsoft.com/office/drawing/2014/main" id="{18D3A200-6785-36EA-5A8C-AFF69FF31B91}"/>
              </a:ext>
            </a:extLst>
          </p:cNvPr>
          <p:cNvSpPr>
            <a:spLocks noGrp="1"/>
          </p:cNvSpPr>
          <p:nvPr>
            <p:ph type="body" sz="quarter" idx="21"/>
          </p:nvPr>
        </p:nvSpPr>
        <p:spPr>
          <a:xfrm>
            <a:off x="71499" y="44624"/>
            <a:ext cx="8961120" cy="188341"/>
          </a:xfrm>
        </p:spPr>
        <p:txBody>
          <a:bodyPr/>
          <a:lstStyle/>
          <a:p>
            <a:r>
              <a:rPr lang="en-US"/>
              <a:t>EXHIBIT 4</a:t>
            </a:r>
          </a:p>
        </p:txBody>
      </p:sp>
      <p:sp>
        <p:nvSpPr>
          <p:cNvPr id="23" name="Text Placeholder 22">
            <a:extLst>
              <a:ext uri="{FF2B5EF4-FFF2-40B4-BE49-F238E27FC236}">
                <a16:creationId xmlns:a16="http://schemas.microsoft.com/office/drawing/2014/main" id="{08552262-F55B-73CF-B431-18E5529B1779}"/>
              </a:ext>
            </a:extLst>
          </p:cNvPr>
          <p:cNvSpPr>
            <a:spLocks noGrp="1"/>
          </p:cNvSpPr>
          <p:nvPr>
            <p:ph type="body" sz="quarter" idx="22"/>
          </p:nvPr>
        </p:nvSpPr>
        <p:spPr>
          <a:xfrm>
            <a:off x="71499" y="5739484"/>
            <a:ext cx="8961120" cy="453602"/>
          </a:xfrm>
        </p:spPr>
        <p:txBody>
          <a:bodyPr/>
          <a:lstStyle/>
          <a:p>
            <a:r>
              <a:rPr lang="en-US"/>
              <a:t>Note: Blue bars represent actual levels for the potential gap population for each variable in 2019. Orange bars represent the authors’ projections if Alabama had implemented Medicaid expansion. Tennessee isn’t included in this figure because pre-ACA Medicaid eligibility thresholds provided coverage for all parents with incomes below 100% of poverty. See the Appendix for projections for all remaining </a:t>
            </a:r>
            <a:r>
              <a:rPr lang="en-US" err="1"/>
              <a:t>nonexpansion</a:t>
            </a:r>
            <a:r>
              <a:rPr lang="en-US"/>
              <a:t> states.</a:t>
            </a:r>
          </a:p>
          <a:p>
            <a:r>
              <a:rPr lang="en-US"/>
              <a:t>Data: Authors’ analysis of the Behavioral Risk Factor Surveillance System (BRFSS), 2019.</a:t>
            </a:r>
          </a:p>
        </p:txBody>
      </p:sp>
      <p:sp>
        <p:nvSpPr>
          <p:cNvPr id="18" name="Text Placeholder 17">
            <a:extLst>
              <a:ext uri="{FF2B5EF4-FFF2-40B4-BE49-F238E27FC236}">
                <a16:creationId xmlns:a16="http://schemas.microsoft.com/office/drawing/2014/main" id="{6BC942B6-1B38-C5E2-5981-4D34BA2E37E5}"/>
              </a:ext>
            </a:extLst>
          </p:cNvPr>
          <p:cNvSpPr>
            <a:spLocks noGrp="1"/>
          </p:cNvSpPr>
          <p:nvPr>
            <p:ph type="body" sz="quarter" idx="25"/>
          </p:nvPr>
        </p:nvSpPr>
        <p:spPr>
          <a:xfrm>
            <a:off x="71438" y="1044415"/>
            <a:ext cx="8961120" cy="251315"/>
          </a:xfrm>
        </p:spPr>
        <p:txBody>
          <a:bodyPr/>
          <a:lstStyle/>
          <a:p>
            <a:r>
              <a:rPr lang="en-US" dirty="0"/>
              <a:t>Number of individuals</a:t>
            </a:r>
          </a:p>
        </p:txBody>
      </p:sp>
      <p:graphicFrame>
        <p:nvGraphicFramePr>
          <p:cNvPr id="36" name="Chart Placeholder 3">
            <a:extLst>
              <a:ext uri="{FF2B5EF4-FFF2-40B4-BE49-F238E27FC236}">
                <a16:creationId xmlns:a16="http://schemas.microsoft.com/office/drawing/2014/main" id="{3189CDAC-46FB-D1C9-8F37-EAD323CBA1C4}"/>
              </a:ext>
            </a:extLst>
          </p:cNvPr>
          <p:cNvGraphicFramePr>
            <a:graphicFrameLocks noGrp="1"/>
          </p:cNvGraphicFramePr>
          <p:nvPr>
            <p:ph type="chart" sz="quarter" idx="19"/>
            <p:extLst>
              <p:ext uri="{D42A27DB-BD31-4B8C-83A1-F6EECF244321}">
                <p14:modId xmlns:p14="http://schemas.microsoft.com/office/powerpoint/2010/main" val="1889942236"/>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37" name="Text Placeholder 17">
            <a:extLst>
              <a:ext uri="{FF2B5EF4-FFF2-40B4-BE49-F238E27FC236}">
                <a16:creationId xmlns:a16="http://schemas.microsoft.com/office/drawing/2014/main" id="{748A4D41-E7D4-E9FE-20CC-05ACBE18BF10}"/>
              </a:ext>
            </a:extLst>
          </p:cNvPr>
          <p:cNvSpPr txBox="1">
            <a:spLocks/>
          </p:cNvSpPr>
          <p:nvPr/>
        </p:nvSpPr>
        <p:spPr>
          <a:xfrm>
            <a:off x="3170805" y="5185003"/>
            <a:ext cx="3346676" cy="441097"/>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400" b="1" dirty="0">
                <a:latin typeface="Arial" panose="020B0604020202020204" pitchFamily="34" charset="0"/>
              </a:rPr>
              <a:t>Outcome</a:t>
            </a:r>
          </a:p>
        </p:txBody>
      </p:sp>
    </p:spTree>
    <p:extLst>
      <p:ext uri="{BB962C8B-B14F-4D97-AF65-F5344CB8AC3E}">
        <p14:creationId xmlns:p14="http://schemas.microsoft.com/office/powerpoint/2010/main" val="2688903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B16A547-8673-D3E5-6790-4380A7383D66}"/>
              </a:ext>
            </a:extLst>
          </p:cNvPr>
          <p:cNvSpPr>
            <a:spLocks noGrp="1"/>
          </p:cNvSpPr>
          <p:nvPr>
            <p:ph type="ctrTitle"/>
          </p:nvPr>
        </p:nvSpPr>
        <p:spPr>
          <a:xfrm>
            <a:off x="71499" y="260648"/>
            <a:ext cx="8961120" cy="756084"/>
          </a:xfrm>
        </p:spPr>
        <p:txBody>
          <a:bodyPr/>
          <a:lstStyle/>
          <a:p>
            <a:r>
              <a:rPr lang="en-US" sz="1900" dirty="0"/>
              <a:t>Pre- and Post-ACA Health Insurance Coverage and Access Rates for Parents in the Gap Population in Alabama and Tennessee, and Projected Rates Under Medicaid Expansion </a:t>
            </a:r>
          </a:p>
        </p:txBody>
      </p:sp>
      <p:sp>
        <p:nvSpPr>
          <p:cNvPr id="11" name="Text Placeholder 10">
            <a:extLst>
              <a:ext uri="{FF2B5EF4-FFF2-40B4-BE49-F238E27FC236}">
                <a16:creationId xmlns:a16="http://schemas.microsoft.com/office/drawing/2014/main" id="{18D3A200-6785-36EA-5A8C-AFF69FF31B91}"/>
              </a:ext>
            </a:extLst>
          </p:cNvPr>
          <p:cNvSpPr>
            <a:spLocks noGrp="1"/>
          </p:cNvSpPr>
          <p:nvPr>
            <p:ph type="body" sz="quarter" idx="21"/>
          </p:nvPr>
        </p:nvSpPr>
        <p:spPr>
          <a:xfrm>
            <a:off x="71499" y="44624"/>
            <a:ext cx="8961120" cy="188341"/>
          </a:xfrm>
        </p:spPr>
        <p:txBody>
          <a:bodyPr/>
          <a:lstStyle/>
          <a:p>
            <a:r>
              <a:rPr lang="en-US"/>
              <a:t>EXHIBIT 5</a:t>
            </a:r>
            <a:endParaRPr lang="en-US" dirty="0"/>
          </a:p>
        </p:txBody>
      </p:sp>
      <p:sp>
        <p:nvSpPr>
          <p:cNvPr id="23" name="Text Placeholder 22">
            <a:extLst>
              <a:ext uri="{FF2B5EF4-FFF2-40B4-BE49-F238E27FC236}">
                <a16:creationId xmlns:a16="http://schemas.microsoft.com/office/drawing/2014/main" id="{08552262-F55B-73CF-B431-18E5529B1779}"/>
              </a:ext>
            </a:extLst>
          </p:cNvPr>
          <p:cNvSpPr>
            <a:spLocks noGrp="1"/>
          </p:cNvSpPr>
          <p:nvPr>
            <p:ph type="body" sz="quarter" idx="22"/>
          </p:nvPr>
        </p:nvSpPr>
        <p:spPr>
          <a:xfrm>
            <a:off x="71499" y="5739484"/>
            <a:ext cx="8961120" cy="453602"/>
          </a:xfrm>
        </p:spPr>
        <p:txBody>
          <a:bodyPr/>
          <a:lstStyle/>
          <a:p>
            <a:r>
              <a:rPr lang="en-US" dirty="0"/>
              <a:t>Note: Blue bars represent actual levels for the potential gap population for each variable in 2019. Orange bars represent the authors’ projections if each state had implemented Medicaid expansion. See the Appendix for projections for all remaining </a:t>
            </a:r>
            <a:r>
              <a:rPr lang="en-US" dirty="0" err="1"/>
              <a:t>nonexpansion</a:t>
            </a:r>
            <a:r>
              <a:rPr lang="en-US" dirty="0"/>
              <a:t> states.</a:t>
            </a:r>
          </a:p>
          <a:p>
            <a:r>
              <a:rPr lang="en-US" dirty="0"/>
              <a:t>Data: Authors’ analysis of the Behavioral Risk Factor Surveillance System (BRFSS), 2019.</a:t>
            </a:r>
          </a:p>
        </p:txBody>
      </p:sp>
      <p:sp>
        <p:nvSpPr>
          <p:cNvPr id="18" name="Text Placeholder 17">
            <a:extLst>
              <a:ext uri="{FF2B5EF4-FFF2-40B4-BE49-F238E27FC236}">
                <a16:creationId xmlns:a16="http://schemas.microsoft.com/office/drawing/2014/main" id="{6BC942B6-1B38-C5E2-5981-4D34BA2E37E5}"/>
              </a:ext>
            </a:extLst>
          </p:cNvPr>
          <p:cNvSpPr>
            <a:spLocks noGrp="1"/>
          </p:cNvSpPr>
          <p:nvPr>
            <p:ph type="body" sz="quarter" idx="25"/>
          </p:nvPr>
        </p:nvSpPr>
        <p:spPr>
          <a:xfrm>
            <a:off x="71438" y="1044415"/>
            <a:ext cx="8961120" cy="251315"/>
          </a:xfrm>
        </p:spPr>
        <p:txBody>
          <a:bodyPr/>
          <a:lstStyle/>
          <a:p>
            <a:r>
              <a:rPr lang="en-US" dirty="0"/>
              <a:t>Number of individuals</a:t>
            </a:r>
          </a:p>
        </p:txBody>
      </p:sp>
      <p:graphicFrame>
        <p:nvGraphicFramePr>
          <p:cNvPr id="4" name="Chart Placeholder 3">
            <a:extLst>
              <a:ext uri="{FF2B5EF4-FFF2-40B4-BE49-F238E27FC236}">
                <a16:creationId xmlns:a16="http://schemas.microsoft.com/office/drawing/2014/main" id="{B1A3CF5C-DE6F-220A-BC3A-A7021D3CF921}"/>
              </a:ext>
            </a:extLst>
          </p:cNvPr>
          <p:cNvGraphicFramePr>
            <a:graphicFrameLocks noGrp="1"/>
          </p:cNvGraphicFramePr>
          <p:nvPr>
            <p:ph type="chart" sz="quarter" idx="19"/>
            <p:extLst>
              <p:ext uri="{D42A27DB-BD31-4B8C-83A1-F6EECF244321}">
                <p14:modId xmlns:p14="http://schemas.microsoft.com/office/powerpoint/2010/main" val="3550559675"/>
              </p:ext>
            </p:extLst>
          </p:nvPr>
        </p:nvGraphicFramePr>
        <p:xfrm>
          <a:off x="71438" y="1344613"/>
          <a:ext cx="8961437" cy="416877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17">
            <a:extLst>
              <a:ext uri="{FF2B5EF4-FFF2-40B4-BE49-F238E27FC236}">
                <a16:creationId xmlns:a16="http://schemas.microsoft.com/office/drawing/2014/main" id="{5FA244A0-3F31-4641-4260-A8761D966E2E}"/>
              </a:ext>
            </a:extLst>
          </p:cNvPr>
          <p:cNvSpPr txBox="1">
            <a:spLocks/>
          </p:cNvSpPr>
          <p:nvPr/>
        </p:nvSpPr>
        <p:spPr>
          <a:xfrm>
            <a:off x="811668" y="5185003"/>
            <a:ext cx="3346676" cy="441097"/>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400" b="1" dirty="0">
                <a:latin typeface="Arial" panose="020B0604020202020204" pitchFamily="34" charset="0"/>
              </a:rPr>
              <a:t>Alabama</a:t>
            </a:r>
          </a:p>
        </p:txBody>
      </p:sp>
      <p:sp>
        <p:nvSpPr>
          <p:cNvPr id="6" name="Text Placeholder 17">
            <a:extLst>
              <a:ext uri="{FF2B5EF4-FFF2-40B4-BE49-F238E27FC236}">
                <a16:creationId xmlns:a16="http://schemas.microsoft.com/office/drawing/2014/main" id="{F51CFDB3-1600-E829-DEF1-287A139EC033}"/>
              </a:ext>
            </a:extLst>
          </p:cNvPr>
          <p:cNvSpPr txBox="1">
            <a:spLocks/>
          </p:cNvSpPr>
          <p:nvPr/>
        </p:nvSpPr>
        <p:spPr>
          <a:xfrm>
            <a:off x="5438097" y="5185003"/>
            <a:ext cx="3346676" cy="441097"/>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400" b="1" dirty="0">
                <a:latin typeface="Arial" panose="020B0604020202020204" pitchFamily="34" charset="0"/>
              </a:rPr>
              <a:t>Tennessee</a:t>
            </a:r>
          </a:p>
        </p:txBody>
      </p:sp>
    </p:spTree>
    <p:extLst>
      <p:ext uri="{BB962C8B-B14F-4D97-AF65-F5344CB8AC3E}">
        <p14:creationId xmlns:p14="http://schemas.microsoft.com/office/powerpoint/2010/main" val="1509796161"/>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Eric Schneider</DisplayName>
        <AccountId>18</AccountId>
        <AccountType/>
      </UserInfo>
      <UserInfo>
        <DisplayName>Arnav Shah</DisplayName>
        <AccountId>57</AccountId>
        <AccountType/>
      </UserInfo>
      <UserInfo>
        <DisplayName>Aimee Cicchiello</DisplayName>
        <AccountId>12</AccountId>
        <AccountType/>
      </UserInfo>
    </SharedWithUsers>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7" ma:contentTypeDescription="Create a new document." ma:contentTypeScope="" ma:versionID="a3a77cbef0b4d61936878d2bb669f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92f5612ed6901af0ca7ab763d9cfcc78"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C63E5E-AEFA-4345-A4E4-D8690CC9E0A0}">
  <ds:schemaRefs>
    <ds:schemaRef ds:uri="http://schemas.microsoft.com/office/infopath/2007/PartnerControls"/>
    <ds:schemaRef ds:uri="fd0705cf-2316-48c0-96f8-e5d689de0d99"/>
    <ds:schemaRef ds:uri="http://purl.org/dc/elements/1.1/"/>
    <ds:schemaRef ds:uri="http://schemas.microsoft.com/office/2006/documentManagement/types"/>
    <ds:schemaRef ds:uri="http://purl.org/dc/dcmitype/"/>
    <ds:schemaRef ds:uri="29e91428-62e1-404e-8dba-d479e0ef01ba"/>
    <ds:schemaRef ds:uri="http://schemas.microsoft.com/office/2006/metadata/properti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65AAEEE3-A9AD-48C1-97AC-913F6586C1A2}">
  <ds:schemaRefs>
    <ds:schemaRef ds:uri="http://schemas.microsoft.com/sharepoint/v3/contenttype/forms"/>
  </ds:schemaRefs>
</ds:datastoreItem>
</file>

<file path=customXml/itemProps3.xml><?xml version="1.0" encoding="utf-8"?>
<ds:datastoreItem xmlns:ds="http://schemas.openxmlformats.org/officeDocument/2006/customXml" ds:itemID="{38BA7376-1C46-4771-8D1F-2E53FEE643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TotalTime>
  <Words>458</Words>
  <Application>Microsoft Office PowerPoint</Application>
  <PresentationFormat>On-screen Show (4:3)</PresentationFormat>
  <Paragraphs>29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Georgia</vt:lpstr>
      <vt:lpstr>Suisse Int'l</vt:lpstr>
      <vt:lpstr>Suisse Int'l Bold</vt:lpstr>
      <vt:lpstr>CMWF_2021</vt:lpstr>
      <vt:lpstr>Effect of Medicaid Expansion on Health Insurance Coverage and Health Care Access for the Potential Gap Population, Parents and Nonparents </vt:lpstr>
      <vt:lpstr>Effect of Medicaid Expansion on Health Care Utilization for the Potential Gap Population </vt:lpstr>
      <vt:lpstr>Pre- and Post-ACA Health Insurance Coverage and Access Rates for Parents in the Gap Population in Alabama, and Projected Rates Under Medicaid Expansion </vt:lpstr>
      <vt:lpstr>Pre- and Post-ACA Health Insurance Coverage and Access Rates for Parents in the Gap Population in Alabama and Tennessee, and Projected Rates Under Medicaid Expansion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Impact of the Medicaid Coverage Gap: Comparing States That Have and Have Not Expanded Eligibility</dc:title>
  <dc:creator>Glied;Weiss</dc:creator>
  <cp:lastModifiedBy>Paul Frame</cp:lastModifiedBy>
  <cp:revision>1</cp:revision>
  <cp:lastPrinted>2018-07-11T13:51:43Z</cp:lastPrinted>
  <dcterms:created xsi:type="dcterms:W3CDTF">2014-10-08T23:03:32Z</dcterms:created>
  <dcterms:modified xsi:type="dcterms:W3CDTF">2023-08-29T22:36:07Z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