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4.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5.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6.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7.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23" r:id="rId4"/>
  </p:sldMasterIdLst>
  <p:notesMasterIdLst>
    <p:notesMasterId r:id="rId12"/>
  </p:notesMasterIdLst>
  <p:handoutMasterIdLst>
    <p:handoutMasterId r:id="rId13"/>
  </p:handoutMasterIdLst>
  <p:sldIdLst>
    <p:sldId id="342" r:id="rId5"/>
    <p:sldId id="341" r:id="rId6"/>
    <p:sldId id="340" r:id="rId7"/>
    <p:sldId id="339" r:id="rId8"/>
    <p:sldId id="338" r:id="rId9"/>
    <p:sldId id="335" r:id="rId10"/>
    <p:sldId id="325" r:id="rId11"/>
  </p:sldIdLst>
  <p:sldSz cx="9144000" cy="6858000" type="screen4x3"/>
  <p:notesSz cx="7023100" cy="93091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60" userDrawn="1">
          <p15:clr>
            <a:srgbClr val="A4A3A4"/>
          </p15:clr>
        </p15:guide>
        <p15:guide id="2" pos="2976"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014FA18-9C55-878C-8EB9-CFD8986B63D2}" name="Jen Wilson" initials="JW" userId="S::jmw@cmwf.org::000f367a-3246-491c-88b4-803a33f58a8b" providerId="AD"/>
  <p188:author id="{1F72D721-AA11-D711-EB5E-3F61AEE67A84}" name="Arnav Shah" initials="AS" userId="S::AS@cmwf.org::5ebc33c2-31f8-4d34-9c84-ecd25ff70f5f" providerId="AD"/>
  <p188:author id="{BCEF232D-A6DF-A245-F613-C0680BF9C2CF}" name="Chris Hollander" initials="CH" userId="S::CAH@CMWF.org::45bf6f1b-2827-4b00-a19f-e2c1d925869e" providerId="AD"/>
  <p188:author id="{833EEF99-291E-FC61-8C85-FC3C9DC1E3F7}" name="Lauren Haynes" initials="LH" userId="S::lhaynes@cmwf.org::e1086cea-86e8-40f3-8683-7786cf151378" providerId="AD"/>
  <p188:author id="{353C60C0-70D5-4329-BC8D-53AAD007DC58}" name="Sara R. Collins" initials="SRC" userId="S::SRC@CMWF.org::dfbb467f-0fd7-48a6-a78e-014a35e76e12" providerId="AD"/>
  <p188:author id="{05B4AAE9-FA13-B4B0-0C49-DBD509A39007}" name="Relebohile Masitha" initials="RM" userId="S::rm@cmwf.org::55eff3c7-d91b-47f9-a1b1-6eb067a4a129" providerId="AD"/>
  <p188:author id="{389F75F3-6FEA-2161-94BC-5EAB0E779F29}" name="Elisa Mirkil" initials="EM" userId="S::200258@student.designacademy.nl::4b297773-7a34-4f20-811e-0fbecc21280f" providerId="AD"/>
  <p188:author id="{9CE0CAF8-EE4E-1962-E99A-B0922BC814E6}" name="Gretchen Jacobson" initials="GJ" userId="S::gj@cmwf.org::efdee43f-1bd1-4dd3-a09c-b4ee2bb08f79"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DAD2"/>
    <a:srgbClr val="FFFFFF"/>
    <a:srgbClr val="4ABDBC"/>
    <a:srgbClr val="5F5A9D"/>
    <a:srgbClr val="E0E0E0"/>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E18CCE-92D9-4BBF-9CF0-94321EFCBF8E}" v="3" dt="2023-07-31T22:11:45.9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357" autoAdjust="0"/>
  </p:normalViewPr>
  <p:slideViewPr>
    <p:cSldViewPr snapToGrid="0">
      <p:cViewPr varScale="1">
        <p:scale>
          <a:sx n="114" d="100"/>
          <a:sy n="114" d="100"/>
        </p:scale>
        <p:origin x="1524" y="102"/>
      </p:cViewPr>
      <p:guideLst>
        <p:guide orient="horz" pos="1560"/>
        <p:guide pos="2976"/>
        <p:guide orient="horz" pos="1094"/>
        <p:guide pos="249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32"/>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868574761488149"/>
          <c:y val="0.18502990838729627"/>
          <c:w val="0.83387587662653284"/>
          <c:h val="0.78221973827907543"/>
        </c:manualLayout>
      </c:layout>
      <c:barChart>
        <c:barDir val="bar"/>
        <c:grouping val="stacked"/>
        <c:varyColors val="0"/>
        <c:ser>
          <c:idx val="0"/>
          <c:order val="0"/>
          <c:tx>
            <c:strRef>
              <c:f>Sheet1!$A$2</c:f>
              <c:strCache>
                <c:ptCount val="1"/>
                <c:pt idx="0">
                  <c:v>Employer</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&lt;200% FPL</c:v>
                </c:pt>
                <c:pt idx="2">
                  <c:v>200%–399% FPL</c:v>
                </c:pt>
                <c:pt idx="3">
                  <c:v>400%+ FPL</c:v>
                </c:pt>
              </c:strCache>
            </c:strRef>
          </c:cat>
          <c:val>
            <c:numRef>
              <c:f>Sheet1!$B$2:$E$2</c:f>
              <c:numCache>
                <c:formatCode>0%</c:formatCode>
                <c:ptCount val="4"/>
                <c:pt idx="0">
                  <c:v>0.55489999999999995</c:v>
                </c:pt>
                <c:pt idx="1">
                  <c:v>0.23269999999999999</c:v>
                </c:pt>
                <c:pt idx="2">
                  <c:v>0.71040000000000003</c:v>
                </c:pt>
                <c:pt idx="3">
                  <c:v>0.82169999999999999</c:v>
                </c:pt>
              </c:numCache>
            </c:numRef>
          </c:val>
          <c:extLst>
            <c:ext xmlns:c16="http://schemas.microsoft.com/office/drawing/2014/chart" uri="{C3380CC4-5D6E-409C-BE32-E72D297353CC}">
              <c16:uniqueId val="{00000000-7468-4C05-A1C9-F623DAE775A4}"/>
            </c:ext>
          </c:extLst>
        </c:ser>
        <c:ser>
          <c:idx val="1"/>
          <c:order val="1"/>
          <c:tx>
            <c:strRef>
              <c:f>Sheet1!$A$3</c:f>
              <c:strCache>
                <c:ptCount val="1"/>
                <c:pt idx="0">
                  <c:v>Medicaid</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&lt;200% FPL</c:v>
                </c:pt>
                <c:pt idx="2">
                  <c:v>200%–399% FPL</c:v>
                </c:pt>
                <c:pt idx="3">
                  <c:v>400%+ FPL</c:v>
                </c:pt>
              </c:strCache>
            </c:strRef>
          </c:cat>
          <c:val>
            <c:numRef>
              <c:f>Sheet1!$B$3:$E$3</c:f>
              <c:numCache>
                <c:formatCode>0%</c:formatCode>
                <c:ptCount val="4"/>
                <c:pt idx="0">
                  <c:v>0.115</c:v>
                </c:pt>
                <c:pt idx="1">
                  <c:v>0.25419999999999998</c:v>
                </c:pt>
                <c:pt idx="2">
                  <c:v>4.5199999999999997E-2</c:v>
                </c:pt>
                <c:pt idx="3">
                  <c:v>2.0999999999999999E-3</c:v>
                </c:pt>
              </c:numCache>
            </c:numRef>
          </c:val>
          <c:extLst>
            <c:ext xmlns:c16="http://schemas.microsoft.com/office/drawing/2014/chart" uri="{C3380CC4-5D6E-409C-BE32-E72D297353CC}">
              <c16:uniqueId val="{00000001-7468-4C05-A1C9-F623DAE775A4}"/>
            </c:ext>
          </c:extLst>
        </c:ser>
        <c:ser>
          <c:idx val="2"/>
          <c:order val="2"/>
          <c:tx>
            <c:strRef>
              <c:f>Sheet1!$A$4</c:f>
              <c:strCache>
                <c:ptCount val="1"/>
                <c:pt idx="0">
                  <c:v>Individual</c:v>
                </c:pt>
              </c:strCache>
            </c:strRef>
          </c:tx>
          <c:spPr>
            <a:solidFill>
              <a:schemeClr val="bg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&lt;200% FPL</c:v>
                </c:pt>
                <c:pt idx="2">
                  <c:v>200%–399% FPL</c:v>
                </c:pt>
                <c:pt idx="3">
                  <c:v>400%+ FPL</c:v>
                </c:pt>
              </c:strCache>
            </c:strRef>
          </c:cat>
          <c:val>
            <c:numRef>
              <c:f>Sheet1!$B$4:$E$4</c:f>
              <c:numCache>
                <c:formatCode>0%</c:formatCode>
                <c:ptCount val="4"/>
                <c:pt idx="0">
                  <c:v>0.1101</c:v>
                </c:pt>
                <c:pt idx="1">
                  <c:v>9.9099999999999994E-2</c:v>
                </c:pt>
                <c:pt idx="2">
                  <c:v>0.13489999999999999</c:v>
                </c:pt>
                <c:pt idx="3">
                  <c:v>0.1023</c:v>
                </c:pt>
              </c:numCache>
            </c:numRef>
          </c:val>
          <c:extLst>
            <c:ext xmlns:c16="http://schemas.microsoft.com/office/drawing/2014/chart" uri="{C3380CC4-5D6E-409C-BE32-E72D297353CC}">
              <c16:uniqueId val="{00000002-7468-4C05-A1C9-F623DAE775A4}"/>
            </c:ext>
          </c:extLst>
        </c:ser>
        <c:ser>
          <c:idx val="3"/>
          <c:order val="3"/>
          <c:tx>
            <c:strRef>
              <c:f>Sheet1!$A$5</c:f>
              <c:strCache>
                <c:ptCount val="1"/>
                <c:pt idx="0">
                  <c:v>Medicare</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&lt;200% FPL</c:v>
                </c:pt>
                <c:pt idx="2">
                  <c:v>200%–399% FPL</c:v>
                </c:pt>
                <c:pt idx="3">
                  <c:v>400%+ FPL</c:v>
                </c:pt>
              </c:strCache>
            </c:strRef>
          </c:cat>
          <c:val>
            <c:numRef>
              <c:f>Sheet1!$B$5:$E$5</c:f>
              <c:numCache>
                <c:formatCode>0%</c:formatCode>
                <c:ptCount val="4"/>
                <c:pt idx="0">
                  <c:v>0.1249</c:v>
                </c:pt>
                <c:pt idx="1">
                  <c:v>0.2727</c:v>
                </c:pt>
                <c:pt idx="2">
                  <c:v>3.7699999999999997E-2</c:v>
                </c:pt>
                <c:pt idx="3">
                  <c:v>1.6199999999999999E-2</c:v>
                </c:pt>
              </c:numCache>
            </c:numRef>
          </c:val>
          <c:extLst>
            <c:ext xmlns:c16="http://schemas.microsoft.com/office/drawing/2014/chart" uri="{C3380CC4-5D6E-409C-BE32-E72D297353CC}">
              <c16:uniqueId val="{00000003-7468-4C05-A1C9-F623DAE775A4}"/>
            </c:ext>
          </c:extLst>
        </c:ser>
        <c:ser>
          <c:idx val="4"/>
          <c:order val="4"/>
          <c:tx>
            <c:strRef>
              <c:f>Sheet1!$A$6</c:f>
              <c:strCache>
                <c:ptCount val="1"/>
                <c:pt idx="0">
                  <c:v>Other</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&lt;200% FPL</c:v>
                </c:pt>
                <c:pt idx="2">
                  <c:v>200%–399% FPL</c:v>
                </c:pt>
                <c:pt idx="3">
                  <c:v>400%+ FPL</c:v>
                </c:pt>
              </c:strCache>
            </c:strRef>
          </c:cat>
          <c:val>
            <c:numRef>
              <c:f>Sheet1!$B$6:$E$6</c:f>
              <c:numCache>
                <c:formatCode>0%</c:formatCode>
                <c:ptCount val="4"/>
                <c:pt idx="0">
                  <c:v>4.5900000000000003E-2</c:v>
                </c:pt>
                <c:pt idx="1">
                  <c:v>5.5300000000000002E-2</c:v>
                </c:pt>
                <c:pt idx="2">
                  <c:v>2.5600000000000001E-2</c:v>
                </c:pt>
                <c:pt idx="3">
                  <c:v>5.1900000000000002E-2</c:v>
                </c:pt>
              </c:numCache>
            </c:numRef>
          </c:val>
          <c:extLst>
            <c:ext xmlns:c16="http://schemas.microsoft.com/office/drawing/2014/chart" uri="{C3380CC4-5D6E-409C-BE32-E72D297353CC}">
              <c16:uniqueId val="{00000000-439C-4807-A11D-30A50BE4667C}"/>
            </c:ext>
          </c:extLst>
        </c:ser>
        <c:ser>
          <c:idx val="5"/>
          <c:order val="5"/>
          <c:tx>
            <c:strRef>
              <c:f>Sheet1!$A$7</c:f>
              <c:strCache>
                <c:ptCount val="1"/>
                <c:pt idx="0">
                  <c:v>Uninsured</c:v>
                </c:pt>
              </c:strCache>
            </c:strRef>
          </c:tx>
          <c:spPr>
            <a:solidFill>
              <a:schemeClr val="tx1">
                <a:lumMod val="50000"/>
                <a:lumOff val="5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&lt;200% FPL</c:v>
                </c:pt>
                <c:pt idx="2">
                  <c:v>200%–399% FPL</c:v>
                </c:pt>
                <c:pt idx="3">
                  <c:v>400%+ FPL</c:v>
                </c:pt>
              </c:strCache>
            </c:strRef>
          </c:cat>
          <c:val>
            <c:numRef>
              <c:f>Sheet1!$B$7:$E$7</c:f>
              <c:numCache>
                <c:formatCode>0%</c:formatCode>
                <c:ptCount val="4"/>
                <c:pt idx="0">
                  <c:v>4.9099999999999998E-2</c:v>
                </c:pt>
                <c:pt idx="1">
                  <c:v>8.5999999999999993E-2</c:v>
                </c:pt>
                <c:pt idx="2">
                  <c:v>4.6199999999999998E-2</c:v>
                </c:pt>
                <c:pt idx="3">
                  <c:v>5.7000000000000002E-3</c:v>
                </c:pt>
              </c:numCache>
            </c:numRef>
          </c:val>
          <c:extLst>
            <c:ext xmlns:c16="http://schemas.microsoft.com/office/drawing/2014/chart" uri="{C3380CC4-5D6E-409C-BE32-E72D297353CC}">
              <c16:uniqueId val="{00000001-439C-4807-A11D-30A50BE4667C}"/>
            </c:ext>
          </c:extLst>
        </c:ser>
        <c:dLbls>
          <c:dLblPos val="ctr"/>
          <c:showLegendKey val="0"/>
          <c:showVal val="1"/>
          <c:showCatName val="0"/>
          <c:showSerName val="0"/>
          <c:showPercent val="0"/>
          <c:showBubbleSize val="0"/>
        </c:dLbls>
        <c:gapWidth val="30"/>
        <c:overlap val="100"/>
        <c:axId val="891773104"/>
        <c:axId val="891763536"/>
      </c:barChart>
      <c:catAx>
        <c:axId val="891773104"/>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lgn="r">
              <a:defRPr sz="1197" b="0" i="0" u="none" strike="noStrike" kern="1200" baseline="0">
                <a:solidFill>
                  <a:schemeClr val="tx1"/>
                </a:solidFill>
                <a:latin typeface="+mn-lt"/>
                <a:ea typeface="+mn-ea"/>
                <a:cs typeface="+mn-cs"/>
              </a:defRPr>
            </a:pPr>
            <a:endParaRPr lang="en-US"/>
          </a:p>
        </c:txPr>
        <c:crossAx val="891763536"/>
        <c:crosses val="autoZero"/>
        <c:auto val="1"/>
        <c:lblAlgn val="ctr"/>
        <c:lblOffset val="100"/>
        <c:noMultiLvlLbl val="0"/>
      </c:catAx>
      <c:valAx>
        <c:axId val="891763536"/>
        <c:scaling>
          <c:orientation val="minMax"/>
          <c:max val="1"/>
        </c:scaling>
        <c:delete val="1"/>
        <c:axPos val="t"/>
        <c:numFmt formatCode="0%" sourceLinked="1"/>
        <c:majorTickMark val="none"/>
        <c:minorTickMark val="none"/>
        <c:tickLblPos val="nextTo"/>
        <c:crossAx val="891773104"/>
        <c:crosses val="autoZero"/>
        <c:crossBetween val="between"/>
      </c:valAx>
      <c:spPr>
        <a:noFill/>
        <a:ln>
          <a:noFill/>
        </a:ln>
        <a:effectLst/>
      </c:spPr>
    </c:plotArea>
    <c:legend>
      <c:legendPos val="t"/>
      <c:layout>
        <c:manualLayout>
          <c:xMode val="edge"/>
          <c:yMode val="edge"/>
          <c:x val="0.14294635392798122"/>
          <c:y val="6.8784467966324661E-2"/>
          <c:w val="0.82323024755962693"/>
          <c:h val="6.3557806920365043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
          <c:w val="0.99981880042772431"/>
          <c:h val="0.91850002030193234"/>
        </c:manualLayout>
      </c:layout>
      <c:barChart>
        <c:barDir val="col"/>
        <c:grouping val="clustered"/>
        <c:varyColors val="0"/>
        <c:ser>
          <c:idx val="0"/>
          <c:order val="0"/>
          <c:tx>
            <c:strRef>
              <c:f>Sheet1!$A$3</c:f>
              <c:strCache>
                <c:ptCount val="1"/>
                <c:pt idx="0">
                  <c:v>Employer, 50–64</c:v>
                </c:pt>
              </c:strCache>
            </c:strRef>
          </c:tx>
          <c:spPr>
            <a:solidFill>
              <a:schemeClr val="accent1"/>
            </a:solid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1-4C2C-434C-80C8-247F8D9B0C70}"/>
              </c:ext>
            </c:extLst>
          </c:dPt>
          <c:dPt>
            <c:idx val="1"/>
            <c:invertIfNegative val="0"/>
            <c:bubble3D val="0"/>
            <c:spPr>
              <a:solidFill>
                <a:schemeClr val="tx2"/>
              </a:solidFill>
              <a:ln>
                <a:noFill/>
              </a:ln>
              <a:effectLst/>
            </c:spPr>
            <c:extLst>
              <c:ext xmlns:c16="http://schemas.microsoft.com/office/drawing/2014/chart" uri="{C3380CC4-5D6E-409C-BE32-E72D297353CC}">
                <c16:uniqueId val="{00000003-4C2C-434C-80C8-247F8D9B0C70}"/>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4C2C-434C-80C8-247F8D9B0C70}"/>
              </c:ext>
            </c:extLst>
          </c:dPt>
          <c:dPt>
            <c:idx val="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4C2C-434C-80C8-247F8D9B0C70}"/>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4C2C-434C-80C8-247F8D9B0C70}"/>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4C2C-434C-80C8-247F8D9B0C70}"/>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4C2C-434C-80C8-247F8D9B0C70}"/>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4C2C-434C-80C8-247F8D9B0C70}"/>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1-4C2C-434C-80C8-247F8D9B0C70}"/>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4C2C-434C-80C8-247F8D9B0C70}"/>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5-4C2C-434C-80C8-247F8D9B0C70}"/>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7-4C2C-434C-80C8-247F8D9B0C70}"/>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9-4C2C-434C-80C8-247F8D9B0C70}"/>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20-4C2C-434C-80C8-247F8D9B0C70}"/>
              </c:ext>
            </c:extLst>
          </c:dPt>
          <c:dPt>
            <c:idx val="14"/>
            <c:invertIfNegative val="0"/>
            <c:bubble3D val="0"/>
            <c:spPr>
              <a:solidFill>
                <a:schemeClr val="accent1"/>
              </a:solidFill>
              <a:ln>
                <a:noFill/>
              </a:ln>
              <a:effectLst/>
            </c:spPr>
            <c:extLst>
              <c:ext xmlns:c16="http://schemas.microsoft.com/office/drawing/2014/chart" uri="{C3380CC4-5D6E-409C-BE32-E72D297353CC}">
                <c16:uniqueId val="{00000000-DAD1-4016-83F3-F80BE2E727ED}"/>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1B-4C2C-434C-80C8-247F8D9B0C70}"/>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F-4C2C-434C-80C8-247F8D9B0C70}"/>
              </c:ext>
            </c:extLst>
          </c:dPt>
          <c:dPt>
            <c:idx val="17"/>
            <c:invertIfNegative val="0"/>
            <c:bubble3D val="0"/>
            <c:spPr>
              <a:solidFill>
                <a:schemeClr val="accent1"/>
              </a:solidFill>
              <a:ln>
                <a:noFill/>
              </a:ln>
              <a:effectLst/>
            </c:spPr>
            <c:extLst>
              <c:ext xmlns:c16="http://schemas.microsoft.com/office/drawing/2014/chart" uri="{C3380CC4-5D6E-409C-BE32-E72D297353CC}">
                <c16:uniqueId val="{0000001E-4C2C-434C-80C8-247F8D9B0C7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&lt;200% FPL</c:v>
                </c:pt>
                <c:pt idx="2">
                  <c:v>200%–399% FPL</c:v>
                </c:pt>
                <c:pt idx="3">
                  <c:v>400%+ FPL</c:v>
                </c:pt>
              </c:strCache>
            </c:strRef>
          </c:cat>
          <c:val>
            <c:numRef>
              <c:f>Sheet1!$B$3:$E$3</c:f>
              <c:numCache>
                <c:formatCode>0%</c:formatCode>
                <c:ptCount val="4"/>
                <c:pt idx="0">
                  <c:v>0.2828</c:v>
                </c:pt>
                <c:pt idx="1">
                  <c:v>0.46579999999999999</c:v>
                </c:pt>
                <c:pt idx="2">
                  <c:v>0.34699999999999998</c:v>
                </c:pt>
                <c:pt idx="3">
                  <c:v>0.1772</c:v>
                </c:pt>
              </c:numCache>
            </c:numRef>
          </c:val>
          <c:extLst>
            <c:ext xmlns:c16="http://schemas.microsoft.com/office/drawing/2014/chart" uri="{C3380CC4-5D6E-409C-BE32-E72D297353CC}">
              <c16:uniqueId val="{0000001C-4C2C-434C-80C8-247F8D9B0C70}"/>
            </c:ext>
          </c:extLst>
        </c:ser>
        <c:dLbls>
          <c:dLblPos val="inEnd"/>
          <c:showLegendKey val="0"/>
          <c:showVal val="1"/>
          <c:showCatName val="0"/>
          <c:showSerName val="0"/>
          <c:showPercent val="0"/>
          <c:showBubbleSize val="0"/>
        </c:dLbls>
        <c:gapWidth val="121"/>
        <c:axId val="1702768639"/>
        <c:axId val="1708641503"/>
      </c:barChart>
      <c:catAx>
        <c:axId val="1702768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85000000000000009"/>
          <c:min val="0"/>
        </c:scaling>
        <c:delete val="1"/>
        <c:axPos val="l"/>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105597911371583E-5"/>
          <c:y val="2.3191360685480895E-2"/>
          <c:w val="0.99971148050938075"/>
          <c:h val="0.89864883690819009"/>
        </c:manualLayout>
      </c:layout>
      <c:barChart>
        <c:barDir val="col"/>
        <c:grouping val="clustered"/>
        <c:varyColors val="0"/>
        <c:ser>
          <c:idx val="0"/>
          <c:order val="0"/>
          <c:tx>
            <c:strRef>
              <c:f>Sheet1!$A$3</c:f>
              <c:strCache>
                <c:ptCount val="1"/>
                <c:pt idx="0">
                  <c:v>Employer, 50–64</c:v>
                </c:pt>
              </c:strCache>
            </c:strRef>
          </c:tx>
          <c:spPr>
            <a:solidFill>
              <a:schemeClr val="accent1"/>
            </a:solidFill>
            <a:ln>
              <a:noFill/>
            </a:ln>
            <a:effectLst/>
          </c:spPr>
          <c:invertIfNegative val="0"/>
          <c:dPt>
            <c:idx val="0"/>
            <c:invertIfNegative val="0"/>
            <c:bubble3D val="0"/>
            <c:spPr>
              <a:solidFill>
                <a:schemeClr val="accent4"/>
              </a:solidFill>
              <a:ln>
                <a:noFill/>
              </a:ln>
              <a:effectLst/>
            </c:spPr>
            <c:extLst>
              <c:ext xmlns:c16="http://schemas.microsoft.com/office/drawing/2014/chart" uri="{C3380CC4-5D6E-409C-BE32-E72D297353CC}">
                <c16:uniqueId val="{00000001-4C2C-434C-80C8-247F8D9B0C70}"/>
              </c:ext>
            </c:extLst>
          </c:dPt>
          <c:dPt>
            <c:idx val="1"/>
            <c:invertIfNegative val="0"/>
            <c:bubble3D val="0"/>
            <c:spPr>
              <a:solidFill>
                <a:schemeClr val="tx2"/>
              </a:solidFill>
              <a:ln>
                <a:noFill/>
              </a:ln>
              <a:effectLst/>
            </c:spPr>
            <c:extLst>
              <c:ext xmlns:c16="http://schemas.microsoft.com/office/drawing/2014/chart" uri="{C3380CC4-5D6E-409C-BE32-E72D297353CC}">
                <c16:uniqueId val="{00000003-4C2C-434C-80C8-247F8D9B0C70}"/>
              </c:ext>
            </c:extLst>
          </c:dPt>
          <c:dPt>
            <c:idx val="2"/>
            <c:invertIfNegative val="0"/>
            <c:bubble3D val="0"/>
            <c:spPr>
              <a:solidFill>
                <a:schemeClr val="accent3"/>
              </a:solidFill>
              <a:ln>
                <a:noFill/>
              </a:ln>
              <a:effectLst/>
            </c:spPr>
            <c:extLst>
              <c:ext xmlns:c16="http://schemas.microsoft.com/office/drawing/2014/chart" uri="{C3380CC4-5D6E-409C-BE32-E72D297353CC}">
                <c16:uniqueId val="{00000005-4C2C-434C-80C8-247F8D9B0C70}"/>
              </c:ext>
            </c:extLst>
          </c:dPt>
          <c:dPt>
            <c:idx val="3"/>
            <c:invertIfNegative val="0"/>
            <c:bubble3D val="0"/>
            <c:spPr>
              <a:solidFill>
                <a:schemeClr val="accent6">
                  <a:lumMod val="60000"/>
                  <a:lumOff val="40000"/>
                </a:schemeClr>
              </a:solidFill>
              <a:ln>
                <a:noFill/>
              </a:ln>
              <a:effectLst/>
            </c:spPr>
            <c:extLst>
              <c:ext xmlns:c16="http://schemas.microsoft.com/office/drawing/2014/chart" uri="{C3380CC4-5D6E-409C-BE32-E72D297353CC}">
                <c16:uniqueId val="{00000007-4C2C-434C-80C8-247F8D9B0C70}"/>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9-4C2C-434C-80C8-247F8D9B0C70}"/>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B-4C2C-434C-80C8-247F8D9B0C70}"/>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D-4C2C-434C-80C8-247F8D9B0C70}"/>
              </c:ext>
            </c:extLst>
          </c:dPt>
          <c:dPt>
            <c:idx val="7"/>
            <c:invertIfNegative val="0"/>
            <c:bubble3D val="0"/>
            <c:spPr>
              <a:solidFill>
                <a:schemeClr val="accent1"/>
              </a:solidFill>
              <a:ln>
                <a:noFill/>
              </a:ln>
              <a:effectLst/>
            </c:spPr>
            <c:extLst>
              <c:ext xmlns:c16="http://schemas.microsoft.com/office/drawing/2014/chart" uri="{C3380CC4-5D6E-409C-BE32-E72D297353CC}">
                <c16:uniqueId val="{0000000F-4C2C-434C-80C8-247F8D9B0C70}"/>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1-4C2C-434C-80C8-247F8D9B0C70}"/>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3-4C2C-434C-80C8-247F8D9B0C70}"/>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5-4C2C-434C-80C8-247F8D9B0C70}"/>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7-4C2C-434C-80C8-247F8D9B0C70}"/>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19-4C2C-434C-80C8-247F8D9B0C70}"/>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20-4C2C-434C-80C8-247F8D9B0C70}"/>
              </c:ext>
            </c:extLst>
          </c:dPt>
          <c:dPt>
            <c:idx val="14"/>
            <c:invertIfNegative val="0"/>
            <c:bubble3D val="0"/>
            <c:spPr>
              <a:solidFill>
                <a:schemeClr val="accent1"/>
              </a:solidFill>
              <a:ln>
                <a:noFill/>
              </a:ln>
              <a:effectLst/>
            </c:spPr>
            <c:extLst>
              <c:ext xmlns:c16="http://schemas.microsoft.com/office/drawing/2014/chart" uri="{C3380CC4-5D6E-409C-BE32-E72D297353CC}">
                <c16:uniqueId val="{00000000-DAD1-4016-83F3-F80BE2E727ED}"/>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1B-4C2C-434C-80C8-247F8D9B0C70}"/>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F-4C2C-434C-80C8-247F8D9B0C70}"/>
              </c:ext>
            </c:extLst>
          </c:dPt>
          <c:dPt>
            <c:idx val="17"/>
            <c:invertIfNegative val="0"/>
            <c:bubble3D val="0"/>
            <c:spPr>
              <a:solidFill>
                <a:schemeClr val="accent1"/>
              </a:solidFill>
              <a:ln>
                <a:noFill/>
              </a:ln>
              <a:effectLst/>
            </c:spPr>
            <c:extLst>
              <c:ext xmlns:c16="http://schemas.microsoft.com/office/drawing/2014/chart" uri="{C3380CC4-5D6E-409C-BE32-E72D297353CC}">
                <c16:uniqueId val="{0000001E-4C2C-434C-80C8-247F8D9B0C7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&lt;200% FPL</c:v>
                </c:pt>
                <c:pt idx="2">
                  <c:v>200%–399% FPL</c:v>
                </c:pt>
                <c:pt idx="3">
                  <c:v>400%+ FPL</c:v>
                </c:pt>
              </c:strCache>
            </c:strRef>
          </c:cat>
          <c:val>
            <c:numRef>
              <c:f>Sheet1!$B$3:$E$3</c:f>
              <c:numCache>
                <c:formatCode>0%</c:formatCode>
                <c:ptCount val="4"/>
                <c:pt idx="0">
                  <c:v>0.25530000000000003</c:v>
                </c:pt>
                <c:pt idx="1">
                  <c:v>0.5353</c:v>
                </c:pt>
                <c:pt idx="2">
                  <c:v>0.32090000000000002</c:v>
                </c:pt>
                <c:pt idx="3">
                  <c:v>0.12239999999999999</c:v>
                </c:pt>
              </c:numCache>
            </c:numRef>
          </c:val>
          <c:extLst>
            <c:ext xmlns:c16="http://schemas.microsoft.com/office/drawing/2014/chart" uri="{C3380CC4-5D6E-409C-BE32-E72D297353CC}">
              <c16:uniqueId val="{0000001C-4C2C-434C-80C8-247F8D9B0C70}"/>
            </c:ext>
          </c:extLst>
        </c:ser>
        <c:dLbls>
          <c:dLblPos val="inEnd"/>
          <c:showLegendKey val="0"/>
          <c:showVal val="1"/>
          <c:showCatName val="0"/>
          <c:showSerName val="0"/>
          <c:showPercent val="0"/>
          <c:showBubbleSize val="0"/>
        </c:dLbls>
        <c:gapWidth val="121"/>
        <c:axId val="1702768639"/>
        <c:axId val="1708641503"/>
      </c:barChart>
      <c:catAx>
        <c:axId val="1702768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0.85000000000000009"/>
          <c:min val="0"/>
        </c:scaling>
        <c:delete val="1"/>
        <c:axPos val="l"/>
        <c:numFmt formatCode="0%" sourceLinked="1"/>
        <c:majorTickMark val="out"/>
        <c:minorTickMark val="none"/>
        <c:tickLblPos val="nextTo"/>
        <c:crossAx val="170276863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4478884583871448E-3"/>
          <c:y val="0.14365827983530557"/>
          <c:w val="0.98127822911025009"/>
          <c:h val="0.62849778365258613"/>
        </c:manualLayout>
      </c:layout>
      <c:barChart>
        <c:barDir val="col"/>
        <c:grouping val="clustered"/>
        <c:varyColors val="0"/>
        <c:ser>
          <c:idx val="1"/>
          <c:order val="0"/>
          <c:tx>
            <c:strRef>
              <c:f>Sheet1!$B$1</c:f>
              <c:strCache>
                <c:ptCount val="1"/>
                <c:pt idx="0">
                  <c:v>All incomes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At least one of four access problems 
because of cost</c:v>
                </c:pt>
                <c:pt idx="1">
                  <c:v>Did not fill prescription</c:v>
                </c:pt>
                <c:pt idx="2">
                  <c:v>Skipped recommended test, treatment, 
or follow-up</c:v>
                </c:pt>
                <c:pt idx="3">
                  <c:v>Had a medical problem, did not visit doctor or clinic</c:v>
                </c:pt>
                <c:pt idx="4">
                  <c:v>Did not get needed specialist care</c:v>
                </c:pt>
              </c:strCache>
            </c:strRef>
          </c:cat>
          <c:val>
            <c:numRef>
              <c:f>Sheet1!$B$2:$B$6</c:f>
              <c:numCache>
                <c:formatCode>0%</c:formatCode>
                <c:ptCount val="5"/>
                <c:pt idx="0">
                  <c:v>0.3211</c:v>
                </c:pt>
                <c:pt idx="1">
                  <c:v>0.17169999999999999</c:v>
                </c:pt>
                <c:pt idx="2">
                  <c:v>0.1956</c:v>
                </c:pt>
                <c:pt idx="3">
                  <c:v>0.18559999999999999</c:v>
                </c:pt>
                <c:pt idx="4">
                  <c:v>0.17080000000000001</c:v>
                </c:pt>
              </c:numCache>
            </c:numRef>
          </c:val>
          <c:extLst>
            <c:ext xmlns:c16="http://schemas.microsoft.com/office/drawing/2014/chart" uri="{C3380CC4-5D6E-409C-BE32-E72D297353CC}">
              <c16:uniqueId val="{00000001-6E2A-4100-B30F-E18C4B611542}"/>
            </c:ext>
          </c:extLst>
        </c:ser>
        <c:ser>
          <c:idx val="2"/>
          <c:order val="1"/>
          <c:tx>
            <c:strRef>
              <c:f>Sheet1!$C$1</c:f>
              <c:strCache>
                <c:ptCount val="1"/>
                <c:pt idx="0">
                  <c:v>&lt;200% FPL</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At least one of four access problems 
because of cost</c:v>
                </c:pt>
                <c:pt idx="1">
                  <c:v>Did not fill prescription</c:v>
                </c:pt>
                <c:pt idx="2">
                  <c:v>Skipped recommended test, treatment, 
or follow-up</c:v>
                </c:pt>
                <c:pt idx="3">
                  <c:v>Had a medical problem, did not visit doctor or clinic</c:v>
                </c:pt>
                <c:pt idx="4">
                  <c:v>Did not get needed specialist care</c:v>
                </c:pt>
              </c:strCache>
            </c:strRef>
          </c:cat>
          <c:val>
            <c:numRef>
              <c:f>Sheet1!$C$2:$C$6</c:f>
              <c:numCache>
                <c:formatCode>0%</c:formatCode>
                <c:ptCount val="5"/>
                <c:pt idx="0">
                  <c:v>0.47989999999999999</c:v>
                </c:pt>
                <c:pt idx="1">
                  <c:v>0.30570000000000003</c:v>
                </c:pt>
                <c:pt idx="2">
                  <c:v>0.32319999999999999</c:v>
                </c:pt>
                <c:pt idx="3">
                  <c:v>0.32600000000000001</c:v>
                </c:pt>
                <c:pt idx="4">
                  <c:v>0.27210000000000001</c:v>
                </c:pt>
              </c:numCache>
            </c:numRef>
          </c:val>
          <c:extLst>
            <c:ext xmlns:c16="http://schemas.microsoft.com/office/drawing/2014/chart" uri="{C3380CC4-5D6E-409C-BE32-E72D297353CC}">
              <c16:uniqueId val="{00000002-6E2A-4100-B30F-E18C4B611542}"/>
            </c:ext>
          </c:extLst>
        </c:ser>
        <c:ser>
          <c:idx val="0"/>
          <c:order val="2"/>
          <c:tx>
            <c:strRef>
              <c:f>Sheet1!$D$1</c:f>
              <c:strCache>
                <c:ptCount val="1"/>
                <c:pt idx="0">
                  <c:v>200%–399% FPL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At least one of four access problems 
because of cost</c:v>
                </c:pt>
                <c:pt idx="1">
                  <c:v>Did not fill prescription</c:v>
                </c:pt>
                <c:pt idx="2">
                  <c:v>Skipped recommended test, treatment, 
or follow-up</c:v>
                </c:pt>
                <c:pt idx="3">
                  <c:v>Had a medical problem, did not visit doctor or clinic</c:v>
                </c:pt>
                <c:pt idx="4">
                  <c:v>Did not get needed specialist care</c:v>
                </c:pt>
              </c:strCache>
            </c:strRef>
          </c:cat>
          <c:val>
            <c:numRef>
              <c:f>Sheet1!$D$2:$D$6</c:f>
              <c:numCache>
                <c:formatCode>0%</c:formatCode>
                <c:ptCount val="5"/>
                <c:pt idx="0">
                  <c:v>0.36620000000000003</c:v>
                </c:pt>
                <c:pt idx="1">
                  <c:v>0.18540000000000001</c:v>
                </c:pt>
                <c:pt idx="2">
                  <c:v>0.19489999999999999</c:v>
                </c:pt>
                <c:pt idx="3">
                  <c:v>0.22739999999999999</c:v>
                </c:pt>
                <c:pt idx="4">
                  <c:v>0.19620000000000001</c:v>
                </c:pt>
              </c:numCache>
            </c:numRef>
          </c:val>
          <c:extLst>
            <c:ext xmlns:c16="http://schemas.microsoft.com/office/drawing/2014/chart" uri="{C3380CC4-5D6E-409C-BE32-E72D297353CC}">
              <c16:uniqueId val="{00000000-15E8-46F4-AECA-86321DBBB9CC}"/>
            </c:ext>
          </c:extLst>
        </c:ser>
        <c:ser>
          <c:idx val="3"/>
          <c:order val="3"/>
          <c:tx>
            <c:strRef>
              <c:f>Sheet1!$E$1</c:f>
              <c:strCache>
                <c:ptCount val="1"/>
                <c:pt idx="0">
                  <c:v>400%+ FPL</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At least one of four access problems 
because of cost</c:v>
                </c:pt>
                <c:pt idx="1">
                  <c:v>Did not fill prescription</c:v>
                </c:pt>
                <c:pt idx="2">
                  <c:v>Skipped recommended test, treatment, 
or follow-up</c:v>
                </c:pt>
                <c:pt idx="3">
                  <c:v>Had a medical problem, did not visit doctor or clinic</c:v>
                </c:pt>
                <c:pt idx="4">
                  <c:v>Did not get needed specialist care</c:v>
                </c:pt>
              </c:strCache>
            </c:strRef>
          </c:cat>
          <c:val>
            <c:numRef>
              <c:f>Sheet1!$E$2:$E$6</c:f>
              <c:numCache>
                <c:formatCode>0%</c:formatCode>
                <c:ptCount val="5"/>
                <c:pt idx="0">
                  <c:v>0.24010000000000001</c:v>
                </c:pt>
                <c:pt idx="1">
                  <c:v>0.12089999999999999</c:v>
                </c:pt>
                <c:pt idx="2">
                  <c:v>0.15720000000000001</c:v>
                </c:pt>
                <c:pt idx="3">
                  <c:v>0.11260000000000001</c:v>
                </c:pt>
                <c:pt idx="4">
                  <c:v>0.1216</c:v>
                </c:pt>
              </c:numCache>
            </c:numRef>
          </c:val>
          <c:extLst>
            <c:ext xmlns:c16="http://schemas.microsoft.com/office/drawing/2014/chart" uri="{C3380CC4-5D6E-409C-BE32-E72D297353CC}">
              <c16:uniqueId val="{00000000-230F-43ED-B2A9-87F4F5FD3254}"/>
            </c:ext>
          </c:extLst>
        </c:ser>
        <c:dLbls>
          <c:dLblPos val="inEnd"/>
          <c:showLegendKey val="0"/>
          <c:showVal val="1"/>
          <c:showCatName val="0"/>
          <c:showSerName val="0"/>
          <c:showPercent val="0"/>
          <c:showBubbleSize val="0"/>
        </c:dLbls>
        <c:gapWidth val="15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197"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0.8"/>
          <c:min val="0"/>
        </c:scaling>
        <c:delete val="1"/>
        <c:axPos val="l"/>
        <c:numFmt formatCode="0%" sourceLinked="1"/>
        <c:majorTickMark val="out"/>
        <c:minorTickMark val="none"/>
        <c:tickLblPos val="nextTo"/>
        <c:crossAx val="-997512720"/>
        <c:crosses val="autoZero"/>
        <c:crossBetween val="between"/>
      </c:valAx>
      <c:spPr>
        <a:noFill/>
        <a:ln w="25400">
          <a:noFill/>
        </a:ln>
        <a:effectLst/>
      </c:spPr>
    </c:plotArea>
    <c:legend>
      <c:legendPos val="r"/>
      <c:layout>
        <c:manualLayout>
          <c:xMode val="edge"/>
          <c:yMode val="edge"/>
          <c:x val="0"/>
          <c:y val="9.2143760611689093E-2"/>
          <c:w val="0.99573775298964817"/>
          <c:h val="6.892951647340900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2328042328042331E-3"/>
          <c:y val="0.13377969552037999"/>
          <c:w val="0.97460317460317458"/>
          <c:h val="0.58629602196975739"/>
        </c:manualLayout>
      </c:layout>
      <c:barChart>
        <c:barDir val="col"/>
        <c:grouping val="clustered"/>
        <c:varyColors val="0"/>
        <c:ser>
          <c:idx val="1"/>
          <c:order val="0"/>
          <c:tx>
            <c:strRef>
              <c:f>Sheet1!$B$1</c:f>
              <c:strCache>
                <c:ptCount val="1"/>
                <c:pt idx="0">
                  <c:v>All incomes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Any bill problem or medical debt</c:v>
                </c:pt>
                <c:pt idx="1">
                  <c:v>Had problems paying 
or unable to pay 
medical bills</c:v>
                </c:pt>
                <c:pt idx="2">
                  <c:v>Contacted by collection agency for unpaid 
medical bills</c:v>
                </c:pt>
                <c:pt idx="3">
                  <c:v>Had to change way 
of life to pay bills</c:v>
                </c:pt>
                <c:pt idx="4">
                  <c:v>Medical bills/debt being paid off over time</c:v>
                </c:pt>
              </c:strCache>
            </c:strRef>
          </c:cat>
          <c:val>
            <c:numRef>
              <c:f>Sheet1!$B$2:$B$6</c:f>
              <c:numCache>
                <c:formatCode>0%</c:formatCode>
                <c:ptCount val="5"/>
                <c:pt idx="0">
                  <c:v>0.3014</c:v>
                </c:pt>
                <c:pt idx="1">
                  <c:v>0.2087</c:v>
                </c:pt>
                <c:pt idx="2">
                  <c:v>0.1376</c:v>
                </c:pt>
                <c:pt idx="3">
                  <c:v>0.1041</c:v>
                </c:pt>
                <c:pt idx="4">
                  <c:v>0.2104</c:v>
                </c:pt>
              </c:numCache>
            </c:numRef>
          </c:val>
          <c:extLst>
            <c:ext xmlns:c16="http://schemas.microsoft.com/office/drawing/2014/chart" uri="{C3380CC4-5D6E-409C-BE32-E72D297353CC}">
              <c16:uniqueId val="{00000001-6E2A-4100-B30F-E18C4B611542}"/>
            </c:ext>
          </c:extLst>
        </c:ser>
        <c:ser>
          <c:idx val="2"/>
          <c:order val="1"/>
          <c:tx>
            <c:strRef>
              <c:f>Sheet1!$C$1</c:f>
              <c:strCache>
                <c:ptCount val="1"/>
                <c:pt idx="0">
                  <c:v>&lt;200% FPL</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bill problem or medical debt</c:v>
                </c:pt>
                <c:pt idx="1">
                  <c:v>Had problems paying 
or unable to pay 
medical bills</c:v>
                </c:pt>
                <c:pt idx="2">
                  <c:v>Contacted by collection agency for unpaid 
medical bills</c:v>
                </c:pt>
                <c:pt idx="3">
                  <c:v>Had to change way 
of life to pay bills</c:v>
                </c:pt>
                <c:pt idx="4">
                  <c:v>Medical bills/debt being paid off over time</c:v>
                </c:pt>
              </c:strCache>
            </c:strRef>
          </c:cat>
          <c:val>
            <c:numRef>
              <c:f>Sheet1!$C$2:$C$6</c:f>
              <c:numCache>
                <c:formatCode>0%</c:formatCode>
                <c:ptCount val="5"/>
                <c:pt idx="0">
                  <c:v>0.44209999999999999</c:v>
                </c:pt>
                <c:pt idx="1">
                  <c:v>0.32740000000000002</c:v>
                </c:pt>
                <c:pt idx="2">
                  <c:v>0.2404</c:v>
                </c:pt>
                <c:pt idx="3">
                  <c:v>0.221</c:v>
                </c:pt>
                <c:pt idx="4">
                  <c:v>0.32150000000000001</c:v>
                </c:pt>
              </c:numCache>
            </c:numRef>
          </c:val>
          <c:extLst>
            <c:ext xmlns:c16="http://schemas.microsoft.com/office/drawing/2014/chart" uri="{C3380CC4-5D6E-409C-BE32-E72D297353CC}">
              <c16:uniqueId val="{00000002-6E2A-4100-B30F-E18C4B611542}"/>
            </c:ext>
          </c:extLst>
        </c:ser>
        <c:ser>
          <c:idx val="0"/>
          <c:order val="2"/>
          <c:tx>
            <c:strRef>
              <c:f>Sheet1!$D$1</c:f>
              <c:strCache>
                <c:ptCount val="1"/>
                <c:pt idx="0">
                  <c:v>200%–399% FPL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bill problem or medical debt</c:v>
                </c:pt>
                <c:pt idx="1">
                  <c:v>Had problems paying 
or unable to pay 
medical bills</c:v>
                </c:pt>
                <c:pt idx="2">
                  <c:v>Contacted by collection agency for unpaid 
medical bills</c:v>
                </c:pt>
                <c:pt idx="3">
                  <c:v>Had to change way 
of life to pay bills</c:v>
                </c:pt>
                <c:pt idx="4">
                  <c:v>Medical bills/debt being paid off over time</c:v>
                </c:pt>
              </c:strCache>
            </c:strRef>
          </c:cat>
          <c:val>
            <c:numRef>
              <c:f>Sheet1!$D$2:$D$6</c:f>
              <c:numCache>
                <c:formatCode>0%</c:formatCode>
                <c:ptCount val="5"/>
                <c:pt idx="0">
                  <c:v>0.38829999999999998</c:v>
                </c:pt>
                <c:pt idx="1">
                  <c:v>0.2702</c:v>
                </c:pt>
                <c:pt idx="2">
                  <c:v>0.16370000000000001</c:v>
                </c:pt>
                <c:pt idx="3">
                  <c:v>0.13519999999999999</c:v>
                </c:pt>
                <c:pt idx="4">
                  <c:v>0.25890000000000002</c:v>
                </c:pt>
              </c:numCache>
            </c:numRef>
          </c:val>
          <c:extLst>
            <c:ext xmlns:c16="http://schemas.microsoft.com/office/drawing/2014/chart" uri="{C3380CC4-5D6E-409C-BE32-E72D297353CC}">
              <c16:uniqueId val="{00000000-3F2C-4E16-952A-AAA5C19B0FC2}"/>
            </c:ext>
          </c:extLst>
        </c:ser>
        <c:ser>
          <c:idx val="3"/>
          <c:order val="3"/>
          <c:tx>
            <c:strRef>
              <c:f>Sheet1!$E$1</c:f>
              <c:strCache>
                <c:ptCount val="1"/>
                <c:pt idx="0">
                  <c:v>400%+ FPL</c:v>
                </c:pt>
              </c:strCache>
            </c:strRef>
          </c:tx>
          <c:spPr>
            <a:solidFill>
              <a:schemeClr val="accent6">
                <a:lumMod val="60000"/>
                <a:lumOff val="40000"/>
              </a:schemeClr>
            </a:solidFill>
            <a:ln>
              <a:noFill/>
            </a:ln>
            <a:effectLst/>
          </c:spPr>
          <c:invertIfNegative val="0"/>
          <c:dLbls>
            <c:dLbl>
              <c:idx val="3"/>
              <c:layout>
                <c:manualLayout>
                  <c:x val="0"/>
                  <c:y val="2.0577275886822784E-3"/>
                </c:manualLayout>
              </c:layout>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EF0-AE42-80AC-CC3DCE7BCC2B}"/>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Sheet1!$A$2:$A$6</c:f>
              <c:strCache>
                <c:ptCount val="5"/>
                <c:pt idx="0">
                  <c:v>Any bill problem or medical debt</c:v>
                </c:pt>
                <c:pt idx="1">
                  <c:v>Had problems paying 
or unable to pay 
medical bills</c:v>
                </c:pt>
                <c:pt idx="2">
                  <c:v>Contacted by collection agency for unpaid 
medical bills</c:v>
                </c:pt>
                <c:pt idx="3">
                  <c:v>Had to change way 
of life to pay bills</c:v>
                </c:pt>
                <c:pt idx="4">
                  <c:v>Medical bills/debt being paid off over time</c:v>
                </c:pt>
              </c:strCache>
            </c:strRef>
          </c:cat>
          <c:val>
            <c:numRef>
              <c:f>Sheet1!$E$2:$E$6</c:f>
              <c:numCache>
                <c:formatCode>0%</c:formatCode>
                <c:ptCount val="5"/>
                <c:pt idx="0">
                  <c:v>0.1956</c:v>
                </c:pt>
                <c:pt idx="1">
                  <c:v>0.128</c:v>
                </c:pt>
                <c:pt idx="2">
                  <c:v>8.7300000000000003E-2</c:v>
                </c:pt>
                <c:pt idx="3">
                  <c:v>4.5999999999999999E-2</c:v>
                </c:pt>
                <c:pt idx="4">
                  <c:v>0.1414</c:v>
                </c:pt>
              </c:numCache>
            </c:numRef>
          </c:val>
          <c:extLst>
            <c:ext xmlns:c16="http://schemas.microsoft.com/office/drawing/2014/chart" uri="{C3380CC4-5D6E-409C-BE32-E72D297353CC}">
              <c16:uniqueId val="{00000000-12CC-47F4-82DB-8C5BCE3E9B7E}"/>
            </c:ext>
          </c:extLst>
        </c:ser>
        <c:dLbls>
          <c:dLblPos val="inEnd"/>
          <c:showLegendKey val="0"/>
          <c:showVal val="1"/>
          <c:showCatName val="0"/>
          <c:showSerName val="0"/>
          <c:showPercent val="0"/>
          <c:showBubbleSize val="0"/>
        </c:dLbls>
        <c:gapWidth val="150"/>
        <c:axId val="-997512720"/>
        <c:axId val="-997645680"/>
      </c:barChart>
      <c:catAx>
        <c:axId val="-997512720"/>
        <c:scaling>
          <c:orientation val="minMax"/>
        </c:scaling>
        <c:delete val="0"/>
        <c:axPos val="b"/>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0" spcFirstLastPara="1" vertOverflow="ellipsis" wrap="square" anchor="ctr" anchorCtr="1"/>
          <a:lstStyle/>
          <a:p>
            <a:pPr>
              <a:defRPr sz="1200" b="0" i="0" u="none" strike="noStrike" kern="1200" baseline="0">
                <a:solidFill>
                  <a:schemeClr val="tx1"/>
                </a:solidFill>
                <a:latin typeface="+mn-lt"/>
                <a:ea typeface="+mn-ea"/>
                <a:cs typeface="+mn-cs"/>
              </a:defRPr>
            </a:pPr>
            <a:endParaRPr lang="en-US"/>
          </a:p>
        </c:txPr>
        <c:crossAx val="-997645680"/>
        <c:crosses val="autoZero"/>
        <c:auto val="1"/>
        <c:lblAlgn val="ctr"/>
        <c:lblOffset val="100"/>
        <c:noMultiLvlLbl val="0"/>
      </c:catAx>
      <c:valAx>
        <c:axId val="-997645680"/>
        <c:scaling>
          <c:orientation val="minMax"/>
          <c:max val="0.8"/>
          <c:min val="0"/>
        </c:scaling>
        <c:delete val="1"/>
        <c:axPos val="l"/>
        <c:numFmt formatCode="0%" sourceLinked="1"/>
        <c:majorTickMark val="out"/>
        <c:minorTickMark val="none"/>
        <c:tickLblPos val="nextTo"/>
        <c:crossAx val="-997512720"/>
        <c:crosses val="autoZero"/>
        <c:crossBetween val="between"/>
      </c:valAx>
      <c:spPr>
        <a:noFill/>
        <a:ln w="25400">
          <a:noFill/>
        </a:ln>
        <a:effectLst/>
      </c:spPr>
    </c:plotArea>
    <c:legend>
      <c:legendPos val="r"/>
      <c:layout>
        <c:manualLayout>
          <c:xMode val="edge"/>
          <c:yMode val="edge"/>
          <c:x val="0"/>
          <c:y val="5.4133345488109212E-2"/>
          <c:w val="0.99794244416447464"/>
          <c:h val="6.8830899929754649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All incomes</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Used up all of savings</c:v>
                </c:pt>
                <c:pt idx="1">
                  <c:v>Took on credit card debt</c:v>
                </c:pt>
                <c:pt idx="2">
                  <c:v>Received a lower credit rating</c:v>
                </c:pt>
                <c:pt idx="3">
                  <c:v>Unable to pay for 
basic necessities 
(food, heat, or rent)</c:v>
                </c:pt>
              </c:strCache>
            </c:strRef>
          </c:cat>
          <c:val>
            <c:numRef>
              <c:f>Sheet1!$B$2:$B$5</c:f>
              <c:numCache>
                <c:formatCode>0%</c:formatCode>
                <c:ptCount val="4"/>
                <c:pt idx="0">
                  <c:v>0.28449999999999998</c:v>
                </c:pt>
                <c:pt idx="1">
                  <c:v>0.46410000000000001</c:v>
                </c:pt>
                <c:pt idx="2">
                  <c:v>0.33119999999999999</c:v>
                </c:pt>
                <c:pt idx="3">
                  <c:v>0.13569999999999999</c:v>
                </c:pt>
              </c:numCache>
            </c:numRef>
          </c:val>
          <c:extLst>
            <c:ext xmlns:c16="http://schemas.microsoft.com/office/drawing/2014/chart" uri="{C3380CC4-5D6E-409C-BE32-E72D297353CC}">
              <c16:uniqueId val="{00000000-2A22-42B9-9D0B-8F63FEFAADC1}"/>
            </c:ext>
          </c:extLst>
        </c:ser>
        <c:ser>
          <c:idx val="1"/>
          <c:order val="1"/>
          <c:tx>
            <c:strRef>
              <c:f>Sheet1!$C$1</c:f>
              <c:strCache>
                <c:ptCount val="1"/>
                <c:pt idx="0">
                  <c:v>&lt;250% FPL</c:v>
                </c:pt>
              </c:strCache>
            </c:strRef>
          </c:tx>
          <c:spPr>
            <a:solidFill>
              <a:schemeClr val="tx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Used up all of savings</c:v>
                </c:pt>
                <c:pt idx="1">
                  <c:v>Took on credit card debt</c:v>
                </c:pt>
                <c:pt idx="2">
                  <c:v>Received a lower credit rating</c:v>
                </c:pt>
                <c:pt idx="3">
                  <c:v>Unable to pay for 
basic necessities 
(food, heat, or rent)</c:v>
                </c:pt>
              </c:strCache>
            </c:strRef>
          </c:cat>
          <c:val>
            <c:numRef>
              <c:f>Sheet1!$C$2:$C$5</c:f>
              <c:numCache>
                <c:formatCode>0%</c:formatCode>
                <c:ptCount val="4"/>
                <c:pt idx="0">
                  <c:v>0.34710000000000002</c:v>
                </c:pt>
                <c:pt idx="1">
                  <c:v>0.40920000000000001</c:v>
                </c:pt>
                <c:pt idx="2">
                  <c:v>0.40639999999999998</c:v>
                </c:pt>
                <c:pt idx="3">
                  <c:v>0.21879999999999999</c:v>
                </c:pt>
              </c:numCache>
            </c:numRef>
          </c:val>
          <c:extLst>
            <c:ext xmlns:c16="http://schemas.microsoft.com/office/drawing/2014/chart" uri="{C3380CC4-5D6E-409C-BE32-E72D297353CC}">
              <c16:uniqueId val="{00000001-2A22-42B9-9D0B-8F63FEFAADC1}"/>
            </c:ext>
          </c:extLst>
        </c:ser>
        <c:ser>
          <c:idx val="2"/>
          <c:order val="2"/>
          <c:tx>
            <c:strRef>
              <c:f>Sheet1!$D$1</c:f>
              <c:strCache>
                <c:ptCount val="1"/>
                <c:pt idx="0">
                  <c:v>250%–399% FPL</c:v>
                </c:pt>
              </c:strCache>
            </c:strRef>
          </c:tx>
          <c:spPr>
            <a:solidFill>
              <a:schemeClr val="accent1">
                <a:alpha val="9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Used up all of savings</c:v>
                </c:pt>
                <c:pt idx="1">
                  <c:v>Took on credit card debt</c:v>
                </c:pt>
                <c:pt idx="2">
                  <c:v>Received a lower credit rating</c:v>
                </c:pt>
                <c:pt idx="3">
                  <c:v>Unable to pay for 
basic necessities 
(food, heat, or rent)</c:v>
                </c:pt>
              </c:strCache>
            </c:strRef>
          </c:cat>
          <c:val>
            <c:numRef>
              <c:f>Sheet1!$D$2:$D$5</c:f>
              <c:numCache>
                <c:formatCode>0%</c:formatCode>
                <c:ptCount val="4"/>
                <c:pt idx="0">
                  <c:v>0.29770000000000002</c:v>
                </c:pt>
                <c:pt idx="1">
                  <c:v>0.44290000000000002</c:v>
                </c:pt>
                <c:pt idx="2">
                  <c:v>0.2923</c:v>
                </c:pt>
                <c:pt idx="3">
                  <c:v>0.1195</c:v>
                </c:pt>
              </c:numCache>
            </c:numRef>
          </c:val>
          <c:extLst>
            <c:ext xmlns:c16="http://schemas.microsoft.com/office/drawing/2014/chart" uri="{C3380CC4-5D6E-409C-BE32-E72D297353CC}">
              <c16:uniqueId val="{00000000-7FDF-493D-AF8A-22E26890CAD8}"/>
            </c:ext>
          </c:extLst>
        </c:ser>
        <c:ser>
          <c:idx val="3"/>
          <c:order val="3"/>
          <c:tx>
            <c:strRef>
              <c:f>Sheet1!$E$1</c:f>
              <c:strCache>
                <c:ptCount val="1"/>
                <c:pt idx="0">
                  <c:v>400%+ FPL</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Used up all of savings</c:v>
                </c:pt>
                <c:pt idx="1">
                  <c:v>Took on credit card debt</c:v>
                </c:pt>
                <c:pt idx="2">
                  <c:v>Received a lower credit rating</c:v>
                </c:pt>
                <c:pt idx="3">
                  <c:v>Unable to pay for 
basic necessities 
(food, heat, or rent)</c:v>
                </c:pt>
              </c:strCache>
            </c:strRef>
          </c:cat>
          <c:val>
            <c:numRef>
              <c:f>Sheet1!$E$2:$E$5</c:f>
              <c:numCache>
                <c:formatCode>0%</c:formatCode>
                <c:ptCount val="4"/>
                <c:pt idx="0">
                  <c:v>0.20200000000000001</c:v>
                </c:pt>
                <c:pt idx="1">
                  <c:v>0.54649999999999999</c:v>
                </c:pt>
                <c:pt idx="2">
                  <c:v>0.28810000000000002</c:v>
                </c:pt>
                <c:pt idx="3">
                  <c:v>6.0499999999999998E-2</c:v>
                </c:pt>
              </c:numCache>
            </c:numRef>
          </c:val>
          <c:extLst>
            <c:ext xmlns:c16="http://schemas.microsoft.com/office/drawing/2014/chart" uri="{C3380CC4-5D6E-409C-BE32-E72D297353CC}">
              <c16:uniqueId val="{00000000-23D9-44D7-ABE8-A459328DFEC4}"/>
            </c:ext>
          </c:extLst>
        </c:ser>
        <c:dLbls>
          <c:dLblPos val="inEnd"/>
          <c:showLegendKey val="0"/>
          <c:showVal val="1"/>
          <c:showCatName val="0"/>
          <c:showSerName val="0"/>
          <c:showPercent val="0"/>
          <c:showBubbleSize val="0"/>
        </c:dLbls>
        <c:gapWidth val="121"/>
        <c:axId val="2113386079"/>
        <c:axId val="2113373599"/>
      </c:barChart>
      <c:catAx>
        <c:axId val="2113386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2113373599"/>
        <c:crosses val="autoZero"/>
        <c:auto val="1"/>
        <c:lblAlgn val="ctr"/>
        <c:lblOffset val="100"/>
        <c:noMultiLvlLbl val="0"/>
      </c:catAx>
      <c:valAx>
        <c:axId val="2113373599"/>
        <c:scaling>
          <c:orientation val="minMax"/>
          <c:max val="0.8"/>
        </c:scaling>
        <c:delete val="1"/>
        <c:axPos val="l"/>
        <c:numFmt formatCode="0%" sourceLinked="1"/>
        <c:majorTickMark val="none"/>
        <c:minorTickMark val="none"/>
        <c:tickLblPos val="nextTo"/>
        <c:crossAx val="2113386079"/>
        <c:crosses val="autoZero"/>
        <c:crossBetween val="between"/>
      </c:valAx>
      <c:spPr>
        <a:noFill/>
        <a:ln>
          <a:noFill/>
        </a:ln>
        <a:effectLst/>
      </c:spPr>
    </c:plotArea>
    <c:legend>
      <c:legendPos val="t"/>
      <c:layout>
        <c:manualLayout>
          <c:xMode val="edge"/>
          <c:yMode val="edge"/>
          <c:x val="0"/>
          <c:y val="6.7735414853383427E-2"/>
          <c:w val="0.99893532700168508"/>
          <c:h val="6.8497850981579372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3707595537876142E-5"/>
          <c:y val="0.11598505639722859"/>
          <c:w val="0.99980456291461339"/>
          <c:h val="0.73274757747221309"/>
        </c:manualLayout>
      </c:layout>
      <c:barChart>
        <c:barDir val="col"/>
        <c:grouping val="clustered"/>
        <c:varyColors val="0"/>
        <c:ser>
          <c:idx val="0"/>
          <c:order val="0"/>
          <c:tx>
            <c:strRef>
              <c:f>Sheet1!$A$2</c:f>
              <c:strCache>
                <c:ptCount val="1"/>
                <c:pt idx="0">
                  <c:v>No medical bill problems or debt</c:v>
                </c:pt>
              </c:strCache>
            </c:strRef>
          </c:tx>
          <c:spPr>
            <a:solidFill>
              <a:schemeClr val="accent1"/>
            </a:solidFill>
            <a:ln>
              <a:noFill/>
            </a:ln>
            <a:effectLst/>
          </c:spPr>
          <c:invertIfNegative val="0"/>
          <c:dPt>
            <c:idx val="0"/>
            <c:invertIfNegative val="0"/>
            <c:bubble3D val="0"/>
            <c:spPr>
              <a:solidFill>
                <a:schemeClr val="accent1"/>
              </a:solidFill>
              <a:ln>
                <a:noFill/>
              </a:ln>
              <a:effectLst/>
            </c:spPr>
            <c:extLst>
              <c:ext xmlns:c16="http://schemas.microsoft.com/office/drawing/2014/chart" uri="{C3380CC4-5D6E-409C-BE32-E72D297353CC}">
                <c16:uniqueId val="{00000001-4C2C-434C-80C8-247F8D9B0C70}"/>
              </c:ext>
            </c:extLst>
          </c:dPt>
          <c:dPt>
            <c:idx val="1"/>
            <c:invertIfNegative val="0"/>
            <c:bubble3D val="0"/>
            <c:spPr>
              <a:solidFill>
                <a:schemeClr val="accent1"/>
              </a:solidFill>
              <a:ln>
                <a:noFill/>
              </a:ln>
              <a:effectLst/>
            </c:spPr>
            <c:extLst>
              <c:ext xmlns:c16="http://schemas.microsoft.com/office/drawing/2014/chart" uri="{C3380CC4-5D6E-409C-BE32-E72D297353CC}">
                <c16:uniqueId val="{00000003-4C2C-434C-80C8-247F8D9B0C70}"/>
              </c:ext>
            </c:extLst>
          </c:dPt>
          <c:dPt>
            <c:idx val="2"/>
            <c:invertIfNegative val="0"/>
            <c:bubble3D val="0"/>
            <c:spPr>
              <a:solidFill>
                <a:schemeClr val="accent1"/>
              </a:solidFill>
              <a:ln>
                <a:noFill/>
              </a:ln>
              <a:effectLst/>
            </c:spPr>
            <c:extLst>
              <c:ext xmlns:c16="http://schemas.microsoft.com/office/drawing/2014/chart" uri="{C3380CC4-5D6E-409C-BE32-E72D297353CC}">
                <c16:uniqueId val="{00000005-4C2C-434C-80C8-247F8D9B0C70}"/>
              </c:ext>
            </c:extLst>
          </c:dPt>
          <c:dPt>
            <c:idx val="3"/>
            <c:invertIfNegative val="0"/>
            <c:bubble3D val="0"/>
            <c:spPr>
              <a:solidFill>
                <a:schemeClr val="accent1"/>
              </a:solidFill>
              <a:ln>
                <a:noFill/>
              </a:ln>
              <a:effectLst/>
            </c:spPr>
            <c:extLst>
              <c:ext xmlns:c16="http://schemas.microsoft.com/office/drawing/2014/chart" uri="{C3380CC4-5D6E-409C-BE32-E72D297353CC}">
                <c16:uniqueId val="{00000007-4C2C-434C-80C8-247F8D9B0C70}"/>
              </c:ext>
            </c:extLst>
          </c:dPt>
          <c:dPt>
            <c:idx val="4"/>
            <c:invertIfNegative val="0"/>
            <c:bubble3D val="0"/>
            <c:spPr>
              <a:solidFill>
                <a:schemeClr val="accent1"/>
              </a:solidFill>
              <a:ln>
                <a:noFill/>
              </a:ln>
              <a:effectLst/>
            </c:spPr>
            <c:extLst>
              <c:ext xmlns:c16="http://schemas.microsoft.com/office/drawing/2014/chart" uri="{C3380CC4-5D6E-409C-BE32-E72D297353CC}">
                <c16:uniqueId val="{0000000B-4C2C-434C-80C8-247F8D9B0C70}"/>
              </c:ext>
            </c:extLst>
          </c:dPt>
          <c:dPt>
            <c:idx val="5"/>
            <c:invertIfNegative val="0"/>
            <c:bubble3D val="0"/>
            <c:spPr>
              <a:solidFill>
                <a:schemeClr val="accent1"/>
              </a:solidFill>
              <a:ln>
                <a:noFill/>
              </a:ln>
              <a:effectLst/>
            </c:spPr>
            <c:extLst>
              <c:ext xmlns:c16="http://schemas.microsoft.com/office/drawing/2014/chart" uri="{C3380CC4-5D6E-409C-BE32-E72D297353CC}">
                <c16:uniqueId val="{0000000D-4C2C-434C-80C8-247F8D9B0C70}"/>
              </c:ext>
            </c:extLst>
          </c:dPt>
          <c:dPt>
            <c:idx val="6"/>
            <c:invertIfNegative val="0"/>
            <c:bubble3D val="0"/>
            <c:spPr>
              <a:solidFill>
                <a:schemeClr val="accent1"/>
              </a:solidFill>
              <a:ln>
                <a:noFill/>
              </a:ln>
              <a:effectLst/>
            </c:spPr>
            <c:extLst>
              <c:ext xmlns:c16="http://schemas.microsoft.com/office/drawing/2014/chart" uri="{C3380CC4-5D6E-409C-BE32-E72D297353CC}">
                <c16:uniqueId val="{0000000F-4C2C-434C-80C8-247F8D9B0C70}"/>
              </c:ext>
            </c:extLst>
          </c:dPt>
          <c:dPt>
            <c:idx val="7"/>
            <c:invertIfNegative val="0"/>
            <c:bubble3D val="0"/>
            <c:spPr>
              <a:solidFill>
                <a:schemeClr val="accent1"/>
              </a:solidFill>
              <a:ln>
                <a:noFill/>
              </a:ln>
              <a:effectLst/>
            </c:spPr>
            <c:extLst>
              <c:ext xmlns:c16="http://schemas.microsoft.com/office/drawing/2014/chart" uri="{C3380CC4-5D6E-409C-BE32-E72D297353CC}">
                <c16:uniqueId val="{00000011-4C2C-434C-80C8-247F8D9B0C70}"/>
              </c:ext>
            </c:extLst>
          </c:dPt>
          <c:dPt>
            <c:idx val="8"/>
            <c:invertIfNegative val="0"/>
            <c:bubble3D val="0"/>
            <c:spPr>
              <a:solidFill>
                <a:schemeClr val="accent1"/>
              </a:solidFill>
              <a:ln>
                <a:noFill/>
              </a:ln>
              <a:effectLst/>
            </c:spPr>
            <c:extLst>
              <c:ext xmlns:c16="http://schemas.microsoft.com/office/drawing/2014/chart" uri="{C3380CC4-5D6E-409C-BE32-E72D297353CC}">
                <c16:uniqueId val="{00000013-4C2C-434C-80C8-247F8D9B0C70}"/>
              </c:ext>
            </c:extLst>
          </c:dPt>
          <c:dPt>
            <c:idx val="9"/>
            <c:invertIfNegative val="0"/>
            <c:bubble3D val="0"/>
            <c:spPr>
              <a:solidFill>
                <a:schemeClr val="accent1"/>
              </a:solidFill>
              <a:ln>
                <a:noFill/>
              </a:ln>
              <a:effectLst/>
            </c:spPr>
            <c:extLst>
              <c:ext xmlns:c16="http://schemas.microsoft.com/office/drawing/2014/chart" uri="{C3380CC4-5D6E-409C-BE32-E72D297353CC}">
                <c16:uniqueId val="{00000015-4C2C-434C-80C8-247F8D9B0C70}"/>
              </c:ext>
            </c:extLst>
          </c:dPt>
          <c:dPt>
            <c:idx val="10"/>
            <c:invertIfNegative val="0"/>
            <c:bubble3D val="0"/>
            <c:spPr>
              <a:solidFill>
                <a:schemeClr val="accent1"/>
              </a:solidFill>
              <a:ln>
                <a:noFill/>
              </a:ln>
              <a:effectLst/>
            </c:spPr>
            <c:extLst>
              <c:ext xmlns:c16="http://schemas.microsoft.com/office/drawing/2014/chart" uri="{C3380CC4-5D6E-409C-BE32-E72D297353CC}">
                <c16:uniqueId val="{00000017-4C2C-434C-80C8-247F8D9B0C70}"/>
              </c:ext>
            </c:extLst>
          </c:dPt>
          <c:dPt>
            <c:idx val="11"/>
            <c:invertIfNegative val="0"/>
            <c:bubble3D val="0"/>
            <c:spPr>
              <a:solidFill>
                <a:schemeClr val="accent1"/>
              </a:solidFill>
              <a:ln>
                <a:noFill/>
              </a:ln>
              <a:effectLst/>
            </c:spPr>
            <c:extLst>
              <c:ext xmlns:c16="http://schemas.microsoft.com/office/drawing/2014/chart" uri="{C3380CC4-5D6E-409C-BE32-E72D297353CC}">
                <c16:uniqueId val="{00000019-4C2C-434C-80C8-247F8D9B0C70}"/>
              </c:ext>
            </c:extLst>
          </c:dPt>
          <c:dPt>
            <c:idx val="12"/>
            <c:invertIfNegative val="0"/>
            <c:bubble3D val="0"/>
            <c:spPr>
              <a:solidFill>
                <a:schemeClr val="accent1"/>
              </a:solidFill>
              <a:ln>
                <a:noFill/>
              </a:ln>
              <a:effectLst/>
            </c:spPr>
            <c:extLst>
              <c:ext xmlns:c16="http://schemas.microsoft.com/office/drawing/2014/chart" uri="{C3380CC4-5D6E-409C-BE32-E72D297353CC}">
                <c16:uniqueId val="{00000020-4C2C-434C-80C8-247F8D9B0C70}"/>
              </c:ext>
            </c:extLst>
          </c:dPt>
          <c:dPt>
            <c:idx val="13"/>
            <c:invertIfNegative val="0"/>
            <c:bubble3D val="0"/>
            <c:spPr>
              <a:solidFill>
                <a:schemeClr val="accent1"/>
              </a:solidFill>
              <a:ln>
                <a:noFill/>
              </a:ln>
              <a:effectLst/>
            </c:spPr>
            <c:extLst>
              <c:ext xmlns:c16="http://schemas.microsoft.com/office/drawing/2014/chart" uri="{C3380CC4-5D6E-409C-BE32-E72D297353CC}">
                <c16:uniqueId val="{00000000-DAD1-4016-83F3-F80BE2E727ED}"/>
              </c:ext>
            </c:extLst>
          </c:dPt>
          <c:dPt>
            <c:idx val="14"/>
            <c:invertIfNegative val="0"/>
            <c:bubble3D val="0"/>
            <c:spPr>
              <a:solidFill>
                <a:schemeClr val="accent1"/>
              </a:solidFill>
              <a:ln>
                <a:noFill/>
              </a:ln>
              <a:effectLst/>
            </c:spPr>
            <c:extLst>
              <c:ext xmlns:c16="http://schemas.microsoft.com/office/drawing/2014/chart" uri="{C3380CC4-5D6E-409C-BE32-E72D297353CC}">
                <c16:uniqueId val="{0000001B-4C2C-434C-80C8-247F8D9B0C70}"/>
              </c:ext>
            </c:extLst>
          </c:dPt>
          <c:dPt>
            <c:idx val="15"/>
            <c:invertIfNegative val="0"/>
            <c:bubble3D val="0"/>
            <c:spPr>
              <a:solidFill>
                <a:schemeClr val="accent1"/>
              </a:solidFill>
              <a:ln>
                <a:noFill/>
              </a:ln>
              <a:effectLst/>
            </c:spPr>
            <c:extLst>
              <c:ext xmlns:c16="http://schemas.microsoft.com/office/drawing/2014/chart" uri="{C3380CC4-5D6E-409C-BE32-E72D297353CC}">
                <c16:uniqueId val="{0000001F-4C2C-434C-80C8-247F8D9B0C70}"/>
              </c:ext>
            </c:extLst>
          </c:dPt>
          <c:dPt>
            <c:idx val="16"/>
            <c:invertIfNegative val="0"/>
            <c:bubble3D val="0"/>
            <c:spPr>
              <a:solidFill>
                <a:schemeClr val="accent1"/>
              </a:solidFill>
              <a:ln>
                <a:noFill/>
              </a:ln>
              <a:effectLst/>
            </c:spPr>
            <c:extLst>
              <c:ext xmlns:c16="http://schemas.microsoft.com/office/drawing/2014/chart" uri="{C3380CC4-5D6E-409C-BE32-E72D297353CC}">
                <c16:uniqueId val="{0000001E-4C2C-434C-80C8-247F8D9B0C70}"/>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&lt;250% FPL</c:v>
                </c:pt>
                <c:pt idx="2">
                  <c:v>250%–399% FPL</c:v>
                </c:pt>
                <c:pt idx="3">
                  <c:v>400%+ FPL</c:v>
                </c:pt>
              </c:strCache>
            </c:strRef>
          </c:cat>
          <c:val>
            <c:numRef>
              <c:f>Sheet1!$B$2:$E$2</c:f>
              <c:numCache>
                <c:formatCode>0%</c:formatCode>
                <c:ptCount val="4"/>
                <c:pt idx="0">
                  <c:v>0.24560000000000001</c:v>
                </c:pt>
                <c:pt idx="1">
                  <c:v>0.502</c:v>
                </c:pt>
                <c:pt idx="2">
                  <c:v>0.2555</c:v>
                </c:pt>
                <c:pt idx="3">
                  <c:v>0.15210000000000001</c:v>
                </c:pt>
              </c:numCache>
            </c:numRef>
          </c:val>
          <c:extLst>
            <c:ext xmlns:c16="http://schemas.microsoft.com/office/drawing/2014/chart" uri="{C3380CC4-5D6E-409C-BE32-E72D297353CC}">
              <c16:uniqueId val="{0000001C-4C2C-434C-80C8-247F8D9B0C70}"/>
            </c:ext>
          </c:extLst>
        </c:ser>
        <c:ser>
          <c:idx val="1"/>
          <c:order val="1"/>
          <c:tx>
            <c:strRef>
              <c:f>Sheet1!$A$3</c:f>
              <c:strCache>
                <c:ptCount val="1"/>
                <c:pt idx="0">
                  <c:v>Any medical bill problems or debt</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Sheet1!$B$1:$E$1</c:f>
              <c:strCache>
                <c:ptCount val="4"/>
                <c:pt idx="0">
                  <c:v>All incomes</c:v>
                </c:pt>
                <c:pt idx="1">
                  <c:v>&lt;250% FPL</c:v>
                </c:pt>
                <c:pt idx="2">
                  <c:v>250%–399% FPL</c:v>
                </c:pt>
                <c:pt idx="3">
                  <c:v>400%+ FPL</c:v>
                </c:pt>
              </c:strCache>
            </c:strRef>
          </c:cat>
          <c:val>
            <c:numRef>
              <c:f>Sheet1!$B$3:$E$3</c:f>
              <c:numCache>
                <c:formatCode>0%</c:formatCode>
                <c:ptCount val="4"/>
                <c:pt idx="0">
                  <c:v>0.62639999999999996</c:v>
                </c:pt>
                <c:pt idx="1">
                  <c:v>0.70989999999999998</c:v>
                </c:pt>
                <c:pt idx="2">
                  <c:v>0.61419999999999997</c:v>
                </c:pt>
                <c:pt idx="3">
                  <c:v>0.54700000000000004</c:v>
                </c:pt>
              </c:numCache>
            </c:numRef>
          </c:val>
          <c:extLst>
            <c:ext xmlns:c16="http://schemas.microsoft.com/office/drawing/2014/chart" uri="{C3380CC4-5D6E-409C-BE32-E72D297353CC}">
              <c16:uniqueId val="{00000022-2D86-4F76-97CD-991D00947B04}"/>
            </c:ext>
          </c:extLst>
        </c:ser>
        <c:dLbls>
          <c:showLegendKey val="0"/>
          <c:showVal val="0"/>
          <c:showCatName val="0"/>
          <c:showSerName val="0"/>
          <c:showPercent val="0"/>
          <c:showBubbleSize val="0"/>
        </c:dLbls>
        <c:gapWidth val="200"/>
        <c:axId val="1702768639"/>
        <c:axId val="1708641503"/>
      </c:barChart>
      <c:catAx>
        <c:axId val="1702768639"/>
        <c:scaling>
          <c:orientation val="minMax"/>
        </c:scaling>
        <c:delete val="0"/>
        <c:axPos val="b"/>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solidFill>
                <a:latin typeface="+mn-lt"/>
                <a:ea typeface="+mn-ea"/>
                <a:cs typeface="+mn-cs"/>
              </a:defRPr>
            </a:pPr>
            <a:endParaRPr lang="en-US"/>
          </a:p>
        </c:txPr>
        <c:crossAx val="1708641503"/>
        <c:crosses val="autoZero"/>
        <c:auto val="1"/>
        <c:lblAlgn val="ctr"/>
        <c:lblOffset val="100"/>
        <c:noMultiLvlLbl val="0"/>
      </c:catAx>
      <c:valAx>
        <c:axId val="1708641503"/>
        <c:scaling>
          <c:orientation val="minMax"/>
          <c:max val="1"/>
          <c:min val="0"/>
        </c:scaling>
        <c:delete val="1"/>
        <c:axPos val="l"/>
        <c:numFmt formatCode="0%" sourceLinked="1"/>
        <c:majorTickMark val="out"/>
        <c:minorTickMark val="none"/>
        <c:tickLblPos val="nextTo"/>
        <c:crossAx val="1702768639"/>
        <c:crosses val="autoZero"/>
        <c:crossBetween val="between"/>
      </c:valAx>
      <c:spPr>
        <a:noFill/>
        <a:ln>
          <a:noFill/>
        </a:ln>
        <a:effectLst/>
      </c:spPr>
    </c:plotArea>
    <c:legend>
      <c:legendPos val="r"/>
      <c:layout>
        <c:manualLayout>
          <c:xMode val="edge"/>
          <c:yMode val="edge"/>
          <c:x val="7.88728082844216E-2"/>
          <c:y val="4.0516225397598062E-2"/>
          <c:w val="0.85375187076851322"/>
          <c:h val="0.12171607802420001"/>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b="1">
              <a:latin typeface="Suisse Int'l Bold" panose="020B0804000000000000" pitchFamily="34" charset="77"/>
            </a:endParaRPr>
          </a:p>
        </p:txBody>
      </p:sp>
      <p:sp>
        <p:nvSpPr>
          <p:cNvPr id="3" name="Date Placeholder 2"/>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34E75CA9-D3DC-4CC4-B26F-4572B05774CA}" type="datetimeFigureOut">
              <a:rPr lang="en-US" b="1" smtClean="0">
                <a:latin typeface="Suisse Int'l Bold" panose="020B0804000000000000" pitchFamily="34" charset="77"/>
              </a:rPr>
              <a:t>8/8/2023</a:t>
            </a:fld>
            <a:endParaRPr lang="en-US" b="1">
              <a:latin typeface="Suisse Int'l Bold" panose="020B0804000000000000" pitchFamily="34" charset="77"/>
            </a:endParaRPr>
          </a:p>
        </p:txBody>
      </p:sp>
      <p:sp>
        <p:nvSpPr>
          <p:cNvPr id="4" name="Footer Placeholder 3"/>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b="1">
              <a:latin typeface="Suisse Int'l Bold" panose="020B0804000000000000" pitchFamily="34" charset="77"/>
            </a:endParaRPr>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092E6626-612B-455B-9FD1-DD7A1306BEA5}" type="slidenum">
              <a:rPr lang="en-US" b="1" smtClean="0">
                <a:latin typeface="Suisse Int'l Bold" panose="020B0804000000000000" pitchFamily="34" charset="77"/>
              </a:rPr>
              <a:t>‹#›</a:t>
            </a:fld>
            <a:endParaRPr lang="en-US" b="1">
              <a:latin typeface="Suisse Int'l Bold" panose="020B0804000000000000" pitchFamily="34" charset="77"/>
            </a:endParaRPr>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b="1" i="0">
                <a:latin typeface="Suisse Int'l Bold" panose="020B0804000000000000" pitchFamily="34" charset="77"/>
              </a:defRPr>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b="1" i="0">
                <a:latin typeface="Suisse Int'l Bold" panose="020B0804000000000000" pitchFamily="34" charset="77"/>
              </a:defRPr>
            </a:lvl1pPr>
          </a:lstStyle>
          <a:p>
            <a:fld id="{03A1D146-B4E0-1741-B9EE-9789392EFCC4}" type="datetimeFigureOut">
              <a:rPr lang="en-US" smtClean="0"/>
              <a:pPr/>
              <a:t>8/8/2023</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b="1" i="0">
                <a:latin typeface="Suisse Int'l Bold" panose="020B0804000000000000" pitchFamily="34" charset="77"/>
              </a:defRPr>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b="1" i="0">
                <a:latin typeface="Suisse Int'l Bold" panose="020B0804000000000000" pitchFamily="34" charset="77"/>
              </a:defRPr>
            </a:lvl1pPr>
          </a:lstStyle>
          <a:p>
            <a:fld id="{97863621-2E60-B848-8968-B0341E26A312}" type="slidenum">
              <a:rPr lang="en-US" smtClean="0"/>
              <a:pPr/>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b="1" i="0" kern="1200">
        <a:solidFill>
          <a:schemeClr val="tx1"/>
        </a:solidFill>
        <a:latin typeface="Suisse Int'l Bold" panose="020B0804000000000000" pitchFamily="34" charset="77"/>
        <a:ea typeface="+mn-ea"/>
        <a:cs typeface="+mn-cs"/>
      </a:defRPr>
    </a:lvl1pPr>
    <a:lvl2pPr marL="609585" algn="l" defTabSz="609585" rtl="0" eaLnBrk="1" latinLnBrk="0" hangingPunct="1">
      <a:defRPr sz="1600" b="1" i="0" kern="1200">
        <a:solidFill>
          <a:schemeClr val="tx1"/>
        </a:solidFill>
        <a:latin typeface="Suisse Int'l Bold" panose="020B0804000000000000" pitchFamily="34" charset="77"/>
        <a:ea typeface="+mn-ea"/>
        <a:cs typeface="+mn-cs"/>
      </a:defRPr>
    </a:lvl2pPr>
    <a:lvl3pPr marL="1219170" algn="l" defTabSz="609585" rtl="0" eaLnBrk="1" latinLnBrk="0" hangingPunct="1">
      <a:defRPr sz="1600" b="1" i="0" kern="1200">
        <a:solidFill>
          <a:schemeClr val="tx1"/>
        </a:solidFill>
        <a:latin typeface="Suisse Int'l Bold" panose="020B0804000000000000" pitchFamily="34" charset="77"/>
        <a:ea typeface="+mn-ea"/>
        <a:cs typeface="+mn-cs"/>
      </a:defRPr>
    </a:lvl3pPr>
    <a:lvl4pPr marL="1828754" algn="l" defTabSz="609585" rtl="0" eaLnBrk="1" latinLnBrk="0" hangingPunct="1">
      <a:defRPr sz="1600" b="1" i="0" kern="1200">
        <a:solidFill>
          <a:schemeClr val="tx1"/>
        </a:solidFill>
        <a:latin typeface="Suisse Int'l Bold" panose="020B0804000000000000" pitchFamily="34" charset="77"/>
        <a:ea typeface="+mn-ea"/>
        <a:cs typeface="+mn-cs"/>
      </a:defRPr>
    </a:lvl4pPr>
    <a:lvl5pPr marL="2438339" algn="l" defTabSz="609585" rtl="0" eaLnBrk="1" latinLnBrk="0" hangingPunct="1">
      <a:defRPr sz="1600" b="1" i="0" kern="1200">
        <a:solidFill>
          <a:schemeClr val="tx1"/>
        </a:solidFill>
        <a:latin typeface="Suisse Int'l Bold" panose="020B0804000000000000" pitchFamily="34" charset="77"/>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97863621-2E60-B848-8968-B0341E26A312}" type="slidenum">
              <a:rPr lang="en-US" smtClean="0"/>
              <a:pPr/>
              <a:t>1</a:t>
            </a:fld>
            <a:endParaRPr lang="en-US"/>
          </a:p>
        </p:txBody>
      </p:sp>
    </p:spTree>
    <p:extLst>
      <p:ext uri="{BB962C8B-B14F-4D97-AF65-F5344CB8AC3E}">
        <p14:creationId xmlns:p14="http://schemas.microsoft.com/office/powerpoint/2010/main" val="3718852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2</a:t>
            </a:fld>
            <a:endParaRPr lang="en-US"/>
          </a:p>
        </p:txBody>
      </p:sp>
    </p:spTree>
    <p:extLst>
      <p:ext uri="{BB962C8B-B14F-4D97-AF65-F5344CB8AC3E}">
        <p14:creationId xmlns:p14="http://schemas.microsoft.com/office/powerpoint/2010/main" val="15114444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3</a:t>
            </a:fld>
            <a:endParaRPr lang="en-US"/>
          </a:p>
        </p:txBody>
      </p:sp>
    </p:spTree>
    <p:extLst>
      <p:ext uri="{BB962C8B-B14F-4D97-AF65-F5344CB8AC3E}">
        <p14:creationId xmlns:p14="http://schemas.microsoft.com/office/powerpoint/2010/main" val="2106111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4</a:t>
            </a:fld>
            <a:endParaRPr lang="en-US"/>
          </a:p>
        </p:txBody>
      </p:sp>
    </p:spTree>
    <p:extLst>
      <p:ext uri="{BB962C8B-B14F-4D97-AF65-F5344CB8AC3E}">
        <p14:creationId xmlns:p14="http://schemas.microsoft.com/office/powerpoint/2010/main" val="428408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5</a:t>
            </a:fld>
            <a:endParaRPr lang="en-US"/>
          </a:p>
        </p:txBody>
      </p:sp>
    </p:spTree>
    <p:extLst>
      <p:ext uri="{BB962C8B-B14F-4D97-AF65-F5344CB8AC3E}">
        <p14:creationId xmlns:p14="http://schemas.microsoft.com/office/powerpoint/2010/main" val="36448574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6</a:t>
            </a:fld>
            <a:endParaRPr lang="en-US"/>
          </a:p>
        </p:txBody>
      </p:sp>
    </p:spTree>
    <p:extLst>
      <p:ext uri="{BB962C8B-B14F-4D97-AF65-F5344CB8AC3E}">
        <p14:creationId xmlns:p14="http://schemas.microsoft.com/office/powerpoint/2010/main" val="2539454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97863621-2E60-B848-8968-B0341E26A312}" type="slidenum">
              <a:rPr lang="en-US" smtClean="0"/>
              <a:pPr/>
              <a:t>7</a:t>
            </a:fld>
            <a:endParaRPr lang="en-US"/>
          </a:p>
        </p:txBody>
      </p:sp>
    </p:spTree>
    <p:extLst>
      <p:ext uri="{BB962C8B-B14F-4D97-AF65-F5344CB8AC3E}">
        <p14:creationId xmlns:p14="http://schemas.microsoft.com/office/powerpoint/2010/main" val="3103834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Graph Layout: 01">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EA9BB7-F188-5443-B4C2-E09C82B82C23}"/>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2" name="TextBox 1"/>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a:latin typeface="Arial" panose="020B0604020202020204" pitchFamily="34" charset="0"/>
                <a:cs typeface="Arial" panose="020B0604020202020204" pitchFamily="34" charset="0"/>
              </a:rPr>
              <a:t>Source: Lauren A. Haynes and Sara R. Collins, </a:t>
            </a:r>
            <a:r>
              <a:rPr lang="en-US" sz="800" b="0" i="1">
                <a:latin typeface="Arial" panose="020B0604020202020204" pitchFamily="34" charset="0"/>
                <a:cs typeface="Arial" panose="020B0604020202020204" pitchFamily="34" charset="0"/>
              </a:rPr>
              <a:t>Can Older Adults with Employer Coverage Afford Their Health Care?</a:t>
            </a:r>
            <a:br>
              <a:rPr lang="en-US" sz="800" b="0" i="1">
                <a:latin typeface="Arial" panose="020B0604020202020204" pitchFamily="34" charset="0"/>
                <a:cs typeface="Arial" panose="020B0604020202020204" pitchFamily="34" charset="0"/>
              </a:rPr>
            </a:br>
            <a:r>
              <a:rPr lang="en-US" sz="800" b="0" i="1">
                <a:latin typeface="Arial" panose="020B0604020202020204" pitchFamily="34" charset="0"/>
                <a:cs typeface="Arial" panose="020B0604020202020204" pitchFamily="34" charset="0"/>
              </a:rPr>
              <a:t>Findings from the Commonwealth Fund Biennial Health Insurance Survey, 2022</a:t>
            </a:r>
            <a:r>
              <a:rPr lang="en-US" sz="800" b="0" i="0">
                <a:latin typeface="Arial" panose="020B0604020202020204" pitchFamily="34" charset="0"/>
                <a:cs typeface="Arial" panose="020B0604020202020204" pitchFamily="34" charset="0"/>
              </a:rPr>
              <a:t> (Commonwealth Fund, July 2023).</a:t>
            </a:r>
          </a:p>
        </p:txBody>
      </p:sp>
      <p:sp>
        <p:nvSpPr>
          <p:cNvPr id="53" name="Title 1"/>
          <p:cNvSpPr>
            <a:spLocks noGrp="1"/>
          </p:cNvSpPr>
          <p:nvPr>
            <p:ph type="ctrTitle" hasCustomPrompt="1"/>
          </p:nvPr>
        </p:nvSpPr>
        <p:spPr>
          <a:xfrm>
            <a:off x="71499" y="260648"/>
            <a:ext cx="8961120" cy="756084"/>
          </a:xfrm>
          <a:effectLst/>
        </p:spPr>
        <p:txBody>
          <a:bodyPr anchor="t">
            <a:normAutofit/>
          </a:bodyPr>
          <a:lstStyle>
            <a:lvl1pPr algn="l">
              <a:lnSpc>
                <a:spcPct val="110000"/>
              </a:lnSpc>
              <a:defRPr sz="2000" b="0" i="0" spc="-50" baseline="0">
                <a:solidFill>
                  <a:schemeClr val="tx1"/>
                </a:solidFill>
                <a:effectLst/>
                <a:latin typeface="Georgia" panose="02040502050405020303" pitchFamily="18" charset="0"/>
              </a:defRPr>
            </a:lvl1pPr>
          </a:lstStyle>
          <a:p>
            <a:r>
              <a:rPr lang="en-US"/>
              <a:t>Click to edit master title style</a:t>
            </a:r>
          </a:p>
        </p:txBody>
      </p:sp>
      <p:sp>
        <p:nvSpPr>
          <p:cNvPr id="57" name="Chart Placeholder 5"/>
          <p:cNvSpPr>
            <a:spLocks noGrp="1"/>
          </p:cNvSpPr>
          <p:nvPr>
            <p:ph type="chart" sz="quarter" idx="19"/>
          </p:nvPr>
        </p:nvSpPr>
        <p:spPr>
          <a:xfrm>
            <a:off x="71438" y="1344918"/>
            <a:ext cx="8961120" cy="4265828"/>
          </a:xfrm>
        </p:spPr>
        <p:txBody>
          <a:bodyPr>
            <a:normAutofit/>
          </a:bodyPr>
          <a:lstStyle>
            <a:lvl1pPr marL="0" indent="0">
              <a:buNone/>
              <a:defRPr sz="1300" b="0" i="0">
                <a:solidFill>
                  <a:schemeClr val="tx1"/>
                </a:solidFill>
                <a:latin typeface="+mn-lt"/>
              </a:defRPr>
            </a:lvl1pPr>
          </a:lstStyle>
          <a:p>
            <a:endParaRPr lang="en-US"/>
          </a:p>
        </p:txBody>
      </p:sp>
      <p:cxnSp>
        <p:nvCxnSpPr>
          <p:cNvPr id="61" name="Straight Connector 60"/>
          <p:cNvCxnSpPr>
            <a:cxnSpLocks/>
          </p:cNvCxnSpPr>
          <p:nvPr userDrawn="1"/>
        </p:nvCxnSpPr>
        <p:spPr>
          <a:xfrm flipH="1">
            <a:off x="71499" y="6345324"/>
            <a:ext cx="8961120" cy="0"/>
          </a:xfrm>
          <a:prstGeom prst="line">
            <a:avLst/>
          </a:prstGeom>
          <a:ln>
            <a:solidFill>
              <a:schemeClr val="tx1">
                <a:lumMod val="25000"/>
                <a:lumOff val="75000"/>
              </a:schemeClr>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499" y="44624"/>
            <a:ext cx="8961120" cy="188341"/>
          </a:xfrm>
        </p:spPr>
        <p:txBody>
          <a:bodyPr anchor="b" anchorCtr="0">
            <a:noAutofit/>
          </a:bodyPr>
          <a:lstStyle>
            <a:lvl1pPr marL="0" indent="0">
              <a:buNone/>
              <a:defRPr sz="1000" b="1" i="0">
                <a:latin typeface="+mj-lt"/>
              </a:defRPr>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a:t>EXHIBIT #</a:t>
            </a:r>
          </a:p>
        </p:txBody>
      </p:sp>
      <p:sp>
        <p:nvSpPr>
          <p:cNvPr id="10" name="Text Placeholder 9"/>
          <p:cNvSpPr>
            <a:spLocks noGrp="1"/>
          </p:cNvSpPr>
          <p:nvPr>
            <p:ph type="body" sz="quarter" idx="22" hasCustomPrompt="1"/>
          </p:nvPr>
        </p:nvSpPr>
        <p:spPr>
          <a:xfrm>
            <a:off x="71499" y="5739484"/>
            <a:ext cx="8961120" cy="453602"/>
          </a:xfrm>
        </p:spPr>
        <p:txBody>
          <a:bodyPr anchor="b" anchorCtr="0">
            <a:noAutofit/>
          </a:bodyPr>
          <a:lstStyle>
            <a:lvl1pPr marL="0" indent="0">
              <a:buNone/>
              <a:defRPr sz="800" b="0" i="0">
                <a:solidFill>
                  <a:schemeClr val="tx1"/>
                </a:solidFill>
                <a:latin typeface="+mn-lt"/>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a:t>Notes &amp; Data</a:t>
            </a:r>
          </a:p>
        </p:txBody>
      </p:sp>
      <p:sp>
        <p:nvSpPr>
          <p:cNvPr id="9" name="Text Placeholder 6">
            <a:extLst>
              <a:ext uri="{FF2B5EF4-FFF2-40B4-BE49-F238E27FC236}">
                <a16:creationId xmlns:a16="http://schemas.microsoft.com/office/drawing/2014/main" id="{8DCAC2DF-428F-0247-A8CB-28A251E9B336}"/>
              </a:ext>
            </a:extLst>
          </p:cNvPr>
          <p:cNvSpPr>
            <a:spLocks noGrp="1"/>
          </p:cNvSpPr>
          <p:nvPr>
            <p:ph type="body" sz="quarter" idx="25" hasCustomPrompt="1"/>
          </p:nvPr>
        </p:nvSpPr>
        <p:spPr>
          <a:xfrm>
            <a:off x="71438" y="1044415"/>
            <a:ext cx="8961120" cy="251315"/>
          </a:xfrm>
        </p:spPr>
        <p:txBody>
          <a:bodyPr anchor="ctr" anchorCtr="0">
            <a:normAutofit/>
          </a:bodyPr>
          <a:lstStyle>
            <a:lvl1pPr marL="0" indent="0">
              <a:buNone/>
              <a:defRPr sz="1100" b="0" i="0">
                <a:solidFill>
                  <a:schemeClr val="tx1"/>
                </a:solidFill>
                <a:latin typeface="Suisse Int'l Italic" panose="020B0804000000000000" pitchFamily="34" charset="77"/>
              </a:defRPr>
            </a:lvl1pPr>
            <a:lvl2pPr marL="128584" indent="0">
              <a:buNone/>
              <a:defRPr/>
            </a:lvl2pPr>
            <a:lvl3pPr marL="258359" indent="0">
              <a:buNone/>
              <a:defRPr/>
            </a:lvl3pPr>
            <a:lvl4pPr marL="386943" indent="0">
              <a:buNone/>
              <a:defRPr/>
            </a:lvl4pPr>
            <a:lvl5pPr marL="515528" indent="0">
              <a:buNone/>
              <a:defRPr/>
            </a:lvl5pPr>
          </a:lstStyle>
          <a:p>
            <a:pPr lvl="0"/>
            <a:r>
              <a:rPr lang="en-US"/>
              <a:t>Axis Title</a:t>
            </a:r>
          </a:p>
        </p:txBody>
      </p:sp>
    </p:spTree>
    <p:extLst>
      <p:ext uri="{BB962C8B-B14F-4D97-AF65-F5344CB8AC3E}">
        <p14:creationId xmlns:p14="http://schemas.microsoft.com/office/powerpoint/2010/main" val="1186787598"/>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6470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512A7DB-00AA-4B45-A271-52E23B3215EA}"/>
              </a:ext>
            </a:extLst>
          </p:cNvPr>
          <p:cNvSpPr/>
          <p:nvPr userDrawn="1"/>
        </p:nvSpPr>
        <p:spPr>
          <a:xfrm>
            <a:off x="0" y="0"/>
            <a:ext cx="9144000" cy="82296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b="0" i="0" dirty="0">
              <a:latin typeface="Arial" panose="020B0604020202020204" pitchFamily="34" charset="0"/>
            </a:endParaRPr>
          </a:p>
        </p:txBody>
      </p:sp>
      <p:sp>
        <p:nvSpPr>
          <p:cNvPr id="3" name="Chart Placeholder 5">
            <a:extLst>
              <a:ext uri="{FF2B5EF4-FFF2-40B4-BE49-F238E27FC236}">
                <a16:creationId xmlns:a16="http://schemas.microsoft.com/office/drawing/2014/main" id="{1F9C27C3-804C-4F38-AD87-255F226C5766}"/>
              </a:ext>
            </a:extLst>
          </p:cNvPr>
          <p:cNvSpPr>
            <a:spLocks noGrp="1"/>
          </p:cNvSpPr>
          <p:nvPr>
            <p:ph type="chart" sz="quarter" idx="19"/>
          </p:nvPr>
        </p:nvSpPr>
        <p:spPr>
          <a:xfrm>
            <a:off x="71501" y="1259840"/>
            <a:ext cx="9000999" cy="4389000"/>
          </a:xfrm>
        </p:spPr>
        <p:txBody>
          <a:bodyPr>
            <a:normAutofit/>
          </a:bodyPr>
          <a:lstStyle>
            <a:lvl1pPr marL="0" indent="0">
              <a:buNone/>
              <a:defRPr sz="1300" b="0" i="0">
                <a:solidFill>
                  <a:schemeClr val="tx1"/>
                </a:solidFill>
                <a:latin typeface="Arial" panose="020B0604020202020204" pitchFamily="34" charset="0"/>
                <a:cs typeface="Arial" panose="020B0604020202020204" pitchFamily="34" charset="0"/>
              </a:defRPr>
            </a:lvl1pPr>
          </a:lstStyle>
          <a:p>
            <a:endParaRPr lang="en-US" dirty="0"/>
          </a:p>
        </p:txBody>
      </p:sp>
      <p:sp>
        <p:nvSpPr>
          <p:cNvPr id="5" name="Text Placeholder 9">
            <a:extLst>
              <a:ext uri="{FF2B5EF4-FFF2-40B4-BE49-F238E27FC236}">
                <a16:creationId xmlns:a16="http://schemas.microsoft.com/office/drawing/2014/main" id="{BD3C9A03-64C1-41D8-AFC4-5DC62ED49E9C}"/>
              </a:ext>
            </a:extLst>
          </p:cNvPr>
          <p:cNvSpPr>
            <a:spLocks noGrp="1"/>
          </p:cNvSpPr>
          <p:nvPr>
            <p:ph type="body" sz="quarter" idx="22"/>
          </p:nvPr>
        </p:nvSpPr>
        <p:spPr>
          <a:xfrm>
            <a:off x="71501" y="5697252"/>
            <a:ext cx="9001063" cy="495834"/>
          </a:xfrm>
        </p:spPr>
        <p:txBody>
          <a:bodyPr anchor="b" anchorCtr="0">
            <a:noAutofit/>
          </a:bodyPr>
          <a:lstStyle>
            <a:lvl1pPr marL="0" indent="0">
              <a:lnSpc>
                <a:spcPct val="90000"/>
              </a:lnSpc>
              <a:spcBef>
                <a:spcPts val="0"/>
              </a:spcBef>
              <a:spcAft>
                <a:spcPts val="600"/>
              </a:spcAft>
              <a:buNone/>
              <a:defRPr lang="en-US" sz="800" b="0" i="0" spc="0" smtClean="0">
                <a:solidFill>
                  <a:schemeClr val="tx1"/>
                </a:solidFill>
                <a:effectLst/>
                <a:latin typeface="Arial" panose="020B0604020202020204" pitchFamily="34" charset="0"/>
                <a:cs typeface="Arial" panose="020B0604020202020204" pitchFamily="34" charset="0"/>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endParaRPr lang="en-US" dirty="0"/>
          </a:p>
        </p:txBody>
      </p:sp>
      <p:cxnSp>
        <p:nvCxnSpPr>
          <p:cNvPr id="6" name="Straight Connector 5">
            <a:extLst>
              <a:ext uri="{FF2B5EF4-FFF2-40B4-BE49-F238E27FC236}">
                <a16:creationId xmlns:a16="http://schemas.microsoft.com/office/drawing/2014/main" id="{ACB0B400-8AFB-49B4-BCDB-EFB0F1BDF25A}"/>
              </a:ext>
            </a:extLst>
          </p:cNvPr>
          <p:cNvCxnSpPr>
            <a:cxnSpLocks/>
          </p:cNvCxnSpPr>
          <p:nvPr userDrawn="1"/>
        </p:nvCxnSpPr>
        <p:spPr>
          <a:xfrm flipH="1">
            <a:off x="71501"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4" name="Title 3">
            <a:extLst>
              <a:ext uri="{FF2B5EF4-FFF2-40B4-BE49-F238E27FC236}">
                <a16:creationId xmlns:a16="http://schemas.microsoft.com/office/drawing/2014/main" id="{211570AE-1D78-C44B-A6C4-D0975EDBC8DC}"/>
              </a:ext>
            </a:extLst>
          </p:cNvPr>
          <p:cNvSpPr>
            <a:spLocks noGrp="1"/>
          </p:cNvSpPr>
          <p:nvPr>
            <p:ph type="title"/>
          </p:nvPr>
        </p:nvSpPr>
        <p:spPr>
          <a:xfrm>
            <a:off x="71438" y="-11269"/>
            <a:ext cx="9001320" cy="822960"/>
          </a:xfrm>
        </p:spPr>
        <p:txBody>
          <a:bodyPr>
            <a:normAutofit/>
          </a:bodyPr>
          <a:lstStyle>
            <a:lvl1pPr algn="l">
              <a:lnSpc>
                <a:spcPct val="100000"/>
              </a:lnSpc>
              <a:defRPr sz="1800" b="0" i="0" spc="0">
                <a:solidFill>
                  <a:schemeClr val="bg1"/>
                </a:solidFill>
                <a:latin typeface="Georgia" panose="02040502050405020303" pitchFamily="18" charset="0"/>
              </a:defRPr>
            </a:lvl1pPr>
          </a:lstStyle>
          <a:p>
            <a:r>
              <a:rPr lang="en-US" dirty="0"/>
              <a:t>Click to edit Master title style</a:t>
            </a:r>
          </a:p>
        </p:txBody>
      </p:sp>
      <p:pic>
        <p:nvPicPr>
          <p:cNvPr id="8" name="Picture 7">
            <a:extLst>
              <a:ext uri="{FF2B5EF4-FFF2-40B4-BE49-F238E27FC236}">
                <a16:creationId xmlns:a16="http://schemas.microsoft.com/office/drawing/2014/main" id="{D3AB1ABF-C674-D0A5-F5AB-500A875A1116}"/>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7751476" y="6394514"/>
            <a:ext cx="1321024" cy="418861"/>
          </a:xfrm>
          <a:prstGeom prst="rect">
            <a:avLst/>
          </a:prstGeom>
        </p:spPr>
      </p:pic>
      <p:sp>
        <p:nvSpPr>
          <p:cNvPr id="9" name="TextBox 8">
            <a:extLst>
              <a:ext uri="{FF2B5EF4-FFF2-40B4-BE49-F238E27FC236}">
                <a16:creationId xmlns:a16="http://schemas.microsoft.com/office/drawing/2014/main" id="{5124FA92-CBAB-EAD0-4152-9DB1DD76FC78}"/>
              </a:ext>
            </a:extLst>
          </p:cNvPr>
          <p:cNvSpPr txBox="1"/>
          <p:nvPr userDrawn="1"/>
        </p:nvSpPr>
        <p:spPr>
          <a:xfrm>
            <a:off x="71499" y="6394513"/>
            <a:ext cx="7128793" cy="418861"/>
          </a:xfrm>
          <a:prstGeom prst="rect">
            <a:avLst/>
          </a:prstGeom>
          <a:noFill/>
        </p:spPr>
        <p:txBody>
          <a:bodyPr wrap="square" lIns="0" tIns="0" rIns="0" bIns="0" rtlCol="0" anchor="ctr" anchorCtr="0">
            <a:no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800" b="0" i="0" dirty="0">
                <a:latin typeface="Arial" panose="020B0604020202020204" pitchFamily="34" charset="0"/>
                <a:cs typeface="Arial" panose="020B0604020202020204" pitchFamily="34" charset="0"/>
              </a:rPr>
              <a:t>Source: Lauren A. Haynes and Sara R. Collins, </a:t>
            </a:r>
            <a:r>
              <a:rPr lang="en-US" sz="800" b="0" i="1" dirty="0">
                <a:latin typeface="Arial" panose="020B0604020202020204" pitchFamily="34" charset="0"/>
                <a:cs typeface="Arial" panose="020B0604020202020204" pitchFamily="34" charset="0"/>
              </a:rPr>
              <a:t>Can Older Adults with Employer Coverage Afford Their Health Care? Findings from the </a:t>
            </a:r>
            <a:br>
              <a:rPr lang="en-US" sz="800" b="0" i="1" dirty="0">
                <a:latin typeface="Arial" panose="020B0604020202020204" pitchFamily="34" charset="0"/>
                <a:cs typeface="Arial" panose="020B0604020202020204" pitchFamily="34" charset="0"/>
              </a:rPr>
            </a:br>
            <a:r>
              <a:rPr lang="en-US" sz="800" b="0" i="1" dirty="0">
                <a:latin typeface="Arial" panose="020B0604020202020204" pitchFamily="34" charset="0"/>
                <a:cs typeface="Arial" panose="020B0604020202020204" pitchFamily="34" charset="0"/>
              </a:rPr>
              <a:t>Commonwealth Fund Biennial Health Insurance Survey, 2022</a:t>
            </a:r>
            <a:r>
              <a:rPr lang="en-US" sz="800" b="0" i="0" dirty="0">
                <a:latin typeface="Arial" panose="020B0604020202020204" pitchFamily="34" charset="0"/>
                <a:cs typeface="Arial" panose="020B0604020202020204" pitchFamily="34" charset="0"/>
              </a:rPr>
              <a:t> (Commonwealth Fund, Aug. 2023). https://doi.org/10.26099/mw5m-xa41</a:t>
            </a:r>
          </a:p>
        </p:txBody>
      </p:sp>
      <p:sp>
        <p:nvSpPr>
          <p:cNvPr id="7" name="Text Placeholder 6">
            <a:extLst>
              <a:ext uri="{FF2B5EF4-FFF2-40B4-BE49-F238E27FC236}">
                <a16:creationId xmlns:a16="http://schemas.microsoft.com/office/drawing/2014/main" id="{FFB6EF1F-51BA-A335-8105-8D9BD226DCA3}"/>
              </a:ext>
            </a:extLst>
          </p:cNvPr>
          <p:cNvSpPr>
            <a:spLocks noGrp="1"/>
          </p:cNvSpPr>
          <p:nvPr>
            <p:ph type="body" sz="quarter" idx="25" hasCustomPrompt="1"/>
          </p:nvPr>
        </p:nvSpPr>
        <p:spPr>
          <a:xfrm>
            <a:off x="71438" y="965928"/>
            <a:ext cx="9000998" cy="293905"/>
          </a:xfrm>
        </p:spPr>
        <p:txBody>
          <a:bodyPr anchor="t" anchorCtr="0">
            <a:noAutofit/>
          </a:bodyPr>
          <a:lstStyle>
            <a:lvl1pPr marL="0" indent="0">
              <a:buNone/>
              <a:defRPr sz="1100" b="0" i="1">
                <a:solidFill>
                  <a:schemeClr val="tx1"/>
                </a:solidFill>
                <a:latin typeface="+mn-lt"/>
              </a:defRPr>
            </a:lvl1pPr>
            <a:lvl2pPr marL="128584" indent="0">
              <a:buNone/>
              <a:defRPr/>
            </a:lvl2pPr>
            <a:lvl3pPr marL="258359" indent="0">
              <a:buNone/>
              <a:defRPr/>
            </a:lvl3pPr>
            <a:lvl4pPr marL="386943" indent="0">
              <a:buNone/>
              <a:defRPr/>
            </a:lvl4pPr>
            <a:lvl5pPr marL="515528" indent="0">
              <a:buNone/>
              <a:defRPr/>
            </a:lvl5pPr>
          </a:lstStyle>
          <a:p>
            <a:pPr lvl="0"/>
            <a:r>
              <a:rPr lang="en-US" dirty="0"/>
              <a:t>Axis Title</a:t>
            </a:r>
          </a:p>
        </p:txBody>
      </p:sp>
    </p:spTree>
    <p:extLst>
      <p:ext uri="{BB962C8B-B14F-4D97-AF65-F5344CB8AC3E}">
        <p14:creationId xmlns:p14="http://schemas.microsoft.com/office/powerpoint/2010/main" val="6713948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5"/>
            <a:ext cx="7772400" cy="817561"/>
          </a:xfrm>
          <a:prstGeom prst="rect">
            <a:avLst/>
          </a:prstGeom>
        </p:spPr>
        <p:txBody>
          <a:bodyPr vert="horz" lIns="0" tIns="0" rIns="0" bIns="0" rtlCol="0" anchor="ctr">
            <a:normAutofit/>
          </a:bodyPr>
          <a:lstStyle/>
          <a:p>
            <a:r>
              <a:rPr lang="en-US"/>
              <a:t>Click to edit Master title style</a:t>
            </a:r>
          </a:p>
        </p:txBody>
      </p:sp>
      <p:sp>
        <p:nvSpPr>
          <p:cNvPr id="3" name="Text Placeholder 2"/>
          <p:cNvSpPr>
            <a:spLocks noGrp="1"/>
          </p:cNvSpPr>
          <p:nvPr>
            <p:ph type="body" idx="1"/>
          </p:nvPr>
        </p:nvSpPr>
        <p:spPr>
          <a:xfrm>
            <a:off x="685800" y="1219203"/>
            <a:ext cx="7772400" cy="4627563"/>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9821026"/>
      </p:ext>
    </p:extLst>
  </p:cSld>
  <p:clrMap bg1="lt1" tx1="dk1" bg2="lt2" tx2="dk2" accent1="accent1" accent2="accent2" accent3="accent3" accent4="accent4" accent5="accent5" accent6="accent6" hlink="hlink" folHlink="folHlink"/>
  <p:sldLayoutIdLst>
    <p:sldLayoutId id="2147483743" r:id="rId1"/>
    <p:sldLayoutId id="2147483741" r:id="rId2"/>
    <p:sldLayoutId id="2147483744" r:id="rId3"/>
  </p:sldLayoutIdLst>
  <p:txStyles>
    <p:titleStyle>
      <a:lvl1pPr algn="l" defTabSz="685784" rtl="0" eaLnBrk="1" latinLnBrk="0" hangingPunct="1">
        <a:lnSpc>
          <a:spcPct val="86000"/>
        </a:lnSpc>
        <a:spcBef>
          <a:spcPct val="0"/>
        </a:spcBef>
        <a:buNone/>
        <a:defRPr sz="1800" b="0" i="0" kern="800" spc="-30">
          <a:solidFill>
            <a:schemeClr val="tx1"/>
          </a:solidFill>
          <a:latin typeface="Suisse Int'l" panose="020B0804000000000000" pitchFamily="34" charset="77"/>
          <a:ea typeface="+mj-ea"/>
          <a:cs typeface="+mj-cs"/>
        </a:defRPr>
      </a:lvl1pPr>
    </p:titleStyle>
    <p:bodyStyle>
      <a:lvl1pPr marL="128585" indent="-128585" algn="l" defTabSz="685784" rtl="0" eaLnBrk="1" latinLnBrk="0" hangingPunct="1">
        <a:spcBef>
          <a:spcPct val="20000"/>
        </a:spcBef>
        <a:buClr>
          <a:schemeClr val="accent1"/>
        </a:buClr>
        <a:buFont typeface="Arial" panose="020B0604020202020204" pitchFamily="34" charset="0"/>
        <a:buChar char="•"/>
        <a:defRPr sz="1125" b="0" i="0" kern="800" spc="-8">
          <a:solidFill>
            <a:schemeClr val="tx1"/>
          </a:solidFill>
          <a:latin typeface="Suisse Int'l" panose="020B0804000000000000" pitchFamily="34" charset="77"/>
          <a:ea typeface="+mn-ea"/>
          <a:cs typeface="Arial" panose="020B0604020202020204" pitchFamily="34" charset="0"/>
        </a:defRPr>
      </a:lvl1pPr>
      <a:lvl2pPr marL="258360" indent="-129776"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2pPr>
      <a:lvl3pPr marL="386944"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3pPr>
      <a:lvl4pPr marL="515528"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4pPr>
      <a:lvl5pPr marL="644113" indent="-128585" algn="l" defTabSz="685784" rtl="0" eaLnBrk="1" latinLnBrk="0" hangingPunct="1">
        <a:spcBef>
          <a:spcPct val="20000"/>
        </a:spcBef>
        <a:buClr>
          <a:schemeClr val="accent1"/>
        </a:buClr>
        <a:buFont typeface="Arial" panose="020B0604020202020204" pitchFamily="34" charset="0"/>
        <a:buChar char="»"/>
        <a:defRPr sz="900" b="0" i="0" kern="800">
          <a:solidFill>
            <a:schemeClr val="tx1"/>
          </a:solidFill>
          <a:latin typeface="Suisse Int'l" panose="020B0804000000000000" pitchFamily="34" charset="77"/>
          <a:ea typeface="+mn-ea"/>
          <a:cs typeface="Arial" panose="020B0604020202020204" pitchFamily="34" charset="0"/>
        </a:defRPr>
      </a:lvl5pPr>
      <a:lvl6pPr marL="1885903"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795"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686"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577" indent="-171446" algn="l" defTabSz="685784"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784" rtl="0" eaLnBrk="1" latinLnBrk="0" hangingPunct="1">
        <a:defRPr sz="1350" kern="1200">
          <a:solidFill>
            <a:schemeClr val="tx1"/>
          </a:solidFill>
          <a:latin typeface="+mn-lt"/>
          <a:ea typeface="+mn-ea"/>
          <a:cs typeface="+mn-cs"/>
        </a:defRPr>
      </a:lvl1pPr>
      <a:lvl2pPr marL="342892" algn="l" defTabSz="685784" rtl="0" eaLnBrk="1" latinLnBrk="0" hangingPunct="1">
        <a:defRPr sz="1350" kern="1200">
          <a:solidFill>
            <a:schemeClr val="tx1"/>
          </a:solidFill>
          <a:latin typeface="+mn-lt"/>
          <a:ea typeface="+mn-ea"/>
          <a:cs typeface="+mn-cs"/>
        </a:defRPr>
      </a:lvl2pPr>
      <a:lvl3pPr marL="685784" algn="l" defTabSz="685784" rtl="0" eaLnBrk="1" latinLnBrk="0" hangingPunct="1">
        <a:defRPr sz="1350" kern="1200">
          <a:solidFill>
            <a:schemeClr val="tx1"/>
          </a:solidFill>
          <a:latin typeface="+mn-lt"/>
          <a:ea typeface="+mn-ea"/>
          <a:cs typeface="+mn-cs"/>
        </a:defRPr>
      </a:lvl3pPr>
      <a:lvl4pPr marL="1028675" algn="l" defTabSz="685784" rtl="0" eaLnBrk="1" latinLnBrk="0" hangingPunct="1">
        <a:defRPr sz="1350" kern="1200">
          <a:solidFill>
            <a:schemeClr val="tx1"/>
          </a:solidFill>
          <a:latin typeface="+mn-lt"/>
          <a:ea typeface="+mn-ea"/>
          <a:cs typeface="+mn-cs"/>
        </a:defRPr>
      </a:lvl4pPr>
      <a:lvl5pPr marL="1371566" algn="l" defTabSz="685784" rtl="0" eaLnBrk="1" latinLnBrk="0" hangingPunct="1">
        <a:defRPr sz="1350" kern="1200">
          <a:solidFill>
            <a:schemeClr val="tx1"/>
          </a:solidFill>
          <a:latin typeface="+mn-lt"/>
          <a:ea typeface="+mn-ea"/>
          <a:cs typeface="+mn-cs"/>
        </a:defRPr>
      </a:lvl5pPr>
      <a:lvl6pPr marL="1714457" algn="l" defTabSz="685784" rtl="0" eaLnBrk="1" latinLnBrk="0" hangingPunct="1">
        <a:defRPr sz="1350" kern="1200">
          <a:solidFill>
            <a:schemeClr val="tx1"/>
          </a:solidFill>
          <a:latin typeface="+mn-lt"/>
          <a:ea typeface="+mn-ea"/>
          <a:cs typeface="+mn-cs"/>
        </a:defRPr>
      </a:lvl6pPr>
      <a:lvl7pPr marL="2057349" algn="l" defTabSz="685784" rtl="0" eaLnBrk="1" latinLnBrk="0" hangingPunct="1">
        <a:defRPr sz="1350" kern="1200">
          <a:solidFill>
            <a:schemeClr val="tx1"/>
          </a:solidFill>
          <a:latin typeface="+mn-lt"/>
          <a:ea typeface="+mn-ea"/>
          <a:cs typeface="+mn-cs"/>
        </a:defRPr>
      </a:lvl7pPr>
      <a:lvl8pPr marL="2400240" algn="l" defTabSz="685784" rtl="0" eaLnBrk="1" latinLnBrk="0" hangingPunct="1">
        <a:defRPr sz="1350" kern="1200">
          <a:solidFill>
            <a:schemeClr val="tx1"/>
          </a:solidFill>
          <a:latin typeface="+mn-lt"/>
          <a:ea typeface="+mn-ea"/>
          <a:cs typeface="+mn-cs"/>
        </a:defRPr>
      </a:lvl8pPr>
      <a:lvl9pPr marL="2743132" algn="l" defTabSz="6857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B714F38C-65DA-9CBF-BC2A-70CCD65846C6}"/>
              </a:ext>
            </a:extLst>
          </p:cNvPr>
          <p:cNvGraphicFramePr>
            <a:graphicFrameLocks noGrp="1"/>
          </p:cNvGraphicFramePr>
          <p:nvPr>
            <p:ph type="chart" sz="quarter" idx="19"/>
            <p:extLst>
              <p:ext uri="{D42A27DB-BD31-4B8C-83A1-F6EECF244321}">
                <p14:modId xmlns:p14="http://schemas.microsoft.com/office/powerpoint/2010/main" val="947038988"/>
              </p:ext>
            </p:extLst>
          </p:nvPr>
        </p:nvGraphicFramePr>
        <p:xfrm>
          <a:off x="71438" y="1260474"/>
          <a:ext cx="9001125" cy="384578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6272BE72-681D-3561-5717-F56E783FB99D}"/>
              </a:ext>
            </a:extLst>
          </p:cNvPr>
          <p:cNvSpPr>
            <a:spLocks noGrp="1"/>
          </p:cNvSpPr>
          <p:nvPr>
            <p:ph type="body" sz="quarter" idx="22"/>
          </p:nvPr>
        </p:nvSpPr>
        <p:spPr>
          <a:xfrm>
            <a:off x="71501" y="5697252"/>
            <a:ext cx="9001063" cy="495834"/>
          </a:xfrm>
        </p:spPr>
        <p:txBody>
          <a:bodyPr/>
          <a:lstStyle/>
          <a:p>
            <a:r>
              <a:rPr lang="en-US" dirty="0"/>
              <a:t>Base: Adults ages 50–64.</a:t>
            </a:r>
          </a:p>
          <a:p>
            <a:r>
              <a:rPr lang="en-US" dirty="0"/>
              <a:t>Notes: Coverage type given at time of survey. FPL = federal poverty level. Segments may not add to 100% because of rounding.</a:t>
            </a:r>
          </a:p>
          <a:p>
            <a:r>
              <a:rPr lang="en-US" dirty="0"/>
              <a:t>Data: Commonwealth Fund Biennial Health Insurance Survey (2022).</a:t>
            </a:r>
          </a:p>
        </p:txBody>
      </p:sp>
      <p:sp>
        <p:nvSpPr>
          <p:cNvPr id="2" name="Title 1">
            <a:extLst>
              <a:ext uri="{FF2B5EF4-FFF2-40B4-BE49-F238E27FC236}">
                <a16:creationId xmlns:a16="http://schemas.microsoft.com/office/drawing/2014/main" id="{9FC833BE-9C07-D36D-0220-768963B03DE8}"/>
              </a:ext>
            </a:extLst>
          </p:cNvPr>
          <p:cNvSpPr>
            <a:spLocks noGrp="1"/>
          </p:cNvSpPr>
          <p:nvPr>
            <p:ph type="title"/>
          </p:nvPr>
        </p:nvSpPr>
        <p:spPr>
          <a:xfrm>
            <a:off x="71438" y="-11269"/>
            <a:ext cx="9001320" cy="822960"/>
          </a:xfrm>
        </p:spPr>
        <p:txBody>
          <a:bodyPr>
            <a:normAutofit/>
          </a:bodyPr>
          <a:lstStyle/>
          <a:p>
            <a:r>
              <a:rPr lang="en-US" dirty="0"/>
              <a:t>More than half of adults ages 50 to 64 have employer coverage, and the reported rate of coverage increases with income.</a:t>
            </a:r>
          </a:p>
        </p:txBody>
      </p:sp>
      <p:sp>
        <p:nvSpPr>
          <p:cNvPr id="5" name="Text Placeholder 4">
            <a:extLst>
              <a:ext uri="{FF2B5EF4-FFF2-40B4-BE49-F238E27FC236}">
                <a16:creationId xmlns:a16="http://schemas.microsoft.com/office/drawing/2014/main" id="{9580715C-D675-EDB5-7B5E-F9C79DEB42F0}"/>
              </a:ext>
            </a:extLst>
          </p:cNvPr>
          <p:cNvSpPr>
            <a:spLocks noGrp="1"/>
          </p:cNvSpPr>
          <p:nvPr>
            <p:ph type="body" sz="quarter" idx="25"/>
          </p:nvPr>
        </p:nvSpPr>
        <p:spPr>
          <a:xfrm>
            <a:off x="71438" y="965928"/>
            <a:ext cx="9000998" cy="293905"/>
          </a:xfrm>
        </p:spPr>
        <p:txBody>
          <a:bodyPr>
            <a:normAutofit/>
          </a:bodyPr>
          <a:lstStyle/>
          <a:p>
            <a:r>
              <a:rPr lang="en-US" dirty="0"/>
              <a:t>Percentage of adults ages 50 to 64, by income</a:t>
            </a:r>
          </a:p>
        </p:txBody>
      </p:sp>
    </p:spTree>
    <p:extLst>
      <p:ext uri="{BB962C8B-B14F-4D97-AF65-F5344CB8AC3E}">
        <p14:creationId xmlns:p14="http://schemas.microsoft.com/office/powerpoint/2010/main" val="28228714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9">
            <a:extLst>
              <a:ext uri="{FF2B5EF4-FFF2-40B4-BE49-F238E27FC236}">
                <a16:creationId xmlns:a16="http://schemas.microsoft.com/office/drawing/2014/main" id="{D3AF9BF1-B67F-CA20-4CAD-230013D32F18}"/>
              </a:ext>
            </a:extLst>
          </p:cNvPr>
          <p:cNvGraphicFramePr>
            <a:graphicFrameLocks noGrp="1"/>
          </p:cNvGraphicFramePr>
          <p:nvPr>
            <p:ph type="chart" sz="quarter" idx="19"/>
            <p:extLst>
              <p:ext uri="{D42A27DB-BD31-4B8C-83A1-F6EECF244321}">
                <p14:modId xmlns:p14="http://schemas.microsoft.com/office/powerpoint/2010/main" val="1336246182"/>
              </p:ext>
            </p:extLst>
          </p:nvPr>
        </p:nvGraphicFramePr>
        <p:xfrm>
          <a:off x="71438" y="1260476"/>
          <a:ext cx="9001125" cy="366084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Base: Adults ages 50–64 with employer coverage who were insured all year in the same plan and pay insurance premiums.</a:t>
            </a:r>
          </a:p>
          <a:p>
            <a:r>
              <a:rPr lang="en-US" dirty="0"/>
              <a:t>Notes: Coverage type given at time of survey. “Employer” refers to respondents who indicated they had employer-sponsored insurance. FPL = federal poverty level.</a:t>
            </a:r>
          </a:p>
          <a:p>
            <a:r>
              <a:rPr lang="en-US" dirty="0"/>
              <a:t>Data: Commonwealth Fund Biennial Health Insurance Survey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8" y="-11269"/>
            <a:ext cx="9001320" cy="822960"/>
          </a:xfrm>
        </p:spPr>
        <p:txBody>
          <a:bodyPr/>
          <a:lstStyle/>
          <a:p>
            <a:r>
              <a:rPr lang="en-US" dirty="0"/>
              <a:t>Nearly half of low-income older adults with employer plans and more than one-third of those with moderate incomes struggled to afford premiums.</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8" y="965928"/>
            <a:ext cx="9000998" cy="293905"/>
          </a:xfrm>
        </p:spPr>
        <p:txBody>
          <a:bodyPr>
            <a:noAutofit/>
          </a:bodyPr>
          <a:lstStyle/>
          <a:p>
            <a:r>
              <a:rPr lang="en-US" dirty="0"/>
              <a:t>Percentage of adults ages 50 to 64 with employer coverage who said it was somewhat or very difficult to afford the premium costs for their health insurance, by income</a:t>
            </a:r>
          </a:p>
        </p:txBody>
      </p:sp>
    </p:spTree>
    <p:extLst>
      <p:ext uri="{BB962C8B-B14F-4D97-AF65-F5344CB8AC3E}">
        <p14:creationId xmlns:p14="http://schemas.microsoft.com/office/powerpoint/2010/main" val="3080499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9">
            <a:extLst>
              <a:ext uri="{FF2B5EF4-FFF2-40B4-BE49-F238E27FC236}">
                <a16:creationId xmlns:a16="http://schemas.microsoft.com/office/drawing/2014/main" id="{D3AF9BF1-B67F-CA20-4CAD-230013D32F18}"/>
              </a:ext>
            </a:extLst>
          </p:cNvPr>
          <p:cNvGraphicFramePr>
            <a:graphicFrameLocks noGrp="1"/>
          </p:cNvGraphicFramePr>
          <p:nvPr>
            <p:ph type="chart" sz="quarter" idx="19"/>
            <p:extLst>
              <p:ext uri="{D42A27DB-BD31-4B8C-83A1-F6EECF244321}">
                <p14:modId xmlns:p14="http://schemas.microsoft.com/office/powerpoint/2010/main" val="3213236123"/>
              </p:ext>
            </p:extLst>
          </p:nvPr>
        </p:nvGraphicFramePr>
        <p:xfrm>
          <a:off x="71438" y="1260475"/>
          <a:ext cx="9001125" cy="3660846"/>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501" y="5697252"/>
            <a:ext cx="9001063" cy="495834"/>
          </a:xfrm>
        </p:spPr>
        <p:txBody>
          <a:bodyPr/>
          <a:lstStyle/>
          <a:p>
            <a:r>
              <a:rPr lang="en-US" dirty="0"/>
              <a:t>Base: Adults ages 50–64 with employer coverage who were insured all year in the same plan. </a:t>
            </a:r>
          </a:p>
          <a:p>
            <a:r>
              <a:rPr lang="en-US" dirty="0"/>
              <a:t>Notes: Coverage type given at time of survey. “Insured all year” refers to respondents who indicated they had coverage for the 12 months preceding the survey. “Underinsured” refers to adults who were insured all year but experienced one of following: out-of-pocket costs, excluding premiums, equaled 10% or more of income; out-of-pocket costs, excluding premiums, for those with low income (&lt;200% of poverty) equaled 5% or more of income; or deductibles equaled 5% or more of income. “Employer” refers to respondents who indicated they had employer-sponsored insurance. FPL = federal poverty level.</a:t>
            </a:r>
          </a:p>
          <a:p>
            <a:r>
              <a:rPr lang="en-US" dirty="0"/>
              <a:t>Data: Commonwealth Fund Biennial Health Insurance Survey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8" y="-11269"/>
            <a:ext cx="9001320" cy="822960"/>
          </a:xfrm>
        </p:spPr>
        <p:txBody>
          <a:bodyPr/>
          <a:lstStyle/>
          <a:p>
            <a:r>
              <a:rPr lang="en-US"/>
              <a:t>More than half of low-income older adults with job-based coverage are underinsured.</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8" y="965928"/>
            <a:ext cx="9000998" cy="293905"/>
          </a:xfrm>
        </p:spPr>
        <p:txBody>
          <a:bodyPr/>
          <a:lstStyle/>
          <a:p>
            <a:r>
              <a:rPr lang="en-US" dirty="0"/>
              <a:t>Percentage of adults ages 50 to 64 with employer coverage who were insured all year but underinsured, by income</a:t>
            </a:r>
          </a:p>
          <a:p>
            <a:endParaRPr lang="en-US" dirty="0"/>
          </a:p>
        </p:txBody>
      </p:sp>
    </p:spTree>
    <p:extLst>
      <p:ext uri="{BB962C8B-B14F-4D97-AF65-F5344CB8AC3E}">
        <p14:creationId xmlns:p14="http://schemas.microsoft.com/office/powerpoint/2010/main" val="26029012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F27ACAFF-BB0F-4FAF-8FDB-D3F6D733312D}"/>
              </a:ext>
            </a:extLst>
          </p:cNvPr>
          <p:cNvSpPr/>
          <p:nvPr/>
        </p:nvSpPr>
        <p:spPr>
          <a:xfrm>
            <a:off x="1900719" y="2274961"/>
            <a:ext cx="7131838" cy="3084694"/>
          </a:xfrm>
          <a:prstGeom prst="roundRect">
            <a:avLst>
              <a:gd name="adj" fmla="val 7164"/>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r>
              <a:rPr lang="en-US" sz="1200" b="1">
                <a:solidFill>
                  <a:schemeClr val="bg1">
                    <a:lumMod val="50000"/>
                  </a:schemeClr>
                </a:solidFill>
              </a:rPr>
              <a:t>Four access problems</a:t>
            </a:r>
          </a:p>
        </p:txBody>
      </p:sp>
      <p:graphicFrame>
        <p:nvGraphicFramePr>
          <p:cNvPr id="7" name="Chart Placeholder 10">
            <a:extLst>
              <a:ext uri="{FF2B5EF4-FFF2-40B4-BE49-F238E27FC236}">
                <a16:creationId xmlns:a16="http://schemas.microsoft.com/office/drawing/2014/main" id="{02B2E710-8A0C-A4F6-1681-ABD25041C63D}"/>
              </a:ext>
            </a:extLst>
          </p:cNvPr>
          <p:cNvGraphicFramePr>
            <a:graphicFrameLocks noGrp="1"/>
          </p:cNvGraphicFramePr>
          <p:nvPr>
            <p:ph type="chart" sz="quarter" idx="19"/>
            <p:extLst>
              <p:ext uri="{D42A27DB-BD31-4B8C-83A1-F6EECF244321}">
                <p14:modId xmlns:p14="http://schemas.microsoft.com/office/powerpoint/2010/main" val="2716194881"/>
              </p:ext>
            </p:extLst>
          </p:nvPr>
        </p:nvGraphicFramePr>
        <p:xfrm>
          <a:off x="71438" y="1260475"/>
          <a:ext cx="9001125"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45644040-C7F0-9DA1-C105-A3A3F00C4762}"/>
              </a:ext>
            </a:extLst>
          </p:cNvPr>
          <p:cNvSpPr>
            <a:spLocks noGrp="1"/>
          </p:cNvSpPr>
          <p:nvPr>
            <p:ph type="body" sz="quarter" idx="22"/>
          </p:nvPr>
        </p:nvSpPr>
        <p:spPr>
          <a:xfrm>
            <a:off x="71501" y="5697252"/>
            <a:ext cx="9001063" cy="495834"/>
          </a:xfrm>
        </p:spPr>
        <p:txBody>
          <a:bodyPr/>
          <a:lstStyle/>
          <a:p>
            <a:r>
              <a:rPr lang="en-US" dirty="0"/>
              <a:t>Base: Adults ages 50–64 with employer coverage who were insured all year in the same plan.</a:t>
            </a:r>
          </a:p>
          <a:p>
            <a:r>
              <a:rPr lang="en-US" dirty="0"/>
              <a:t>Notes: Coverage type given at time of survey. “Employer” refers to respondents who indicated they had employer-sponsored insurance. FPL = federal poverty level. </a:t>
            </a:r>
          </a:p>
          <a:p>
            <a:r>
              <a:rPr lang="en-US" dirty="0"/>
              <a:t>Data: Commonwealth Fund Biennial Health Insurance Survey (2022).</a:t>
            </a:r>
          </a:p>
        </p:txBody>
      </p:sp>
      <p:sp>
        <p:nvSpPr>
          <p:cNvPr id="2" name="Title 1">
            <a:extLst>
              <a:ext uri="{FF2B5EF4-FFF2-40B4-BE49-F238E27FC236}">
                <a16:creationId xmlns:a16="http://schemas.microsoft.com/office/drawing/2014/main" id="{7424CF6C-A35C-4019-0BAB-8A1EFACE8308}"/>
              </a:ext>
            </a:extLst>
          </p:cNvPr>
          <p:cNvSpPr>
            <a:spLocks noGrp="1"/>
          </p:cNvSpPr>
          <p:nvPr>
            <p:ph type="title"/>
          </p:nvPr>
        </p:nvSpPr>
        <p:spPr>
          <a:xfrm>
            <a:off x="71438" y="-11269"/>
            <a:ext cx="9001320" cy="822960"/>
          </a:xfrm>
        </p:spPr>
        <p:txBody>
          <a:bodyPr>
            <a:noAutofit/>
          </a:bodyPr>
          <a:lstStyle/>
          <a:p>
            <a:r>
              <a:rPr lang="en-US" dirty="0"/>
              <a:t>Almost half of low-income older adults with employer plans reported cost-related barriers to getting needed health care.</a:t>
            </a:r>
          </a:p>
        </p:txBody>
      </p:sp>
      <p:sp>
        <p:nvSpPr>
          <p:cNvPr id="5" name="Text Placeholder 4">
            <a:extLst>
              <a:ext uri="{FF2B5EF4-FFF2-40B4-BE49-F238E27FC236}">
                <a16:creationId xmlns:a16="http://schemas.microsoft.com/office/drawing/2014/main" id="{281DFEA7-44A9-BC54-A422-7C608DA4E392}"/>
              </a:ext>
            </a:extLst>
          </p:cNvPr>
          <p:cNvSpPr>
            <a:spLocks noGrp="1"/>
          </p:cNvSpPr>
          <p:nvPr>
            <p:ph type="body" sz="quarter" idx="25"/>
          </p:nvPr>
        </p:nvSpPr>
        <p:spPr>
          <a:xfrm>
            <a:off x="71438" y="965928"/>
            <a:ext cx="9000998" cy="293905"/>
          </a:xfrm>
        </p:spPr>
        <p:txBody>
          <a:bodyPr/>
          <a:lstStyle/>
          <a:p>
            <a:r>
              <a:rPr lang="en-US" dirty="0"/>
              <a:t>Percentage of adults ages 50 to 64 with employer coverage who in past year had any of four problems accessing care because of cost, by income</a:t>
            </a:r>
          </a:p>
          <a:p>
            <a:endParaRPr lang="en-US" dirty="0"/>
          </a:p>
        </p:txBody>
      </p:sp>
    </p:spTree>
    <p:extLst>
      <p:ext uri="{BB962C8B-B14F-4D97-AF65-F5344CB8AC3E}">
        <p14:creationId xmlns:p14="http://schemas.microsoft.com/office/powerpoint/2010/main" val="20620716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Rounded Corners 2">
            <a:extLst>
              <a:ext uri="{FF2B5EF4-FFF2-40B4-BE49-F238E27FC236}">
                <a16:creationId xmlns:a16="http://schemas.microsoft.com/office/drawing/2014/main" id="{127439FE-AF4B-BE69-A3EC-C00AEBE8C668}"/>
              </a:ext>
            </a:extLst>
          </p:cNvPr>
          <p:cNvSpPr/>
          <p:nvPr/>
        </p:nvSpPr>
        <p:spPr>
          <a:xfrm>
            <a:off x="1801368" y="2271565"/>
            <a:ext cx="7231189" cy="3084694"/>
          </a:xfrm>
          <a:prstGeom prst="roundRect">
            <a:avLst>
              <a:gd name="adj" fmla="val 7164"/>
            </a:avLst>
          </a:prstGeom>
          <a:solidFill>
            <a:schemeClr val="bg1">
              <a:lumMod val="9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t"/>
          <a:lstStyle/>
          <a:p>
            <a:r>
              <a:rPr lang="en-US" sz="1200" b="1">
                <a:solidFill>
                  <a:schemeClr val="bg1">
                    <a:lumMod val="50000"/>
                  </a:schemeClr>
                </a:solidFill>
              </a:rPr>
              <a:t>Types of bill or debt problems</a:t>
            </a:r>
          </a:p>
        </p:txBody>
      </p:sp>
      <p:graphicFrame>
        <p:nvGraphicFramePr>
          <p:cNvPr id="7" name="Chart Placeholder 10">
            <a:extLst>
              <a:ext uri="{FF2B5EF4-FFF2-40B4-BE49-F238E27FC236}">
                <a16:creationId xmlns:a16="http://schemas.microsoft.com/office/drawing/2014/main" id="{02B2E710-8A0C-A4F6-1681-ABD25041C63D}"/>
              </a:ext>
            </a:extLst>
          </p:cNvPr>
          <p:cNvGraphicFramePr>
            <a:graphicFrameLocks noGrp="1"/>
          </p:cNvGraphicFramePr>
          <p:nvPr>
            <p:ph type="chart" sz="quarter" idx="19"/>
            <p:extLst>
              <p:ext uri="{D42A27DB-BD31-4B8C-83A1-F6EECF244321}">
                <p14:modId xmlns:p14="http://schemas.microsoft.com/office/powerpoint/2010/main" val="3020390281"/>
              </p:ext>
            </p:extLst>
          </p:nvPr>
        </p:nvGraphicFramePr>
        <p:xfrm>
          <a:off x="71438" y="1424859"/>
          <a:ext cx="9001125" cy="4387850"/>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45644040-C7F0-9DA1-C105-A3A3F00C4762}"/>
              </a:ext>
            </a:extLst>
          </p:cNvPr>
          <p:cNvSpPr>
            <a:spLocks noGrp="1"/>
          </p:cNvSpPr>
          <p:nvPr>
            <p:ph type="body" sz="quarter" idx="22"/>
          </p:nvPr>
        </p:nvSpPr>
        <p:spPr>
          <a:xfrm>
            <a:off x="71501" y="5697252"/>
            <a:ext cx="9001063" cy="495834"/>
          </a:xfrm>
        </p:spPr>
        <p:txBody>
          <a:bodyPr/>
          <a:lstStyle/>
          <a:p>
            <a:r>
              <a:rPr lang="en-US" dirty="0"/>
              <a:t>Base: Adults ages 50–64 with employer coverage who were insured all year in the same plan. </a:t>
            </a:r>
          </a:p>
          <a:p>
            <a:r>
              <a:rPr lang="en-US" dirty="0"/>
              <a:t>Notes: Coverage type given at time of survey. “Employer” refers to respondents who indicated they had employer-sponsored insurance. FPL = federal poverty level. </a:t>
            </a:r>
          </a:p>
          <a:p>
            <a:r>
              <a:rPr lang="en-US" dirty="0"/>
              <a:t>Data: Commonwealth Fund Biennial Health Insurance Survey (2022).</a:t>
            </a:r>
          </a:p>
        </p:txBody>
      </p:sp>
      <p:sp>
        <p:nvSpPr>
          <p:cNvPr id="2" name="Title 1">
            <a:extLst>
              <a:ext uri="{FF2B5EF4-FFF2-40B4-BE49-F238E27FC236}">
                <a16:creationId xmlns:a16="http://schemas.microsoft.com/office/drawing/2014/main" id="{7424CF6C-A35C-4019-0BAB-8A1EFACE8308}"/>
              </a:ext>
            </a:extLst>
          </p:cNvPr>
          <p:cNvSpPr>
            <a:spLocks noGrp="1"/>
          </p:cNvSpPr>
          <p:nvPr>
            <p:ph type="title"/>
          </p:nvPr>
        </p:nvSpPr>
        <p:spPr>
          <a:xfrm>
            <a:off x="71438" y="-11269"/>
            <a:ext cx="9001320" cy="822960"/>
          </a:xfrm>
        </p:spPr>
        <p:txBody>
          <a:bodyPr>
            <a:noAutofit/>
          </a:bodyPr>
          <a:lstStyle/>
          <a:p>
            <a:r>
              <a:rPr lang="en-US" dirty="0"/>
              <a:t>More than two of five low-income older adults with employer coverage struggled with medical bills or debt.</a:t>
            </a:r>
          </a:p>
        </p:txBody>
      </p:sp>
      <p:sp>
        <p:nvSpPr>
          <p:cNvPr id="9" name="Text Placeholder 8">
            <a:extLst>
              <a:ext uri="{FF2B5EF4-FFF2-40B4-BE49-F238E27FC236}">
                <a16:creationId xmlns:a16="http://schemas.microsoft.com/office/drawing/2014/main" id="{B3658DC2-6E24-6695-0E47-249938153E29}"/>
              </a:ext>
            </a:extLst>
          </p:cNvPr>
          <p:cNvSpPr>
            <a:spLocks noGrp="1"/>
          </p:cNvSpPr>
          <p:nvPr>
            <p:ph type="body" sz="quarter" idx="25"/>
          </p:nvPr>
        </p:nvSpPr>
        <p:spPr>
          <a:xfrm>
            <a:off x="71438" y="965928"/>
            <a:ext cx="9000998" cy="293905"/>
          </a:xfrm>
        </p:spPr>
        <p:txBody>
          <a:bodyPr/>
          <a:lstStyle/>
          <a:p>
            <a:r>
              <a:rPr lang="en-US" dirty="0"/>
              <a:t>Percentage of adults ages 50 to 64 with employer coverage and medical bill or debt problems in past year, by income</a:t>
            </a:r>
          </a:p>
          <a:p>
            <a:endParaRPr lang="en-US" dirty="0"/>
          </a:p>
        </p:txBody>
      </p:sp>
    </p:spTree>
    <p:extLst>
      <p:ext uri="{BB962C8B-B14F-4D97-AF65-F5344CB8AC3E}">
        <p14:creationId xmlns:p14="http://schemas.microsoft.com/office/powerpoint/2010/main" val="3802134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Placeholder 8">
            <a:extLst>
              <a:ext uri="{FF2B5EF4-FFF2-40B4-BE49-F238E27FC236}">
                <a16:creationId xmlns:a16="http://schemas.microsoft.com/office/drawing/2014/main" id="{7690353E-6984-C2A5-D2BE-E53D704C18F6}"/>
              </a:ext>
            </a:extLst>
          </p:cNvPr>
          <p:cNvGraphicFramePr>
            <a:graphicFrameLocks noGrp="1"/>
          </p:cNvGraphicFramePr>
          <p:nvPr>
            <p:ph type="chart" sz="quarter" idx="19"/>
            <p:extLst>
              <p:ext uri="{D42A27DB-BD31-4B8C-83A1-F6EECF244321}">
                <p14:modId xmlns:p14="http://schemas.microsoft.com/office/powerpoint/2010/main" val="311936846"/>
              </p:ext>
            </p:extLst>
          </p:nvPr>
        </p:nvGraphicFramePr>
        <p:xfrm>
          <a:off x="71438" y="1260475"/>
          <a:ext cx="9001125" cy="4225925"/>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8A323A94-9E26-A8E6-08AB-0E1ABD780098}"/>
              </a:ext>
            </a:extLst>
          </p:cNvPr>
          <p:cNvSpPr>
            <a:spLocks noGrp="1"/>
          </p:cNvSpPr>
          <p:nvPr>
            <p:ph type="body" sz="quarter" idx="22"/>
          </p:nvPr>
        </p:nvSpPr>
        <p:spPr>
          <a:xfrm>
            <a:off x="71501" y="5697252"/>
            <a:ext cx="9001063" cy="495834"/>
          </a:xfrm>
        </p:spPr>
        <p:txBody>
          <a:bodyPr/>
          <a:lstStyle/>
          <a:p>
            <a:r>
              <a:rPr lang="en-US" dirty="0"/>
              <a:t>Base: Adults ages 50–64 with employer coverage who were insured all year in the same plan and had at least one of four medical bill or debt problems: had problems paying or unable to pay medical bills; contacted by collection agency for unpaid medical bills; had to change way of life to pay bills; or currently paying medical bills/debt over time.</a:t>
            </a:r>
          </a:p>
          <a:p>
            <a:r>
              <a:rPr lang="en-US" dirty="0"/>
              <a:t>Notes: Coverage type given at time of survey. “Employer” refers to respondents who indicated they had employer-sponsored insurance. FPL = federal poverty level. Because of smaller sample sizes, the lowest income category in this analysis is &lt; 250% FPL, or $33,975 for an individual and $69,375 for a family of four. </a:t>
            </a:r>
          </a:p>
          <a:p>
            <a:r>
              <a:rPr lang="en-US" dirty="0"/>
              <a:t>Data: Commonwealth Fund Biennial Health Insurance Survey (2022).</a:t>
            </a:r>
          </a:p>
        </p:txBody>
      </p:sp>
      <p:sp>
        <p:nvSpPr>
          <p:cNvPr id="2" name="Title 1">
            <a:extLst>
              <a:ext uri="{FF2B5EF4-FFF2-40B4-BE49-F238E27FC236}">
                <a16:creationId xmlns:a16="http://schemas.microsoft.com/office/drawing/2014/main" id="{F6674F6F-C46A-96B0-753D-6020616E13CC}"/>
              </a:ext>
            </a:extLst>
          </p:cNvPr>
          <p:cNvSpPr>
            <a:spLocks noGrp="1"/>
          </p:cNvSpPr>
          <p:nvPr>
            <p:ph type="title"/>
          </p:nvPr>
        </p:nvSpPr>
        <p:spPr>
          <a:xfrm>
            <a:off x="71438" y="-11269"/>
            <a:ext cx="9001320" cy="822960"/>
          </a:xfrm>
        </p:spPr>
        <p:txBody>
          <a:bodyPr>
            <a:noAutofit/>
          </a:bodyPr>
          <a:lstStyle/>
          <a:p>
            <a:r>
              <a:rPr lang="en-US" dirty="0"/>
              <a:t>Many older adults with employer coverage reported long-term financial consequences because of medical bills and debt.</a:t>
            </a:r>
          </a:p>
        </p:txBody>
      </p:sp>
      <p:sp>
        <p:nvSpPr>
          <p:cNvPr id="7" name="Text Placeholder 6">
            <a:extLst>
              <a:ext uri="{FF2B5EF4-FFF2-40B4-BE49-F238E27FC236}">
                <a16:creationId xmlns:a16="http://schemas.microsoft.com/office/drawing/2014/main" id="{D9FF5D0F-91DA-E185-8462-F0F31FBDBB53}"/>
              </a:ext>
            </a:extLst>
          </p:cNvPr>
          <p:cNvSpPr>
            <a:spLocks noGrp="1"/>
          </p:cNvSpPr>
          <p:nvPr>
            <p:ph type="body" sz="quarter" idx="25"/>
          </p:nvPr>
        </p:nvSpPr>
        <p:spPr>
          <a:xfrm>
            <a:off x="71438" y="965928"/>
            <a:ext cx="9000998" cy="293905"/>
          </a:xfrm>
        </p:spPr>
        <p:txBody>
          <a:bodyPr/>
          <a:lstStyle/>
          <a:p>
            <a:r>
              <a:rPr lang="en-US" dirty="0"/>
              <a:t>Percentage of adults ages 50 to 64 with employer coverage and medical bill problems who reported financial problems resulting from medical debt, by income</a:t>
            </a:r>
          </a:p>
          <a:p>
            <a:endParaRPr lang="en-US" dirty="0"/>
          </a:p>
        </p:txBody>
      </p:sp>
    </p:spTree>
    <p:extLst>
      <p:ext uri="{BB962C8B-B14F-4D97-AF65-F5344CB8AC3E}">
        <p14:creationId xmlns:p14="http://schemas.microsoft.com/office/powerpoint/2010/main" val="4871492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Placeholder 9">
            <a:extLst>
              <a:ext uri="{FF2B5EF4-FFF2-40B4-BE49-F238E27FC236}">
                <a16:creationId xmlns:a16="http://schemas.microsoft.com/office/drawing/2014/main" id="{D3AF9BF1-B67F-CA20-4CAD-230013D32F18}"/>
              </a:ext>
            </a:extLst>
          </p:cNvPr>
          <p:cNvGraphicFramePr>
            <a:graphicFrameLocks noGrp="1"/>
          </p:cNvGraphicFramePr>
          <p:nvPr>
            <p:ph type="chart" sz="quarter" idx="19"/>
            <p:extLst>
              <p:ext uri="{D42A27DB-BD31-4B8C-83A1-F6EECF244321}">
                <p14:modId xmlns:p14="http://schemas.microsoft.com/office/powerpoint/2010/main" val="3645590090"/>
              </p:ext>
            </p:extLst>
          </p:nvPr>
        </p:nvGraphicFramePr>
        <p:xfrm>
          <a:off x="71438" y="1260475"/>
          <a:ext cx="9001125" cy="4112909"/>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 Placeholder 3">
            <a:extLst>
              <a:ext uri="{FF2B5EF4-FFF2-40B4-BE49-F238E27FC236}">
                <a16:creationId xmlns:a16="http://schemas.microsoft.com/office/drawing/2014/main" id="{3997AB39-EBAC-BB4E-855E-9F546022EA15}"/>
              </a:ext>
            </a:extLst>
          </p:cNvPr>
          <p:cNvSpPr>
            <a:spLocks noGrp="1"/>
          </p:cNvSpPr>
          <p:nvPr>
            <p:ph type="body" sz="quarter" idx="22"/>
          </p:nvPr>
        </p:nvSpPr>
        <p:spPr>
          <a:xfrm>
            <a:off x="71373" y="5697252"/>
            <a:ext cx="9001063" cy="495834"/>
          </a:xfrm>
        </p:spPr>
        <p:txBody>
          <a:bodyPr/>
          <a:lstStyle/>
          <a:p>
            <a:r>
              <a:rPr lang="en-US" dirty="0"/>
              <a:t>Base: Adults ages 50–64 with employer coverage who were insured all year in the same plan.</a:t>
            </a:r>
          </a:p>
          <a:p>
            <a:r>
              <a:rPr lang="en-US" dirty="0"/>
              <a:t>Notes: Coverage type given at time of survey. “Employer” refers to respondents who indicated they had employer-sponsored insurance. Any medical bill problems or debt: had problems paying or unable to pay medical bills; contacted by collection agency for unpaid medical bills; had to change way of life to pay bills; or currently paying medical bills/debt over time. FPL = federal poverty level. . </a:t>
            </a:r>
            <a:r>
              <a:rPr lang="en-US"/>
              <a:t>Because of </a:t>
            </a:r>
            <a:r>
              <a:rPr lang="en-US" dirty="0"/>
              <a:t>smaller sample sizes, the lowest income category in this analysis is &lt; 250% FPL, or $33,975 for an individual and $69,375 for a family of four. </a:t>
            </a:r>
          </a:p>
          <a:p>
            <a:r>
              <a:rPr lang="en-US" dirty="0"/>
              <a:t>Data: Commonwealth Fund Biennial Health Insurance Survey (2022).</a:t>
            </a:r>
          </a:p>
        </p:txBody>
      </p:sp>
      <p:sp>
        <p:nvSpPr>
          <p:cNvPr id="2" name="Title 1">
            <a:extLst>
              <a:ext uri="{FF2B5EF4-FFF2-40B4-BE49-F238E27FC236}">
                <a16:creationId xmlns:a16="http://schemas.microsoft.com/office/drawing/2014/main" id="{4F865F3D-ABB0-9F45-98FD-D3809E5842F9}"/>
              </a:ext>
            </a:extLst>
          </p:cNvPr>
          <p:cNvSpPr>
            <a:spLocks noGrp="1"/>
          </p:cNvSpPr>
          <p:nvPr>
            <p:ph type="title"/>
          </p:nvPr>
        </p:nvSpPr>
        <p:spPr>
          <a:xfrm>
            <a:off x="71438" y="-11269"/>
            <a:ext cx="9001320" cy="822960"/>
          </a:xfrm>
        </p:spPr>
        <p:txBody>
          <a:bodyPr>
            <a:noAutofit/>
          </a:bodyPr>
          <a:lstStyle/>
          <a:p>
            <a:r>
              <a:rPr lang="en-US" dirty="0"/>
              <a:t>Older adults with medical bill and debt problems had much less confidence in their ability to retire comfortably than those with no problems. </a:t>
            </a:r>
          </a:p>
        </p:txBody>
      </p:sp>
      <p:sp>
        <p:nvSpPr>
          <p:cNvPr id="5" name="Text Placeholder 4">
            <a:extLst>
              <a:ext uri="{FF2B5EF4-FFF2-40B4-BE49-F238E27FC236}">
                <a16:creationId xmlns:a16="http://schemas.microsoft.com/office/drawing/2014/main" id="{2BE02FBB-0518-5843-8619-CB7C01F1B98A}"/>
              </a:ext>
            </a:extLst>
          </p:cNvPr>
          <p:cNvSpPr>
            <a:spLocks noGrp="1"/>
          </p:cNvSpPr>
          <p:nvPr>
            <p:ph type="body" sz="quarter" idx="25"/>
          </p:nvPr>
        </p:nvSpPr>
        <p:spPr>
          <a:xfrm>
            <a:off x="71438" y="965928"/>
            <a:ext cx="9000998" cy="293905"/>
          </a:xfrm>
        </p:spPr>
        <p:txBody>
          <a:bodyPr/>
          <a:lstStyle/>
          <a:p>
            <a:r>
              <a:rPr lang="en-US" dirty="0"/>
              <a:t>Percentage of adults ages 50 to 64 with employer coverage who are not too confident or not all confident they will have enough income and savings to live comfortably in retirement, by income</a:t>
            </a:r>
          </a:p>
          <a:p>
            <a:endParaRPr lang="en-US" dirty="0"/>
          </a:p>
        </p:txBody>
      </p:sp>
    </p:spTree>
    <p:extLst>
      <p:ext uri="{BB962C8B-B14F-4D97-AF65-F5344CB8AC3E}">
        <p14:creationId xmlns:p14="http://schemas.microsoft.com/office/powerpoint/2010/main" val="2530410730"/>
      </p:ext>
    </p:extLst>
  </p:cSld>
  <p:clrMapOvr>
    <a:masterClrMapping/>
  </p:clrMapOvr>
</p:sld>
</file>

<file path=ppt/theme/theme1.xml><?xml version="1.0" encoding="utf-8"?>
<a:theme xmlns:a="http://schemas.openxmlformats.org/drawingml/2006/main" name="CMWF_2021">
  <a:themeElements>
    <a:clrScheme name="CMWF 2021 1">
      <a:dk1>
        <a:srgbClr val="1A1A1A"/>
      </a:dk1>
      <a:lt1>
        <a:srgbClr val="FFFFFF"/>
      </a:lt1>
      <a:dk2>
        <a:srgbClr val="142B41"/>
      </a:dk2>
      <a:lt2>
        <a:srgbClr val="65A591"/>
      </a:lt2>
      <a:accent1>
        <a:srgbClr val="115479"/>
      </a:accent1>
      <a:accent2>
        <a:srgbClr val="F08661"/>
      </a:accent2>
      <a:accent3>
        <a:srgbClr val="3F6777"/>
      </a:accent3>
      <a:accent4>
        <a:srgbClr val="D3AC4C"/>
      </a:accent4>
      <a:accent5>
        <a:srgbClr val="495149"/>
      </a:accent5>
      <a:accent6>
        <a:srgbClr val="417693"/>
      </a:accent6>
      <a:hlink>
        <a:srgbClr val="65A591"/>
      </a:hlink>
      <a:folHlink>
        <a:srgbClr val="92979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thm15="http://schemas.microsoft.com/office/thememl/2012/main" name="CMWF_2021" id="{541B58AD-7456-8C40-80C2-8477F48CDF76}" vid="{3C3D5171-157A-5848-87A4-AF952AD89C6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d0705cf-2316-48c0-96f8-e5d689de0d99">
      <UserInfo>
        <DisplayName>Munira Gunja</DisplayName>
        <AccountId>18</AccountId>
        <AccountType/>
      </UserInfo>
      <UserInfo>
        <DisplayName>SharingLinks.66a61f5a-86b6-5c0b-944b-d0400a9d2650.OrganizationEdit.ff697b0d-e139-4d72-910f-3e52d82ad132</DisplayName>
        <AccountId>57</AccountId>
        <AccountType/>
      </UserInfo>
      <UserInfo>
        <DisplayName>Michelle M. Doty</DisplayName>
        <AccountId>12</AccountId>
        <AccountType/>
      </UserInfo>
      <UserInfo>
        <DisplayName>Sara R. Collins</DisplayName>
        <AccountId>34</AccountId>
        <AccountType/>
      </UserInfo>
      <UserInfo>
        <DisplayName>Gretchen Jacobson</DisplayName>
        <AccountId>85</AccountId>
        <AccountType/>
      </UserInfo>
      <UserInfo>
        <DisplayName>Faith Leonard</DisplayName>
        <AccountId>174</AccountId>
        <AccountType/>
      </UserInfo>
      <UserInfo>
        <DisplayName>Arnav Shah</DisplayName>
        <AccountId>70</AccountId>
        <AccountType/>
      </UserInfo>
      <UserInfo>
        <DisplayName>Relebohile Masitha</DisplayName>
        <AccountId>96</AccountId>
        <AccountType/>
      </UserInfo>
      <UserInfo>
        <DisplayName>Jesse Baumgartner</DisplayName>
        <AccountId>36</AccountId>
        <AccountType/>
      </UserInfo>
      <UserInfo>
        <DisplayName>Lauren Haynes</DisplayName>
        <AccountId>145</AccountId>
        <AccountType/>
      </UserInfo>
    </SharedWithUsers>
    <TaxCatchAll xmlns="fd0705cf-2316-48c0-96f8-e5d689de0d99" xsi:nil="true"/>
    <lcf76f155ced4ddcb4097134ff3c332f xmlns="29e91428-62e1-404e-8dba-d479e0ef01ba">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3ADB2CA38FBBC1428DB187BDD036B8B1" ma:contentTypeVersion="17" ma:contentTypeDescription="Create a new document." ma:contentTypeScope="" ma:versionID="a3a77cbef0b4d61936878d2bb669fbf7">
  <xsd:schema xmlns:xsd="http://www.w3.org/2001/XMLSchema" xmlns:xs="http://www.w3.org/2001/XMLSchema" xmlns:p="http://schemas.microsoft.com/office/2006/metadata/properties" xmlns:ns2="29e91428-62e1-404e-8dba-d479e0ef01ba" xmlns:ns3="fd0705cf-2316-48c0-96f8-e5d689de0d99" targetNamespace="http://schemas.microsoft.com/office/2006/metadata/properties" ma:root="true" ma:fieldsID="92f5612ed6901af0ca7ab763d9cfcc78" ns2:_="" ns3:_="">
    <xsd:import namespace="29e91428-62e1-404e-8dba-d479e0ef01ba"/>
    <xsd:import namespace="fd0705cf-2316-48c0-96f8-e5d689de0d9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9e91428-62e1-404e-8dba-d479e0ef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08d887b3-530c-4858-8ab3-c8c35b27a8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d0705cf-2316-48c0-96f8-e5d689de0d9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d85029d7-7210-4f8d-9630-374c583c2703}" ma:internalName="TaxCatchAll" ma:showField="CatchAllData" ma:web="fd0705cf-2316-48c0-96f8-e5d689de0d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0C63E5E-AEFA-4345-A4E4-D8690CC9E0A0}">
  <ds:schemaRefs>
    <ds:schemaRef ds:uri="http://purl.org/dc/dcmitype/"/>
    <ds:schemaRef ds:uri="http://purl.org/dc/terms/"/>
    <ds:schemaRef ds:uri="http://www.w3.org/XML/1998/namespace"/>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fd0705cf-2316-48c0-96f8-e5d689de0d99"/>
    <ds:schemaRef ds:uri="29e91428-62e1-404e-8dba-d479e0ef01ba"/>
    <ds:schemaRef ds:uri="http://schemas.microsoft.com/office/2006/metadata/properties"/>
  </ds:schemaRefs>
</ds:datastoreItem>
</file>

<file path=customXml/itemProps2.xml><?xml version="1.0" encoding="utf-8"?>
<ds:datastoreItem xmlns:ds="http://schemas.openxmlformats.org/officeDocument/2006/customXml" ds:itemID="{CE0E5502-358C-4CB5-8917-B1E9B4979DD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9e91428-62e1-404e-8dba-d479e0ef01ba"/>
    <ds:schemaRef ds:uri="fd0705cf-2316-48c0-96f8-e5d689de0d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5AAEEE3-A9AD-48C1-97AC-913F6586C1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929</TotalTime>
  <Words>970</Words>
  <Application>Microsoft Office PowerPoint</Application>
  <PresentationFormat>On-screen Show (4:3)</PresentationFormat>
  <Paragraphs>45</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Georgia</vt:lpstr>
      <vt:lpstr>Suisse Int'l</vt:lpstr>
      <vt:lpstr>Suisse Int'l Bold</vt:lpstr>
      <vt:lpstr>Suisse Int'l Italic</vt:lpstr>
      <vt:lpstr>CMWF_2021</vt:lpstr>
      <vt:lpstr>More than half of adults ages 50 to 64 have employer coverage, and the reported rate of coverage increases with income.</vt:lpstr>
      <vt:lpstr>Nearly half of low-income older adults with employer plans and more than one-third of those with moderate incomes struggled to afford premiums.</vt:lpstr>
      <vt:lpstr>More than half of low-income older adults with job-based coverage are underinsured.</vt:lpstr>
      <vt:lpstr>Almost half of low-income older adults with employer plans reported cost-related barriers to getting needed health care.</vt:lpstr>
      <vt:lpstr>More than two of five low-income older adults with employer coverage struggled with medical bills or debt.</vt:lpstr>
      <vt:lpstr>Many older adults with employer coverage reported long-term financial consequences because of medical bills and debt.</vt:lpstr>
      <vt:lpstr>Older adults with medical bill and debt problems had much less confidence in their ability to retire comfortably than those with no problems.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Can Older Adults with Employer Coverage Afford Their Health Care? Findings from the Commonwealth Fund Biennial Health Insurance Survey, 2022</dc:title>
  <dc:creator>lhaynes@cmwf.org;SRC@CMWF.org</dc:creator>
  <cp:lastModifiedBy>Paul Frame</cp:lastModifiedBy>
  <cp:revision>15</cp:revision>
  <cp:lastPrinted>2023-07-13T19:22:45Z</cp:lastPrinted>
  <dcterms:created xsi:type="dcterms:W3CDTF">2014-10-08T23:03:32Z</dcterms:created>
  <dcterms:modified xsi:type="dcterms:W3CDTF">2023-08-08T17:29:53Z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0x010100FDAAE462E359B7449A081B298FBF4E5D</vt:lpwstr>
  </property>
  <property fmtid="{D5CDD505-2E9C-101B-9397-08002B2CF9AE}" pid="3" name="MediaServiceImageTags">
    <vt:lpwstr/>
  </property>
</Properties>
</file>