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9"/>
  </p:notesMasterIdLst>
  <p:handoutMasterIdLst>
    <p:handoutMasterId r:id="rId10"/>
  </p:handoutMasterIdLst>
  <p:sldIdLst>
    <p:sldId id="296" r:id="rId5"/>
    <p:sldId id="297" r:id="rId6"/>
    <p:sldId id="298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0" userDrawn="1">
          <p15:clr>
            <a:srgbClr val="A4A3A4"/>
          </p15:clr>
        </p15:guide>
        <p15:guide id="2" pos="2976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014FA18-9C55-878C-8EB9-CFD8986B63D2}" name="Jen Wilson" initials="JW" userId="S::jmw@cmwf.org::000f367a-3246-491c-88b4-803a33f58a8b" providerId="AD"/>
  <p188:author id="{1F72D721-AA11-D711-EB5E-3F61AEE67A84}" name="Arnav Shah" initials="AS" userId="S::AS@cmwf.org::5ebc33c2-31f8-4d34-9c84-ecd25ff70f5f" providerId="AD"/>
  <p188:author id="{BCEF232D-A6DF-A245-F613-C0680BF9C2CF}" name="Chris Hollander" initials="CH" userId="S::CAH@CMWF.org::45bf6f1b-2827-4b00-a19f-e2c1d925869e" providerId="AD"/>
  <p188:author id="{F1D74768-4DB5-7191-57AD-95BAA7F573DD}" name="Faith Leonard" initials="FL" userId="S::fleonard@cmwf.org::3c42d617-2f64-4fa1-82f3-9fecd42973fb" providerId="AD"/>
  <p188:author id="{833EEF99-291E-FC61-8C85-FC3C9DC1E3F7}" name="Lauren Haynes" initials="LH" userId="S::lhaynes@cmwf.org::e1086cea-86e8-40f3-8683-7786cf151378" providerId="AD"/>
  <p188:author id="{353C60C0-70D5-4329-BC8D-53AAD007DC58}" name="Sara R. Collins" initials="SRC" userId="S::SRC@CMWF.org::dfbb467f-0fd7-48a6-a78e-014a35e76e12" providerId="AD"/>
  <p188:author id="{05B4AAE9-FA13-B4B0-0C49-DBD509A39007}" name="Relebohile Masitha" initials="RM" userId="S::rm@cmwf.org::55eff3c7-d91b-47f9-a1b1-6eb067a4a129" providerId="AD"/>
  <p188:author id="{389F75F3-6FEA-2161-94BC-5EAB0E779F29}" name="Elisa Mirkil" initials="EM" userId="S::200258@student.designacademy.nl::4b297773-7a34-4f20-811e-0fbecc21280f" providerId="AD"/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6A51"/>
    <a:srgbClr val="6A6A6A"/>
    <a:srgbClr val="FFFFFF"/>
    <a:srgbClr val="EDF9F8"/>
    <a:srgbClr val="8ADAD2"/>
    <a:srgbClr val="4ABDBC"/>
    <a:srgbClr val="5F5A9D"/>
    <a:srgbClr val="E0E0E0"/>
    <a:srgbClr val="9FE1DB"/>
    <a:srgbClr val="B6E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0F600-AC3F-4AB3-857E-E0F60D268315}" v="3" dt="2023-09-19T17:03:07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47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236" y="102"/>
      </p:cViewPr>
      <p:guideLst>
        <p:guide orient="horz" pos="1560"/>
        <p:guide pos="2976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68536745406825"/>
          <c:y val="0.11306244457303689"/>
          <c:w val="0.62279609580052497"/>
          <c:h val="0.866644296144623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Health coverage without 12-month continuous eligibility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E2-4050-A33A-507462A48672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E2-4050-A33A-507462A4867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E2-4050-A33A-507462A48672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E2-4050-A33A-507462A48672}"/>
              </c:ext>
            </c:extLst>
          </c:dPt>
          <c:dLbls>
            <c:dLbl>
              <c:idx val="0"/>
              <c:layout>
                <c:manualLayout>
                  <c:x val="-0.12891354986876641"/>
                  <c:y val="-0.574391230755358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4-91E2-4050-A33A-507462A48672}"/>
                </c:ext>
              </c:extLst>
            </c:dLbl>
            <c:dLbl>
              <c:idx val="1"/>
              <c:layout>
                <c:manualLayout>
                  <c:x val="1.9666338582677145E-2"/>
                  <c:y val="-3.131397637795275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91E2-4050-A33A-507462A48672}"/>
                </c:ext>
              </c:extLst>
            </c:dLbl>
            <c:dLbl>
              <c:idx val="2"/>
              <c:layout>
                <c:manualLayout>
                  <c:x val="0.1298261154855643"/>
                  <c:y val="0.146869553605363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91E2-4050-A33A-507462A48672}"/>
                </c:ext>
              </c:extLst>
            </c:dLbl>
            <c:dLbl>
              <c:idx val="3"/>
              <c:layout>
                <c:manualLayout>
                  <c:x val="3.308382545931758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91E2-4050-A33A-507462A486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Employer</c:v>
                </c:pt>
                <c:pt idx="1">
                  <c:v>Private nongroup</c:v>
                </c:pt>
                <c:pt idx="2">
                  <c:v>Uninsured</c:v>
                </c:pt>
                <c:pt idx="3">
                  <c:v>Noncompliant nongroup</c:v>
                </c:pt>
              </c:strCache>
            </c:strRef>
          </c:cat>
          <c:val>
            <c:numRef>
              <c:f>Sheet1!$B$2:$B$5</c:f>
              <c:numCache>
                <c:formatCode>#,##0,",000"</c:formatCode>
                <c:ptCount val="4"/>
                <c:pt idx="0">
                  <c:v>187057.43817289174</c:v>
                </c:pt>
                <c:pt idx="1">
                  <c:v>10026.682406932116</c:v>
                </c:pt>
                <c:pt idx="2">
                  <c:v>34348.880940914154</c:v>
                </c:pt>
                <c:pt idx="3">
                  <c:v>7288.5584771633148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2-4050-A33A-507462A486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1025943185674E-2"/>
          <c:y val="0.11306244457303689"/>
          <c:w val="0.95528974056814331"/>
          <c:h val="0.866644296144623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Medicaid/CHIP</c:v>
                </c:pt>
              </c:strCache>
            </c:strRef>
          </c:tx>
          <c:spPr>
            <a:solidFill>
              <a:schemeClr val="bg2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E2-4050-A33A-507462A4867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E2-4050-A33A-507462A48672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E2-4050-A33A-507462A48672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E2-4050-A33A-507462A48672}"/>
              </c:ext>
            </c:extLst>
          </c:dPt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273</c:v>
                </c:pt>
                <c:pt idx="1">
                  <c:v>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2-4050-A33A-507462A486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Administrative savings</c:v>
                </c:pt>
              </c:strCache>
            </c:strRef>
          </c:tx>
          <c:spPr>
            <a:solidFill>
              <a:schemeClr val="accent4"/>
            </a:solidFill>
            <a:ln w="19050"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-27</c:v>
                </c:pt>
                <c:pt idx="1">
                  <c:v>-85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75-4131-A4AE-FA2501359B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Uncompensated care</c:v>
                </c:pt>
              </c:strCache>
            </c:strRef>
          </c:tx>
          <c:spPr>
            <a:solidFill>
              <a:schemeClr val="accent6"/>
            </a:solidFill>
            <a:ln w="19050"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7789115646258529E-2"/>
                  <c:y val="-2.89858049906797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75-4131-A4AE-FA2501359B9C}"/>
                </c:ext>
              </c:extLst>
            </c:dLbl>
            <c:dLbl>
              <c:idx val="1"/>
              <c:layout>
                <c:manualLayout>
                  <c:x val="-0.10487528344671213"/>
                  <c:y val="2.8997218522335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375-4131-A4AE-FA2501359B9C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Sheet1!$D$2:$D$3</c:f>
              <c:numCache>
                <c:formatCode>0</c:formatCode>
                <c:ptCount val="2"/>
                <c:pt idx="0">
                  <c:v>-8</c:v>
                </c:pt>
                <c:pt idx="1">
                  <c:v>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375-4131-A4AE-FA2501359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820196687"/>
        <c:axId val="1820201007"/>
      </c:barChart>
      <c:catAx>
        <c:axId val="18201966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01007"/>
        <c:crossesAt val="-200"/>
        <c:auto val="1"/>
        <c:lblAlgn val="ctr"/>
        <c:lblOffset val="400"/>
        <c:noMultiLvlLbl val="0"/>
      </c:catAx>
      <c:valAx>
        <c:axId val="1820201007"/>
        <c:scaling>
          <c:orientation val="minMax"/>
          <c:max val="600"/>
          <c:min val="-200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196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5226110129091004"/>
          <c:y val="4.0586518564679916E-2"/>
          <c:w val="0.24020568857464245"/>
          <c:h val="0.18042556494128309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1025943185674E-2"/>
          <c:y val="0.11306244457303689"/>
          <c:w val="0.95528974056814331"/>
          <c:h val="0.866644296144623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Medicaid/CHIP</c:v>
                </c:pt>
              </c:strCache>
            </c:strRef>
          </c:tx>
          <c:spPr>
            <a:solidFill>
              <a:schemeClr val="bg2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E2-4050-A33A-507462A4867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E2-4050-A33A-507462A48672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E2-4050-A33A-507462A48672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E2-4050-A33A-507462A48672}"/>
              </c:ext>
            </c:extLst>
          </c:dPt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524</c:v>
                </c:pt>
                <c:pt idx="1">
                  <c:v>1225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2-4050-A33A-507462A486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Administrative savings</c:v>
                </c:pt>
              </c:strCache>
            </c:strRef>
          </c:tx>
          <c:spPr>
            <a:solidFill>
              <a:schemeClr val="accent4"/>
            </a:solidFill>
            <a:ln w="19050"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-46</c:v>
                </c:pt>
                <c:pt idx="1">
                  <c:v>-145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75-4131-A4AE-FA2501359B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Uncompensated care</c:v>
                </c:pt>
              </c:strCache>
            </c:strRef>
          </c:tx>
          <c:spPr>
            <a:solidFill>
              <a:schemeClr val="accent6"/>
            </a:solidFill>
            <a:ln w="19050"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0062358276643991"/>
                  <c:y val="-2.8978956871689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75-4131-A4AE-FA2501359B9C}"/>
                </c:ext>
              </c:extLst>
            </c:dLbl>
            <c:dLbl>
              <c:idx val="1"/>
              <c:layout>
                <c:manualLayout>
                  <c:x val="-0.10204081632653071"/>
                  <c:y val="4.56541266300671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375-4131-A4AE-FA2501359B9C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Sheet1!$D$2:$D$3</c:f>
              <c:numCache>
                <c:formatCode>0</c:formatCode>
                <c:ptCount val="2"/>
                <c:pt idx="0">
                  <c:v>-13</c:v>
                </c:pt>
                <c:pt idx="1">
                  <c:v>-26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375-4131-A4AE-FA2501359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820196687"/>
        <c:axId val="1820201007"/>
      </c:barChart>
      <c:catAx>
        <c:axId val="18201966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01007"/>
        <c:crossesAt val="-200"/>
        <c:auto val="1"/>
        <c:lblAlgn val="ctr"/>
        <c:lblOffset val="400"/>
        <c:noMultiLvlLbl val="0"/>
      </c:catAx>
      <c:valAx>
        <c:axId val="1820201007"/>
        <c:scaling>
          <c:orientation val="minMax"/>
          <c:max val="1400"/>
          <c:min val="-200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196687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80094006106379"/>
          <c:y val="3.7687481524345631E-2"/>
          <c:w val="0.24020568857464245"/>
          <c:h val="0.18332460198161737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1025943185674E-2"/>
          <c:y val="0.11306244457303689"/>
          <c:w val="0.95528974056814331"/>
          <c:h val="0.866644296144623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Premiums</c:v>
                </c:pt>
              </c:strCache>
            </c:strRef>
          </c:tx>
          <c:spPr>
            <a:solidFill>
              <a:schemeClr val="tx2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E2-4050-A33A-507462A48672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E2-4050-A33A-507462A48672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E2-4050-A33A-507462A4867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E2-4050-A33A-507462A48672}"/>
              </c:ext>
            </c:extLst>
          </c:dPt>
          <c:dLbls>
            <c:dLbl>
              <c:idx val="0"/>
              <c:layout>
                <c:manualLayout>
                  <c:x val="-9.9206349206349229E-2"/>
                  <c:y val="-2.8990370403341732E-3"/>
                </c:manualLayout>
              </c:layout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E2-4050-A33A-507462A48672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child continuous eligibility</c:v>
                </c:pt>
                <c:pt idx="1">
                  <c:v>24-month child continuous eligibility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19</c:v>
                </c:pt>
                <c:pt idx="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2-4050-A33A-507462A486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 health care spending</c:v>
                </c:pt>
              </c:strCache>
            </c:strRef>
          </c:tx>
          <c:spPr>
            <a:solidFill>
              <a:schemeClr val="bg2"/>
            </a:solidFill>
            <a:ln w="19050"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child continuous eligibility</c:v>
                </c:pt>
                <c:pt idx="1">
                  <c:v>24-month child continuous eligibility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273</c:v>
                </c:pt>
                <c:pt idx="1">
                  <c:v>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75-4131-A4AE-FA2501359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820196687"/>
        <c:axId val="1820201007"/>
      </c:barChart>
      <c:catAx>
        <c:axId val="18201966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01007"/>
        <c:crossesAt val="-200"/>
        <c:auto val="1"/>
        <c:lblAlgn val="ctr"/>
        <c:lblOffset val="400"/>
        <c:noMultiLvlLbl val="0"/>
      </c:catAx>
      <c:valAx>
        <c:axId val="1820201007"/>
        <c:scaling>
          <c:orientation val="minMax"/>
          <c:max val="1000"/>
          <c:min val="0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196687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80094006106379"/>
          <c:y val="6.9576888968022707E-2"/>
          <c:w val="0.24020568857464245"/>
          <c:h val="0.1195457870942632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9/20/2023</a:t>
            </a:fld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71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6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10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53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Matthew 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Buettgens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Ensuring Continuous Eligibility for Medicaid and CHIP: Coverage and Cost Impacts for Children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(Commonwealth Fund, Sept. 2023). 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6D5E8-CCD2-7E17-1CAA-8C378A75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EDA5B-4F38-D3ED-7ED2-7DB270E22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814E3-7F34-FD81-6F44-C20988627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3323-F626-4983-AA01-CB953620F5A3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BAEAA-CF54-9EBC-00F0-D7D3FD93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2342F-C628-A4DC-BC47-2C0F0A78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3950-70A7-4B4A-AE96-261766B3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4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  <p:sldLayoutId id="2147483744" r:id="rId3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A7FE-4F39-E6FE-3CF5-D06F1523B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74320"/>
            <a:ext cx="8961120" cy="676656"/>
          </a:xfrm>
        </p:spPr>
        <p:txBody>
          <a:bodyPr>
            <a:noAutofit/>
          </a:bodyPr>
          <a:lstStyle/>
          <a:p>
            <a:r>
              <a:rPr lang="en-US" dirty="0"/>
              <a:t>Current Law Health Coverage of the 239,000 Children Gaining Medicaid and CHIP </a:t>
            </a:r>
            <a:br>
              <a:rPr lang="en-US" dirty="0"/>
            </a:br>
            <a:r>
              <a:rPr lang="en-US" dirty="0"/>
              <a:t>with Mandatory 12-Month Continuous Eligibility in 2024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8596-28CD-0D9B-EC64-A37073F5C1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97696" cy="182880"/>
          </a:xfrm>
        </p:spPr>
        <p:txBody>
          <a:bodyPr anchor="t" anchorCtr="0"/>
          <a:lstStyle/>
          <a:p>
            <a:r>
              <a:rPr lang="en-US" dirty="0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A63C-02B9-C9ED-CC6E-DE8F3B321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CHIP = Children’s Health Insurance Program. Thirty-three states already have 12-month continuous eligibility for all or some children and would see little or no change if that policy were extended to all states.</a:t>
            </a:r>
          </a:p>
          <a:p>
            <a:r>
              <a:rPr lang="en-US" dirty="0"/>
              <a:t>Data: Urban Institute, Health Insurance Policy Simulation Model (HIPSM), 2022.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D4486E-D9E8-872C-5A46-7ADA4D6C2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0353548"/>
              </p:ext>
            </p:extLst>
          </p:nvPr>
        </p:nvGraphicFramePr>
        <p:xfrm>
          <a:off x="1524000" y="1164125"/>
          <a:ext cx="6096000" cy="4380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588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A7FE-4F39-E6FE-3CF5-D06F1523B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74320"/>
            <a:ext cx="8961120" cy="676656"/>
          </a:xfrm>
        </p:spPr>
        <p:txBody>
          <a:bodyPr>
            <a:noAutofit/>
          </a:bodyPr>
          <a:lstStyle/>
          <a:p>
            <a:r>
              <a:rPr lang="en-US" dirty="0"/>
              <a:t>Changes in State Spending with Mandatory 12-Month Child Continuous Eligibility in 2024 ($ millions)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8596-28CD-0D9B-EC64-A37073F5C1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97696" cy="182880"/>
          </a:xfrm>
        </p:spPr>
        <p:txBody>
          <a:bodyPr anchor="t" anchorCtr="0"/>
          <a:lstStyle/>
          <a:p>
            <a:r>
              <a:rPr lang="en-US" dirty="0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A63C-02B9-C9ED-CC6E-DE8F3B321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Thirty-three states already have 12-month continuous eligibility for all or some children and would see little or no change if that policy were extended to all states.</a:t>
            </a:r>
          </a:p>
          <a:p>
            <a:r>
              <a:rPr lang="en-US" dirty="0"/>
              <a:t>Data: Urban Institute, Health Insurance Policy Simulation Model (HIPSM), 2022.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D4486E-D9E8-872C-5A46-7ADA4D6C2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1797238"/>
              </p:ext>
            </p:extLst>
          </p:nvPr>
        </p:nvGraphicFramePr>
        <p:xfrm>
          <a:off x="71499" y="1164125"/>
          <a:ext cx="8961120" cy="4380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956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A7FE-4F39-E6FE-3CF5-D06F1523B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74320"/>
            <a:ext cx="8997696" cy="676656"/>
          </a:xfrm>
        </p:spPr>
        <p:txBody>
          <a:bodyPr>
            <a:noAutofit/>
          </a:bodyPr>
          <a:lstStyle/>
          <a:p>
            <a:r>
              <a:rPr lang="en-US" dirty="0"/>
              <a:t>Changes in Federal Spending with Mandatory 12-Month Child Continuous Eligibility in 2024 ($ millions)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8596-28CD-0D9B-EC64-A37073F5C1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97696" cy="182880"/>
          </a:xfrm>
        </p:spPr>
        <p:txBody>
          <a:bodyPr anchor="t" anchorCtr="0"/>
          <a:lstStyle/>
          <a:p>
            <a:r>
              <a:rPr lang="en-US" dirty="0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A63C-02B9-C9ED-CC6E-DE8F3B321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Thirty-three states already have 12-month continuous eligibility for all or some children and would see little or no change if that policy were extended to all states.</a:t>
            </a:r>
          </a:p>
          <a:p>
            <a:r>
              <a:rPr lang="en-US" dirty="0"/>
              <a:t>Data: Urban Institute, Health Insurance Policy Simulation Model (HIPSM), 2022.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D4486E-D9E8-872C-5A46-7ADA4D6C2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5772862"/>
              </p:ext>
            </p:extLst>
          </p:nvPr>
        </p:nvGraphicFramePr>
        <p:xfrm>
          <a:off x="71499" y="1164125"/>
          <a:ext cx="8961120" cy="4380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978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A7FE-4F39-E6FE-3CF5-D06F1523B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74320"/>
            <a:ext cx="8997696" cy="676656"/>
          </a:xfrm>
        </p:spPr>
        <p:txBody>
          <a:bodyPr>
            <a:noAutofit/>
          </a:bodyPr>
          <a:lstStyle/>
          <a:p>
            <a:r>
              <a:rPr lang="en-US" dirty="0"/>
              <a:t>Family Savings on Health Care Spending in 2024 ($ millions)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8596-28CD-0D9B-EC64-A37073F5C1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97696" cy="182880"/>
          </a:xfrm>
        </p:spPr>
        <p:txBody>
          <a:bodyPr anchor="t" anchorCtr="0"/>
          <a:lstStyle/>
          <a:p>
            <a:r>
              <a:rPr lang="en-US" dirty="0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A63C-02B9-C9ED-CC6E-DE8F3B321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Thirty-three states already have 12-month continuous eligibility for all or some children and would see little or no change if that policy were extended to all states.</a:t>
            </a:r>
          </a:p>
          <a:p>
            <a:r>
              <a:rPr lang="en-US" dirty="0"/>
              <a:t>Data: Urban Institute, Health Insurance Policy Simulation Model (HIPSM), 2022.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D4486E-D9E8-872C-5A46-7ADA4D6C2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5643101"/>
              </p:ext>
            </p:extLst>
          </p:nvPr>
        </p:nvGraphicFramePr>
        <p:xfrm>
          <a:off x="71499" y="1164125"/>
          <a:ext cx="8961120" cy="4380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4665458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Munira Gunja</DisplayName>
        <AccountId>18</AccountId>
        <AccountType/>
      </UserInfo>
      <UserInfo>
        <DisplayName>SharingLinks.66a61f5a-86b6-5c0b-944b-d0400a9d2650.OrganizationEdit.ff697b0d-e139-4d72-910f-3e52d82ad132</DisplayName>
        <AccountId>57</AccountId>
        <AccountType/>
      </UserInfo>
      <UserInfo>
        <DisplayName>Michelle M. Doty</DisplayName>
        <AccountId>12</AccountId>
        <AccountType/>
      </UserInfo>
      <UserInfo>
        <DisplayName>Sara R. Collins</DisplayName>
        <AccountId>34</AccountId>
        <AccountType/>
      </UserInfo>
      <UserInfo>
        <DisplayName>Gretchen Jacobson</DisplayName>
        <AccountId>85</AccountId>
        <AccountType/>
      </UserInfo>
      <UserInfo>
        <DisplayName>Faith Leonard</DisplayName>
        <AccountId>174</AccountId>
        <AccountType/>
      </UserInfo>
      <UserInfo>
        <DisplayName>Arnav Shah</DisplayName>
        <AccountId>70</AccountId>
        <AccountType/>
      </UserInfo>
      <UserInfo>
        <DisplayName>Relebohile Masitha</DisplayName>
        <AccountId>96</AccountId>
        <AccountType/>
      </UserInfo>
      <UserInfo>
        <DisplayName>Jesse Baumgartner</DisplayName>
        <AccountId>36</AccountId>
        <AccountType/>
      </UserInfo>
      <UserInfo>
        <DisplayName>Lauren Haynes</DisplayName>
        <AccountId>145</AccountId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7" ma:contentTypeDescription="Create a new document." ma:contentTypeScope="" ma:versionID="a3a77cbef0b4d61936878d2bb669f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92f5612ed6901af0ca7ab763d9cfcc7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C63E5E-AEFA-4345-A4E4-D8690CC9E0A0}">
  <ds:schemaRefs>
    <ds:schemaRef ds:uri="http://schemas.microsoft.com/office/2006/metadata/properties"/>
    <ds:schemaRef ds:uri="http://www.w3.org/XML/1998/namespace"/>
    <ds:schemaRef ds:uri="http://purl.org/dc/terms/"/>
    <ds:schemaRef ds:uri="29e91428-62e1-404e-8dba-d479e0ef01ba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fd0705cf-2316-48c0-96f8-e5d689de0d99"/>
  </ds:schemaRefs>
</ds:datastoreItem>
</file>

<file path=customXml/itemProps2.xml><?xml version="1.0" encoding="utf-8"?>
<ds:datastoreItem xmlns:ds="http://schemas.openxmlformats.org/officeDocument/2006/customXml" ds:itemID="{E629881F-BE96-4C5F-B3D8-29BD6DE05BFC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272</Words>
  <Application>Microsoft Office PowerPoint</Application>
  <PresentationFormat>On-screen Show (4:3)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Georgia</vt:lpstr>
      <vt:lpstr>Suisse Int'l</vt:lpstr>
      <vt:lpstr>Suisse Int'l Bold</vt:lpstr>
      <vt:lpstr>CMWF_2021</vt:lpstr>
      <vt:lpstr>Current Law Health Coverage of the 239,000 Children Gaining Medicaid and CHIP  with Mandatory 12-Month Continuous Eligibility in 2024</vt:lpstr>
      <vt:lpstr>Changes in State Spending with Mandatory 12-Month Child Continuous Eligibility in 2024 ($ millions)</vt:lpstr>
      <vt:lpstr>Changes in Federal Spending with Mandatory 12-Month Child Continuous Eligibility in 2024 ($ millions)</vt:lpstr>
      <vt:lpstr>Family Savings on Health Care Spending in 2024 ($ millions)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Ensuring Continuous Eligibility for Medicaid and CHIP: Coverage and Cost Impacts for Children</dc:title>
  <dc:creator>Matthew Buettgens</dc:creator>
  <cp:lastModifiedBy>Paul Frame</cp:lastModifiedBy>
  <cp:revision>3</cp:revision>
  <cp:lastPrinted>2018-07-11T13:51:43Z</cp:lastPrinted>
  <dcterms:created xsi:type="dcterms:W3CDTF">2014-10-08T23:03:32Z</dcterms:created>
  <dcterms:modified xsi:type="dcterms:W3CDTF">2023-09-20T15:33:05Z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