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notesMasterIdLst>
    <p:notesMasterId r:id="rId15"/>
  </p:notesMasterIdLst>
  <p:sldIdLst>
    <p:sldId id="401" r:id="rId5"/>
    <p:sldId id="413" r:id="rId6"/>
    <p:sldId id="391" r:id="rId7"/>
    <p:sldId id="390" r:id="rId8"/>
    <p:sldId id="406" r:id="rId9"/>
    <p:sldId id="393" r:id="rId10"/>
    <p:sldId id="403" r:id="rId11"/>
    <p:sldId id="409" r:id="rId12"/>
    <p:sldId id="407" r:id="rId13"/>
    <p:sldId id="39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D91B12-F434-011F-F48F-C585143283AE}" name="Arnav Shah" initials="AS" userId="S::as@cmwf.org::5ebc33c2-31f8-4d34-9c84-ecd25ff70f5f" providerId="AD"/>
  <p188:author id="{1F72D721-AA11-D711-EB5E-3F61AEE67A84}" name="Arnav Shah" initials="AS" userId="S::AS@cmwf.org::5ebc33c2-31f8-4d34-9c84-ecd25ff70f5f" providerId="AD"/>
  <p188:author id="{2DC5BBB8-6578-D625-90C2-68F527D0407D}" name="Evan Gumas" initials="EG" userId="S::eg@cmwf.org::aa7bac90-f7d1-4bdc-8de9-01febc2567e5" providerId="AD"/>
  <p188:author id="{31861BF4-3A93-B2B2-B496-AA7B07258BD0}" name="Aishu Balaji" initials="AB" userId="S::abalaji@cmwf.org::7291ddd1-99f4-41b0-a7fc-eac54ff4a663" providerId="AD"/>
  <p188:author id="{06C108F7-4DF7-F55F-8CD5-E5D0A40B1AC1}" name="Munira Gunja" initials="MG" userId="S::mg@cmwf.org::74f460f7-66e3-40e9-8405-3d43e8edf2b7"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A3C9BD"/>
    <a:srgbClr val="142B41"/>
    <a:srgbClr val="65A591"/>
    <a:srgbClr val="3F6777"/>
    <a:srgbClr val="3159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FDA536-6880-4C12-8B6C-1F2D02A7F935}" v="15" dt="2024-03-21T21:23:23.5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7"/>
    <p:restoredTop sz="96357" autoAdjust="0"/>
  </p:normalViewPr>
  <p:slideViewPr>
    <p:cSldViewPr snapToGrid="0">
      <p:cViewPr varScale="1">
        <p:scale>
          <a:sx n="114" d="100"/>
          <a:sy n="114" d="100"/>
        </p:scale>
        <p:origin x="153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1AFDA536-6880-4C12-8B6C-1F2D02A7F935}"/>
    <pc:docChg chg="custSel modSld modMainMaster">
      <pc:chgData name="Paul Frame" userId="ded3f5c5-00e7-408d-9358-fc292cfa5078" providerId="ADAL" clId="{1AFDA536-6880-4C12-8B6C-1F2D02A7F935}" dt="2024-03-21T20:55:42.060" v="160" actId="27918"/>
      <pc:docMkLst>
        <pc:docMk/>
      </pc:docMkLst>
      <pc:sldChg chg="modSp mod">
        <pc:chgData name="Paul Frame" userId="ded3f5c5-00e7-408d-9358-fc292cfa5078" providerId="ADAL" clId="{1AFDA536-6880-4C12-8B6C-1F2D02A7F935}" dt="2024-03-21T20:49:59.533" v="151" actId="27918"/>
        <pc:sldMkLst>
          <pc:docMk/>
          <pc:sldMk cId="362673522" sldId="390"/>
        </pc:sldMkLst>
        <pc:spChg chg="mod">
          <ac:chgData name="Paul Frame" userId="ded3f5c5-00e7-408d-9358-fc292cfa5078" providerId="ADAL" clId="{1AFDA536-6880-4C12-8B6C-1F2D02A7F935}" dt="2024-03-19T17:11:17.508" v="34" actId="20577"/>
          <ac:spMkLst>
            <pc:docMk/>
            <pc:sldMk cId="362673522" sldId="390"/>
            <ac:spMk id="13" creationId="{9925992E-376A-750E-2752-9F10A820596F}"/>
          </ac:spMkLst>
        </pc:spChg>
      </pc:sldChg>
      <pc:sldChg chg="modSp mod">
        <pc:chgData name="Paul Frame" userId="ded3f5c5-00e7-408d-9358-fc292cfa5078" providerId="ADAL" clId="{1AFDA536-6880-4C12-8B6C-1F2D02A7F935}" dt="2024-03-19T17:08:54.941" v="29" actId="27918"/>
        <pc:sldMkLst>
          <pc:docMk/>
          <pc:sldMk cId="1764894316" sldId="391"/>
        </pc:sldMkLst>
        <pc:spChg chg="mod">
          <ac:chgData name="Paul Frame" userId="ded3f5c5-00e7-408d-9358-fc292cfa5078" providerId="ADAL" clId="{1AFDA536-6880-4C12-8B6C-1F2D02A7F935}" dt="2024-03-19T17:07:44.422" v="26"/>
          <ac:spMkLst>
            <pc:docMk/>
            <pc:sldMk cId="1764894316" sldId="391"/>
            <ac:spMk id="13" creationId="{95065F52-7069-3A56-C077-309A17620F0D}"/>
          </ac:spMkLst>
        </pc:spChg>
      </pc:sldChg>
      <pc:sldChg chg="modSp mod">
        <pc:chgData name="Paul Frame" userId="ded3f5c5-00e7-408d-9358-fc292cfa5078" providerId="ADAL" clId="{1AFDA536-6880-4C12-8B6C-1F2D02A7F935}" dt="2024-03-19T17:45:17.400" v="126" actId="6549"/>
        <pc:sldMkLst>
          <pc:docMk/>
          <pc:sldMk cId="1946509191" sldId="393"/>
        </pc:sldMkLst>
        <pc:spChg chg="mod">
          <ac:chgData name="Paul Frame" userId="ded3f5c5-00e7-408d-9358-fc292cfa5078" providerId="ADAL" clId="{1AFDA536-6880-4C12-8B6C-1F2D02A7F935}" dt="2024-03-19T17:45:17.400" v="126" actId="6549"/>
          <ac:spMkLst>
            <pc:docMk/>
            <pc:sldMk cId="1946509191" sldId="393"/>
            <ac:spMk id="14" creationId="{9978C020-96FB-26D2-8742-19930599F036}"/>
          </ac:spMkLst>
        </pc:spChg>
      </pc:sldChg>
      <pc:sldChg chg="modSp mod">
        <pc:chgData name="Paul Frame" userId="ded3f5c5-00e7-408d-9358-fc292cfa5078" providerId="ADAL" clId="{1AFDA536-6880-4C12-8B6C-1F2D02A7F935}" dt="2024-03-19T17:41:33.645" v="125"/>
        <pc:sldMkLst>
          <pc:docMk/>
          <pc:sldMk cId="3407260730" sldId="395"/>
        </pc:sldMkLst>
        <pc:spChg chg="mod">
          <ac:chgData name="Paul Frame" userId="ded3f5c5-00e7-408d-9358-fc292cfa5078" providerId="ADAL" clId="{1AFDA536-6880-4C12-8B6C-1F2D02A7F935}" dt="2024-03-19T17:40:09.952" v="115" actId="20577"/>
          <ac:spMkLst>
            <pc:docMk/>
            <pc:sldMk cId="3407260730" sldId="395"/>
            <ac:spMk id="2" creationId="{4F865F3D-ABB0-9F45-98FD-D3809E5842F9}"/>
          </ac:spMkLst>
        </pc:spChg>
        <pc:spChg chg="mod">
          <ac:chgData name="Paul Frame" userId="ded3f5c5-00e7-408d-9358-fc292cfa5078" providerId="ADAL" clId="{1AFDA536-6880-4C12-8B6C-1F2D02A7F935}" dt="2024-03-19T17:41:33.645" v="125"/>
          <ac:spMkLst>
            <pc:docMk/>
            <pc:sldMk cId="3407260730" sldId="395"/>
            <ac:spMk id="14" creationId="{9978C020-96FB-26D2-8742-19930599F036}"/>
          </ac:spMkLst>
        </pc:spChg>
      </pc:sldChg>
      <pc:sldChg chg="modSp mod">
        <pc:chgData name="Paul Frame" userId="ded3f5c5-00e7-408d-9358-fc292cfa5078" providerId="ADAL" clId="{1AFDA536-6880-4C12-8B6C-1F2D02A7F935}" dt="2024-03-21T20:38:41.177" v="142" actId="27918"/>
        <pc:sldMkLst>
          <pc:docMk/>
          <pc:sldMk cId="1124472640" sldId="401"/>
        </pc:sldMkLst>
        <pc:spChg chg="mod">
          <ac:chgData name="Paul Frame" userId="ded3f5c5-00e7-408d-9358-fc292cfa5078" providerId="ADAL" clId="{1AFDA536-6880-4C12-8B6C-1F2D02A7F935}" dt="2024-03-19T16:33:38.831" v="4" actId="20577"/>
          <ac:spMkLst>
            <pc:docMk/>
            <pc:sldMk cId="1124472640" sldId="401"/>
            <ac:spMk id="23" creationId="{F338A490-E930-181C-4726-B013F3FC490C}"/>
          </ac:spMkLst>
        </pc:spChg>
      </pc:sldChg>
      <pc:sldChg chg="modSp mod">
        <pc:chgData name="Paul Frame" userId="ded3f5c5-00e7-408d-9358-fc292cfa5078" providerId="ADAL" clId="{1AFDA536-6880-4C12-8B6C-1F2D02A7F935}" dt="2024-03-19T17:28:03.454" v="77"/>
        <pc:sldMkLst>
          <pc:docMk/>
          <pc:sldMk cId="1977326085" sldId="403"/>
        </pc:sldMkLst>
        <pc:spChg chg="mod">
          <ac:chgData name="Paul Frame" userId="ded3f5c5-00e7-408d-9358-fc292cfa5078" providerId="ADAL" clId="{1AFDA536-6880-4C12-8B6C-1F2D02A7F935}" dt="2024-03-19T17:28:03.454" v="77"/>
          <ac:spMkLst>
            <pc:docMk/>
            <pc:sldMk cId="1977326085" sldId="403"/>
            <ac:spMk id="14" creationId="{9978C020-96FB-26D2-8742-19930599F036}"/>
          </ac:spMkLst>
        </pc:spChg>
      </pc:sldChg>
      <pc:sldChg chg="modSp mod">
        <pc:chgData name="Paul Frame" userId="ded3f5c5-00e7-408d-9358-fc292cfa5078" providerId="ADAL" clId="{1AFDA536-6880-4C12-8B6C-1F2D02A7F935}" dt="2024-03-19T17:49:37.488" v="127" actId="20577"/>
        <pc:sldMkLst>
          <pc:docMk/>
          <pc:sldMk cId="917659131" sldId="406"/>
        </pc:sldMkLst>
        <pc:spChg chg="mod">
          <ac:chgData name="Paul Frame" userId="ded3f5c5-00e7-408d-9358-fc292cfa5078" providerId="ADAL" clId="{1AFDA536-6880-4C12-8B6C-1F2D02A7F935}" dt="2024-03-19T17:49:37.488" v="127" actId="20577"/>
          <ac:spMkLst>
            <pc:docMk/>
            <pc:sldMk cId="917659131" sldId="406"/>
            <ac:spMk id="14" creationId="{9978C020-96FB-26D2-8742-19930599F036}"/>
          </ac:spMkLst>
        </pc:spChg>
      </pc:sldChg>
      <pc:sldChg chg="modSp mod">
        <pc:chgData name="Paul Frame" userId="ded3f5c5-00e7-408d-9358-fc292cfa5078" providerId="ADAL" clId="{1AFDA536-6880-4C12-8B6C-1F2D02A7F935}" dt="2024-03-21T20:55:42.060" v="160" actId="27918"/>
        <pc:sldMkLst>
          <pc:docMk/>
          <pc:sldMk cId="777286415" sldId="407"/>
        </pc:sldMkLst>
        <pc:spChg chg="mod">
          <ac:chgData name="Paul Frame" userId="ded3f5c5-00e7-408d-9358-fc292cfa5078" providerId="ADAL" clId="{1AFDA536-6880-4C12-8B6C-1F2D02A7F935}" dt="2024-03-19T17:36:27.542" v="95" actId="20577"/>
          <ac:spMkLst>
            <pc:docMk/>
            <pc:sldMk cId="777286415" sldId="407"/>
            <ac:spMk id="2" creationId="{4F865F3D-ABB0-9F45-98FD-D3809E5842F9}"/>
          </ac:spMkLst>
        </pc:spChg>
        <pc:spChg chg="mod">
          <ac:chgData name="Paul Frame" userId="ded3f5c5-00e7-408d-9358-fc292cfa5078" providerId="ADAL" clId="{1AFDA536-6880-4C12-8B6C-1F2D02A7F935}" dt="2024-03-19T17:37:19.624" v="101" actId="20577"/>
          <ac:spMkLst>
            <pc:docMk/>
            <pc:sldMk cId="777286415" sldId="407"/>
            <ac:spMk id="14" creationId="{9978C020-96FB-26D2-8742-19930599F036}"/>
          </ac:spMkLst>
        </pc:spChg>
      </pc:sldChg>
      <pc:sldChg chg="modSp mod">
        <pc:chgData name="Paul Frame" userId="ded3f5c5-00e7-408d-9358-fc292cfa5078" providerId="ADAL" clId="{1AFDA536-6880-4C12-8B6C-1F2D02A7F935}" dt="2024-03-21T20:52:46.818" v="154" actId="27918"/>
        <pc:sldMkLst>
          <pc:docMk/>
          <pc:sldMk cId="2078698075" sldId="409"/>
        </pc:sldMkLst>
        <pc:spChg chg="mod">
          <ac:chgData name="Paul Frame" userId="ded3f5c5-00e7-408d-9358-fc292cfa5078" providerId="ADAL" clId="{1AFDA536-6880-4C12-8B6C-1F2D02A7F935}" dt="2024-03-19T17:31:17.118" v="80" actId="313"/>
          <ac:spMkLst>
            <pc:docMk/>
            <pc:sldMk cId="2078698075" sldId="409"/>
            <ac:spMk id="2" creationId="{4F865F3D-ABB0-9F45-98FD-D3809E5842F9}"/>
          </ac:spMkLst>
        </pc:spChg>
        <pc:spChg chg="mod">
          <ac:chgData name="Paul Frame" userId="ded3f5c5-00e7-408d-9358-fc292cfa5078" providerId="ADAL" clId="{1AFDA536-6880-4C12-8B6C-1F2D02A7F935}" dt="2024-03-19T17:32:51.418" v="81" actId="20577"/>
          <ac:spMkLst>
            <pc:docMk/>
            <pc:sldMk cId="2078698075" sldId="409"/>
            <ac:spMk id="10" creationId="{5B20C97C-ADCD-D970-4F86-5EA349E47B80}"/>
          </ac:spMkLst>
        </pc:spChg>
        <pc:spChg chg="mod">
          <ac:chgData name="Paul Frame" userId="ded3f5c5-00e7-408d-9358-fc292cfa5078" providerId="ADAL" clId="{1AFDA536-6880-4C12-8B6C-1F2D02A7F935}" dt="2024-03-19T17:33:39.558" v="90"/>
          <ac:spMkLst>
            <pc:docMk/>
            <pc:sldMk cId="2078698075" sldId="409"/>
            <ac:spMk id="14" creationId="{9978C020-96FB-26D2-8742-19930599F036}"/>
          </ac:spMkLst>
        </pc:spChg>
      </pc:sldChg>
      <pc:sldChg chg="modSp mod">
        <pc:chgData name="Paul Frame" userId="ded3f5c5-00e7-408d-9358-fc292cfa5078" providerId="ADAL" clId="{1AFDA536-6880-4C12-8B6C-1F2D02A7F935}" dt="2024-03-19T16:48:41.438" v="23"/>
        <pc:sldMkLst>
          <pc:docMk/>
          <pc:sldMk cId="1977745026" sldId="413"/>
        </pc:sldMkLst>
        <pc:spChg chg="mod">
          <ac:chgData name="Paul Frame" userId="ded3f5c5-00e7-408d-9358-fc292cfa5078" providerId="ADAL" clId="{1AFDA536-6880-4C12-8B6C-1F2D02A7F935}" dt="2024-03-19T16:45:30.785" v="19" actId="20577"/>
          <ac:spMkLst>
            <pc:docMk/>
            <pc:sldMk cId="1977745026" sldId="413"/>
            <ac:spMk id="2" creationId="{4F865F3D-ABB0-9F45-98FD-D3809E5842F9}"/>
          </ac:spMkLst>
        </pc:spChg>
        <pc:spChg chg="mod">
          <ac:chgData name="Paul Frame" userId="ded3f5c5-00e7-408d-9358-fc292cfa5078" providerId="ADAL" clId="{1AFDA536-6880-4C12-8B6C-1F2D02A7F935}" dt="2024-03-19T16:48:41.438" v="23"/>
          <ac:spMkLst>
            <pc:docMk/>
            <pc:sldMk cId="1977745026" sldId="413"/>
            <ac:spMk id="4" creationId="{909F1C39-84AB-68C1-B9A1-5A1F4F8F86BC}"/>
          </ac:spMkLst>
        </pc:spChg>
      </pc:sldChg>
      <pc:sldMasterChg chg="modSldLayout">
        <pc:chgData name="Paul Frame" userId="ded3f5c5-00e7-408d-9358-fc292cfa5078" providerId="ADAL" clId="{1AFDA536-6880-4C12-8B6C-1F2D02A7F935}" dt="2024-03-19T16:34:18.714" v="5"/>
        <pc:sldMasterMkLst>
          <pc:docMk/>
          <pc:sldMasterMk cId="157134553" sldId="2147483674"/>
        </pc:sldMasterMkLst>
        <pc:sldLayoutChg chg="modSp mod">
          <pc:chgData name="Paul Frame" userId="ded3f5c5-00e7-408d-9358-fc292cfa5078" providerId="ADAL" clId="{1AFDA536-6880-4C12-8B6C-1F2D02A7F935}" dt="2024-03-19T16:34:18.714" v="5"/>
          <pc:sldLayoutMkLst>
            <pc:docMk/>
            <pc:sldMasterMk cId="157134553" sldId="2147483674"/>
            <pc:sldLayoutMk cId="2981301643" sldId="2147483678"/>
          </pc:sldLayoutMkLst>
          <pc:spChg chg="mod">
            <ac:chgData name="Paul Frame" userId="ded3f5c5-00e7-408d-9358-fc292cfa5078" providerId="ADAL" clId="{1AFDA536-6880-4C12-8B6C-1F2D02A7F935}" dt="2024-03-19T16:34:18.714" v="5"/>
            <ac:spMkLst>
              <pc:docMk/>
              <pc:sldMasterMk cId="157134553" sldId="2147483674"/>
              <pc:sldLayoutMk cId="2981301643" sldId="2147483678"/>
              <ac:spMk id="2"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03483247162026E-4"/>
          <c:y val="4.0273361675776734E-2"/>
          <c:w val="0.99957696516752836"/>
          <c:h val="0.88992543238104316"/>
        </c:manualLayout>
      </c:layout>
      <c:barChart>
        <c:barDir val="col"/>
        <c:grouping val="clustered"/>
        <c:varyColors val="0"/>
        <c:ser>
          <c:idx val="0"/>
          <c:order val="0"/>
          <c:tx>
            <c:strRef>
              <c:f>Sheet1!$B$1</c:f>
              <c:strCache>
                <c:ptCount val="1"/>
                <c:pt idx="0">
                  <c:v>Below average income</c:v>
                </c:pt>
              </c:strCache>
            </c:strRef>
          </c:tx>
          <c:spPr>
            <a:solidFill>
              <a:srgbClr val="142B41"/>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1-580E-C94B-838E-AF59B2496110}"/>
              </c:ext>
            </c:extLst>
          </c:dPt>
          <c:dPt>
            <c:idx val="1"/>
            <c:invertIfNegative val="0"/>
            <c:bubble3D val="0"/>
            <c:spPr>
              <a:solidFill>
                <a:schemeClr val="bg2"/>
              </a:solidFill>
              <a:ln>
                <a:noFill/>
              </a:ln>
              <a:effectLst/>
            </c:spPr>
            <c:extLst>
              <c:ext xmlns:c16="http://schemas.microsoft.com/office/drawing/2014/chart" uri="{C3380CC4-5D6E-409C-BE32-E72D297353CC}">
                <c16:uniqueId val="{00000003-580E-C94B-838E-AF59B2496110}"/>
              </c:ext>
            </c:extLst>
          </c:dPt>
          <c:dPt>
            <c:idx val="3"/>
            <c:invertIfNegative val="0"/>
            <c:bubble3D val="0"/>
            <c:spPr>
              <a:solidFill>
                <a:srgbClr val="142B41"/>
              </a:solidFill>
              <a:ln>
                <a:noFill/>
              </a:ln>
              <a:effectLst/>
            </c:spPr>
            <c:extLst>
              <c:ext xmlns:c16="http://schemas.microsoft.com/office/drawing/2014/chart" uri="{C3380CC4-5D6E-409C-BE32-E72D297353CC}">
                <c16:uniqueId val="{00000007-580E-C94B-838E-AF59B2496110}"/>
              </c:ext>
            </c:extLst>
          </c:dPt>
          <c:dPt>
            <c:idx val="4"/>
            <c:invertIfNegative val="0"/>
            <c:bubble3D val="0"/>
            <c:spPr>
              <a:solidFill>
                <a:srgbClr val="142B41"/>
              </a:solidFill>
              <a:ln>
                <a:noFill/>
              </a:ln>
              <a:effectLst/>
            </c:spPr>
            <c:extLst>
              <c:ext xmlns:c16="http://schemas.microsoft.com/office/drawing/2014/chart" uri="{C3380CC4-5D6E-409C-BE32-E72D297353CC}">
                <c16:uniqueId val="{00000007-397A-45F1-99A4-4F63D42517EC}"/>
              </c:ext>
            </c:extLst>
          </c:dPt>
          <c:dPt>
            <c:idx val="6"/>
            <c:invertIfNegative val="0"/>
            <c:bubble3D val="0"/>
            <c:spPr>
              <a:solidFill>
                <a:srgbClr val="142B41"/>
              </a:solidFill>
              <a:ln>
                <a:noFill/>
              </a:ln>
              <a:effectLst/>
            </c:spPr>
            <c:extLst>
              <c:ext xmlns:c16="http://schemas.microsoft.com/office/drawing/2014/chart" uri="{C3380CC4-5D6E-409C-BE32-E72D297353CC}">
                <c16:uniqueId val="{0000000B-580E-C94B-838E-AF59B2496110}"/>
              </c:ext>
            </c:extLst>
          </c:dPt>
          <c:dLbls>
            <c:dLbl>
              <c:idx val="1"/>
              <c:tx>
                <c:rich>
                  <a:bodyPr/>
                  <a:lstStyle/>
                  <a:p>
                    <a:fld id="{AD2BA490-9F77-4A85-B5BF-B4DEE2EBE33B}"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80E-C94B-838E-AF59B249611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0"/>
                <c:pt idx="0">
                  <c:v>CAN</c:v>
                </c:pt>
                <c:pt idx="1">
                  <c:v>US</c:v>
                </c:pt>
                <c:pt idx="2">
                  <c:v>SWE</c:v>
                </c:pt>
                <c:pt idx="3">
                  <c:v>FRA*</c:v>
                </c:pt>
                <c:pt idx="4">
                  <c:v>SWIZ*</c:v>
                </c:pt>
                <c:pt idx="5">
                  <c:v>AUS*</c:v>
                </c:pt>
                <c:pt idx="6">
                  <c:v>GER*</c:v>
                </c:pt>
                <c:pt idx="7">
                  <c:v>UK*</c:v>
                </c:pt>
                <c:pt idx="8">
                  <c:v>NZ*</c:v>
                </c:pt>
                <c:pt idx="9">
                  <c:v>NETH*</c:v>
                </c:pt>
              </c:strCache>
            </c:strRef>
          </c:cat>
          <c:val>
            <c:numRef>
              <c:f>Sheet1!$B$2:$B$14</c:f>
              <c:numCache>
                <c:formatCode>0%</c:formatCode>
                <c:ptCount val="10"/>
                <c:pt idx="0">
                  <c:v>0.86299999999999999</c:v>
                </c:pt>
                <c:pt idx="1">
                  <c:v>0.86919999999999997</c:v>
                </c:pt>
                <c:pt idx="2">
                  <c:v>0.87949999999999995</c:v>
                </c:pt>
                <c:pt idx="3">
                  <c:v>0.90720000000000001</c:v>
                </c:pt>
                <c:pt idx="4">
                  <c:v>0.9214</c:v>
                </c:pt>
                <c:pt idx="5">
                  <c:v>0.93710000000000004</c:v>
                </c:pt>
                <c:pt idx="6">
                  <c:v>0.96220000000000006</c:v>
                </c:pt>
                <c:pt idx="7">
                  <c:v>0.9728</c:v>
                </c:pt>
                <c:pt idx="8">
                  <c:v>0.97489999999999999</c:v>
                </c:pt>
                <c:pt idx="9">
                  <c:v>0.99119999999999997</c:v>
                </c:pt>
              </c:numCache>
            </c:numRef>
          </c:val>
          <c:extLst>
            <c:ext xmlns:c16="http://schemas.microsoft.com/office/drawing/2014/chart" uri="{C3380CC4-5D6E-409C-BE32-E72D297353CC}">
              <c16:uniqueId val="{00000010-580E-C94B-838E-AF59B2496110}"/>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1"/>
          <c:min val="0"/>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03483247162026E-4"/>
          <c:y val="4.0273361675776734E-2"/>
          <c:w val="0.99957696516752836"/>
          <c:h val="0.88992543238104316"/>
        </c:manualLayout>
      </c:layout>
      <c:barChart>
        <c:barDir val="col"/>
        <c:grouping val="clustered"/>
        <c:varyColors val="0"/>
        <c:ser>
          <c:idx val="0"/>
          <c:order val="0"/>
          <c:tx>
            <c:strRef>
              <c:f>Sheet1!$B$1</c:f>
              <c:strCache>
                <c:ptCount val="1"/>
                <c:pt idx="0">
                  <c:v>75-100%</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0EC8-F946-9390-269C27EB0840}"/>
              </c:ext>
            </c:extLst>
          </c:dPt>
          <c:dPt>
            <c:idx val="2"/>
            <c:invertIfNegative val="0"/>
            <c:bubble3D val="0"/>
            <c:spPr>
              <a:solidFill>
                <a:srgbClr val="65A591"/>
              </a:solidFill>
              <a:ln>
                <a:noFill/>
              </a:ln>
              <a:effectLst/>
            </c:spPr>
            <c:extLst>
              <c:ext xmlns:c16="http://schemas.microsoft.com/office/drawing/2014/chart" uri="{C3380CC4-5D6E-409C-BE32-E72D297353CC}">
                <c16:uniqueId val="{00000003-0EC8-F946-9390-269C27EB0840}"/>
              </c:ext>
            </c:extLst>
          </c:dPt>
          <c:dPt>
            <c:idx val="3"/>
            <c:invertIfNegative val="0"/>
            <c:bubble3D val="0"/>
            <c:spPr>
              <a:solidFill>
                <a:srgbClr val="142B41"/>
              </a:solidFill>
              <a:ln>
                <a:noFill/>
              </a:ln>
              <a:effectLst/>
            </c:spPr>
            <c:extLst>
              <c:ext xmlns:c16="http://schemas.microsoft.com/office/drawing/2014/chart" uri="{C3380CC4-5D6E-409C-BE32-E72D297353CC}">
                <c16:uniqueId val="{00000005-0EC8-F946-9390-269C27EB0840}"/>
              </c:ext>
            </c:extLst>
          </c:dPt>
          <c:dPt>
            <c:idx val="5"/>
            <c:invertIfNegative val="0"/>
            <c:bubble3D val="0"/>
            <c:spPr>
              <a:solidFill>
                <a:srgbClr val="142B41"/>
              </a:solidFill>
              <a:ln>
                <a:noFill/>
              </a:ln>
              <a:effectLst/>
            </c:spPr>
            <c:extLst>
              <c:ext xmlns:c16="http://schemas.microsoft.com/office/drawing/2014/chart" uri="{C3380CC4-5D6E-409C-BE32-E72D297353CC}">
                <c16:uniqueId val="{00000007-0EC8-F946-9390-269C27EB0840}"/>
              </c:ext>
            </c:extLst>
          </c:dPt>
          <c:dPt>
            <c:idx val="6"/>
            <c:invertIfNegative val="0"/>
            <c:bubble3D val="0"/>
            <c:spPr>
              <a:solidFill>
                <a:srgbClr val="142B41"/>
              </a:solidFill>
              <a:ln>
                <a:noFill/>
              </a:ln>
              <a:effectLst/>
            </c:spPr>
            <c:extLst>
              <c:ext xmlns:c16="http://schemas.microsoft.com/office/drawing/2014/chart" uri="{C3380CC4-5D6E-409C-BE32-E72D297353CC}">
                <c16:uniqueId val="{00000009-0EC8-F946-9390-269C27EB0840}"/>
              </c:ext>
            </c:extLst>
          </c:dPt>
          <c:dPt>
            <c:idx val="7"/>
            <c:invertIfNegative val="0"/>
            <c:bubble3D val="0"/>
            <c:spPr>
              <a:solidFill>
                <a:srgbClr val="142B41"/>
              </a:solidFill>
              <a:ln>
                <a:noFill/>
              </a:ln>
              <a:effectLst/>
            </c:spPr>
            <c:extLst>
              <c:ext xmlns:c16="http://schemas.microsoft.com/office/drawing/2014/chart" uri="{C3380CC4-5D6E-409C-BE32-E72D297353CC}">
                <c16:uniqueId val="{0000000B-0EC8-F946-9390-269C27EB0840}"/>
              </c:ext>
            </c:extLst>
          </c:dPt>
          <c:dPt>
            <c:idx val="9"/>
            <c:invertIfNegative val="0"/>
            <c:bubble3D val="0"/>
            <c:spPr>
              <a:solidFill>
                <a:srgbClr val="142B41"/>
              </a:solidFill>
              <a:ln>
                <a:noFill/>
              </a:ln>
              <a:effectLst/>
            </c:spPr>
            <c:extLst>
              <c:ext xmlns:c16="http://schemas.microsoft.com/office/drawing/2014/chart" uri="{C3380CC4-5D6E-409C-BE32-E72D297353CC}">
                <c16:uniqueId val="{0000000D-0EC8-F946-9390-269C27EB0840}"/>
              </c:ext>
            </c:extLst>
          </c:dPt>
          <c:dPt>
            <c:idx val="11"/>
            <c:invertIfNegative val="0"/>
            <c:bubble3D val="0"/>
            <c:spPr>
              <a:solidFill>
                <a:srgbClr val="142B41"/>
              </a:solidFill>
              <a:ln>
                <a:noFill/>
              </a:ln>
              <a:effectLst/>
            </c:spPr>
            <c:extLst>
              <c:ext xmlns:c16="http://schemas.microsoft.com/office/drawing/2014/chart" uri="{C3380CC4-5D6E-409C-BE32-E72D297353CC}">
                <c16:uniqueId val="{0000000F-0EC8-F946-9390-269C27EB0840}"/>
              </c:ext>
            </c:extLst>
          </c:dPt>
          <c:dPt>
            <c:idx val="12"/>
            <c:invertIfNegative val="0"/>
            <c:bubble3D val="0"/>
            <c:spPr>
              <a:solidFill>
                <a:srgbClr val="142B41"/>
              </a:solidFill>
              <a:ln>
                <a:noFill/>
              </a:ln>
              <a:effectLst/>
            </c:spPr>
            <c:extLst>
              <c:ext xmlns:c16="http://schemas.microsoft.com/office/drawing/2014/chart" uri="{C3380CC4-5D6E-409C-BE32-E72D297353CC}">
                <c16:uniqueId val="{00000011-0EC8-F946-9390-269C27EB0840}"/>
              </c:ext>
            </c:extLst>
          </c:dPt>
          <c:dLbls>
            <c:dLbl>
              <c:idx val="0"/>
              <c:tx>
                <c:rich>
                  <a:bodyPr/>
                  <a:lstStyle/>
                  <a:p>
                    <a:fld id="{34CD0859-AFC1-4B99-888B-9D73448AAB24}"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EC8-F946-9390-269C27EB0840}"/>
                </c:ext>
              </c:extLst>
            </c:dLbl>
            <c:dLbl>
              <c:idx val="2"/>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0">
                        <a:solidFill>
                          <a:schemeClr val="bg1"/>
                        </a:solidFill>
                        <a:latin typeface="Arial" panose="020B0604020202020204" pitchFamily="34" charset="0"/>
                        <a:cs typeface="Arial" panose="020B0604020202020204" pitchFamily="34" charset="0"/>
                      </a:rPr>
                      <a:pPr>
                        <a:defRPr>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3-0EC8-F946-9390-269C27EB0840}"/>
                </c:ext>
              </c:extLst>
            </c:dLbl>
            <c:dLbl>
              <c:idx val="3"/>
              <c:tx>
                <c:rich>
                  <a:bodyPr/>
                  <a:lstStyle/>
                  <a:p>
                    <a:fld id="{AD2BA490-9F77-4A85-B5BF-B4DEE2EBE33B}"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EC8-F946-9390-269C27EB0840}"/>
                </c:ext>
              </c:extLst>
            </c:dLbl>
            <c:dLbl>
              <c:idx val="5"/>
              <c:tx>
                <c:rich>
                  <a:bodyPr/>
                  <a:lstStyle/>
                  <a:p>
                    <a:fld id="{0526D928-3437-46FB-B3AE-0D4EA7E91F6A}" type="VALUE">
                      <a:rPr lang="en-US" b="0"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EC8-F946-9390-269C27EB0840}"/>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0EC8-F946-9390-269C27EB084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GER*</c:v>
                </c:pt>
                <c:pt idx="1">
                  <c:v>NETH</c:v>
                </c:pt>
                <c:pt idx="2">
                  <c:v>US</c:v>
                </c:pt>
                <c:pt idx="3">
                  <c:v>SWE</c:v>
                </c:pt>
                <c:pt idx="4">
                  <c:v>CAN*</c:v>
                </c:pt>
                <c:pt idx="5">
                  <c:v>AUS*</c:v>
                </c:pt>
                <c:pt idx="6">
                  <c:v>SWIZ*</c:v>
                </c:pt>
                <c:pt idx="7">
                  <c:v>FRA*</c:v>
                </c:pt>
                <c:pt idx="8">
                  <c:v>UK*</c:v>
                </c:pt>
                <c:pt idx="9">
                  <c:v>NZ*</c:v>
                </c:pt>
              </c:strCache>
            </c:strRef>
          </c:cat>
          <c:val>
            <c:numRef>
              <c:f>Sheet1!$B$2:$B$11</c:f>
              <c:numCache>
                <c:formatCode>0%</c:formatCode>
                <c:ptCount val="10"/>
                <c:pt idx="0">
                  <c:v>0.20380000000000001</c:v>
                </c:pt>
                <c:pt idx="1">
                  <c:v>0.38450000000000001</c:v>
                </c:pt>
                <c:pt idx="2">
                  <c:v>0.41110000000000002</c:v>
                </c:pt>
                <c:pt idx="3">
                  <c:v>0.41420000000000001</c:v>
                </c:pt>
                <c:pt idx="4">
                  <c:v>0.52590000000000003</c:v>
                </c:pt>
                <c:pt idx="5">
                  <c:v>0.53400000000000003</c:v>
                </c:pt>
                <c:pt idx="6">
                  <c:v>0.60499999999999998</c:v>
                </c:pt>
                <c:pt idx="7">
                  <c:v>0.63119999999999998</c:v>
                </c:pt>
                <c:pt idx="8">
                  <c:v>0.71460000000000001</c:v>
                </c:pt>
                <c:pt idx="9">
                  <c:v>0.72270000000000001</c:v>
                </c:pt>
              </c:numCache>
            </c:numRef>
          </c:val>
          <c:extLst>
            <c:ext xmlns:c16="http://schemas.microsoft.com/office/drawing/2014/chart" uri="{C3380CC4-5D6E-409C-BE32-E72D297353CC}">
              <c16:uniqueId val="{00000012-0EC8-F946-9390-269C27EB0840}"/>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1"/>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2.6038861100423239E-2"/>
          <c:w val="1"/>
          <c:h val="0.90119480422143439"/>
        </c:manualLayout>
      </c:layout>
      <c:barChart>
        <c:barDir val="col"/>
        <c:grouping val="clustered"/>
        <c:varyColors val="0"/>
        <c:ser>
          <c:idx val="0"/>
          <c:order val="0"/>
          <c:tx>
            <c:strRef>
              <c:f>Sheet1!$B$1</c:f>
              <c:strCache>
                <c:ptCount val="1"/>
                <c:pt idx="0">
                  <c:v>Very low telehealth</c:v>
                </c:pt>
              </c:strCache>
            </c:strRef>
          </c:tx>
          <c:spPr>
            <a:solidFill>
              <a:srgbClr val="142B41"/>
            </a:solidFill>
            <a:ln>
              <a:noFill/>
            </a:ln>
            <a:effectLst/>
          </c:spPr>
          <c:invertIfNegative val="0"/>
          <c:dPt>
            <c:idx val="1"/>
            <c:invertIfNegative val="0"/>
            <c:bubble3D val="0"/>
            <c:spPr>
              <a:solidFill>
                <a:srgbClr val="142B41"/>
              </a:solidFill>
              <a:ln>
                <a:noFill/>
              </a:ln>
              <a:effectLst/>
            </c:spPr>
            <c:extLst>
              <c:ext xmlns:c16="http://schemas.microsoft.com/office/drawing/2014/chart" uri="{C3380CC4-5D6E-409C-BE32-E72D297353CC}">
                <c16:uniqueId val="{00000001-9501-104C-8937-05F37829436C}"/>
              </c:ext>
            </c:extLst>
          </c:dPt>
          <c:dPt>
            <c:idx val="2"/>
            <c:invertIfNegative val="0"/>
            <c:bubble3D val="0"/>
            <c:spPr>
              <a:solidFill>
                <a:srgbClr val="142B41"/>
              </a:solidFill>
              <a:ln>
                <a:noFill/>
              </a:ln>
              <a:effectLst/>
            </c:spPr>
            <c:extLst>
              <c:ext xmlns:c16="http://schemas.microsoft.com/office/drawing/2014/chart" uri="{C3380CC4-5D6E-409C-BE32-E72D297353CC}">
                <c16:uniqueId val="{00000003-9501-104C-8937-05F37829436C}"/>
              </c:ext>
            </c:extLst>
          </c:dPt>
          <c:dPt>
            <c:idx val="3"/>
            <c:invertIfNegative val="0"/>
            <c:bubble3D val="0"/>
            <c:spPr>
              <a:solidFill>
                <a:srgbClr val="142B41"/>
              </a:solidFill>
              <a:ln>
                <a:noFill/>
              </a:ln>
              <a:effectLst/>
            </c:spPr>
            <c:extLst>
              <c:ext xmlns:c16="http://schemas.microsoft.com/office/drawing/2014/chart" uri="{C3380CC4-5D6E-409C-BE32-E72D297353CC}">
                <c16:uniqueId val="{00000005-9501-104C-8937-05F37829436C}"/>
              </c:ext>
            </c:extLst>
          </c:dPt>
          <c:dPt>
            <c:idx val="4"/>
            <c:invertIfNegative val="0"/>
            <c:bubble3D val="0"/>
            <c:spPr>
              <a:solidFill>
                <a:srgbClr val="142B41"/>
              </a:solidFill>
              <a:ln>
                <a:noFill/>
              </a:ln>
              <a:effectLst/>
            </c:spPr>
            <c:extLst>
              <c:ext xmlns:c16="http://schemas.microsoft.com/office/drawing/2014/chart" uri="{C3380CC4-5D6E-409C-BE32-E72D297353CC}">
                <c16:uniqueId val="{00000007-9501-104C-8937-05F37829436C}"/>
              </c:ext>
            </c:extLst>
          </c:dPt>
          <c:dPt>
            <c:idx val="6"/>
            <c:invertIfNegative val="0"/>
            <c:bubble3D val="0"/>
            <c:spPr>
              <a:solidFill>
                <a:srgbClr val="65A591"/>
              </a:solidFill>
              <a:ln>
                <a:noFill/>
              </a:ln>
              <a:effectLst/>
            </c:spPr>
            <c:extLst>
              <c:ext xmlns:c16="http://schemas.microsoft.com/office/drawing/2014/chart" uri="{C3380CC4-5D6E-409C-BE32-E72D297353CC}">
                <c16:uniqueId val="{00000009-9501-104C-8937-05F37829436C}"/>
              </c:ext>
            </c:extLst>
          </c:dPt>
          <c:dPt>
            <c:idx val="7"/>
            <c:invertIfNegative val="0"/>
            <c:bubble3D val="0"/>
            <c:spPr>
              <a:solidFill>
                <a:srgbClr val="142B41"/>
              </a:solidFill>
              <a:ln>
                <a:noFill/>
              </a:ln>
              <a:effectLst/>
            </c:spPr>
            <c:extLst>
              <c:ext xmlns:c16="http://schemas.microsoft.com/office/drawing/2014/chart" uri="{C3380CC4-5D6E-409C-BE32-E72D297353CC}">
                <c16:uniqueId val="{0000000B-9501-104C-8937-05F37829436C}"/>
              </c:ext>
            </c:extLst>
          </c:dPt>
          <c:dPt>
            <c:idx val="9"/>
            <c:invertIfNegative val="0"/>
            <c:bubble3D val="0"/>
            <c:spPr>
              <a:solidFill>
                <a:srgbClr val="142B41"/>
              </a:solidFill>
              <a:ln>
                <a:noFill/>
              </a:ln>
              <a:effectLst/>
            </c:spPr>
            <c:extLst>
              <c:ext xmlns:c16="http://schemas.microsoft.com/office/drawing/2014/chart" uri="{C3380CC4-5D6E-409C-BE32-E72D297353CC}">
                <c16:uniqueId val="{0000000D-9501-104C-8937-05F37829436C}"/>
              </c:ext>
            </c:extLst>
          </c:dPt>
          <c:dPt>
            <c:idx val="11"/>
            <c:invertIfNegative val="0"/>
            <c:bubble3D val="0"/>
            <c:spPr>
              <a:solidFill>
                <a:srgbClr val="142B41"/>
              </a:solidFill>
              <a:ln>
                <a:noFill/>
              </a:ln>
              <a:effectLst/>
            </c:spPr>
            <c:extLst>
              <c:ext xmlns:c16="http://schemas.microsoft.com/office/drawing/2014/chart" uri="{C3380CC4-5D6E-409C-BE32-E72D297353CC}">
                <c16:uniqueId val="{0000000F-9501-104C-8937-05F37829436C}"/>
              </c:ext>
            </c:extLst>
          </c:dPt>
          <c:dPt>
            <c:idx val="12"/>
            <c:invertIfNegative val="0"/>
            <c:bubble3D val="0"/>
            <c:spPr>
              <a:solidFill>
                <a:srgbClr val="142B41"/>
              </a:solidFill>
              <a:ln>
                <a:noFill/>
              </a:ln>
              <a:effectLst/>
            </c:spPr>
            <c:extLst>
              <c:ext xmlns:c16="http://schemas.microsoft.com/office/drawing/2014/chart" uri="{C3380CC4-5D6E-409C-BE32-E72D297353CC}">
                <c16:uniqueId val="{00000011-9501-104C-8937-05F37829436C}"/>
              </c:ext>
            </c:extLst>
          </c:dPt>
          <c:dLbls>
            <c:dLbl>
              <c:idx val="2"/>
              <c:tx>
                <c:rich>
                  <a:bodyPr/>
                  <a:lstStyle/>
                  <a:p>
                    <a:fld id="{0526D928-3437-46FB-B3AE-0D4EA7E91F6A}" type="VALUE">
                      <a:rPr lang="en-US" b="1" i="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501-104C-8937-05F37829436C}"/>
                </c:ext>
              </c:extLst>
            </c:dLbl>
            <c:dLbl>
              <c:idx val="4"/>
              <c:tx>
                <c:rich>
                  <a:bodyPr/>
                  <a:lstStyle/>
                  <a:p>
                    <a:fld id="{AD2BA490-9F77-4A85-B5BF-B4DEE2EBE33B}" type="VALUE">
                      <a:rPr lang="en-US" b="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9501-104C-8937-05F37829436C}"/>
                </c:ext>
              </c:extLst>
            </c:dLbl>
            <c:dLbl>
              <c:idx val="6"/>
              <c:tx>
                <c:rich>
                  <a:bodyPr/>
                  <a:lstStyle/>
                  <a:p>
                    <a:fld id="{34CD0859-AFC1-4B99-888B-9D73448AAB24}" type="VALUE">
                      <a:rPr lang="en-US" b="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9501-104C-8937-05F37829436C}"/>
                </c:ext>
              </c:extLst>
            </c:dLbl>
            <c:dLbl>
              <c:idx val="7"/>
              <c:tx>
                <c:rich>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fld id="{DB28F8AB-565E-4BB2-AF30-3C6512E10036}" type="VALUE">
                      <a:rPr lang="en-US" b="0">
                        <a:solidFill>
                          <a:schemeClr val="tx1"/>
                        </a:solidFill>
                        <a:latin typeface="Arial" panose="020B0604020202020204" pitchFamily="34" charset="0"/>
                        <a:cs typeface="Arial" panose="020B0604020202020204" pitchFamily="34" charset="0"/>
                      </a:rPr>
                      <a:pPr>
                        <a:defRPr>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B-9501-104C-8937-05F37829436C}"/>
                </c:ext>
              </c:extLst>
            </c:dLbl>
            <c:dLbl>
              <c:idx val="11"/>
              <c:tx>
                <c:rich>
                  <a:bodyPr/>
                  <a:lstStyle/>
                  <a:p>
                    <a:fld id="{A6597322-A708-4C1E-99F8-C23A62D1F7D1}" type="VALUE">
                      <a:rPr lang="en-US" b="1">
                        <a:solidFill>
                          <a:schemeClr val="bg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9501-104C-8937-05F37829436C}"/>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SWIZ*</c:v>
                </c:pt>
                <c:pt idx="1">
                  <c:v>NETH*</c:v>
                </c:pt>
                <c:pt idx="2">
                  <c:v>FRA</c:v>
                </c:pt>
                <c:pt idx="3">
                  <c:v>GER</c:v>
                </c:pt>
                <c:pt idx="4">
                  <c:v>SWE</c:v>
                </c:pt>
                <c:pt idx="5">
                  <c:v>AUS</c:v>
                </c:pt>
                <c:pt idx="6">
                  <c:v>US</c:v>
                </c:pt>
                <c:pt idx="7">
                  <c:v>CAN</c:v>
                </c:pt>
                <c:pt idx="8">
                  <c:v>NZ*</c:v>
                </c:pt>
                <c:pt idx="9">
                  <c:v>UK*</c:v>
                </c:pt>
              </c:strCache>
            </c:strRef>
          </c:cat>
          <c:val>
            <c:numRef>
              <c:f>Sheet1!$B$2:$B$11</c:f>
              <c:numCache>
                <c:formatCode>0%</c:formatCode>
                <c:ptCount val="10"/>
                <c:pt idx="0">
                  <c:v>4.7999999999999996E-3</c:v>
                </c:pt>
                <c:pt idx="1">
                  <c:v>4.8999999999999998E-3</c:v>
                </c:pt>
                <c:pt idx="2">
                  <c:v>5.7000000000000002E-3</c:v>
                </c:pt>
                <c:pt idx="3">
                  <c:v>1.52E-2</c:v>
                </c:pt>
                <c:pt idx="4">
                  <c:v>1.5299999999999999E-2</c:v>
                </c:pt>
                <c:pt idx="5">
                  <c:v>1.78E-2</c:v>
                </c:pt>
                <c:pt idx="6">
                  <c:v>1.9900000000000001E-2</c:v>
                </c:pt>
                <c:pt idx="7">
                  <c:v>2.8899999999999999E-2</c:v>
                </c:pt>
                <c:pt idx="8">
                  <c:v>0.12529999999999999</c:v>
                </c:pt>
                <c:pt idx="9">
                  <c:v>0.27610000000000001</c:v>
                </c:pt>
              </c:numCache>
            </c:numRef>
          </c:val>
          <c:extLst>
            <c:ext xmlns:c16="http://schemas.microsoft.com/office/drawing/2014/chart" uri="{C3380CC4-5D6E-409C-BE32-E72D297353CC}">
              <c16:uniqueId val="{00000012-9501-104C-8937-05F37829436C}"/>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0.30000000000000004"/>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03483247162026E-4"/>
          <c:y val="4.0273361675776734E-2"/>
          <c:w val="0.99022824129656861"/>
          <c:h val="0.88992543238104316"/>
        </c:manualLayout>
      </c:layout>
      <c:barChart>
        <c:barDir val="col"/>
        <c:grouping val="clustered"/>
        <c:varyColors val="0"/>
        <c:ser>
          <c:idx val="0"/>
          <c:order val="0"/>
          <c:tx>
            <c:strRef>
              <c:f>Sheet1!$B$1</c:f>
              <c:strCache>
                <c:ptCount val="1"/>
                <c:pt idx="0">
                  <c:v>Yes home visits</c:v>
                </c:pt>
              </c:strCache>
            </c:strRef>
          </c:tx>
          <c:spPr>
            <a:solidFill>
              <a:srgbClr val="142B41"/>
            </a:solidFill>
            <a:ln>
              <a:noFill/>
            </a:ln>
            <a:effectLst/>
          </c:spPr>
          <c:invertIfNegative val="0"/>
          <c:dPt>
            <c:idx val="0"/>
            <c:invertIfNegative val="0"/>
            <c:bubble3D val="0"/>
            <c:spPr>
              <a:solidFill>
                <a:srgbClr val="65A591"/>
              </a:solidFill>
              <a:ln>
                <a:noFill/>
              </a:ln>
              <a:effectLst/>
            </c:spPr>
            <c:extLst>
              <c:ext xmlns:c16="http://schemas.microsoft.com/office/drawing/2014/chart" uri="{C3380CC4-5D6E-409C-BE32-E72D297353CC}">
                <c16:uniqueId val="{00000001-26F3-664E-B093-9CC6CECC8FC4}"/>
              </c:ext>
            </c:extLst>
          </c:dPt>
          <c:dPt>
            <c:idx val="2"/>
            <c:invertIfNegative val="0"/>
            <c:bubble3D val="0"/>
            <c:spPr>
              <a:solidFill>
                <a:srgbClr val="142B41"/>
              </a:solidFill>
              <a:ln>
                <a:noFill/>
              </a:ln>
              <a:effectLst/>
            </c:spPr>
            <c:extLst>
              <c:ext xmlns:c16="http://schemas.microsoft.com/office/drawing/2014/chart" uri="{C3380CC4-5D6E-409C-BE32-E72D297353CC}">
                <c16:uniqueId val="{00000003-26F3-664E-B093-9CC6CECC8FC4}"/>
              </c:ext>
            </c:extLst>
          </c:dPt>
          <c:dPt>
            <c:idx val="3"/>
            <c:invertIfNegative val="0"/>
            <c:bubble3D val="0"/>
            <c:spPr>
              <a:solidFill>
                <a:srgbClr val="142B41"/>
              </a:solidFill>
              <a:ln>
                <a:noFill/>
              </a:ln>
              <a:effectLst/>
            </c:spPr>
            <c:extLst>
              <c:ext xmlns:c16="http://schemas.microsoft.com/office/drawing/2014/chart" uri="{C3380CC4-5D6E-409C-BE32-E72D297353CC}">
                <c16:uniqueId val="{00000005-26F3-664E-B093-9CC6CECC8FC4}"/>
              </c:ext>
            </c:extLst>
          </c:dPt>
          <c:dPt>
            <c:idx val="5"/>
            <c:invertIfNegative val="0"/>
            <c:bubble3D val="0"/>
            <c:spPr>
              <a:solidFill>
                <a:srgbClr val="142B41"/>
              </a:solidFill>
              <a:ln>
                <a:noFill/>
              </a:ln>
              <a:effectLst/>
            </c:spPr>
            <c:extLst>
              <c:ext xmlns:c16="http://schemas.microsoft.com/office/drawing/2014/chart" uri="{C3380CC4-5D6E-409C-BE32-E72D297353CC}">
                <c16:uniqueId val="{00000007-26F3-664E-B093-9CC6CECC8FC4}"/>
              </c:ext>
            </c:extLst>
          </c:dPt>
          <c:dPt>
            <c:idx val="6"/>
            <c:invertIfNegative val="0"/>
            <c:bubble3D val="0"/>
            <c:spPr>
              <a:solidFill>
                <a:srgbClr val="142B41"/>
              </a:solidFill>
              <a:ln>
                <a:noFill/>
              </a:ln>
              <a:effectLst/>
            </c:spPr>
            <c:extLst>
              <c:ext xmlns:c16="http://schemas.microsoft.com/office/drawing/2014/chart" uri="{C3380CC4-5D6E-409C-BE32-E72D297353CC}">
                <c16:uniqueId val="{00000009-26F3-664E-B093-9CC6CECC8FC4}"/>
              </c:ext>
            </c:extLst>
          </c:dPt>
          <c:dPt>
            <c:idx val="7"/>
            <c:invertIfNegative val="0"/>
            <c:bubble3D val="0"/>
            <c:spPr>
              <a:solidFill>
                <a:srgbClr val="142B41"/>
              </a:solidFill>
              <a:ln>
                <a:noFill/>
              </a:ln>
              <a:effectLst/>
            </c:spPr>
            <c:extLst>
              <c:ext xmlns:c16="http://schemas.microsoft.com/office/drawing/2014/chart" uri="{C3380CC4-5D6E-409C-BE32-E72D297353CC}">
                <c16:uniqueId val="{0000000B-26F3-664E-B093-9CC6CECC8FC4}"/>
              </c:ext>
            </c:extLst>
          </c:dPt>
          <c:dPt>
            <c:idx val="9"/>
            <c:invertIfNegative val="0"/>
            <c:bubble3D val="0"/>
            <c:spPr>
              <a:solidFill>
                <a:srgbClr val="142B41"/>
              </a:solidFill>
              <a:ln>
                <a:noFill/>
              </a:ln>
              <a:effectLst/>
            </c:spPr>
            <c:extLst>
              <c:ext xmlns:c16="http://schemas.microsoft.com/office/drawing/2014/chart" uri="{C3380CC4-5D6E-409C-BE32-E72D297353CC}">
                <c16:uniqueId val="{0000000D-26F3-664E-B093-9CC6CECC8FC4}"/>
              </c:ext>
            </c:extLst>
          </c:dPt>
          <c:dPt>
            <c:idx val="11"/>
            <c:invertIfNegative val="0"/>
            <c:bubble3D val="0"/>
            <c:spPr>
              <a:solidFill>
                <a:srgbClr val="142B41"/>
              </a:solidFill>
              <a:ln>
                <a:noFill/>
              </a:ln>
              <a:effectLst/>
            </c:spPr>
            <c:extLst>
              <c:ext xmlns:c16="http://schemas.microsoft.com/office/drawing/2014/chart" uri="{C3380CC4-5D6E-409C-BE32-E72D297353CC}">
                <c16:uniqueId val="{0000000F-26F3-664E-B093-9CC6CECC8FC4}"/>
              </c:ext>
            </c:extLst>
          </c:dPt>
          <c:dPt>
            <c:idx val="12"/>
            <c:invertIfNegative val="0"/>
            <c:bubble3D val="0"/>
            <c:spPr>
              <a:solidFill>
                <a:srgbClr val="142B41"/>
              </a:solidFill>
              <a:ln>
                <a:noFill/>
              </a:ln>
              <a:effectLst/>
            </c:spPr>
            <c:extLst>
              <c:ext xmlns:c16="http://schemas.microsoft.com/office/drawing/2014/chart" uri="{C3380CC4-5D6E-409C-BE32-E72D297353CC}">
                <c16:uniqueId val="{00000011-26F3-664E-B093-9CC6CECC8FC4}"/>
              </c:ext>
            </c:extLst>
          </c:dPt>
          <c:dLbls>
            <c:dLbl>
              <c:idx val="0"/>
              <c:tx>
                <c:rich>
                  <a:bodyPr/>
                  <a:lstStyle/>
                  <a:p>
                    <a:fld id="{34CD0859-AFC1-4B99-888B-9D73448AAB24}"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6F3-664E-B093-9CC6CECC8FC4}"/>
                </c:ext>
              </c:extLst>
            </c:dLbl>
            <c:dLbl>
              <c:idx val="2"/>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Arial" panose="020B0604020202020204" pitchFamily="34" charset="0"/>
                      </a:defRPr>
                    </a:pPr>
                    <a:fld id="{DB28F8AB-565E-4BB2-AF30-3C6512E10036}" type="VALUE">
                      <a:rPr lang="en-US" b="0">
                        <a:solidFill>
                          <a:schemeClr val="bg1"/>
                        </a:solidFill>
                        <a:latin typeface="+mn-lt"/>
                        <a:cs typeface="Arial" panose="020B0604020202020204" pitchFamily="34" charset="0"/>
                      </a:rPr>
                      <a:pPr>
                        <a:defRPr>
                          <a:solidFill>
                            <a:schemeClr val="bg1"/>
                          </a:solidFill>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3-26F3-664E-B093-9CC6CECC8FC4}"/>
                </c:ext>
              </c:extLst>
            </c:dLbl>
            <c:dLbl>
              <c:idx val="3"/>
              <c:tx>
                <c:rich>
                  <a:bodyPr/>
                  <a:lstStyle/>
                  <a:p>
                    <a:fld id="{AD2BA490-9F77-4A85-B5BF-B4DEE2EBE33B}"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6F3-664E-B093-9CC6CECC8FC4}"/>
                </c:ext>
              </c:extLst>
            </c:dLbl>
            <c:dLbl>
              <c:idx val="5"/>
              <c:tx>
                <c:rich>
                  <a:bodyPr/>
                  <a:lstStyle/>
                  <a:p>
                    <a:fld id="{0526D928-3437-46FB-B3AE-0D4EA7E91F6A}" type="VALUE">
                      <a:rPr lang="en-US" b="0"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26F3-664E-B093-9CC6CECC8FC4}"/>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26F3-664E-B093-9CC6CECC8FC4}"/>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US</c:v>
                </c:pt>
                <c:pt idx="1">
                  <c:v>CAN*</c:v>
                </c:pt>
                <c:pt idx="2">
                  <c:v>AUS*</c:v>
                </c:pt>
                <c:pt idx="3">
                  <c:v>SWIZ*</c:v>
                </c:pt>
                <c:pt idx="4">
                  <c:v>NZ*</c:v>
                </c:pt>
                <c:pt idx="5">
                  <c:v>FRA*</c:v>
                </c:pt>
                <c:pt idx="6">
                  <c:v>SWE*</c:v>
                </c:pt>
                <c:pt idx="7">
                  <c:v>UK*</c:v>
                </c:pt>
                <c:pt idx="8">
                  <c:v>GER*</c:v>
                </c:pt>
                <c:pt idx="9">
                  <c:v>NETH*</c:v>
                </c:pt>
              </c:strCache>
            </c:strRef>
          </c:cat>
          <c:val>
            <c:numRef>
              <c:f>Sheet1!$B$2:$B$11</c:f>
              <c:numCache>
                <c:formatCode>0%</c:formatCode>
                <c:ptCount val="10"/>
                <c:pt idx="0">
                  <c:v>0.28870000000000001</c:v>
                </c:pt>
                <c:pt idx="1">
                  <c:v>0.6694</c:v>
                </c:pt>
                <c:pt idx="2">
                  <c:v>0.77649999999999997</c:v>
                </c:pt>
                <c:pt idx="3">
                  <c:v>0.80379999999999996</c:v>
                </c:pt>
                <c:pt idx="4">
                  <c:v>0.82669999999999999</c:v>
                </c:pt>
                <c:pt idx="5">
                  <c:v>0.89880000000000004</c:v>
                </c:pt>
                <c:pt idx="6">
                  <c:v>0.95330000000000004</c:v>
                </c:pt>
                <c:pt idx="7">
                  <c:v>0.96289999999999998</c:v>
                </c:pt>
                <c:pt idx="8">
                  <c:v>0.997</c:v>
                </c:pt>
                <c:pt idx="9">
                  <c:v>1</c:v>
                </c:pt>
              </c:numCache>
            </c:numRef>
          </c:val>
          <c:extLst>
            <c:ext xmlns:c16="http://schemas.microsoft.com/office/drawing/2014/chart" uri="{C3380CC4-5D6E-409C-BE32-E72D297353CC}">
              <c16:uniqueId val="{00000012-26F3-664E-B093-9CC6CECC8FC4}"/>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1"/>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099268342789142E-4"/>
          <c:y val="3.8785819411088156E-2"/>
          <c:w val="0.99950900731657211"/>
          <c:h val="0.94196040593875963"/>
        </c:manualLayout>
      </c:layout>
      <c:barChart>
        <c:barDir val="col"/>
        <c:grouping val="clustered"/>
        <c:varyColors val="0"/>
        <c:ser>
          <c:idx val="0"/>
          <c:order val="0"/>
          <c:tx>
            <c:strRef>
              <c:f>Sheet1!$B$1</c:f>
              <c:strCache>
                <c:ptCount val="1"/>
                <c:pt idx="0">
                  <c:v>5 years or more</c:v>
                </c:pt>
              </c:strCache>
            </c:strRef>
          </c:tx>
          <c:spPr>
            <a:solidFill>
              <a:srgbClr val="142B41"/>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1-164B-C64B-A05C-A962B95003B5}"/>
              </c:ext>
            </c:extLst>
          </c:dPt>
          <c:dPt>
            <c:idx val="1"/>
            <c:invertIfNegative val="0"/>
            <c:bubble3D val="0"/>
            <c:spPr>
              <a:solidFill>
                <a:srgbClr val="142B41"/>
              </a:solidFill>
              <a:ln>
                <a:noFill/>
              </a:ln>
              <a:effectLst/>
            </c:spPr>
            <c:extLst>
              <c:ext xmlns:c16="http://schemas.microsoft.com/office/drawing/2014/chart" uri="{C3380CC4-5D6E-409C-BE32-E72D297353CC}">
                <c16:uniqueId val="{00000003-926C-4707-A777-FF2CDC9180BC}"/>
              </c:ext>
            </c:extLst>
          </c:dPt>
          <c:dPt>
            <c:idx val="2"/>
            <c:invertIfNegative val="0"/>
            <c:bubble3D val="0"/>
            <c:spPr>
              <a:solidFill>
                <a:srgbClr val="142B41"/>
              </a:solidFill>
              <a:ln>
                <a:noFill/>
              </a:ln>
              <a:effectLst/>
            </c:spPr>
            <c:extLst>
              <c:ext xmlns:c16="http://schemas.microsoft.com/office/drawing/2014/chart" uri="{C3380CC4-5D6E-409C-BE32-E72D297353CC}">
                <c16:uniqueId val="{00000003-164B-C64B-A05C-A962B95003B5}"/>
              </c:ext>
            </c:extLst>
          </c:dPt>
          <c:dPt>
            <c:idx val="3"/>
            <c:invertIfNegative val="0"/>
            <c:bubble3D val="0"/>
            <c:spPr>
              <a:solidFill>
                <a:srgbClr val="142B41"/>
              </a:solidFill>
              <a:ln>
                <a:noFill/>
              </a:ln>
              <a:effectLst/>
            </c:spPr>
            <c:extLst>
              <c:ext xmlns:c16="http://schemas.microsoft.com/office/drawing/2014/chart" uri="{C3380CC4-5D6E-409C-BE32-E72D297353CC}">
                <c16:uniqueId val="{00000005-164B-C64B-A05C-A962B95003B5}"/>
              </c:ext>
            </c:extLst>
          </c:dPt>
          <c:dPt>
            <c:idx val="4"/>
            <c:invertIfNegative val="0"/>
            <c:bubble3D val="0"/>
            <c:spPr>
              <a:solidFill>
                <a:srgbClr val="142B41"/>
              </a:solidFill>
              <a:ln>
                <a:noFill/>
              </a:ln>
              <a:effectLst/>
            </c:spPr>
            <c:extLst>
              <c:ext xmlns:c16="http://schemas.microsoft.com/office/drawing/2014/chart" uri="{C3380CC4-5D6E-409C-BE32-E72D297353CC}">
                <c16:uniqueId val="{00000009-926C-4707-A777-FF2CDC9180BC}"/>
              </c:ext>
            </c:extLst>
          </c:dPt>
          <c:dPt>
            <c:idx val="6"/>
            <c:invertIfNegative val="0"/>
            <c:bubble3D val="0"/>
            <c:spPr>
              <a:solidFill>
                <a:srgbClr val="142B41"/>
              </a:solidFill>
              <a:ln>
                <a:noFill/>
              </a:ln>
              <a:effectLst/>
            </c:spPr>
            <c:extLst>
              <c:ext xmlns:c16="http://schemas.microsoft.com/office/drawing/2014/chart" uri="{C3380CC4-5D6E-409C-BE32-E72D297353CC}">
                <c16:uniqueId val="{00000009-164B-C64B-A05C-A962B95003B5}"/>
              </c:ext>
            </c:extLst>
          </c:dPt>
          <c:dLbls>
            <c:dLbl>
              <c:idx val="1"/>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0">
                        <a:solidFill>
                          <a:schemeClr val="bg1"/>
                        </a:solidFill>
                        <a:latin typeface="Arial" panose="020B0604020202020204" pitchFamily="34" charset="0"/>
                        <a:cs typeface="Arial" panose="020B0604020202020204" pitchFamily="34" charset="0"/>
                      </a:rPr>
                      <a:pPr>
                        <a:defRPr>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3-926C-4707-A777-FF2CDC9180BC}"/>
                </c:ext>
              </c:extLst>
            </c:dLbl>
            <c:dLbl>
              <c:idx val="2"/>
              <c:tx>
                <c:rich>
                  <a:bodyPr/>
                  <a:lstStyle/>
                  <a:p>
                    <a:fld id="{0526D928-3437-46FB-B3AE-0D4EA7E91F6A}" type="VALUE">
                      <a:rPr lang="en-US" b="0"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64B-C64B-A05C-A962B95003B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0"/>
                <c:pt idx="0">
                  <c:v>US</c:v>
                </c:pt>
                <c:pt idx="1">
                  <c:v>AUS</c:v>
                </c:pt>
                <c:pt idx="2">
                  <c:v>SWE*</c:v>
                </c:pt>
                <c:pt idx="3">
                  <c:v>SWIZ*</c:v>
                </c:pt>
                <c:pt idx="4">
                  <c:v>CAN*</c:v>
                </c:pt>
                <c:pt idx="5">
                  <c:v>NZ*</c:v>
                </c:pt>
                <c:pt idx="6">
                  <c:v>FRA*</c:v>
                </c:pt>
                <c:pt idx="7">
                  <c:v>UK*</c:v>
                </c:pt>
                <c:pt idx="8">
                  <c:v>GER*</c:v>
                </c:pt>
                <c:pt idx="9">
                  <c:v>NETH*</c:v>
                </c:pt>
              </c:strCache>
            </c:strRef>
          </c:cat>
          <c:val>
            <c:numRef>
              <c:f>Sheet1!$B$2:$B$14</c:f>
              <c:numCache>
                <c:formatCode>0%</c:formatCode>
                <c:ptCount val="10"/>
                <c:pt idx="0">
                  <c:v>0.4274</c:v>
                </c:pt>
                <c:pt idx="1">
                  <c:v>0.44879999999999998</c:v>
                </c:pt>
                <c:pt idx="2">
                  <c:v>0.50780000000000003</c:v>
                </c:pt>
                <c:pt idx="3">
                  <c:v>0.54890000000000005</c:v>
                </c:pt>
                <c:pt idx="4">
                  <c:v>0.56410000000000005</c:v>
                </c:pt>
                <c:pt idx="5">
                  <c:v>0.5968</c:v>
                </c:pt>
                <c:pt idx="6">
                  <c:v>0.61299999999999999</c:v>
                </c:pt>
                <c:pt idx="7">
                  <c:v>0.64039999999999997</c:v>
                </c:pt>
                <c:pt idx="8">
                  <c:v>0.67659999999999998</c:v>
                </c:pt>
                <c:pt idx="9">
                  <c:v>0.75970000000000004</c:v>
                </c:pt>
              </c:numCache>
            </c:numRef>
          </c:val>
          <c:extLst>
            <c:ext xmlns:c16="http://schemas.microsoft.com/office/drawing/2014/chart" uri="{C3380CC4-5D6E-409C-BE32-E72D297353CC}">
              <c16:uniqueId val="{0000000E-164B-C64B-A05C-A962B95003B5}"/>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1"/>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03483247162026E-4"/>
          <c:y val="4.0273361675776734E-2"/>
          <c:w val="0.99957696516752836"/>
          <c:h val="0.88992543238104316"/>
        </c:manualLayout>
      </c:layout>
      <c:barChart>
        <c:barDir val="col"/>
        <c:grouping val="clustered"/>
        <c:varyColors val="0"/>
        <c:ser>
          <c:idx val="0"/>
          <c:order val="0"/>
          <c:tx>
            <c:strRef>
              <c:f>Sheet1!$B$1</c:f>
              <c:strCache>
                <c:ptCount val="1"/>
                <c:pt idx="0">
                  <c:v>Yes after hours</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4D0B-A849-B405-F7DFA9323B24}"/>
              </c:ext>
            </c:extLst>
          </c:dPt>
          <c:dPt>
            <c:idx val="2"/>
            <c:invertIfNegative val="0"/>
            <c:bubble3D val="0"/>
            <c:spPr>
              <a:solidFill>
                <a:srgbClr val="142B41"/>
              </a:solidFill>
              <a:ln>
                <a:noFill/>
              </a:ln>
              <a:effectLst/>
            </c:spPr>
            <c:extLst>
              <c:ext xmlns:c16="http://schemas.microsoft.com/office/drawing/2014/chart" uri="{C3380CC4-5D6E-409C-BE32-E72D297353CC}">
                <c16:uniqueId val="{00000003-4D0B-A849-B405-F7DFA9323B24}"/>
              </c:ext>
            </c:extLst>
          </c:dPt>
          <c:dPt>
            <c:idx val="3"/>
            <c:invertIfNegative val="0"/>
            <c:bubble3D val="0"/>
            <c:spPr>
              <a:solidFill>
                <a:srgbClr val="65A591"/>
              </a:solidFill>
              <a:ln>
                <a:noFill/>
              </a:ln>
              <a:effectLst/>
            </c:spPr>
            <c:extLst>
              <c:ext xmlns:c16="http://schemas.microsoft.com/office/drawing/2014/chart" uri="{C3380CC4-5D6E-409C-BE32-E72D297353CC}">
                <c16:uniqueId val="{00000005-4D0B-A849-B405-F7DFA9323B24}"/>
              </c:ext>
            </c:extLst>
          </c:dPt>
          <c:dPt>
            <c:idx val="5"/>
            <c:invertIfNegative val="0"/>
            <c:bubble3D val="0"/>
            <c:spPr>
              <a:solidFill>
                <a:srgbClr val="142B41"/>
              </a:solidFill>
              <a:ln>
                <a:noFill/>
              </a:ln>
              <a:effectLst/>
            </c:spPr>
            <c:extLst>
              <c:ext xmlns:c16="http://schemas.microsoft.com/office/drawing/2014/chart" uri="{C3380CC4-5D6E-409C-BE32-E72D297353CC}">
                <c16:uniqueId val="{00000007-4D0B-A849-B405-F7DFA9323B24}"/>
              </c:ext>
            </c:extLst>
          </c:dPt>
          <c:dPt>
            <c:idx val="6"/>
            <c:invertIfNegative val="0"/>
            <c:bubble3D val="0"/>
            <c:spPr>
              <a:solidFill>
                <a:srgbClr val="142B41"/>
              </a:solidFill>
              <a:ln>
                <a:noFill/>
              </a:ln>
              <a:effectLst/>
            </c:spPr>
            <c:extLst>
              <c:ext xmlns:c16="http://schemas.microsoft.com/office/drawing/2014/chart" uri="{C3380CC4-5D6E-409C-BE32-E72D297353CC}">
                <c16:uniqueId val="{00000009-4D0B-A849-B405-F7DFA9323B24}"/>
              </c:ext>
            </c:extLst>
          </c:dPt>
          <c:dPt>
            <c:idx val="7"/>
            <c:invertIfNegative val="0"/>
            <c:bubble3D val="0"/>
            <c:spPr>
              <a:solidFill>
                <a:srgbClr val="142B41"/>
              </a:solidFill>
              <a:ln>
                <a:noFill/>
              </a:ln>
              <a:effectLst/>
            </c:spPr>
            <c:extLst>
              <c:ext xmlns:c16="http://schemas.microsoft.com/office/drawing/2014/chart" uri="{C3380CC4-5D6E-409C-BE32-E72D297353CC}">
                <c16:uniqueId val="{0000000B-4D0B-A849-B405-F7DFA9323B24}"/>
              </c:ext>
            </c:extLst>
          </c:dPt>
          <c:dPt>
            <c:idx val="9"/>
            <c:invertIfNegative val="0"/>
            <c:bubble3D val="0"/>
            <c:spPr>
              <a:solidFill>
                <a:srgbClr val="142B41"/>
              </a:solidFill>
              <a:ln>
                <a:noFill/>
              </a:ln>
              <a:effectLst/>
            </c:spPr>
            <c:extLst>
              <c:ext xmlns:c16="http://schemas.microsoft.com/office/drawing/2014/chart" uri="{C3380CC4-5D6E-409C-BE32-E72D297353CC}">
                <c16:uniqueId val="{0000000D-4D0B-A849-B405-F7DFA9323B24}"/>
              </c:ext>
            </c:extLst>
          </c:dPt>
          <c:dPt>
            <c:idx val="11"/>
            <c:invertIfNegative val="0"/>
            <c:bubble3D val="0"/>
            <c:spPr>
              <a:solidFill>
                <a:srgbClr val="142B41"/>
              </a:solidFill>
              <a:ln>
                <a:noFill/>
              </a:ln>
              <a:effectLst/>
            </c:spPr>
            <c:extLst>
              <c:ext xmlns:c16="http://schemas.microsoft.com/office/drawing/2014/chart" uri="{C3380CC4-5D6E-409C-BE32-E72D297353CC}">
                <c16:uniqueId val="{0000000F-4D0B-A849-B405-F7DFA9323B24}"/>
              </c:ext>
            </c:extLst>
          </c:dPt>
          <c:dPt>
            <c:idx val="12"/>
            <c:invertIfNegative val="0"/>
            <c:bubble3D val="0"/>
            <c:spPr>
              <a:solidFill>
                <a:srgbClr val="142B41"/>
              </a:solidFill>
              <a:ln>
                <a:noFill/>
              </a:ln>
              <a:effectLst/>
            </c:spPr>
            <c:extLst>
              <c:ext xmlns:c16="http://schemas.microsoft.com/office/drawing/2014/chart" uri="{C3380CC4-5D6E-409C-BE32-E72D297353CC}">
                <c16:uniqueId val="{00000011-4D0B-A849-B405-F7DFA9323B24}"/>
              </c:ext>
            </c:extLst>
          </c:dPt>
          <c:dLbls>
            <c:dLbl>
              <c:idx val="0"/>
              <c:tx>
                <c:rich>
                  <a:bodyPr/>
                  <a:lstStyle/>
                  <a:p>
                    <a:fld id="{34CD0859-AFC1-4B99-888B-9D73448AAB24}"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D0B-A849-B405-F7DFA9323B24}"/>
                </c:ext>
              </c:extLst>
            </c:dLbl>
            <c:dLbl>
              <c:idx val="2"/>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0">
                        <a:solidFill>
                          <a:schemeClr val="bg1"/>
                        </a:solidFill>
                        <a:latin typeface="Arial" panose="020B0604020202020204" pitchFamily="34" charset="0"/>
                        <a:cs typeface="Arial" panose="020B0604020202020204" pitchFamily="34" charset="0"/>
                      </a:rPr>
                      <a:pPr>
                        <a:defRPr>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3-4D0B-A849-B405-F7DFA9323B24}"/>
                </c:ext>
              </c:extLst>
            </c:dLbl>
            <c:dLbl>
              <c:idx val="3"/>
              <c:tx>
                <c:rich>
                  <a:bodyPr/>
                  <a:lstStyle/>
                  <a:p>
                    <a:fld id="{AD2BA490-9F77-4A85-B5BF-B4DEE2EBE33B}"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4D0B-A849-B405-F7DFA9323B24}"/>
                </c:ext>
              </c:extLst>
            </c:dLbl>
            <c:dLbl>
              <c:idx val="5"/>
              <c:tx>
                <c:rich>
                  <a:bodyPr/>
                  <a:lstStyle/>
                  <a:p>
                    <a:fld id="{0526D928-3437-46FB-B3AE-0D4EA7E91F6A}" type="VALUE">
                      <a:rPr lang="en-US" b="0"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D0B-A849-B405-F7DFA9323B24}"/>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4D0B-A849-B405-F7DFA9323B24}"/>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SWE*</c:v>
                </c:pt>
                <c:pt idx="1">
                  <c:v>NETH*</c:v>
                </c:pt>
                <c:pt idx="2">
                  <c:v>NZ*</c:v>
                </c:pt>
                <c:pt idx="3">
                  <c:v>US</c:v>
                </c:pt>
                <c:pt idx="4">
                  <c:v>SWIZ</c:v>
                </c:pt>
                <c:pt idx="5">
                  <c:v>CAN*</c:v>
                </c:pt>
                <c:pt idx="6">
                  <c:v>GER*</c:v>
                </c:pt>
                <c:pt idx="7">
                  <c:v>UK*</c:v>
                </c:pt>
                <c:pt idx="8">
                  <c:v>AUS*</c:v>
                </c:pt>
                <c:pt idx="9">
                  <c:v>FRA*</c:v>
                </c:pt>
              </c:strCache>
            </c:strRef>
          </c:cat>
          <c:val>
            <c:numRef>
              <c:f>Sheet1!$B$2:$B$11</c:f>
              <c:numCache>
                <c:formatCode>0%</c:formatCode>
                <c:ptCount val="10"/>
                <c:pt idx="0">
                  <c:v>0.15679999999999999</c:v>
                </c:pt>
                <c:pt idx="1">
                  <c:v>0.16189999999999999</c:v>
                </c:pt>
                <c:pt idx="2">
                  <c:v>0.36080000000000001</c:v>
                </c:pt>
                <c:pt idx="3">
                  <c:v>0.51749999999999996</c:v>
                </c:pt>
                <c:pt idx="4">
                  <c:v>0.52529999999999999</c:v>
                </c:pt>
                <c:pt idx="5">
                  <c:v>0.64959999999999996</c:v>
                </c:pt>
                <c:pt idx="6">
                  <c:v>0.70309999999999995</c:v>
                </c:pt>
                <c:pt idx="7">
                  <c:v>0.7873</c:v>
                </c:pt>
                <c:pt idx="8">
                  <c:v>0.82469999999999999</c:v>
                </c:pt>
                <c:pt idx="9">
                  <c:v>0.90720000000000001</c:v>
                </c:pt>
              </c:numCache>
            </c:numRef>
          </c:val>
          <c:extLst>
            <c:ext xmlns:c16="http://schemas.microsoft.com/office/drawing/2014/chart" uri="{C3380CC4-5D6E-409C-BE32-E72D297353CC}">
              <c16:uniqueId val="{00000012-4D0B-A849-B405-F7DFA9323B24}"/>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1"/>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03483247162026E-4"/>
          <c:y val="4.0273361675776734E-2"/>
          <c:w val="0.99022824129656861"/>
          <c:h val="0.88992543238104316"/>
        </c:manualLayout>
      </c:layout>
      <c:barChart>
        <c:barDir val="col"/>
        <c:grouping val="clustered"/>
        <c:varyColors val="0"/>
        <c:ser>
          <c:idx val="0"/>
          <c:order val="0"/>
          <c:tx>
            <c:strRef>
              <c:f>Sheet1!$B$1</c:f>
              <c:strCache>
                <c:ptCount val="1"/>
                <c:pt idx="0">
                  <c:v>At least one social need</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8913-E74E-9624-C1639072FCC8}"/>
              </c:ext>
            </c:extLst>
          </c:dPt>
          <c:dPt>
            <c:idx val="2"/>
            <c:invertIfNegative val="0"/>
            <c:bubble3D val="0"/>
            <c:spPr>
              <a:solidFill>
                <a:srgbClr val="142B41"/>
              </a:solidFill>
              <a:ln>
                <a:noFill/>
              </a:ln>
              <a:effectLst/>
            </c:spPr>
            <c:extLst>
              <c:ext xmlns:c16="http://schemas.microsoft.com/office/drawing/2014/chart" uri="{C3380CC4-5D6E-409C-BE32-E72D297353CC}">
                <c16:uniqueId val="{00000003-8913-E74E-9624-C1639072FCC8}"/>
              </c:ext>
            </c:extLst>
          </c:dPt>
          <c:dPt>
            <c:idx val="3"/>
            <c:invertIfNegative val="0"/>
            <c:bubble3D val="0"/>
            <c:spPr>
              <a:solidFill>
                <a:srgbClr val="142B41"/>
              </a:solidFill>
              <a:ln>
                <a:noFill/>
              </a:ln>
              <a:effectLst/>
            </c:spPr>
            <c:extLst>
              <c:ext xmlns:c16="http://schemas.microsoft.com/office/drawing/2014/chart" uri="{C3380CC4-5D6E-409C-BE32-E72D297353CC}">
                <c16:uniqueId val="{00000005-8913-E74E-9624-C1639072FCC8}"/>
              </c:ext>
            </c:extLst>
          </c:dPt>
          <c:dPt>
            <c:idx val="5"/>
            <c:invertIfNegative val="0"/>
            <c:bubble3D val="0"/>
            <c:spPr>
              <a:solidFill>
                <a:srgbClr val="142B41"/>
              </a:solidFill>
              <a:ln>
                <a:noFill/>
              </a:ln>
              <a:effectLst/>
            </c:spPr>
            <c:extLst>
              <c:ext xmlns:c16="http://schemas.microsoft.com/office/drawing/2014/chart" uri="{C3380CC4-5D6E-409C-BE32-E72D297353CC}">
                <c16:uniqueId val="{00000007-8913-E74E-9624-C1639072FCC8}"/>
              </c:ext>
            </c:extLst>
          </c:dPt>
          <c:dPt>
            <c:idx val="6"/>
            <c:invertIfNegative val="0"/>
            <c:bubble3D val="0"/>
            <c:spPr>
              <a:solidFill>
                <a:srgbClr val="142B41"/>
              </a:solidFill>
              <a:ln>
                <a:noFill/>
              </a:ln>
              <a:effectLst/>
            </c:spPr>
            <c:extLst>
              <c:ext xmlns:c16="http://schemas.microsoft.com/office/drawing/2014/chart" uri="{C3380CC4-5D6E-409C-BE32-E72D297353CC}">
                <c16:uniqueId val="{00000009-8913-E74E-9624-C1639072FCC8}"/>
              </c:ext>
            </c:extLst>
          </c:dPt>
          <c:dPt>
            <c:idx val="7"/>
            <c:invertIfNegative val="0"/>
            <c:bubble3D val="0"/>
            <c:spPr>
              <a:solidFill>
                <a:srgbClr val="142B41"/>
              </a:solidFill>
              <a:ln>
                <a:noFill/>
              </a:ln>
              <a:effectLst/>
            </c:spPr>
            <c:extLst>
              <c:ext xmlns:c16="http://schemas.microsoft.com/office/drawing/2014/chart" uri="{C3380CC4-5D6E-409C-BE32-E72D297353CC}">
                <c16:uniqueId val="{0000000B-8913-E74E-9624-C1639072FCC8}"/>
              </c:ext>
            </c:extLst>
          </c:dPt>
          <c:dPt>
            <c:idx val="9"/>
            <c:invertIfNegative val="0"/>
            <c:bubble3D val="0"/>
            <c:spPr>
              <a:solidFill>
                <a:srgbClr val="65A591"/>
              </a:solidFill>
              <a:ln>
                <a:noFill/>
              </a:ln>
              <a:effectLst/>
            </c:spPr>
            <c:extLst>
              <c:ext xmlns:c16="http://schemas.microsoft.com/office/drawing/2014/chart" uri="{C3380CC4-5D6E-409C-BE32-E72D297353CC}">
                <c16:uniqueId val="{0000000D-8913-E74E-9624-C1639072FCC8}"/>
              </c:ext>
            </c:extLst>
          </c:dPt>
          <c:dPt>
            <c:idx val="11"/>
            <c:invertIfNegative val="0"/>
            <c:bubble3D val="0"/>
            <c:spPr>
              <a:solidFill>
                <a:srgbClr val="142B41"/>
              </a:solidFill>
              <a:ln>
                <a:noFill/>
              </a:ln>
              <a:effectLst/>
            </c:spPr>
            <c:extLst>
              <c:ext xmlns:c16="http://schemas.microsoft.com/office/drawing/2014/chart" uri="{C3380CC4-5D6E-409C-BE32-E72D297353CC}">
                <c16:uniqueId val="{0000000F-8913-E74E-9624-C1639072FCC8}"/>
              </c:ext>
            </c:extLst>
          </c:dPt>
          <c:dPt>
            <c:idx val="12"/>
            <c:invertIfNegative val="0"/>
            <c:bubble3D val="0"/>
            <c:spPr>
              <a:solidFill>
                <a:srgbClr val="142B41"/>
              </a:solidFill>
              <a:ln>
                <a:noFill/>
              </a:ln>
              <a:effectLst/>
            </c:spPr>
            <c:extLst>
              <c:ext xmlns:c16="http://schemas.microsoft.com/office/drawing/2014/chart" uri="{C3380CC4-5D6E-409C-BE32-E72D297353CC}">
                <c16:uniqueId val="{00000011-8913-E74E-9624-C1639072FCC8}"/>
              </c:ext>
            </c:extLst>
          </c:dPt>
          <c:dLbls>
            <c:dLbl>
              <c:idx val="0"/>
              <c:tx>
                <c:rich>
                  <a:bodyPr/>
                  <a:lstStyle/>
                  <a:p>
                    <a:fld id="{34CD0859-AFC1-4B99-888B-9D73448AAB24}"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913-E74E-9624-C1639072FCC8}"/>
                </c:ext>
              </c:extLst>
            </c:dLbl>
            <c:dLbl>
              <c:idx val="2"/>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0">
                        <a:solidFill>
                          <a:schemeClr val="bg1"/>
                        </a:solidFill>
                        <a:latin typeface="Arial" panose="020B0604020202020204" pitchFamily="34" charset="0"/>
                        <a:cs typeface="Arial" panose="020B0604020202020204" pitchFamily="34" charset="0"/>
                      </a:rPr>
                      <a:pPr>
                        <a:defRPr>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3-8913-E74E-9624-C1639072FCC8}"/>
                </c:ext>
              </c:extLst>
            </c:dLbl>
            <c:dLbl>
              <c:idx val="3"/>
              <c:tx>
                <c:rich>
                  <a:bodyPr/>
                  <a:lstStyle/>
                  <a:p>
                    <a:fld id="{AD2BA490-9F77-4A85-B5BF-B4DEE2EBE33B}"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913-E74E-9624-C1639072FCC8}"/>
                </c:ext>
              </c:extLst>
            </c:dLbl>
            <c:dLbl>
              <c:idx val="5"/>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8913-E74E-9624-C1639072FCC8}"/>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8913-E74E-9624-C1639072FCC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NETH*</c:v>
                </c:pt>
                <c:pt idx="1">
                  <c:v>NZ*</c:v>
                </c:pt>
                <c:pt idx="2">
                  <c:v>AUS*</c:v>
                </c:pt>
                <c:pt idx="3">
                  <c:v>UK*</c:v>
                </c:pt>
                <c:pt idx="4">
                  <c:v>CAN*</c:v>
                </c:pt>
                <c:pt idx="5">
                  <c:v>SWE*</c:v>
                </c:pt>
                <c:pt idx="6">
                  <c:v>SWIZ*</c:v>
                </c:pt>
                <c:pt idx="7">
                  <c:v>FRA*</c:v>
                </c:pt>
                <c:pt idx="8">
                  <c:v>GER</c:v>
                </c:pt>
                <c:pt idx="9">
                  <c:v>US</c:v>
                </c:pt>
              </c:strCache>
            </c:strRef>
          </c:cat>
          <c:val>
            <c:numRef>
              <c:f>Sheet1!$B$2:$B$11</c:f>
              <c:numCache>
                <c:formatCode>0%</c:formatCode>
                <c:ptCount val="10"/>
                <c:pt idx="0">
                  <c:v>7.8399999999999997E-2</c:v>
                </c:pt>
                <c:pt idx="1">
                  <c:v>0.12959999999999999</c:v>
                </c:pt>
                <c:pt idx="2">
                  <c:v>0.1343</c:v>
                </c:pt>
                <c:pt idx="3">
                  <c:v>0.18640000000000001</c:v>
                </c:pt>
                <c:pt idx="4">
                  <c:v>0.18709999999999999</c:v>
                </c:pt>
                <c:pt idx="5">
                  <c:v>0.19600000000000001</c:v>
                </c:pt>
                <c:pt idx="6">
                  <c:v>0.2016</c:v>
                </c:pt>
                <c:pt idx="7">
                  <c:v>0.24890000000000001</c:v>
                </c:pt>
                <c:pt idx="8">
                  <c:v>0.315</c:v>
                </c:pt>
                <c:pt idx="9">
                  <c:v>0.31569999999999998</c:v>
                </c:pt>
              </c:numCache>
            </c:numRef>
          </c:val>
          <c:extLst>
            <c:ext xmlns:c16="http://schemas.microsoft.com/office/drawing/2014/chart" uri="{C3380CC4-5D6E-409C-BE32-E72D297353CC}">
              <c16:uniqueId val="{00000012-8913-E74E-9624-C1639072FCC8}"/>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0.5"/>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03483247162026E-4"/>
          <c:y val="4.0273361675776734E-2"/>
          <c:w val="0.99957696516752836"/>
          <c:h val="0.88992543238104316"/>
        </c:manualLayout>
      </c:layout>
      <c:barChart>
        <c:barDir val="col"/>
        <c:grouping val="clustered"/>
        <c:varyColors val="0"/>
        <c:ser>
          <c:idx val="0"/>
          <c:order val="0"/>
          <c:tx>
            <c:strRef>
              <c:f>Sheet1!$B$1</c:f>
              <c:strCache>
                <c:ptCount val="1"/>
                <c:pt idx="0">
                  <c:v>major challenge</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2D72-3E4B-A6C9-C8A84B2B77FB}"/>
              </c:ext>
            </c:extLst>
          </c:dPt>
          <c:dPt>
            <c:idx val="2"/>
            <c:invertIfNegative val="0"/>
            <c:bubble3D val="0"/>
            <c:spPr>
              <a:solidFill>
                <a:srgbClr val="142B41"/>
              </a:solidFill>
              <a:ln>
                <a:noFill/>
              </a:ln>
              <a:effectLst/>
            </c:spPr>
            <c:extLst>
              <c:ext xmlns:c16="http://schemas.microsoft.com/office/drawing/2014/chart" uri="{C3380CC4-5D6E-409C-BE32-E72D297353CC}">
                <c16:uniqueId val="{00000003-2D72-3E4B-A6C9-C8A84B2B77FB}"/>
              </c:ext>
            </c:extLst>
          </c:dPt>
          <c:dPt>
            <c:idx val="3"/>
            <c:invertIfNegative val="0"/>
            <c:bubble3D val="0"/>
            <c:spPr>
              <a:solidFill>
                <a:srgbClr val="65A591"/>
              </a:solidFill>
              <a:ln>
                <a:noFill/>
              </a:ln>
              <a:effectLst/>
            </c:spPr>
            <c:extLst>
              <c:ext xmlns:c16="http://schemas.microsoft.com/office/drawing/2014/chart" uri="{C3380CC4-5D6E-409C-BE32-E72D297353CC}">
                <c16:uniqueId val="{00000005-2D72-3E4B-A6C9-C8A84B2B77FB}"/>
              </c:ext>
            </c:extLst>
          </c:dPt>
          <c:dPt>
            <c:idx val="4"/>
            <c:invertIfNegative val="0"/>
            <c:bubble3D val="0"/>
            <c:spPr>
              <a:solidFill>
                <a:srgbClr val="142B41"/>
              </a:solidFill>
              <a:ln>
                <a:noFill/>
              </a:ln>
              <a:effectLst/>
            </c:spPr>
            <c:extLst>
              <c:ext xmlns:c16="http://schemas.microsoft.com/office/drawing/2014/chart" uri="{C3380CC4-5D6E-409C-BE32-E72D297353CC}">
                <c16:uniqueId val="{00000007-2D72-3E4B-A6C9-C8A84B2B77FB}"/>
              </c:ext>
            </c:extLst>
          </c:dPt>
          <c:dPt>
            <c:idx val="5"/>
            <c:invertIfNegative val="0"/>
            <c:bubble3D val="0"/>
            <c:spPr>
              <a:solidFill>
                <a:srgbClr val="142B41"/>
              </a:solidFill>
              <a:ln>
                <a:noFill/>
              </a:ln>
              <a:effectLst/>
            </c:spPr>
            <c:extLst>
              <c:ext xmlns:c16="http://schemas.microsoft.com/office/drawing/2014/chart" uri="{C3380CC4-5D6E-409C-BE32-E72D297353CC}">
                <c16:uniqueId val="{00000009-2D72-3E4B-A6C9-C8A84B2B77FB}"/>
              </c:ext>
            </c:extLst>
          </c:dPt>
          <c:dPt>
            <c:idx val="6"/>
            <c:invertIfNegative val="0"/>
            <c:bubble3D val="0"/>
            <c:spPr>
              <a:solidFill>
                <a:srgbClr val="142B41"/>
              </a:solidFill>
              <a:ln>
                <a:noFill/>
              </a:ln>
              <a:effectLst/>
            </c:spPr>
            <c:extLst>
              <c:ext xmlns:c16="http://schemas.microsoft.com/office/drawing/2014/chart" uri="{C3380CC4-5D6E-409C-BE32-E72D297353CC}">
                <c16:uniqueId val="{0000000B-2D72-3E4B-A6C9-C8A84B2B77FB}"/>
              </c:ext>
            </c:extLst>
          </c:dPt>
          <c:dPt>
            <c:idx val="7"/>
            <c:invertIfNegative val="0"/>
            <c:bubble3D val="0"/>
            <c:spPr>
              <a:solidFill>
                <a:srgbClr val="142B41"/>
              </a:solidFill>
              <a:ln>
                <a:noFill/>
              </a:ln>
              <a:effectLst/>
            </c:spPr>
            <c:extLst>
              <c:ext xmlns:c16="http://schemas.microsoft.com/office/drawing/2014/chart" uri="{C3380CC4-5D6E-409C-BE32-E72D297353CC}">
                <c16:uniqueId val="{0000000D-2D72-3E4B-A6C9-C8A84B2B77FB}"/>
              </c:ext>
            </c:extLst>
          </c:dPt>
          <c:dPt>
            <c:idx val="9"/>
            <c:invertIfNegative val="0"/>
            <c:bubble3D val="0"/>
            <c:spPr>
              <a:solidFill>
                <a:srgbClr val="142B41"/>
              </a:solidFill>
              <a:ln>
                <a:noFill/>
              </a:ln>
              <a:effectLst/>
            </c:spPr>
            <c:extLst>
              <c:ext xmlns:c16="http://schemas.microsoft.com/office/drawing/2014/chart" uri="{C3380CC4-5D6E-409C-BE32-E72D297353CC}">
                <c16:uniqueId val="{0000000F-2D72-3E4B-A6C9-C8A84B2B77FB}"/>
              </c:ext>
            </c:extLst>
          </c:dPt>
          <c:dPt>
            <c:idx val="11"/>
            <c:invertIfNegative val="0"/>
            <c:bubble3D val="0"/>
            <c:spPr>
              <a:solidFill>
                <a:srgbClr val="142B41"/>
              </a:solidFill>
              <a:ln>
                <a:noFill/>
              </a:ln>
              <a:effectLst/>
            </c:spPr>
            <c:extLst>
              <c:ext xmlns:c16="http://schemas.microsoft.com/office/drawing/2014/chart" uri="{C3380CC4-5D6E-409C-BE32-E72D297353CC}">
                <c16:uniqueId val="{00000011-2D72-3E4B-A6C9-C8A84B2B77FB}"/>
              </c:ext>
            </c:extLst>
          </c:dPt>
          <c:dPt>
            <c:idx val="12"/>
            <c:invertIfNegative val="0"/>
            <c:bubble3D val="0"/>
            <c:spPr>
              <a:solidFill>
                <a:srgbClr val="142B41"/>
              </a:solidFill>
              <a:ln>
                <a:noFill/>
              </a:ln>
              <a:effectLst/>
            </c:spPr>
            <c:extLst>
              <c:ext xmlns:c16="http://schemas.microsoft.com/office/drawing/2014/chart" uri="{C3380CC4-5D6E-409C-BE32-E72D297353CC}">
                <c16:uniqueId val="{00000013-2D72-3E4B-A6C9-C8A84B2B77FB}"/>
              </c:ext>
            </c:extLst>
          </c:dPt>
          <c:dLbls>
            <c:dLbl>
              <c:idx val="0"/>
              <c:tx>
                <c:rich>
                  <a:bodyPr/>
                  <a:lstStyle/>
                  <a:p>
                    <a:fld id="{34CD0859-AFC1-4B99-888B-9D73448AAB24}"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D72-3E4B-A6C9-C8A84B2B77FB}"/>
                </c:ext>
              </c:extLst>
            </c:dLbl>
            <c:dLbl>
              <c:idx val="3"/>
              <c:tx>
                <c:rich>
                  <a:bodyPr/>
                  <a:lstStyle/>
                  <a:p>
                    <a:fld id="{AD2BA490-9F77-4A85-B5BF-B4DEE2EBE33B}"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D72-3E4B-A6C9-C8A84B2B77FB}"/>
                </c:ext>
              </c:extLst>
            </c:dLbl>
            <c:dLbl>
              <c:idx val="4"/>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0">
                        <a:solidFill>
                          <a:schemeClr val="bg1"/>
                        </a:solidFill>
                        <a:latin typeface="Arial" panose="020B0604020202020204" pitchFamily="34" charset="0"/>
                        <a:cs typeface="Arial" panose="020B0604020202020204" pitchFamily="34" charset="0"/>
                      </a:rPr>
                      <a:pPr>
                        <a:defRPr>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2D72-3E4B-A6C9-C8A84B2B77FB}"/>
                </c:ext>
              </c:extLst>
            </c:dLbl>
            <c:dLbl>
              <c:idx val="5"/>
              <c:tx>
                <c:rich>
                  <a:bodyPr/>
                  <a:lstStyle/>
                  <a:p>
                    <a:fld id="{0526D928-3437-46FB-B3AE-0D4EA7E91F6A}" type="VALUE">
                      <a:rPr lang="en-US" b="0"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2D72-3E4B-A6C9-C8A84B2B77FB}"/>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2D72-3E4B-A6C9-C8A84B2B77F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SWE*</c:v>
                </c:pt>
                <c:pt idx="1">
                  <c:v>SWIZ*</c:v>
                </c:pt>
                <c:pt idx="2">
                  <c:v>NETH</c:v>
                </c:pt>
                <c:pt idx="3">
                  <c:v>US</c:v>
                </c:pt>
                <c:pt idx="4">
                  <c:v>GER</c:v>
                </c:pt>
                <c:pt idx="5">
                  <c:v>NZ*</c:v>
                </c:pt>
                <c:pt idx="6">
                  <c:v>CAN*</c:v>
                </c:pt>
                <c:pt idx="7">
                  <c:v>UK*</c:v>
                </c:pt>
                <c:pt idx="8">
                  <c:v>AUS*</c:v>
                </c:pt>
                <c:pt idx="9">
                  <c:v>FRA*</c:v>
                </c:pt>
              </c:strCache>
            </c:strRef>
          </c:cat>
          <c:val>
            <c:numRef>
              <c:f>Sheet1!$B$2:$B$11</c:f>
              <c:numCache>
                <c:formatCode>0%</c:formatCode>
                <c:ptCount val="10"/>
                <c:pt idx="0">
                  <c:v>0.5474</c:v>
                </c:pt>
                <c:pt idx="1">
                  <c:v>0.5917</c:v>
                </c:pt>
                <c:pt idx="2">
                  <c:v>0.61280000000000001</c:v>
                </c:pt>
                <c:pt idx="3">
                  <c:v>0.63480000000000003</c:v>
                </c:pt>
                <c:pt idx="4">
                  <c:v>0.6492</c:v>
                </c:pt>
                <c:pt idx="5">
                  <c:v>0.70089999999999997</c:v>
                </c:pt>
                <c:pt idx="6">
                  <c:v>0.74250000000000005</c:v>
                </c:pt>
                <c:pt idx="7">
                  <c:v>0.76139999999999997</c:v>
                </c:pt>
                <c:pt idx="8">
                  <c:v>0.82099999999999995</c:v>
                </c:pt>
                <c:pt idx="9">
                  <c:v>0.8548</c:v>
                </c:pt>
              </c:numCache>
            </c:numRef>
          </c:val>
          <c:extLst>
            <c:ext xmlns:c16="http://schemas.microsoft.com/office/drawing/2014/chart" uri="{C3380CC4-5D6E-409C-BE32-E72D297353CC}">
              <c16:uniqueId val="{00000014-2D72-3E4B-A6C9-C8A84B2B77FB}"/>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1"/>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03483247162026E-4"/>
          <c:y val="4.0273361675776734E-2"/>
          <c:w val="0.99957696516752836"/>
          <c:h val="0.88563143265561517"/>
        </c:manualLayout>
      </c:layout>
      <c:barChart>
        <c:barDir val="col"/>
        <c:grouping val="clustered"/>
        <c:varyColors val="0"/>
        <c:ser>
          <c:idx val="0"/>
          <c:order val="0"/>
          <c:tx>
            <c:strRef>
              <c:f>Sheet1!$B$1</c:f>
              <c:strCache>
                <c:ptCount val="1"/>
                <c:pt idx="0">
                  <c:v>well/somewhat prepared</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F1E0-E845-B05A-79801BBA8AEB}"/>
              </c:ext>
            </c:extLst>
          </c:dPt>
          <c:dPt>
            <c:idx val="1"/>
            <c:invertIfNegative val="0"/>
            <c:bubble3D val="0"/>
            <c:spPr>
              <a:solidFill>
                <a:srgbClr val="65A591"/>
              </a:solidFill>
              <a:ln>
                <a:noFill/>
              </a:ln>
              <a:effectLst/>
            </c:spPr>
            <c:extLst>
              <c:ext xmlns:c16="http://schemas.microsoft.com/office/drawing/2014/chart" uri="{C3380CC4-5D6E-409C-BE32-E72D297353CC}">
                <c16:uniqueId val="{00000003-F1E0-E845-B05A-79801BBA8AEB}"/>
              </c:ext>
            </c:extLst>
          </c:dPt>
          <c:dPt>
            <c:idx val="2"/>
            <c:invertIfNegative val="0"/>
            <c:bubble3D val="0"/>
            <c:spPr>
              <a:solidFill>
                <a:srgbClr val="142B41"/>
              </a:solidFill>
              <a:ln>
                <a:noFill/>
              </a:ln>
              <a:effectLst/>
            </c:spPr>
            <c:extLst>
              <c:ext xmlns:c16="http://schemas.microsoft.com/office/drawing/2014/chart" uri="{C3380CC4-5D6E-409C-BE32-E72D297353CC}">
                <c16:uniqueId val="{00000005-F1E0-E845-B05A-79801BBA8AEB}"/>
              </c:ext>
            </c:extLst>
          </c:dPt>
          <c:dPt>
            <c:idx val="3"/>
            <c:invertIfNegative val="0"/>
            <c:bubble3D val="0"/>
            <c:spPr>
              <a:solidFill>
                <a:srgbClr val="142B41"/>
              </a:solidFill>
              <a:ln>
                <a:noFill/>
              </a:ln>
              <a:effectLst/>
            </c:spPr>
            <c:extLst>
              <c:ext xmlns:c16="http://schemas.microsoft.com/office/drawing/2014/chart" uri="{C3380CC4-5D6E-409C-BE32-E72D297353CC}">
                <c16:uniqueId val="{00000007-F1E0-E845-B05A-79801BBA8AEB}"/>
              </c:ext>
            </c:extLst>
          </c:dPt>
          <c:dPt>
            <c:idx val="4"/>
            <c:invertIfNegative val="0"/>
            <c:bubble3D val="0"/>
            <c:spPr>
              <a:solidFill>
                <a:srgbClr val="142B41"/>
              </a:solidFill>
              <a:ln>
                <a:noFill/>
              </a:ln>
              <a:effectLst/>
            </c:spPr>
            <c:extLst>
              <c:ext xmlns:c16="http://schemas.microsoft.com/office/drawing/2014/chart" uri="{C3380CC4-5D6E-409C-BE32-E72D297353CC}">
                <c16:uniqueId val="{00000009-F1E0-E845-B05A-79801BBA8AEB}"/>
              </c:ext>
            </c:extLst>
          </c:dPt>
          <c:dPt>
            <c:idx val="5"/>
            <c:invertIfNegative val="0"/>
            <c:bubble3D val="0"/>
            <c:spPr>
              <a:solidFill>
                <a:srgbClr val="142B41"/>
              </a:solidFill>
              <a:ln>
                <a:noFill/>
              </a:ln>
              <a:effectLst/>
            </c:spPr>
            <c:extLst>
              <c:ext xmlns:c16="http://schemas.microsoft.com/office/drawing/2014/chart" uri="{C3380CC4-5D6E-409C-BE32-E72D297353CC}">
                <c16:uniqueId val="{0000000B-F1E0-E845-B05A-79801BBA8AEB}"/>
              </c:ext>
            </c:extLst>
          </c:dPt>
          <c:dPt>
            <c:idx val="6"/>
            <c:invertIfNegative val="0"/>
            <c:bubble3D val="0"/>
            <c:spPr>
              <a:solidFill>
                <a:srgbClr val="142B41"/>
              </a:solidFill>
              <a:ln>
                <a:noFill/>
              </a:ln>
              <a:effectLst/>
            </c:spPr>
            <c:extLst>
              <c:ext xmlns:c16="http://schemas.microsoft.com/office/drawing/2014/chart" uri="{C3380CC4-5D6E-409C-BE32-E72D297353CC}">
                <c16:uniqueId val="{0000000D-F1E0-E845-B05A-79801BBA8AEB}"/>
              </c:ext>
            </c:extLst>
          </c:dPt>
          <c:dPt>
            <c:idx val="7"/>
            <c:invertIfNegative val="0"/>
            <c:bubble3D val="0"/>
            <c:spPr>
              <a:solidFill>
                <a:srgbClr val="142B41"/>
              </a:solidFill>
              <a:ln>
                <a:noFill/>
              </a:ln>
              <a:effectLst/>
            </c:spPr>
            <c:extLst>
              <c:ext xmlns:c16="http://schemas.microsoft.com/office/drawing/2014/chart" uri="{C3380CC4-5D6E-409C-BE32-E72D297353CC}">
                <c16:uniqueId val="{0000000F-F1E0-E845-B05A-79801BBA8AEB}"/>
              </c:ext>
            </c:extLst>
          </c:dPt>
          <c:dPt>
            <c:idx val="8"/>
            <c:invertIfNegative val="0"/>
            <c:bubble3D val="0"/>
            <c:spPr>
              <a:solidFill>
                <a:srgbClr val="142B41"/>
              </a:solidFill>
              <a:ln>
                <a:noFill/>
              </a:ln>
              <a:effectLst/>
            </c:spPr>
            <c:extLst>
              <c:ext xmlns:c16="http://schemas.microsoft.com/office/drawing/2014/chart" uri="{C3380CC4-5D6E-409C-BE32-E72D297353CC}">
                <c16:uniqueId val="{00000011-F1E0-E845-B05A-79801BBA8AEB}"/>
              </c:ext>
            </c:extLst>
          </c:dPt>
          <c:dPt>
            <c:idx val="11"/>
            <c:invertIfNegative val="0"/>
            <c:bubble3D val="0"/>
            <c:spPr>
              <a:solidFill>
                <a:srgbClr val="142B41"/>
              </a:solidFill>
              <a:ln>
                <a:noFill/>
              </a:ln>
              <a:effectLst/>
            </c:spPr>
            <c:extLst>
              <c:ext xmlns:c16="http://schemas.microsoft.com/office/drawing/2014/chart" uri="{C3380CC4-5D6E-409C-BE32-E72D297353CC}">
                <c16:uniqueId val="{00000013-F1E0-E845-B05A-79801BBA8AEB}"/>
              </c:ext>
            </c:extLst>
          </c:dPt>
          <c:dPt>
            <c:idx val="12"/>
            <c:invertIfNegative val="0"/>
            <c:bubble3D val="0"/>
            <c:spPr>
              <a:solidFill>
                <a:srgbClr val="142B41"/>
              </a:solidFill>
              <a:ln>
                <a:noFill/>
              </a:ln>
              <a:effectLst/>
            </c:spPr>
            <c:extLst>
              <c:ext xmlns:c16="http://schemas.microsoft.com/office/drawing/2014/chart" uri="{C3380CC4-5D6E-409C-BE32-E72D297353CC}">
                <c16:uniqueId val="{00000015-F1E0-E845-B05A-79801BBA8AEB}"/>
              </c:ext>
            </c:extLst>
          </c:dPt>
          <c:dLbls>
            <c:dLbl>
              <c:idx val="0"/>
              <c:tx>
                <c:rich>
                  <a:bodyPr/>
                  <a:lstStyle/>
                  <a:p>
                    <a:fld id="{AD2BA490-9F77-4A85-B5BF-B4DEE2EBE33B}"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1E0-E845-B05A-79801BBA8AEB}"/>
                </c:ext>
              </c:extLst>
            </c:dLbl>
            <c:dLbl>
              <c:idx val="2"/>
              <c:tx>
                <c:rich>
                  <a:bodyPr/>
                  <a:lstStyle/>
                  <a:p>
                    <a:fld id="{34CD0859-AFC1-4B99-888B-9D73448AAB24}"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1E0-E845-B05A-79801BBA8AEB}"/>
                </c:ext>
              </c:extLst>
            </c:dLbl>
            <c:dLbl>
              <c:idx val="3"/>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0">
                        <a:solidFill>
                          <a:schemeClr val="bg1"/>
                        </a:solidFill>
                        <a:latin typeface="Arial" panose="020B0604020202020204" pitchFamily="34" charset="0"/>
                        <a:cs typeface="Arial" panose="020B0604020202020204" pitchFamily="34" charset="0"/>
                      </a:rPr>
                      <a:pPr>
                        <a:defRPr>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F1E0-E845-B05A-79801BBA8AEB}"/>
                </c:ext>
              </c:extLst>
            </c:dLbl>
            <c:dLbl>
              <c:idx val="6"/>
              <c:tx>
                <c:rich>
                  <a:bodyPr/>
                  <a:lstStyle/>
                  <a:p>
                    <a:fld id="{0526D928-3437-46FB-B3AE-0D4EA7E91F6A}" type="VALUE">
                      <a:rPr lang="en-US" b="0"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1E0-E845-B05A-79801BBA8AEB}"/>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F1E0-E845-B05A-79801BBA8AE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FRA</c:v>
                </c:pt>
                <c:pt idx="1">
                  <c:v>US</c:v>
                </c:pt>
                <c:pt idx="2">
                  <c:v>SWIZ*</c:v>
                </c:pt>
                <c:pt idx="3">
                  <c:v>NZ*</c:v>
                </c:pt>
                <c:pt idx="4">
                  <c:v>CAN*</c:v>
                </c:pt>
                <c:pt idx="5">
                  <c:v>UK*</c:v>
                </c:pt>
                <c:pt idx="6">
                  <c:v>SWE*</c:v>
                </c:pt>
                <c:pt idx="7">
                  <c:v>GER*</c:v>
                </c:pt>
                <c:pt idx="8">
                  <c:v>NETH*</c:v>
                </c:pt>
                <c:pt idx="9">
                  <c:v>AUS*</c:v>
                </c:pt>
              </c:strCache>
            </c:strRef>
          </c:cat>
          <c:val>
            <c:numRef>
              <c:f>Sheet1!$B$2:$B$11</c:f>
              <c:numCache>
                <c:formatCode>0%</c:formatCode>
                <c:ptCount val="10"/>
                <c:pt idx="0">
                  <c:v>0.89880000000000004</c:v>
                </c:pt>
                <c:pt idx="1">
                  <c:v>0.91290000000000004</c:v>
                </c:pt>
                <c:pt idx="2">
                  <c:v>0.94979999999999998</c:v>
                </c:pt>
                <c:pt idx="3">
                  <c:v>0.95689999999999997</c:v>
                </c:pt>
                <c:pt idx="4">
                  <c:v>0.96109999999999995</c:v>
                </c:pt>
                <c:pt idx="5">
                  <c:v>0.97019999999999995</c:v>
                </c:pt>
                <c:pt idx="6">
                  <c:v>0.97260000000000002</c:v>
                </c:pt>
                <c:pt idx="7">
                  <c:v>0.98329999999999995</c:v>
                </c:pt>
                <c:pt idx="8">
                  <c:v>0.98860000000000003</c:v>
                </c:pt>
                <c:pt idx="9">
                  <c:v>0.99280000000000002</c:v>
                </c:pt>
              </c:numCache>
            </c:numRef>
          </c:val>
          <c:extLst>
            <c:ext xmlns:c16="http://schemas.microsoft.com/office/drawing/2014/chart" uri="{C3380CC4-5D6E-409C-BE32-E72D297353CC}">
              <c16:uniqueId val="{00000016-F1E0-E845-B05A-79801BBA8AEB}"/>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1"/>
          <c:min val="0"/>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03483247162026E-4"/>
          <c:y val="4.0273361675776734E-2"/>
          <c:w val="0.99022824129656861"/>
          <c:h val="0.88992543238104316"/>
        </c:manualLayout>
      </c:layout>
      <c:barChart>
        <c:barDir val="col"/>
        <c:grouping val="clustered"/>
        <c:varyColors val="0"/>
        <c:ser>
          <c:idx val="0"/>
          <c:order val="0"/>
          <c:tx>
            <c:strRef>
              <c:f>Sheet1!$B$1</c:f>
              <c:strCache>
                <c:ptCount val="1"/>
                <c:pt idx="0">
                  <c:v>Yes coordinate care</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59C6-6F4B-99BA-D3C96AAA3D38}"/>
              </c:ext>
            </c:extLst>
          </c:dPt>
          <c:dPt>
            <c:idx val="2"/>
            <c:invertIfNegative val="0"/>
            <c:bubble3D val="0"/>
            <c:spPr>
              <a:solidFill>
                <a:srgbClr val="142B41"/>
              </a:solidFill>
              <a:ln>
                <a:noFill/>
              </a:ln>
              <a:effectLst/>
            </c:spPr>
            <c:extLst>
              <c:ext xmlns:c16="http://schemas.microsoft.com/office/drawing/2014/chart" uri="{C3380CC4-5D6E-409C-BE32-E72D297353CC}">
                <c16:uniqueId val="{00000003-59C6-6F4B-99BA-D3C96AAA3D38}"/>
              </c:ext>
            </c:extLst>
          </c:dPt>
          <c:dPt>
            <c:idx val="3"/>
            <c:invertIfNegative val="0"/>
            <c:bubble3D val="0"/>
            <c:spPr>
              <a:solidFill>
                <a:srgbClr val="142B41"/>
              </a:solidFill>
              <a:ln>
                <a:noFill/>
              </a:ln>
              <a:effectLst/>
            </c:spPr>
            <c:extLst>
              <c:ext xmlns:c16="http://schemas.microsoft.com/office/drawing/2014/chart" uri="{C3380CC4-5D6E-409C-BE32-E72D297353CC}">
                <c16:uniqueId val="{00000005-59C6-6F4B-99BA-D3C96AAA3D38}"/>
              </c:ext>
            </c:extLst>
          </c:dPt>
          <c:dPt>
            <c:idx val="5"/>
            <c:invertIfNegative val="0"/>
            <c:bubble3D val="0"/>
            <c:spPr>
              <a:solidFill>
                <a:srgbClr val="65A591"/>
              </a:solidFill>
              <a:ln>
                <a:noFill/>
              </a:ln>
              <a:effectLst/>
            </c:spPr>
            <c:extLst>
              <c:ext xmlns:c16="http://schemas.microsoft.com/office/drawing/2014/chart" uri="{C3380CC4-5D6E-409C-BE32-E72D297353CC}">
                <c16:uniqueId val="{00000007-59C6-6F4B-99BA-D3C96AAA3D38}"/>
              </c:ext>
            </c:extLst>
          </c:dPt>
          <c:dPt>
            <c:idx val="6"/>
            <c:invertIfNegative val="0"/>
            <c:bubble3D val="0"/>
            <c:spPr>
              <a:solidFill>
                <a:srgbClr val="142B41"/>
              </a:solidFill>
              <a:ln>
                <a:noFill/>
              </a:ln>
              <a:effectLst/>
            </c:spPr>
            <c:extLst>
              <c:ext xmlns:c16="http://schemas.microsoft.com/office/drawing/2014/chart" uri="{C3380CC4-5D6E-409C-BE32-E72D297353CC}">
                <c16:uniqueId val="{00000009-59C6-6F4B-99BA-D3C96AAA3D38}"/>
              </c:ext>
            </c:extLst>
          </c:dPt>
          <c:dPt>
            <c:idx val="7"/>
            <c:invertIfNegative val="0"/>
            <c:bubble3D val="0"/>
            <c:spPr>
              <a:solidFill>
                <a:srgbClr val="142B41"/>
              </a:solidFill>
              <a:ln>
                <a:noFill/>
              </a:ln>
              <a:effectLst/>
            </c:spPr>
            <c:extLst>
              <c:ext xmlns:c16="http://schemas.microsoft.com/office/drawing/2014/chart" uri="{C3380CC4-5D6E-409C-BE32-E72D297353CC}">
                <c16:uniqueId val="{0000000B-59C6-6F4B-99BA-D3C96AAA3D38}"/>
              </c:ext>
            </c:extLst>
          </c:dPt>
          <c:dPt>
            <c:idx val="9"/>
            <c:invertIfNegative val="0"/>
            <c:bubble3D val="0"/>
            <c:spPr>
              <a:solidFill>
                <a:srgbClr val="142B41"/>
              </a:solidFill>
              <a:ln>
                <a:noFill/>
              </a:ln>
              <a:effectLst/>
            </c:spPr>
            <c:extLst>
              <c:ext xmlns:c16="http://schemas.microsoft.com/office/drawing/2014/chart" uri="{C3380CC4-5D6E-409C-BE32-E72D297353CC}">
                <c16:uniqueId val="{0000000D-59C6-6F4B-99BA-D3C96AAA3D38}"/>
              </c:ext>
            </c:extLst>
          </c:dPt>
          <c:dPt>
            <c:idx val="11"/>
            <c:invertIfNegative val="0"/>
            <c:bubble3D val="0"/>
            <c:spPr>
              <a:solidFill>
                <a:srgbClr val="142B41"/>
              </a:solidFill>
              <a:ln>
                <a:noFill/>
              </a:ln>
              <a:effectLst/>
            </c:spPr>
            <c:extLst>
              <c:ext xmlns:c16="http://schemas.microsoft.com/office/drawing/2014/chart" uri="{C3380CC4-5D6E-409C-BE32-E72D297353CC}">
                <c16:uniqueId val="{0000000F-59C6-6F4B-99BA-D3C96AAA3D38}"/>
              </c:ext>
            </c:extLst>
          </c:dPt>
          <c:dPt>
            <c:idx val="12"/>
            <c:invertIfNegative val="0"/>
            <c:bubble3D val="0"/>
            <c:spPr>
              <a:solidFill>
                <a:srgbClr val="142B41"/>
              </a:solidFill>
              <a:ln>
                <a:noFill/>
              </a:ln>
              <a:effectLst/>
            </c:spPr>
            <c:extLst>
              <c:ext xmlns:c16="http://schemas.microsoft.com/office/drawing/2014/chart" uri="{C3380CC4-5D6E-409C-BE32-E72D297353CC}">
                <c16:uniqueId val="{00000011-59C6-6F4B-99BA-D3C96AAA3D38}"/>
              </c:ext>
            </c:extLst>
          </c:dPt>
          <c:dLbls>
            <c:dLbl>
              <c:idx val="0"/>
              <c:tx>
                <c:rich>
                  <a:bodyPr/>
                  <a:lstStyle/>
                  <a:p>
                    <a:fld id="{34CD0859-AFC1-4B99-888B-9D73448AAB24}" type="VALUE">
                      <a:rPr lang="en-US" b="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9C6-6F4B-99BA-D3C96AAA3D38}"/>
                </c:ext>
              </c:extLst>
            </c:dLbl>
            <c:dLbl>
              <c:idx val="2"/>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0">
                        <a:solidFill>
                          <a:schemeClr val="bg1"/>
                        </a:solidFill>
                        <a:latin typeface="Arial" panose="020B0604020202020204" pitchFamily="34" charset="0"/>
                        <a:cs typeface="Arial" panose="020B0604020202020204" pitchFamily="34" charset="0"/>
                      </a:rPr>
                      <a:pPr>
                        <a:defRPr>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3-59C6-6F4B-99BA-D3C96AAA3D38}"/>
                </c:ext>
              </c:extLst>
            </c:dLbl>
            <c:dLbl>
              <c:idx val="3"/>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9C6-6F4B-99BA-D3C96AAA3D38}"/>
                </c:ext>
              </c:extLst>
            </c:dLbl>
            <c:dLbl>
              <c:idx val="5"/>
              <c:tx>
                <c:rich>
                  <a:bodyPr/>
                  <a:lstStyle/>
                  <a:p>
                    <a:fld id="{0526D928-3437-46FB-B3AE-0D4EA7E91F6A}" type="VALUE">
                      <a:rPr lang="en-US" b="0"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9C6-6F4B-99BA-D3C96AAA3D38}"/>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59C6-6F4B-99BA-D3C96AAA3D3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SWE*</c:v>
                </c:pt>
                <c:pt idx="1">
                  <c:v>UK*</c:v>
                </c:pt>
                <c:pt idx="2">
                  <c:v>GER*</c:v>
                </c:pt>
                <c:pt idx="3">
                  <c:v>FRA</c:v>
                </c:pt>
                <c:pt idx="4">
                  <c:v>NZ</c:v>
                </c:pt>
                <c:pt idx="5">
                  <c:v>US</c:v>
                </c:pt>
                <c:pt idx="6">
                  <c:v>NETH</c:v>
                </c:pt>
                <c:pt idx="7">
                  <c:v>AUS</c:v>
                </c:pt>
                <c:pt idx="8">
                  <c:v>SWIZ</c:v>
                </c:pt>
                <c:pt idx="9">
                  <c:v>CAN</c:v>
                </c:pt>
              </c:strCache>
            </c:strRef>
          </c:cat>
          <c:val>
            <c:numRef>
              <c:f>Sheet1!$B$2:$B$11</c:f>
              <c:numCache>
                <c:formatCode>0%</c:formatCode>
                <c:ptCount val="10"/>
                <c:pt idx="0">
                  <c:v>0.26869999999999999</c:v>
                </c:pt>
                <c:pt idx="1">
                  <c:v>0.49309999999999998</c:v>
                </c:pt>
                <c:pt idx="2">
                  <c:v>0.55879999999999996</c:v>
                </c:pt>
                <c:pt idx="3">
                  <c:v>0.62880000000000003</c:v>
                </c:pt>
                <c:pt idx="4">
                  <c:v>0.64549999999999996</c:v>
                </c:pt>
                <c:pt idx="5">
                  <c:v>0.65690000000000004</c:v>
                </c:pt>
                <c:pt idx="6">
                  <c:v>0.66679999999999995</c:v>
                </c:pt>
                <c:pt idx="7">
                  <c:v>0.66849999999999998</c:v>
                </c:pt>
                <c:pt idx="8">
                  <c:v>0.68340000000000001</c:v>
                </c:pt>
                <c:pt idx="9">
                  <c:v>0.68400000000000005</c:v>
                </c:pt>
              </c:numCache>
            </c:numRef>
          </c:val>
          <c:extLst>
            <c:ext xmlns:c16="http://schemas.microsoft.com/office/drawing/2014/chart" uri="{C3380CC4-5D6E-409C-BE32-E72D297353CC}">
              <c16:uniqueId val="{00000012-59C6-6F4B-99BA-D3C96AAA3D38}"/>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1"/>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E2B438-4682-4032-91AE-A7A1CFCFE33A}" type="datetimeFigureOut">
              <a:rPr lang="en-US" smtClean="0"/>
              <a:t>3/21/2024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39F032-E9ED-4142-9E67-C38F141A2D28}" type="slidenum">
              <a:rPr lang="en-US" smtClean="0"/>
              <a:t>‹#›</a:t>
            </a:fld>
            <a:endParaRPr lang="en-US"/>
          </a:p>
        </p:txBody>
      </p:sp>
    </p:spTree>
    <p:extLst>
      <p:ext uri="{BB962C8B-B14F-4D97-AF65-F5344CB8AC3E}">
        <p14:creationId xmlns:p14="http://schemas.microsoft.com/office/powerpoint/2010/main" val="1140819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p3y4-5g38"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8" y="6394524"/>
            <a:ext cx="1321024" cy="418861"/>
          </a:xfrm>
          <a:prstGeom prst="rect">
            <a:avLst/>
          </a:prstGeom>
        </p:spPr>
      </p:pic>
      <p:sp>
        <p:nvSpPr>
          <p:cNvPr id="2" name="TextBox 1"/>
          <p:cNvSpPr txBox="1"/>
          <p:nvPr userDrawn="1"/>
        </p:nvSpPr>
        <p:spPr>
          <a:xfrm>
            <a:off x="71506" y="6394523"/>
            <a:ext cx="7360072" cy="418861"/>
          </a:xfrm>
          <a:prstGeom prst="rect">
            <a:avLst/>
          </a:prstGeom>
          <a:noFill/>
        </p:spPr>
        <p:txBody>
          <a:bodyPr wrap="square" lIns="0" tIns="0" rIns="0" bIns="0" rtlCol="0" anchor="ctr" anchorCtr="0">
            <a:noAutofit/>
          </a:bodyPr>
          <a:lstStyle/>
          <a:p>
            <a:pPr marL="0" marR="0" indent="0" algn="l" defTabSz="914355"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Evan D. </a:t>
            </a:r>
            <a:r>
              <a:rPr lang="en-US" sz="800" b="0" i="0" dirty="0" err="1">
                <a:latin typeface="Arial" panose="020B0604020202020204" pitchFamily="34" charset="0"/>
                <a:cs typeface="Arial" panose="020B0604020202020204" pitchFamily="34" charset="0"/>
              </a:rPr>
              <a:t>Gumas</a:t>
            </a:r>
            <a:r>
              <a:rPr lang="en-US" sz="800" b="0" i="0" dirty="0">
                <a:latin typeface="Arial" panose="020B0604020202020204" pitchFamily="34" charset="0"/>
                <a:cs typeface="Arial" panose="020B0604020202020204" pitchFamily="34" charset="0"/>
              </a:rPr>
              <a:t> et al., </a:t>
            </a:r>
            <a:r>
              <a:rPr lang="en-US" sz="800" b="0" i="1" dirty="0">
                <a:latin typeface="Arial" panose="020B0604020202020204" pitchFamily="34" charset="0"/>
                <a:cs typeface="Arial" panose="020B0604020202020204" pitchFamily="34" charset="0"/>
              </a:rPr>
              <a:t>Finger on the Pulse: The State of Primary Care in the U.S. and Nine Other Countries </a:t>
            </a:r>
            <a:r>
              <a:rPr lang="en-US" sz="800" b="0" i="0" dirty="0">
                <a:latin typeface="Arial" panose="020B0604020202020204" pitchFamily="34" charset="0"/>
                <a:cs typeface="Arial" panose="020B0604020202020204" pitchFamily="34" charset="0"/>
              </a:rPr>
              <a:t>(Commonwealth Fund, Mar. 2024). </a:t>
            </a:r>
            <a:r>
              <a:rPr lang="en-US" sz="800" b="0" i="0" dirty="0">
                <a:latin typeface="Arial" panose="020B0604020202020204" pitchFamily="34" charset="0"/>
                <a:cs typeface="Arial" panose="020B0604020202020204" pitchFamily="34" charset="0"/>
                <a:hlinkClick r:id="rId3"/>
              </a:rPr>
              <a:t>https://doi.org/10.26099/p3y4-5g38</a:t>
            </a:r>
            <a:endParaRPr lang="en-US" sz="800" b="0" i="0" dirty="0">
              <a:solidFill>
                <a:srgbClr val="65A591"/>
              </a:solidFill>
              <a:latin typeface="Arial" panose="020B0604020202020204" pitchFamily="34" charset="0"/>
              <a:cs typeface="Arial" panose="020B0604020202020204" pitchFamily="34" charset="0"/>
            </a:endParaRPr>
          </a:p>
        </p:txBody>
      </p:sp>
      <p:sp>
        <p:nvSpPr>
          <p:cNvPr id="57" name="Chart Placeholder 5"/>
          <p:cNvSpPr>
            <a:spLocks noGrp="1"/>
          </p:cNvSpPr>
          <p:nvPr>
            <p:ph type="chart" sz="quarter" idx="19"/>
          </p:nvPr>
        </p:nvSpPr>
        <p:spPr>
          <a:xfrm>
            <a:off x="71438" y="1404856"/>
            <a:ext cx="8961120" cy="4056606"/>
          </a:xfrm>
        </p:spPr>
        <p:txBody>
          <a:bodyPr>
            <a:normAutofit/>
          </a:bodyPr>
          <a:lstStyle>
            <a:lvl1pPr marL="0" indent="0">
              <a:buNone/>
              <a:defRPr sz="975"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hasCustomPrompt="1"/>
          </p:nvPr>
        </p:nvSpPr>
        <p:spPr>
          <a:xfrm>
            <a:off x="71499" y="5510660"/>
            <a:ext cx="8961120" cy="682426"/>
          </a:xfrm>
        </p:spPr>
        <p:txBody>
          <a:bodyPr anchor="b" anchorCtr="0">
            <a:noAutofit/>
          </a:bodyPr>
          <a:lstStyle>
            <a:lvl1pPr marL="0" indent="0">
              <a:buNone/>
              <a:defRPr sz="800" b="0" i="0">
                <a:solidFill>
                  <a:schemeClr val="tx1"/>
                </a:solidFill>
                <a:latin typeface="+mn-lt"/>
              </a:defRPr>
            </a:lvl1pPr>
            <a:lvl2pPr marL="128582" indent="0">
              <a:buNone/>
              <a:defRPr sz="675">
                <a:solidFill>
                  <a:schemeClr val="tx1"/>
                </a:solidFill>
              </a:defRPr>
            </a:lvl2pPr>
            <a:lvl3pPr marL="258353" indent="0">
              <a:buNone/>
              <a:defRPr sz="675">
                <a:solidFill>
                  <a:schemeClr val="tx1"/>
                </a:solidFill>
              </a:defRPr>
            </a:lvl3pPr>
            <a:lvl4pPr marL="386934" indent="0">
              <a:buNone/>
              <a:defRPr sz="675">
                <a:solidFill>
                  <a:schemeClr val="tx1"/>
                </a:solidFill>
              </a:defRPr>
            </a:lvl4pPr>
            <a:lvl5pPr marL="515515" indent="0">
              <a:buNone/>
              <a:defRPr sz="675">
                <a:solidFill>
                  <a:schemeClr val="tx1"/>
                </a:solidFill>
              </a:defRPr>
            </a:lvl5pPr>
          </a:lstStyle>
          <a:p>
            <a:pPr lvl="0"/>
            <a:r>
              <a:rPr lang="en-US" dirty="0"/>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890314"/>
            <a:ext cx="8961120" cy="385803"/>
          </a:xfrm>
        </p:spPr>
        <p:txBody>
          <a:bodyPr anchor="t" anchorCtr="0">
            <a:noAutofit/>
          </a:bodyPr>
          <a:lstStyle>
            <a:lvl1pPr marL="0" indent="0">
              <a:buNone/>
              <a:defRPr sz="1100" b="0" i="1">
                <a:solidFill>
                  <a:schemeClr val="tx1"/>
                </a:solidFill>
                <a:latin typeface="+mn-lt"/>
              </a:defRPr>
            </a:lvl1pPr>
            <a:lvl2pPr marL="96436" indent="0">
              <a:buNone/>
              <a:defRPr/>
            </a:lvl2pPr>
            <a:lvl3pPr marL="193764" indent="0">
              <a:buNone/>
              <a:defRPr/>
            </a:lvl3pPr>
            <a:lvl4pPr marL="290200" indent="0">
              <a:buNone/>
              <a:defRPr/>
            </a:lvl4pPr>
            <a:lvl5pPr marL="386636" indent="0">
              <a:buNone/>
              <a:defRPr/>
            </a:lvl5pPr>
          </a:lstStyle>
          <a:p>
            <a:pPr lvl="0"/>
            <a:r>
              <a:rPr lang="en-US" dirty="0"/>
              <a:t>Axis Title</a:t>
            </a:r>
          </a:p>
        </p:txBody>
      </p:sp>
      <p:sp>
        <p:nvSpPr>
          <p:cNvPr id="5" name="Rectangle 4">
            <a:extLst>
              <a:ext uri="{FF2B5EF4-FFF2-40B4-BE49-F238E27FC236}">
                <a16:creationId xmlns:a16="http://schemas.microsoft.com/office/drawing/2014/main" id="{5E32120E-7A7C-D4AE-BF39-614457A28588}"/>
              </a:ext>
            </a:extLst>
          </p:cNvPr>
          <p:cNvSpPr/>
          <p:nvPr userDrawn="1"/>
        </p:nvSpPr>
        <p:spPr>
          <a:xfrm>
            <a:off x="0" y="0"/>
            <a:ext cx="9144000" cy="82296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6" name="Title 3">
            <a:extLst>
              <a:ext uri="{FF2B5EF4-FFF2-40B4-BE49-F238E27FC236}">
                <a16:creationId xmlns:a16="http://schemas.microsoft.com/office/drawing/2014/main" id="{E4F49675-BCB3-10A5-3EC3-5C2D39E66ACB}"/>
              </a:ext>
            </a:extLst>
          </p:cNvPr>
          <p:cNvSpPr>
            <a:spLocks noGrp="1"/>
          </p:cNvSpPr>
          <p:nvPr>
            <p:ph type="title"/>
          </p:nvPr>
        </p:nvSpPr>
        <p:spPr>
          <a:xfrm>
            <a:off x="71439" y="0"/>
            <a:ext cx="8961119"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dirty="0"/>
              <a:t>Click to edit Master title style</a:t>
            </a:r>
          </a:p>
        </p:txBody>
      </p:sp>
    </p:spTree>
    <p:extLst>
      <p:ext uri="{BB962C8B-B14F-4D97-AF65-F5344CB8AC3E}">
        <p14:creationId xmlns:p14="http://schemas.microsoft.com/office/powerpoint/2010/main" val="2981301643"/>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a:latin typeface="Arial" panose="020B0604020202020204" pitchFamily="34" charset="0"/>
                <a:cs typeface="Arial" panose="020B0604020202020204" pitchFamily="34" charset="0"/>
              </a:rPr>
              <a:t>Source: Author et al., </a:t>
            </a:r>
            <a:r>
              <a:rPr lang="en-US" sz="800" b="0" i="1">
                <a:latin typeface="Arial" panose="020B0604020202020204" pitchFamily="34" charset="0"/>
                <a:cs typeface="Arial" panose="020B0604020202020204" pitchFamily="34" charset="0"/>
              </a:rPr>
              <a:t>Brief Title</a:t>
            </a:r>
            <a:r>
              <a:rPr lang="en-US" sz="800" b="0" i="0">
                <a:latin typeface="Arial" panose="020B0604020202020204" pitchFamily="34" charset="0"/>
                <a:cs typeface="Arial" panose="020B0604020202020204" pitchFamily="34" charset="0"/>
              </a:rPr>
              <a:t> (Commonwealth Fund, Month YEAR).</a:t>
            </a: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0">
                <a:solidFill>
                  <a:schemeClr val="tx1"/>
                </a:solidFill>
                <a:latin typeface="Suisse Int'l Italic" panose="020B0804000000000000" pitchFamily="34" charset="77"/>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3134310430"/>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70614FB-F313-8AC6-DC40-6ADE99582666}"/>
              </a:ext>
            </a:extLst>
          </p:cNvPr>
          <p:cNvSpPr/>
          <p:nvPr userDrawn="1"/>
        </p:nvSpPr>
        <p:spPr>
          <a:xfrm>
            <a:off x="0" y="0"/>
            <a:ext cx="9144000" cy="100584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3" name="Title 3">
            <a:extLst>
              <a:ext uri="{FF2B5EF4-FFF2-40B4-BE49-F238E27FC236}">
                <a16:creationId xmlns:a16="http://schemas.microsoft.com/office/drawing/2014/main" id="{680E6E5E-EA4B-5534-5379-B8B700C3C06A}"/>
              </a:ext>
            </a:extLst>
          </p:cNvPr>
          <p:cNvSpPr>
            <a:spLocks noGrp="1"/>
          </p:cNvSpPr>
          <p:nvPr>
            <p:ph type="title"/>
          </p:nvPr>
        </p:nvSpPr>
        <p:spPr>
          <a:xfrm>
            <a:off x="111959" y="-1"/>
            <a:ext cx="9000999" cy="985213"/>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spTree>
    <p:extLst>
      <p:ext uri="{BB962C8B-B14F-4D97-AF65-F5344CB8AC3E}">
        <p14:creationId xmlns:p14="http://schemas.microsoft.com/office/powerpoint/2010/main" val="20190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100584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259840"/>
            <a:ext cx="9000999" cy="438900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1"/>
            <a:ext cx="9000999" cy="985213"/>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spTree>
    <p:extLst>
      <p:ext uri="{BB962C8B-B14F-4D97-AF65-F5344CB8AC3E}">
        <p14:creationId xmlns:p14="http://schemas.microsoft.com/office/powerpoint/2010/main" val="9836384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13455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b="0" i="0" kern="800" spc="-10">
          <a:solidFill>
            <a:schemeClr val="tx1"/>
          </a:solidFill>
          <a:latin typeface="Arial" panose="020B0604020202020204" pitchFamily="34" charset="0"/>
          <a:ea typeface="+mn-ea"/>
          <a:cs typeface="Arial" panose="020B0604020202020204" pitchFamily="34" charset="0"/>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Placeholder 5">
            <a:extLst>
              <a:ext uri="{FF2B5EF4-FFF2-40B4-BE49-F238E27FC236}">
                <a16:creationId xmlns:a16="http://schemas.microsoft.com/office/drawing/2014/main" id="{FF54116C-7620-8F6E-404C-194B3AEEC228}"/>
              </a:ext>
            </a:extLst>
          </p:cNvPr>
          <p:cNvGraphicFramePr>
            <a:graphicFrameLocks noGrp="1"/>
          </p:cNvGraphicFramePr>
          <p:nvPr>
            <p:ph type="chart" sz="quarter" idx="19"/>
            <p:extLst>
              <p:ext uri="{D42A27DB-BD31-4B8C-83A1-F6EECF244321}">
                <p14:modId xmlns:p14="http://schemas.microsoft.com/office/powerpoint/2010/main" val="2784167868"/>
              </p:ext>
            </p:extLst>
          </p:nvPr>
        </p:nvGraphicFramePr>
        <p:xfrm>
          <a:off x="71438" y="1404938"/>
          <a:ext cx="8961437" cy="4056062"/>
        </p:xfrm>
        <a:graphic>
          <a:graphicData uri="http://schemas.openxmlformats.org/drawingml/2006/chart">
            <c:chart xmlns:c="http://schemas.openxmlformats.org/drawingml/2006/chart" xmlns:r="http://schemas.openxmlformats.org/officeDocument/2006/relationships" r:id="rId2"/>
          </a:graphicData>
        </a:graphic>
      </p:graphicFrame>
      <p:sp>
        <p:nvSpPr>
          <p:cNvPr id="23" name="Text Placeholder 22">
            <a:extLst>
              <a:ext uri="{FF2B5EF4-FFF2-40B4-BE49-F238E27FC236}">
                <a16:creationId xmlns:a16="http://schemas.microsoft.com/office/drawing/2014/main" id="{F338A490-E930-181C-4726-B013F3FC490C}"/>
              </a:ext>
            </a:extLst>
          </p:cNvPr>
          <p:cNvSpPr>
            <a:spLocks noGrp="1"/>
          </p:cNvSpPr>
          <p:nvPr>
            <p:ph type="body" sz="quarter" idx="22"/>
          </p:nvPr>
        </p:nvSpPr>
        <p:spPr>
          <a:xfrm>
            <a:off x="71499" y="5510660"/>
            <a:ext cx="8961120" cy="682426"/>
          </a:xfrm>
        </p:spPr>
        <p:txBody>
          <a:bodyPr/>
          <a:lstStyle/>
          <a:p>
            <a:r>
              <a:rPr lang="en-US" dirty="0"/>
              <a:t>* Statistically significant difference from US at p&lt;.05 level; statistically significant difference to bar in comparison for within-country stratification analyses at p&lt;.05 level.</a:t>
            </a:r>
          </a:p>
          <a:p>
            <a:endParaRPr lang="en-US" dirty="0"/>
          </a:p>
          <a:p>
            <a:r>
              <a:rPr lang="en-US" dirty="0"/>
              <a:t>Data: Commonwealth Fund International Health Policy Survey (2023).</a:t>
            </a:r>
          </a:p>
        </p:txBody>
      </p:sp>
      <p:sp>
        <p:nvSpPr>
          <p:cNvPr id="14" name="Text Placeholder 13">
            <a:extLst>
              <a:ext uri="{FF2B5EF4-FFF2-40B4-BE49-F238E27FC236}">
                <a16:creationId xmlns:a16="http://schemas.microsoft.com/office/drawing/2014/main" id="{330EE9E9-A3E4-2962-C8BD-C0DA9E751975}"/>
              </a:ext>
            </a:extLst>
          </p:cNvPr>
          <p:cNvSpPr>
            <a:spLocks noGrp="1"/>
          </p:cNvSpPr>
          <p:nvPr>
            <p:ph type="body" sz="quarter" idx="25"/>
          </p:nvPr>
        </p:nvSpPr>
        <p:spPr>
          <a:xfrm>
            <a:off x="71438" y="890314"/>
            <a:ext cx="8961120" cy="385803"/>
          </a:xfrm>
        </p:spPr>
        <p:txBody>
          <a:bodyPr/>
          <a:lstStyle/>
          <a:p>
            <a:r>
              <a:rPr lang="en-US" dirty="0"/>
              <a:t>Percentage of adults with a regular doctor or place of care</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dirty="0"/>
              <a:t>Adults in the U.S., Sweden, and Canada reported the lowest rates of having a regular doctor or place to go for care.</a:t>
            </a:r>
          </a:p>
        </p:txBody>
      </p:sp>
    </p:spTree>
    <p:extLst>
      <p:ext uri="{BB962C8B-B14F-4D97-AF65-F5344CB8AC3E}">
        <p14:creationId xmlns:p14="http://schemas.microsoft.com/office/powerpoint/2010/main" val="1124472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5">
            <a:extLst>
              <a:ext uri="{FF2B5EF4-FFF2-40B4-BE49-F238E27FC236}">
                <a16:creationId xmlns:a16="http://schemas.microsoft.com/office/drawing/2014/main" id="{265C2BE0-E6AF-C60F-8D42-5F99A1F51BF5}"/>
              </a:ext>
            </a:extLst>
          </p:cNvPr>
          <p:cNvGraphicFramePr>
            <a:graphicFrameLocks noGrp="1"/>
          </p:cNvGraphicFramePr>
          <p:nvPr>
            <p:ph type="chart" sz="quarter" idx="19"/>
            <p:extLst>
              <p:ext uri="{D42A27DB-BD31-4B8C-83A1-F6EECF244321}">
                <p14:modId xmlns:p14="http://schemas.microsoft.com/office/powerpoint/2010/main" val="4042121226"/>
              </p:ext>
            </p:extLst>
          </p:nvPr>
        </p:nvGraphicFramePr>
        <p:xfrm>
          <a:off x="71438" y="1404938"/>
          <a:ext cx="8961437" cy="4056062"/>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71499" y="5510660"/>
            <a:ext cx="8961120" cy="682426"/>
          </a:xfrm>
        </p:spPr>
        <p:txBody>
          <a:bodyPr lIns="0" tIns="0" rIns="0" bIns="0"/>
          <a:lstStyle/>
          <a:p>
            <a:r>
              <a:rPr lang="en-US" dirty="0"/>
              <a:t>Note: “Usually” is defined as 75%–100% of the time. * Statistically significant difference from US at p&lt;.05 level.</a:t>
            </a:r>
          </a:p>
          <a:p>
            <a:endParaRPr lang="en-US" dirty="0"/>
          </a:p>
          <a:p>
            <a:r>
              <a:rPr lang="en-US" dirty="0"/>
              <a:t>Data: Commonwealth Fund International Health Policy Survey of Primary Care Physicians (2022).</a:t>
            </a:r>
          </a:p>
        </p:txBody>
      </p:sp>
      <p:sp>
        <p:nvSpPr>
          <p:cNvPr id="6" name="Text Placeholder 5">
            <a:extLst>
              <a:ext uri="{FF2B5EF4-FFF2-40B4-BE49-F238E27FC236}">
                <a16:creationId xmlns:a16="http://schemas.microsoft.com/office/drawing/2014/main" id="{E1E60E31-6C79-1ECE-6460-D63F81C9C256}"/>
              </a:ext>
            </a:extLst>
          </p:cNvPr>
          <p:cNvSpPr>
            <a:spLocks noGrp="1"/>
          </p:cNvSpPr>
          <p:nvPr>
            <p:ph type="body" sz="quarter" idx="25"/>
          </p:nvPr>
        </p:nvSpPr>
        <p:spPr>
          <a:xfrm>
            <a:off x="71438" y="890588"/>
            <a:ext cx="7100327" cy="385762"/>
          </a:xfrm>
        </p:spPr>
        <p:txBody>
          <a:bodyPr/>
          <a:lstStyle/>
          <a:p>
            <a:r>
              <a:rPr lang="en-US" dirty="0"/>
              <a:t>Percentage of primary care providers who report they “usually” receive information from the specialist about changes to their patient’s medication or care plan</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sz="1600" spc="-30" dirty="0"/>
              <a:t>Less than half of primary care providers in Sweden, the U.S., the Netherlands, and Germany report adequate levels of coordination with specialists and hospitals about changes to their patient’s care plan.</a:t>
            </a:r>
          </a:p>
        </p:txBody>
      </p:sp>
    </p:spTree>
    <p:extLst>
      <p:ext uri="{BB962C8B-B14F-4D97-AF65-F5344CB8AC3E}">
        <p14:creationId xmlns:p14="http://schemas.microsoft.com/office/powerpoint/2010/main" val="3407260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09F1C39-84AB-68C1-B9A1-5A1F4F8F86BC}"/>
              </a:ext>
            </a:extLst>
          </p:cNvPr>
          <p:cNvSpPr>
            <a:spLocks noGrp="1"/>
          </p:cNvSpPr>
          <p:nvPr>
            <p:ph type="body" sz="quarter" idx="22"/>
          </p:nvPr>
        </p:nvSpPr>
        <p:spPr/>
        <p:txBody>
          <a:bodyPr/>
          <a:lstStyle/>
          <a:p>
            <a:pPr>
              <a:lnSpc>
                <a:spcPct val="100000"/>
              </a:lnSpc>
              <a:spcAft>
                <a:spcPts val="200"/>
              </a:spcAft>
            </a:pPr>
            <a:r>
              <a:rPr lang="en-US" dirty="0"/>
              <a:t>^ High telehealth use denotes primary care physicians saying they used telehealth in more than 75% of their patient encounters.</a:t>
            </a:r>
          </a:p>
          <a:p>
            <a:pPr>
              <a:lnSpc>
                <a:spcPct val="100000"/>
              </a:lnSpc>
              <a:spcAft>
                <a:spcPts val="200"/>
              </a:spcAft>
            </a:pPr>
            <a:r>
              <a:rPr lang="en-US" dirty="0"/>
              <a:t>* Statistically significant difference from US at p&lt;.05 level.</a:t>
            </a:r>
          </a:p>
          <a:p>
            <a:pPr>
              <a:lnSpc>
                <a:spcPct val="100000"/>
              </a:lnSpc>
              <a:spcAft>
                <a:spcPts val="200"/>
              </a:spcAft>
            </a:pPr>
            <a:endParaRPr lang="en-US" dirty="0"/>
          </a:p>
          <a:p>
            <a:pPr>
              <a:lnSpc>
                <a:spcPct val="100000"/>
              </a:lnSpc>
              <a:spcAft>
                <a:spcPts val="200"/>
              </a:spcAft>
            </a:pPr>
            <a:r>
              <a:rPr lang="en-US" dirty="0"/>
              <a:t>Data: Commonwealth Fund International Health Policy Survey of Primary Care Physicians (2022).</a:t>
            </a:r>
          </a:p>
        </p:txBody>
      </p:sp>
      <p:sp>
        <p:nvSpPr>
          <p:cNvPr id="6" name="Text Placeholder 5">
            <a:extLst>
              <a:ext uri="{FF2B5EF4-FFF2-40B4-BE49-F238E27FC236}">
                <a16:creationId xmlns:a16="http://schemas.microsoft.com/office/drawing/2014/main" id="{A0101729-863C-5B27-6892-A354D8DDD2C3}"/>
              </a:ext>
            </a:extLst>
          </p:cNvPr>
          <p:cNvSpPr>
            <a:spLocks noGrp="1"/>
          </p:cNvSpPr>
          <p:nvPr>
            <p:ph type="body" sz="quarter" idx="25"/>
          </p:nvPr>
        </p:nvSpPr>
        <p:spPr/>
        <p:txBody>
          <a:bodyPr/>
          <a:lstStyle/>
          <a:p>
            <a:r>
              <a:rPr lang="en-US" sz="1100" i="1" dirty="0">
                <a:solidFill>
                  <a:srgbClr val="1A1A1A"/>
                </a:solidFill>
                <a:latin typeface="Arial" panose="020B0604020202020204"/>
              </a:rPr>
              <a:t>Percentage of primary care physicians who said they had “high” telehealth use^</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lIns="0" tIns="0" rIns="0" bIns="0" anchor="ctr" anchorCtr="0">
            <a:noAutofit/>
          </a:bodyPr>
          <a:lstStyle/>
          <a:p>
            <a:pPr>
              <a:lnSpc>
                <a:spcPct val="90000"/>
              </a:lnSpc>
            </a:pPr>
            <a:r>
              <a:rPr lang="en-US" sz="2000" spc="-50" dirty="0">
                <a:latin typeface="Georgia"/>
              </a:rPr>
              <a:t>In all countries surveyed, only two countries report more than 10 percent of primary care physicians having high telehealth use.</a:t>
            </a:r>
            <a:endParaRPr lang="en-US" sz="4000" spc="-50" dirty="0">
              <a:solidFill>
                <a:schemeClr val="bg1"/>
              </a:solidFill>
              <a:latin typeface="Georgia"/>
            </a:endParaRPr>
          </a:p>
        </p:txBody>
      </p:sp>
      <p:graphicFrame>
        <p:nvGraphicFramePr>
          <p:cNvPr id="8" name="Chart Placeholder 5">
            <a:extLst>
              <a:ext uri="{FF2B5EF4-FFF2-40B4-BE49-F238E27FC236}">
                <a16:creationId xmlns:a16="http://schemas.microsoft.com/office/drawing/2014/main" id="{A65A0BC6-E236-F53D-BDE8-E25ECA49CD9C}"/>
              </a:ext>
            </a:extLst>
          </p:cNvPr>
          <p:cNvGraphicFramePr>
            <a:graphicFrameLocks noGrp="1"/>
          </p:cNvGraphicFramePr>
          <p:nvPr>
            <p:ph type="chart" sz="quarter" idx="19"/>
            <p:extLst>
              <p:ext uri="{D42A27DB-BD31-4B8C-83A1-F6EECF244321}">
                <p14:modId xmlns:p14="http://schemas.microsoft.com/office/powerpoint/2010/main" val="1550387588"/>
              </p:ext>
            </p:extLst>
          </p:nvPr>
        </p:nvGraphicFramePr>
        <p:xfrm>
          <a:off x="71438" y="1404938"/>
          <a:ext cx="8961437" cy="40560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77745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5">
            <a:extLst>
              <a:ext uri="{FF2B5EF4-FFF2-40B4-BE49-F238E27FC236}">
                <a16:creationId xmlns:a16="http://schemas.microsoft.com/office/drawing/2014/main" id="{37B84481-92AE-36A1-97EA-0AFABFB190E3}"/>
              </a:ext>
            </a:extLst>
          </p:cNvPr>
          <p:cNvGraphicFramePr>
            <a:graphicFrameLocks noGrp="1"/>
          </p:cNvGraphicFramePr>
          <p:nvPr>
            <p:ph type="chart" sz="quarter" idx="19"/>
            <p:extLst>
              <p:ext uri="{D42A27DB-BD31-4B8C-83A1-F6EECF244321}">
                <p14:modId xmlns:p14="http://schemas.microsoft.com/office/powerpoint/2010/main" val="1282832713"/>
              </p:ext>
            </p:extLst>
          </p:nvPr>
        </p:nvGraphicFramePr>
        <p:xfrm>
          <a:off x="71438" y="1404938"/>
          <a:ext cx="8961437" cy="405606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E09115BF-E046-E71D-965B-DBF025D9FDCB}"/>
              </a:ext>
            </a:extLst>
          </p:cNvPr>
          <p:cNvSpPr>
            <a:spLocks noGrp="1"/>
          </p:cNvSpPr>
          <p:nvPr>
            <p:ph type="body" sz="quarter" idx="25"/>
          </p:nvPr>
        </p:nvSpPr>
        <p:spPr>
          <a:xfrm>
            <a:off x="71438" y="890314"/>
            <a:ext cx="8961120" cy="385803"/>
          </a:xfrm>
        </p:spPr>
        <p:txBody>
          <a:bodyPr/>
          <a:lstStyle/>
          <a:p>
            <a:r>
              <a:rPr lang="en-US" dirty="0"/>
              <a:t>Percentage of primary care providers who report making home visits “frequently” or “occasionally” </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dirty="0"/>
              <a:t>U.S. adults are the least likely to have access to home visits by a primary care provider, with less than a third offering this service.</a:t>
            </a:r>
          </a:p>
        </p:txBody>
      </p:sp>
      <p:sp>
        <p:nvSpPr>
          <p:cNvPr id="13" name="Text Placeholder 12">
            <a:extLst>
              <a:ext uri="{FF2B5EF4-FFF2-40B4-BE49-F238E27FC236}">
                <a16:creationId xmlns:a16="http://schemas.microsoft.com/office/drawing/2014/main" id="{95065F52-7069-3A56-C077-309A17620F0D}"/>
              </a:ext>
            </a:extLst>
          </p:cNvPr>
          <p:cNvSpPr>
            <a:spLocks noGrp="1"/>
          </p:cNvSpPr>
          <p:nvPr>
            <p:ph type="body" sz="quarter" idx="22"/>
          </p:nvPr>
        </p:nvSpPr>
        <p:spPr/>
        <p:txBody>
          <a:bodyPr/>
          <a:lstStyle/>
          <a:p>
            <a:r>
              <a:rPr lang="en-US" dirty="0"/>
              <a:t>* Statistically significant difference from US at p&lt;.05 level.</a:t>
            </a:r>
          </a:p>
          <a:p>
            <a:endParaRPr lang="en-US" dirty="0"/>
          </a:p>
          <a:p>
            <a:r>
              <a:rPr lang="en-US" dirty="0"/>
              <a:t>Data: Commonwealth Fund International Health Policy Survey of Primary Care Physicians (2022).</a:t>
            </a:r>
          </a:p>
        </p:txBody>
      </p:sp>
    </p:spTree>
    <p:extLst>
      <p:ext uri="{BB962C8B-B14F-4D97-AF65-F5344CB8AC3E}">
        <p14:creationId xmlns:p14="http://schemas.microsoft.com/office/powerpoint/2010/main" val="1764894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53B60F52-FD98-CF8B-2A98-722B5D39CE39}"/>
              </a:ext>
            </a:extLst>
          </p:cNvPr>
          <p:cNvSpPr>
            <a:spLocks noGrp="1"/>
          </p:cNvSpPr>
          <p:nvPr>
            <p:ph type="body" sz="quarter" idx="25"/>
          </p:nvPr>
        </p:nvSpPr>
        <p:spPr/>
        <p:txBody>
          <a:bodyPr/>
          <a:lstStyle/>
          <a:p>
            <a:r>
              <a:rPr lang="en-US" sz="1100" i="1" dirty="0">
                <a:solidFill>
                  <a:srgbClr val="1A1A1A"/>
                </a:solidFill>
                <a:latin typeface="Arial" panose="020B0604020202020204"/>
              </a:rPr>
              <a:t>Percentage of adults who have a regular doctor or place of care and have been with them for five years or more</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dirty="0"/>
              <a:t>Less than half of adults in the U.S. and Australia reported having a longstanding relationship with a primary care provider.</a:t>
            </a:r>
          </a:p>
        </p:txBody>
      </p:sp>
      <p:graphicFrame>
        <p:nvGraphicFramePr>
          <p:cNvPr id="11" name="Chart Placeholder 5">
            <a:extLst>
              <a:ext uri="{FF2B5EF4-FFF2-40B4-BE49-F238E27FC236}">
                <a16:creationId xmlns:a16="http://schemas.microsoft.com/office/drawing/2014/main" id="{FD65A4C3-6477-BC13-EF55-B35AD518283F}"/>
              </a:ext>
            </a:extLst>
          </p:cNvPr>
          <p:cNvGraphicFramePr>
            <a:graphicFrameLocks noGrp="1"/>
          </p:cNvGraphicFramePr>
          <p:nvPr>
            <p:ph type="chart" sz="quarter" idx="19"/>
            <p:extLst>
              <p:ext uri="{D42A27DB-BD31-4B8C-83A1-F6EECF244321}">
                <p14:modId xmlns:p14="http://schemas.microsoft.com/office/powerpoint/2010/main" val="4074195937"/>
              </p:ext>
            </p:extLst>
          </p:nvPr>
        </p:nvGraphicFramePr>
        <p:xfrm>
          <a:off x="71438" y="1404938"/>
          <a:ext cx="8961437" cy="4056062"/>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 Placeholder 12">
            <a:extLst>
              <a:ext uri="{FF2B5EF4-FFF2-40B4-BE49-F238E27FC236}">
                <a16:creationId xmlns:a16="http://schemas.microsoft.com/office/drawing/2014/main" id="{9925992E-376A-750E-2752-9F10A820596F}"/>
              </a:ext>
            </a:extLst>
          </p:cNvPr>
          <p:cNvSpPr>
            <a:spLocks noGrp="1"/>
          </p:cNvSpPr>
          <p:nvPr>
            <p:ph type="body" sz="quarter" idx="22"/>
          </p:nvPr>
        </p:nvSpPr>
        <p:spPr/>
        <p:txBody>
          <a:bodyPr/>
          <a:lstStyle/>
          <a:p>
            <a:r>
              <a:rPr lang="en-US" dirty="0"/>
              <a:t>* Statistically significant difference from US at p&lt;.05 level; statistically significant difference to bar in comparison for within-country stratification analyses at p&lt;.05 level.</a:t>
            </a:r>
          </a:p>
          <a:p>
            <a:endParaRPr lang="en-US" dirty="0"/>
          </a:p>
          <a:p>
            <a:r>
              <a:rPr lang="en-US" dirty="0"/>
              <a:t>Data: Commonwealth Fund International Health Policy Survey (2023).</a:t>
            </a:r>
          </a:p>
        </p:txBody>
      </p:sp>
    </p:spTree>
    <p:extLst>
      <p:ext uri="{BB962C8B-B14F-4D97-AF65-F5344CB8AC3E}">
        <p14:creationId xmlns:p14="http://schemas.microsoft.com/office/powerpoint/2010/main" val="362673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5">
            <a:extLst>
              <a:ext uri="{FF2B5EF4-FFF2-40B4-BE49-F238E27FC236}">
                <a16:creationId xmlns:a16="http://schemas.microsoft.com/office/drawing/2014/main" id="{24162DE9-35B1-E755-50E5-81FD53E31FC0}"/>
              </a:ext>
            </a:extLst>
          </p:cNvPr>
          <p:cNvGraphicFramePr>
            <a:graphicFrameLocks noGrp="1"/>
          </p:cNvGraphicFramePr>
          <p:nvPr>
            <p:ph type="chart" sz="quarter" idx="19"/>
            <p:extLst>
              <p:ext uri="{D42A27DB-BD31-4B8C-83A1-F6EECF244321}">
                <p14:modId xmlns:p14="http://schemas.microsoft.com/office/powerpoint/2010/main" val="1149280622"/>
              </p:ext>
            </p:extLst>
          </p:nvPr>
        </p:nvGraphicFramePr>
        <p:xfrm>
          <a:off x="71438" y="1404938"/>
          <a:ext cx="8961437" cy="4056062"/>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71499" y="5510660"/>
            <a:ext cx="8961120" cy="682426"/>
          </a:xfrm>
        </p:spPr>
        <p:txBody>
          <a:bodyPr lIns="0" tIns="0" rIns="0" bIns="0"/>
          <a:lstStyle/>
          <a:p>
            <a:r>
              <a:rPr lang="en-US" dirty="0"/>
              <a:t>Note: Primary care physicians who responded that their practice offered appointments after hours answered yes to their practice having appointments after 6pm during the week or during the weekend (Saturday or Sunday) one day per week, two to three days per week, or four or more days. * Statistically significant difference from US at p&lt;.05 level.</a:t>
            </a:r>
          </a:p>
          <a:p>
            <a:endParaRPr lang="en-US" dirty="0"/>
          </a:p>
          <a:p>
            <a:r>
              <a:rPr lang="en-US" dirty="0"/>
              <a:t>Data: Commonwealth Fund International Health Policy Survey of Primary Care Physicians (2022).</a:t>
            </a:r>
          </a:p>
        </p:txBody>
      </p:sp>
      <p:sp>
        <p:nvSpPr>
          <p:cNvPr id="6" name="Text Placeholder 5">
            <a:extLst>
              <a:ext uri="{FF2B5EF4-FFF2-40B4-BE49-F238E27FC236}">
                <a16:creationId xmlns:a16="http://schemas.microsoft.com/office/drawing/2014/main" id="{2F507329-ED49-ED43-E4AC-4B2D90FDFFE3}"/>
              </a:ext>
            </a:extLst>
          </p:cNvPr>
          <p:cNvSpPr>
            <a:spLocks noGrp="1"/>
          </p:cNvSpPr>
          <p:nvPr>
            <p:ph type="body" sz="quarter" idx="25"/>
          </p:nvPr>
        </p:nvSpPr>
        <p:spPr>
          <a:xfrm>
            <a:off x="71438" y="890314"/>
            <a:ext cx="8961120" cy="385803"/>
          </a:xfrm>
        </p:spPr>
        <p:txBody>
          <a:bodyPr/>
          <a:lstStyle/>
          <a:p>
            <a:r>
              <a:rPr lang="en-US" dirty="0"/>
              <a:t>Percentage of primary care providers who report having after-hours arrangements </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dirty="0"/>
              <a:t>Over half of primary care physicians in the majority of countries reported that their practices had arrangements for patients to be seen outside of normal hours.</a:t>
            </a:r>
          </a:p>
        </p:txBody>
      </p:sp>
    </p:spTree>
    <p:extLst>
      <p:ext uri="{BB962C8B-B14F-4D97-AF65-F5344CB8AC3E}">
        <p14:creationId xmlns:p14="http://schemas.microsoft.com/office/powerpoint/2010/main" val="917659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5">
            <a:extLst>
              <a:ext uri="{FF2B5EF4-FFF2-40B4-BE49-F238E27FC236}">
                <a16:creationId xmlns:a16="http://schemas.microsoft.com/office/drawing/2014/main" id="{6274F967-8B53-97F5-D5F1-A8217FEA5F81}"/>
              </a:ext>
            </a:extLst>
          </p:cNvPr>
          <p:cNvGraphicFramePr>
            <a:graphicFrameLocks noGrp="1"/>
          </p:cNvGraphicFramePr>
          <p:nvPr>
            <p:ph type="chart" sz="quarter" idx="19"/>
            <p:extLst>
              <p:ext uri="{D42A27DB-BD31-4B8C-83A1-F6EECF244321}">
                <p14:modId xmlns:p14="http://schemas.microsoft.com/office/powerpoint/2010/main" val="1051972230"/>
              </p:ext>
            </p:extLst>
          </p:nvPr>
        </p:nvGraphicFramePr>
        <p:xfrm>
          <a:off x="71438" y="1404938"/>
          <a:ext cx="8961437" cy="4056062"/>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71499" y="5510660"/>
            <a:ext cx="8961120" cy="682426"/>
          </a:xfrm>
        </p:spPr>
        <p:txBody>
          <a:bodyPr lIns="0" tIns="0" rIns="0" bIns="0"/>
          <a:lstStyle/>
          <a:p>
            <a:r>
              <a:rPr lang="en-US" dirty="0"/>
              <a:t>Note: Primary care physicians or other personnel in practice usually (75%–100% of the time) screen or assess their patients for one or more of: problems with housing; financial security; food insecurity; transportation needs; domestic violence; or social isolation or loneliness. * Statistically significant difference from US at p&lt;.05 level.</a:t>
            </a:r>
          </a:p>
          <a:p>
            <a:endParaRPr lang="en-US" dirty="0"/>
          </a:p>
          <a:p>
            <a:r>
              <a:rPr lang="en-US" dirty="0"/>
              <a:t>Data: Commonwealth Fund International Health Policy Survey of Primary Care Physicians (2022).</a:t>
            </a:r>
          </a:p>
        </p:txBody>
      </p:sp>
      <p:sp>
        <p:nvSpPr>
          <p:cNvPr id="6" name="Text Placeholder 5">
            <a:extLst>
              <a:ext uri="{FF2B5EF4-FFF2-40B4-BE49-F238E27FC236}">
                <a16:creationId xmlns:a16="http://schemas.microsoft.com/office/drawing/2014/main" id="{39DD8245-1411-3869-7932-C9419AE26AB3}"/>
              </a:ext>
            </a:extLst>
          </p:cNvPr>
          <p:cNvSpPr>
            <a:spLocks noGrp="1"/>
          </p:cNvSpPr>
          <p:nvPr>
            <p:ph type="body" sz="quarter" idx="25"/>
          </p:nvPr>
        </p:nvSpPr>
        <p:spPr>
          <a:xfrm>
            <a:off x="71439" y="890588"/>
            <a:ext cx="7647174" cy="385762"/>
          </a:xfrm>
        </p:spPr>
        <p:txBody>
          <a:bodyPr/>
          <a:lstStyle/>
          <a:p>
            <a:r>
              <a:rPr lang="en-US" dirty="0"/>
              <a:t>Percentage of primary care providers who reported they or other personnel in their practice “usually” screen or assess patients for at least one social need</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dirty="0"/>
              <a:t>U.S., German, and French primary care providers are the most likely to screen their patients for social needs.</a:t>
            </a:r>
          </a:p>
        </p:txBody>
      </p:sp>
    </p:spTree>
    <p:extLst>
      <p:ext uri="{BB962C8B-B14F-4D97-AF65-F5344CB8AC3E}">
        <p14:creationId xmlns:p14="http://schemas.microsoft.com/office/powerpoint/2010/main" val="1946509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5">
            <a:extLst>
              <a:ext uri="{FF2B5EF4-FFF2-40B4-BE49-F238E27FC236}">
                <a16:creationId xmlns:a16="http://schemas.microsoft.com/office/drawing/2014/main" id="{D3A98BBA-64D6-34F4-C075-695A25FFA332}"/>
              </a:ext>
            </a:extLst>
          </p:cNvPr>
          <p:cNvGraphicFramePr>
            <a:graphicFrameLocks noGrp="1"/>
          </p:cNvGraphicFramePr>
          <p:nvPr>
            <p:ph type="chart" sz="quarter" idx="19"/>
            <p:extLst>
              <p:ext uri="{D42A27DB-BD31-4B8C-83A1-F6EECF244321}">
                <p14:modId xmlns:p14="http://schemas.microsoft.com/office/powerpoint/2010/main" val="2765216297"/>
              </p:ext>
            </p:extLst>
          </p:nvPr>
        </p:nvGraphicFramePr>
        <p:xfrm>
          <a:off x="71438" y="1404938"/>
          <a:ext cx="8961437" cy="4056062"/>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71499" y="5510660"/>
            <a:ext cx="8961120" cy="682426"/>
          </a:xfrm>
        </p:spPr>
        <p:txBody>
          <a:bodyPr lIns="0" tIns="0" rIns="0" bIns="0"/>
          <a:lstStyle/>
          <a:p>
            <a:r>
              <a:rPr lang="en-US" dirty="0"/>
              <a:t>^ Physicians responded that at least one of the following was a “major” challenge with coordinating with social services: lack of information about social service organizations in the community; lack of a referral system or mechanism to make referrals; inadequate staffing to make referrals and coordinate care with social service organizations; too much paperwork regarding the coordination with social services; or lack of follow-up from social service organizations about which services patients received or need. *Statistically significant difference from US at p&lt;.05 level. </a:t>
            </a:r>
          </a:p>
          <a:p>
            <a:endParaRPr lang="en-US" dirty="0"/>
          </a:p>
          <a:p>
            <a:r>
              <a:rPr lang="en-US" dirty="0"/>
              <a:t>Data: Commonwealth Fund International Health Policy Survey of Primary Care Physicians (2022).</a:t>
            </a:r>
          </a:p>
        </p:txBody>
      </p:sp>
      <p:sp>
        <p:nvSpPr>
          <p:cNvPr id="6" name="Text Placeholder 5">
            <a:extLst>
              <a:ext uri="{FF2B5EF4-FFF2-40B4-BE49-F238E27FC236}">
                <a16:creationId xmlns:a16="http://schemas.microsoft.com/office/drawing/2014/main" id="{809329F5-C108-37A3-4EF8-25D0BA80D891}"/>
              </a:ext>
            </a:extLst>
          </p:cNvPr>
          <p:cNvSpPr>
            <a:spLocks noGrp="1"/>
          </p:cNvSpPr>
          <p:nvPr>
            <p:ph type="body" sz="quarter" idx="25"/>
          </p:nvPr>
        </p:nvSpPr>
        <p:spPr>
          <a:xfrm>
            <a:off x="71438" y="890314"/>
            <a:ext cx="8961120" cy="385803"/>
          </a:xfrm>
        </p:spPr>
        <p:txBody>
          <a:bodyPr/>
          <a:lstStyle/>
          <a:p>
            <a:r>
              <a:rPr lang="en-US" dirty="0"/>
              <a:t>Percentage of primary care providers who reported at least one “major” challenge^ in coordinating their patients’ care with social services</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dirty="0"/>
              <a:t>More than half of physicians reported at least one challenge with coordinating their patients’ care with social services.</a:t>
            </a:r>
          </a:p>
        </p:txBody>
      </p:sp>
      <p:sp>
        <p:nvSpPr>
          <p:cNvPr id="5" name="Text Placeholder 15">
            <a:extLst>
              <a:ext uri="{FF2B5EF4-FFF2-40B4-BE49-F238E27FC236}">
                <a16:creationId xmlns:a16="http://schemas.microsoft.com/office/drawing/2014/main" id="{67F2B509-33A8-24DA-0384-66928A785B1B}"/>
              </a:ext>
            </a:extLst>
          </p:cNvPr>
          <p:cNvSpPr txBox="1">
            <a:spLocks/>
          </p:cNvSpPr>
          <p:nvPr/>
        </p:nvSpPr>
        <p:spPr>
          <a:xfrm>
            <a:off x="75267" y="1143000"/>
            <a:ext cx="8997696" cy="36576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buClr>
                <a:srgbClr val="115479"/>
              </a:buClr>
              <a:defRPr/>
            </a:pPr>
            <a:endParaRPr lang="en-US" sz="1200" i="1" dirty="0">
              <a:solidFill>
                <a:srgbClr val="1A1A1A"/>
              </a:solidFill>
              <a:latin typeface="Arial" panose="020B0604020202020204"/>
            </a:endParaRPr>
          </a:p>
        </p:txBody>
      </p:sp>
    </p:spTree>
    <p:extLst>
      <p:ext uri="{BB962C8B-B14F-4D97-AF65-F5344CB8AC3E}">
        <p14:creationId xmlns:p14="http://schemas.microsoft.com/office/powerpoint/2010/main" val="1977326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5">
            <a:extLst>
              <a:ext uri="{FF2B5EF4-FFF2-40B4-BE49-F238E27FC236}">
                <a16:creationId xmlns:a16="http://schemas.microsoft.com/office/drawing/2014/main" id="{7941256A-F981-3E3A-B2CB-DDD176FE935F}"/>
              </a:ext>
            </a:extLst>
          </p:cNvPr>
          <p:cNvGraphicFramePr>
            <a:graphicFrameLocks noGrp="1"/>
          </p:cNvGraphicFramePr>
          <p:nvPr>
            <p:ph type="chart" sz="quarter" idx="19"/>
            <p:extLst>
              <p:ext uri="{D42A27DB-BD31-4B8C-83A1-F6EECF244321}">
                <p14:modId xmlns:p14="http://schemas.microsoft.com/office/powerpoint/2010/main" val="2261515465"/>
              </p:ext>
            </p:extLst>
          </p:nvPr>
        </p:nvGraphicFramePr>
        <p:xfrm>
          <a:off x="71438" y="1404938"/>
          <a:ext cx="8961437" cy="4056062"/>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71499" y="5510660"/>
            <a:ext cx="8961120" cy="682426"/>
          </a:xfrm>
        </p:spPr>
        <p:txBody>
          <a:bodyPr lIns="0" tIns="0" rIns="0" bIns="0"/>
          <a:lstStyle/>
          <a:p>
            <a:r>
              <a:rPr lang="en-US" dirty="0"/>
              <a:t>^ Physicians responded that their practices were prepared to manage care for patients with mental illness (e.g., anxiety, mild or moderate depression) or substance use–related issues (e.g., drug, opioid, alcohol use). * Statistically significant difference from US at p&lt;.05 level.</a:t>
            </a:r>
          </a:p>
          <a:p>
            <a:endParaRPr lang="en-US" dirty="0"/>
          </a:p>
          <a:p>
            <a:r>
              <a:rPr lang="en-US" dirty="0"/>
              <a:t>Data: Commonwealth Fund International Health Policy Survey of Primary Care Physicians (2022).</a:t>
            </a:r>
          </a:p>
        </p:txBody>
      </p:sp>
      <p:sp>
        <p:nvSpPr>
          <p:cNvPr id="10" name="Text Placeholder 9">
            <a:extLst>
              <a:ext uri="{FF2B5EF4-FFF2-40B4-BE49-F238E27FC236}">
                <a16:creationId xmlns:a16="http://schemas.microsoft.com/office/drawing/2014/main" id="{5B20C97C-ADCD-D970-4F86-5EA349E47B80}"/>
              </a:ext>
            </a:extLst>
          </p:cNvPr>
          <p:cNvSpPr>
            <a:spLocks noGrp="1"/>
          </p:cNvSpPr>
          <p:nvPr>
            <p:ph type="body" sz="quarter" idx="25"/>
          </p:nvPr>
        </p:nvSpPr>
        <p:spPr>
          <a:xfrm>
            <a:off x="71439" y="890588"/>
            <a:ext cx="6947926" cy="385762"/>
          </a:xfrm>
        </p:spPr>
        <p:txBody>
          <a:bodyPr/>
          <a:lstStyle/>
          <a:p>
            <a:r>
              <a:rPr lang="en-US" dirty="0"/>
              <a:t>Percentage of primary care providers who said their practice was “well” or “somewhat” prepared to manage care for patients with behavioral health needs^</a:t>
            </a:r>
          </a:p>
          <a:p>
            <a:endParaRPr lang="en-US" dirty="0"/>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dirty="0"/>
              <a:t>Over 90 percent of physicians in every surveyed country said their practice was prepared to manage their patients’ behavioral health needs.</a:t>
            </a:r>
          </a:p>
        </p:txBody>
      </p:sp>
    </p:spTree>
    <p:extLst>
      <p:ext uri="{BB962C8B-B14F-4D97-AF65-F5344CB8AC3E}">
        <p14:creationId xmlns:p14="http://schemas.microsoft.com/office/powerpoint/2010/main" val="2078698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5">
            <a:extLst>
              <a:ext uri="{FF2B5EF4-FFF2-40B4-BE49-F238E27FC236}">
                <a16:creationId xmlns:a16="http://schemas.microsoft.com/office/drawing/2014/main" id="{D6F75341-3112-0B50-118E-DCCA418A7922}"/>
              </a:ext>
            </a:extLst>
          </p:cNvPr>
          <p:cNvGraphicFramePr>
            <a:graphicFrameLocks noGrp="1"/>
          </p:cNvGraphicFramePr>
          <p:nvPr>
            <p:ph type="chart" sz="quarter" idx="19"/>
            <p:extLst>
              <p:ext uri="{D42A27DB-BD31-4B8C-83A1-F6EECF244321}">
                <p14:modId xmlns:p14="http://schemas.microsoft.com/office/powerpoint/2010/main" val="4196607086"/>
              </p:ext>
            </p:extLst>
          </p:nvPr>
        </p:nvGraphicFramePr>
        <p:xfrm>
          <a:off x="71438" y="1404938"/>
          <a:ext cx="8961437" cy="4056062"/>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71499" y="5510660"/>
            <a:ext cx="8961120" cy="682426"/>
          </a:xfrm>
        </p:spPr>
        <p:txBody>
          <a:bodyPr lIns="0" tIns="0" rIns="0" bIns="0"/>
          <a:lstStyle/>
          <a:p>
            <a:r>
              <a:rPr lang="en-US" dirty="0"/>
              <a:t>Note: Coordination of care includes help getting appointments, follow-ups to make sure patients get recommended care, and making sure other doctors have important information. * Statistically significant difference from US at p&lt;.05 level.</a:t>
            </a:r>
          </a:p>
          <a:p>
            <a:endParaRPr lang="en-US" dirty="0"/>
          </a:p>
          <a:p>
            <a:r>
              <a:rPr lang="en-US" dirty="0"/>
              <a:t>Data: Commonwealth Fund International Health Policy Survey (2023).</a:t>
            </a:r>
          </a:p>
        </p:txBody>
      </p:sp>
      <p:sp>
        <p:nvSpPr>
          <p:cNvPr id="10" name="Text Placeholder 9">
            <a:extLst>
              <a:ext uri="{FF2B5EF4-FFF2-40B4-BE49-F238E27FC236}">
                <a16:creationId xmlns:a16="http://schemas.microsoft.com/office/drawing/2014/main" id="{BEEAC716-317D-9D0B-C9D8-ADB77A7C3B87}"/>
              </a:ext>
            </a:extLst>
          </p:cNvPr>
          <p:cNvSpPr>
            <a:spLocks noGrp="1"/>
          </p:cNvSpPr>
          <p:nvPr>
            <p:ph type="body" sz="quarter" idx="25"/>
          </p:nvPr>
        </p:nvSpPr>
        <p:spPr>
          <a:xfrm>
            <a:off x="71438" y="890588"/>
            <a:ext cx="7073433" cy="385762"/>
          </a:xfrm>
        </p:spPr>
        <p:txBody>
          <a:bodyPr/>
          <a:lstStyle/>
          <a:p>
            <a:r>
              <a:rPr lang="en-US" dirty="0"/>
              <a:t>Percentage of adults who report they “always” or “often” report their regular doctor helps coordinate or arrange care received from other doctors and places</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dirty="0"/>
              <a:t>In half the surveyed countries, more than two-thirds of adults reported their regular doctor has helped to coordinate or arrange care from other doctors or places.</a:t>
            </a:r>
          </a:p>
        </p:txBody>
      </p:sp>
    </p:spTree>
    <p:extLst>
      <p:ext uri="{BB962C8B-B14F-4D97-AF65-F5344CB8AC3E}">
        <p14:creationId xmlns:p14="http://schemas.microsoft.com/office/powerpoint/2010/main" val="777286415"/>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8" ma:contentTypeDescription="Create a new document." ma:contentTypeScope="" ma:versionID="79e32d49ae6575f46a30ef2f0eee64ac">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7e0189234081f23d595eebfc5a988598"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9e91428-62e1-404e-8dba-d479e0ef01ba">
      <Terms xmlns="http://schemas.microsoft.com/office/infopath/2007/PartnerControls"/>
    </lcf76f155ced4ddcb4097134ff3c332f>
    <TaxCatchAll xmlns="fd0705cf-2316-48c0-96f8-e5d689de0d99" xsi:nil="true"/>
  </documentManagement>
</p:properties>
</file>

<file path=customXml/itemProps1.xml><?xml version="1.0" encoding="utf-8"?>
<ds:datastoreItem xmlns:ds="http://schemas.openxmlformats.org/officeDocument/2006/customXml" ds:itemID="{4897D183-EB5E-419D-9179-45D57A711A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5D0ABD-DAEB-4BE3-8B19-55FE6BB1131A}">
  <ds:schemaRefs>
    <ds:schemaRef ds:uri="http://schemas.microsoft.com/sharepoint/v3/contenttype/forms"/>
  </ds:schemaRefs>
</ds:datastoreItem>
</file>

<file path=customXml/itemProps3.xml><?xml version="1.0" encoding="utf-8"?>
<ds:datastoreItem xmlns:ds="http://schemas.openxmlformats.org/officeDocument/2006/customXml" ds:itemID="{E2454087-5C9C-49BF-B9AE-7193798D4847}">
  <ds:schemaRefs>
    <ds:schemaRef ds:uri="http://purl.org/dc/elements/1.1/"/>
    <ds:schemaRef ds:uri="http://purl.org/dc/terms/"/>
    <ds:schemaRef ds:uri="http://www.w3.org/XML/1998/namespace"/>
    <ds:schemaRef ds:uri="http://purl.org/dc/dcmitype/"/>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fd0705cf-2316-48c0-96f8-e5d689de0d99"/>
    <ds:schemaRef ds:uri="29e91428-62e1-404e-8dba-d479e0ef01ba"/>
  </ds:schemaRefs>
</ds:datastoreItem>
</file>

<file path=docProps/app.xml><?xml version="1.0" encoding="utf-8"?>
<Properties xmlns="http://schemas.openxmlformats.org/officeDocument/2006/extended-properties" xmlns:vt="http://schemas.openxmlformats.org/officeDocument/2006/docPropsVTypes">
  <Template>Office Theme</Template>
  <TotalTime>1033</TotalTime>
  <Words>1104</Words>
  <Application>Microsoft Office PowerPoint</Application>
  <PresentationFormat>On-screen Show (4:3)</PresentationFormat>
  <Paragraphs>94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Georgia</vt:lpstr>
      <vt:lpstr>Suisse Int'l Italic</vt:lpstr>
      <vt:lpstr>CMWF_2021</vt:lpstr>
      <vt:lpstr>Adults in the U.S., Sweden, and Canada reported the lowest rates of having a regular doctor or place to go for care.</vt:lpstr>
      <vt:lpstr>In all countries surveyed, only two countries report more than 10 percent of primary care physicians having high telehealth use.</vt:lpstr>
      <vt:lpstr>U.S. adults are the least likely to have access to home visits by a primary care provider, with less than a third offering this service.</vt:lpstr>
      <vt:lpstr>Less than half of adults in the U.S. and Australia reported having a longstanding relationship with a primary care provider.</vt:lpstr>
      <vt:lpstr>Over half of primary care physicians in the majority of countries reported that their practices had arrangements for patients to be seen outside of normal hours.</vt:lpstr>
      <vt:lpstr>U.S., German, and French primary care providers are the most likely to screen their patients for social needs.</vt:lpstr>
      <vt:lpstr>More than half of physicians reported at least one challenge with coordinating their patients’ care with social services.</vt:lpstr>
      <vt:lpstr>Over 90 percent of physicians in every surveyed country said their practice was prepared to manage their patients’ behavioral health needs.</vt:lpstr>
      <vt:lpstr>In half the surveyed countries, more than two-thirds of adults reported their regular doctor has helped to coordinate or arrange care from other doctors or places.</vt:lpstr>
      <vt:lpstr>Less than half of primary care providers in Sweden, the U.S., the Netherlands, and Germany report adequate levels of coordination with specialists and hospitals about changes to their patient’s care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Finger on the Pulse: The State of Primary Care in the U.S. and Nine Other Countries</dc:title>
  <dc:creator>Evan Gumas;cl@cmwf.org;ceh@cmwf.org;mg@cmwf.org</dc:creator>
  <cp:lastModifiedBy>Paul Frame</cp:lastModifiedBy>
  <cp:revision>3</cp:revision>
  <dcterms:created xsi:type="dcterms:W3CDTF">2022-08-24T19:14:32Z</dcterms:created>
  <dcterms:modified xsi:type="dcterms:W3CDTF">2024-03-21T21:23:32Z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