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11"/>
  </p:notesMasterIdLst>
  <p:sldIdLst>
    <p:sldId id="299" r:id="rId5"/>
    <p:sldId id="263" r:id="rId6"/>
    <p:sldId id="265" r:id="rId7"/>
    <p:sldId id="268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D91B12-F434-011F-F48F-C585143283AE}" name="Arnav Shah" initials="AS" userId="S::as@cmwf.org::5ebc33c2-31f8-4d34-9c84-ecd25ff70f5f" providerId="AD"/>
  <p188:author id="{1F72D721-AA11-D711-EB5E-3F61AEE67A84}" name="Arnav Shah" initials="AS" userId="S::AS@cmwf.org::5ebc33c2-31f8-4d34-9c84-ecd25ff70f5f" providerId="AD"/>
  <p188:author id="{2DC5BBB8-6578-D625-90C2-68F527D0407D}" name="Evan Gumas" initials="EG" userId="S::eg@cmwf.org::aa7bac90-f7d1-4bdc-8de9-01febc2567e5" providerId="AD"/>
  <p188:author id="{31861BF4-3A93-B2B2-B496-AA7B07258BD0}" name="Aishu Balaji" initials="AB" userId="S::abalaji@cmwf.org::7291ddd1-99f4-41b0-a7fc-eac54ff4a663" providerId="AD"/>
  <p188:author id="{06C108F7-4DF7-F55F-8CD5-E5D0A40B1AC1}" name="Munira Gunja" initials="MG" userId="S::mg@cmwf.org::74f460f7-66e3-40e9-8405-3d43e8edf2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C9BD"/>
    <a:srgbClr val="142B41"/>
    <a:srgbClr val="65A591"/>
    <a:srgbClr val="3F6777"/>
    <a:srgbClr val="3159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E3A2E4-10C0-41B7-B5F7-AB8CC3E88E9A}" v="330" dt="2024-03-15T20:25:22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15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4AE3A2E4-10C0-41B7-B5F7-AB8CC3E88E9A}"/>
    <pc:docChg chg="undo custSel modSld modMainMaster">
      <pc:chgData name="Paul Frame" userId="ded3f5c5-00e7-408d-9358-fc292cfa5078" providerId="ADAL" clId="{4AE3A2E4-10C0-41B7-B5F7-AB8CC3E88E9A}" dt="2024-03-21T17:41:27.530" v="491" actId="20577"/>
      <pc:docMkLst>
        <pc:docMk/>
      </pc:docMkLst>
      <pc:sldChg chg="modSp mod">
        <pc:chgData name="Paul Frame" userId="ded3f5c5-00e7-408d-9358-fc292cfa5078" providerId="ADAL" clId="{4AE3A2E4-10C0-41B7-B5F7-AB8CC3E88E9A}" dt="2024-03-21T17:00:56.944" v="481" actId="20577"/>
        <pc:sldMkLst>
          <pc:docMk/>
          <pc:sldMk cId="4196026759" sldId="263"/>
        </pc:sldMkLst>
        <pc:spChg chg="mod">
          <ac:chgData name="Paul Frame" userId="ded3f5c5-00e7-408d-9358-fc292cfa5078" providerId="ADAL" clId="{4AE3A2E4-10C0-41B7-B5F7-AB8CC3E88E9A}" dt="2024-03-21T17:00:56.944" v="481" actId="20577"/>
          <ac:spMkLst>
            <pc:docMk/>
            <pc:sldMk cId="4196026759" sldId="263"/>
            <ac:spMk id="4" creationId="{3997AB39-EBAC-BB4E-855E-9F546022EA15}"/>
          </ac:spMkLst>
        </pc:spChg>
        <pc:spChg chg="mod">
          <ac:chgData name="Paul Frame" userId="ded3f5c5-00e7-408d-9358-fc292cfa5078" providerId="ADAL" clId="{4AE3A2E4-10C0-41B7-B5F7-AB8CC3E88E9A}" dt="2024-03-15T17:20:55.616" v="89" actId="6549"/>
          <ac:spMkLst>
            <pc:docMk/>
            <pc:sldMk cId="4196026759" sldId="263"/>
            <ac:spMk id="5" creationId="{2BE02FBB-0518-5843-8619-CB7C01F1B98A}"/>
          </ac:spMkLst>
        </pc:spChg>
      </pc:sldChg>
      <pc:sldChg chg="modSp mod">
        <pc:chgData name="Paul Frame" userId="ded3f5c5-00e7-408d-9358-fc292cfa5078" providerId="ADAL" clId="{4AE3A2E4-10C0-41B7-B5F7-AB8CC3E88E9A}" dt="2024-03-21T17:39:28.075" v="484" actId="20577"/>
        <pc:sldMkLst>
          <pc:docMk/>
          <pc:sldMk cId="3760236665" sldId="265"/>
        </pc:sldMkLst>
        <pc:spChg chg="mod">
          <ac:chgData name="Paul Frame" userId="ded3f5c5-00e7-408d-9358-fc292cfa5078" providerId="ADAL" clId="{4AE3A2E4-10C0-41B7-B5F7-AB8CC3E88E9A}" dt="2024-03-15T18:42:01.167" v="114" actId="947"/>
          <ac:spMkLst>
            <pc:docMk/>
            <pc:sldMk cId="3760236665" sldId="265"/>
            <ac:spMk id="2" creationId="{4F865F3D-ABB0-9F45-98FD-D3809E5842F9}"/>
          </ac:spMkLst>
        </pc:spChg>
        <pc:spChg chg="mod">
          <ac:chgData name="Paul Frame" userId="ded3f5c5-00e7-408d-9358-fc292cfa5078" providerId="ADAL" clId="{4AE3A2E4-10C0-41B7-B5F7-AB8CC3E88E9A}" dt="2024-03-21T17:39:28.075" v="484" actId="20577"/>
          <ac:spMkLst>
            <pc:docMk/>
            <pc:sldMk cId="3760236665" sldId="265"/>
            <ac:spMk id="4" creationId="{3997AB39-EBAC-BB4E-855E-9F546022EA15}"/>
          </ac:spMkLst>
        </pc:spChg>
      </pc:sldChg>
      <pc:sldChg chg="addSp delSp modSp mod">
        <pc:chgData name="Paul Frame" userId="ded3f5c5-00e7-408d-9358-fc292cfa5078" providerId="ADAL" clId="{4AE3A2E4-10C0-41B7-B5F7-AB8CC3E88E9A}" dt="2024-03-21T17:39:49.974" v="487" actId="20577"/>
        <pc:sldMkLst>
          <pc:docMk/>
          <pc:sldMk cId="2163052932" sldId="268"/>
        </pc:sldMkLst>
        <pc:spChg chg="mod">
          <ac:chgData name="Paul Frame" userId="ded3f5c5-00e7-408d-9358-fc292cfa5078" providerId="ADAL" clId="{4AE3A2E4-10C0-41B7-B5F7-AB8CC3E88E9A}" dt="2024-03-21T17:39:49.974" v="487" actId="20577"/>
          <ac:spMkLst>
            <pc:docMk/>
            <pc:sldMk cId="2163052932" sldId="268"/>
            <ac:spMk id="4" creationId="{3997AB39-EBAC-BB4E-855E-9F546022EA15}"/>
          </ac:spMkLst>
        </pc:spChg>
        <pc:spChg chg="add del mod">
          <ac:chgData name="Paul Frame" userId="ded3f5c5-00e7-408d-9358-fc292cfa5078" providerId="ADAL" clId="{4AE3A2E4-10C0-41B7-B5F7-AB8CC3E88E9A}" dt="2024-03-15T19:36:43.637" v="197" actId="478"/>
          <ac:spMkLst>
            <pc:docMk/>
            <pc:sldMk cId="2163052932" sldId="268"/>
            <ac:spMk id="7" creationId="{C8679B1E-184D-878A-630B-9234F18A3D0B}"/>
          </ac:spMkLst>
        </pc:spChg>
        <pc:spChg chg="mod">
          <ac:chgData name="Paul Frame" userId="ded3f5c5-00e7-408d-9358-fc292cfa5078" providerId="ADAL" clId="{4AE3A2E4-10C0-41B7-B5F7-AB8CC3E88E9A}" dt="2024-03-15T20:19:55.644" v="392" actId="1076"/>
          <ac:spMkLst>
            <pc:docMk/>
            <pc:sldMk cId="2163052932" sldId="268"/>
            <ac:spMk id="11" creationId="{22F22954-F72F-81E2-0853-456F2257D90B}"/>
          </ac:spMkLst>
        </pc:spChg>
        <pc:spChg chg="mod">
          <ac:chgData name="Paul Frame" userId="ded3f5c5-00e7-408d-9358-fc292cfa5078" providerId="ADAL" clId="{4AE3A2E4-10C0-41B7-B5F7-AB8CC3E88E9A}" dt="2024-03-15T20:19:55.644" v="392" actId="1076"/>
          <ac:spMkLst>
            <pc:docMk/>
            <pc:sldMk cId="2163052932" sldId="268"/>
            <ac:spMk id="23" creationId="{11F3A663-5897-03CB-2172-5562CC2CB542}"/>
          </ac:spMkLst>
        </pc:spChg>
        <pc:spChg chg="mod">
          <ac:chgData name="Paul Frame" userId="ded3f5c5-00e7-408d-9358-fc292cfa5078" providerId="ADAL" clId="{4AE3A2E4-10C0-41B7-B5F7-AB8CC3E88E9A}" dt="2024-03-15T20:19:55.644" v="392" actId="1076"/>
          <ac:spMkLst>
            <pc:docMk/>
            <pc:sldMk cId="2163052932" sldId="268"/>
            <ac:spMk id="24" creationId="{4067D9FD-EF3D-094B-61B5-E48608A3896F}"/>
          </ac:spMkLst>
        </pc:spChg>
        <pc:spChg chg="mod">
          <ac:chgData name="Paul Frame" userId="ded3f5c5-00e7-408d-9358-fc292cfa5078" providerId="ADAL" clId="{4AE3A2E4-10C0-41B7-B5F7-AB8CC3E88E9A}" dt="2024-03-15T20:19:55.644" v="392" actId="1076"/>
          <ac:spMkLst>
            <pc:docMk/>
            <pc:sldMk cId="2163052932" sldId="268"/>
            <ac:spMk id="25" creationId="{4FA48D05-1803-D6FA-3958-4178B27A822A}"/>
          </ac:spMkLst>
        </pc:spChg>
        <pc:spChg chg="mod">
          <ac:chgData name="Paul Frame" userId="ded3f5c5-00e7-408d-9358-fc292cfa5078" providerId="ADAL" clId="{4AE3A2E4-10C0-41B7-B5F7-AB8CC3E88E9A}" dt="2024-03-15T20:19:55.644" v="392" actId="1076"/>
          <ac:spMkLst>
            <pc:docMk/>
            <pc:sldMk cId="2163052932" sldId="268"/>
            <ac:spMk id="26" creationId="{4B0C996F-DB54-08A9-49B3-7E0AE4DEC0C9}"/>
          </ac:spMkLst>
        </pc:spChg>
        <pc:spChg chg="mod">
          <ac:chgData name="Paul Frame" userId="ded3f5c5-00e7-408d-9358-fc292cfa5078" providerId="ADAL" clId="{4AE3A2E4-10C0-41B7-B5F7-AB8CC3E88E9A}" dt="2024-03-15T20:19:55.644" v="392" actId="1076"/>
          <ac:spMkLst>
            <pc:docMk/>
            <pc:sldMk cId="2163052932" sldId="268"/>
            <ac:spMk id="27" creationId="{80302E09-983B-3A76-F88F-CC6D4DE6B2AF}"/>
          </ac:spMkLst>
        </pc:spChg>
        <pc:graphicFrameChg chg="del">
          <ac:chgData name="Paul Frame" userId="ded3f5c5-00e7-408d-9358-fc292cfa5078" providerId="ADAL" clId="{4AE3A2E4-10C0-41B7-B5F7-AB8CC3E88E9A}" dt="2024-03-15T19:36:39.665" v="196" actId="478"/>
          <ac:graphicFrameMkLst>
            <pc:docMk/>
            <pc:sldMk cId="2163052932" sldId="268"/>
            <ac:graphicFrameMk id="6" creationId="{7B0FDFDA-E65F-AB4F-A820-1A66C335F7D4}"/>
          </ac:graphicFrameMkLst>
        </pc:graphicFrameChg>
        <pc:graphicFrameChg chg="add mod">
          <ac:chgData name="Paul Frame" userId="ded3f5c5-00e7-408d-9358-fc292cfa5078" providerId="ADAL" clId="{4AE3A2E4-10C0-41B7-B5F7-AB8CC3E88E9A}" dt="2024-03-15T20:14:51.757" v="288" actId="167"/>
          <ac:graphicFrameMkLst>
            <pc:docMk/>
            <pc:sldMk cId="2163052932" sldId="268"/>
            <ac:graphicFrameMk id="8" creationId="{27168C88-BF28-B1AF-6225-4B4B0D0D7E00}"/>
          </ac:graphicFrameMkLst>
        </pc:graphicFrameChg>
        <pc:cxnChg chg="mod">
          <ac:chgData name="Paul Frame" userId="ded3f5c5-00e7-408d-9358-fc292cfa5078" providerId="ADAL" clId="{4AE3A2E4-10C0-41B7-B5F7-AB8CC3E88E9A}" dt="2024-03-15T20:18:04.181" v="374" actId="1076"/>
          <ac:cxnSpMkLst>
            <pc:docMk/>
            <pc:sldMk cId="2163052932" sldId="268"/>
            <ac:cxnSpMk id="10" creationId="{AB0A86B8-856C-E92F-1D1D-CA6FF0D9E42C}"/>
          </ac:cxnSpMkLst>
        </pc:cxnChg>
        <pc:cxnChg chg="mod">
          <ac:chgData name="Paul Frame" userId="ded3f5c5-00e7-408d-9358-fc292cfa5078" providerId="ADAL" clId="{4AE3A2E4-10C0-41B7-B5F7-AB8CC3E88E9A}" dt="2024-03-15T20:18:04.181" v="374" actId="1076"/>
          <ac:cxnSpMkLst>
            <pc:docMk/>
            <pc:sldMk cId="2163052932" sldId="268"/>
            <ac:cxnSpMk id="18" creationId="{1733518F-A102-130D-B776-4C94DD3BF790}"/>
          </ac:cxnSpMkLst>
        </pc:cxnChg>
        <pc:cxnChg chg="mod">
          <ac:chgData name="Paul Frame" userId="ded3f5c5-00e7-408d-9358-fc292cfa5078" providerId="ADAL" clId="{4AE3A2E4-10C0-41B7-B5F7-AB8CC3E88E9A}" dt="2024-03-15T20:18:04.181" v="374" actId="1076"/>
          <ac:cxnSpMkLst>
            <pc:docMk/>
            <pc:sldMk cId="2163052932" sldId="268"/>
            <ac:cxnSpMk id="19" creationId="{BAEBD394-7CAA-03C1-B7DF-276F0CA54D82}"/>
          </ac:cxnSpMkLst>
        </pc:cxnChg>
        <pc:cxnChg chg="mod">
          <ac:chgData name="Paul Frame" userId="ded3f5c5-00e7-408d-9358-fc292cfa5078" providerId="ADAL" clId="{4AE3A2E4-10C0-41B7-B5F7-AB8CC3E88E9A}" dt="2024-03-15T20:18:04.181" v="374" actId="1076"/>
          <ac:cxnSpMkLst>
            <pc:docMk/>
            <pc:sldMk cId="2163052932" sldId="268"/>
            <ac:cxnSpMk id="20" creationId="{2B9758FA-0022-4E73-F398-92C25B73CD21}"/>
          </ac:cxnSpMkLst>
        </pc:cxnChg>
        <pc:cxnChg chg="mod">
          <ac:chgData name="Paul Frame" userId="ded3f5c5-00e7-408d-9358-fc292cfa5078" providerId="ADAL" clId="{4AE3A2E4-10C0-41B7-B5F7-AB8CC3E88E9A}" dt="2024-03-15T20:18:04.181" v="374" actId="1076"/>
          <ac:cxnSpMkLst>
            <pc:docMk/>
            <pc:sldMk cId="2163052932" sldId="268"/>
            <ac:cxnSpMk id="21" creationId="{890DA36C-2BB9-09BC-39AA-6D81B73DD2C3}"/>
          </ac:cxnSpMkLst>
        </pc:cxnChg>
        <pc:cxnChg chg="mod">
          <ac:chgData name="Paul Frame" userId="ded3f5c5-00e7-408d-9358-fc292cfa5078" providerId="ADAL" clId="{4AE3A2E4-10C0-41B7-B5F7-AB8CC3E88E9A}" dt="2024-03-15T20:18:04.181" v="374" actId="1076"/>
          <ac:cxnSpMkLst>
            <pc:docMk/>
            <pc:sldMk cId="2163052932" sldId="268"/>
            <ac:cxnSpMk id="22" creationId="{678AEC2B-7C6F-5DCC-772A-2B6CD1B992FF}"/>
          </ac:cxnSpMkLst>
        </pc:cxnChg>
      </pc:sldChg>
      <pc:sldChg chg="modSp mod">
        <pc:chgData name="Paul Frame" userId="ded3f5c5-00e7-408d-9358-fc292cfa5078" providerId="ADAL" clId="{4AE3A2E4-10C0-41B7-B5F7-AB8CC3E88E9A}" dt="2024-03-21T17:41:17.723" v="489" actId="20577"/>
        <pc:sldMkLst>
          <pc:docMk/>
          <pc:sldMk cId="908505835" sldId="269"/>
        </pc:sldMkLst>
        <pc:spChg chg="mod">
          <ac:chgData name="Paul Frame" userId="ded3f5c5-00e7-408d-9358-fc292cfa5078" providerId="ADAL" clId="{4AE3A2E4-10C0-41B7-B5F7-AB8CC3E88E9A}" dt="2024-03-21T17:41:17.723" v="489" actId="20577"/>
          <ac:spMkLst>
            <pc:docMk/>
            <pc:sldMk cId="908505835" sldId="269"/>
            <ac:spMk id="4" creationId="{3997AB39-EBAC-BB4E-855E-9F546022EA15}"/>
          </ac:spMkLst>
        </pc:spChg>
      </pc:sldChg>
      <pc:sldChg chg="modSp mod">
        <pc:chgData name="Paul Frame" userId="ded3f5c5-00e7-408d-9358-fc292cfa5078" providerId="ADAL" clId="{4AE3A2E4-10C0-41B7-B5F7-AB8CC3E88E9A}" dt="2024-03-21T17:41:27.530" v="491" actId="20577"/>
        <pc:sldMkLst>
          <pc:docMk/>
          <pc:sldMk cId="2658296405" sldId="271"/>
        </pc:sldMkLst>
        <pc:spChg chg="mod">
          <ac:chgData name="Paul Frame" userId="ded3f5c5-00e7-408d-9358-fc292cfa5078" providerId="ADAL" clId="{4AE3A2E4-10C0-41B7-B5F7-AB8CC3E88E9A}" dt="2024-03-15T17:14:52.956" v="79" actId="947"/>
          <ac:spMkLst>
            <pc:docMk/>
            <pc:sldMk cId="2658296405" sldId="271"/>
            <ac:spMk id="2" creationId="{4F865F3D-ABB0-9F45-98FD-D3809E5842F9}"/>
          </ac:spMkLst>
        </pc:spChg>
        <pc:spChg chg="mod">
          <ac:chgData name="Paul Frame" userId="ded3f5c5-00e7-408d-9358-fc292cfa5078" providerId="ADAL" clId="{4AE3A2E4-10C0-41B7-B5F7-AB8CC3E88E9A}" dt="2024-03-21T17:41:27.530" v="491" actId="20577"/>
          <ac:spMkLst>
            <pc:docMk/>
            <pc:sldMk cId="2658296405" sldId="271"/>
            <ac:spMk id="4" creationId="{3997AB39-EBAC-BB4E-855E-9F546022EA15}"/>
          </ac:spMkLst>
        </pc:spChg>
      </pc:sldChg>
      <pc:sldChg chg="modSp mod">
        <pc:chgData name="Paul Frame" userId="ded3f5c5-00e7-408d-9358-fc292cfa5078" providerId="ADAL" clId="{4AE3A2E4-10C0-41B7-B5F7-AB8CC3E88E9A}" dt="2024-03-15T17:18:20.448" v="86" actId="3064"/>
        <pc:sldMkLst>
          <pc:docMk/>
          <pc:sldMk cId="2319428618" sldId="299"/>
        </pc:sldMkLst>
        <pc:spChg chg="mod">
          <ac:chgData name="Paul Frame" userId="ded3f5c5-00e7-408d-9358-fc292cfa5078" providerId="ADAL" clId="{4AE3A2E4-10C0-41B7-B5F7-AB8CC3E88E9A}" dt="2024-03-15T17:18:20.448" v="86" actId="3064"/>
          <ac:spMkLst>
            <pc:docMk/>
            <pc:sldMk cId="2319428618" sldId="299"/>
            <ac:spMk id="6" creationId="{BA6B3BA9-CFD2-A656-5C6F-7086B943E295}"/>
          </ac:spMkLst>
        </pc:spChg>
      </pc:sldChg>
      <pc:sldMasterChg chg="modSldLayout">
        <pc:chgData name="Paul Frame" userId="ded3f5c5-00e7-408d-9358-fc292cfa5078" providerId="ADAL" clId="{4AE3A2E4-10C0-41B7-B5F7-AB8CC3E88E9A}" dt="2024-03-15T18:35:07.893" v="110"/>
        <pc:sldMasterMkLst>
          <pc:docMk/>
          <pc:sldMasterMk cId="157134553" sldId="2147483674"/>
        </pc:sldMasterMkLst>
        <pc:sldLayoutChg chg="modSp mod">
          <pc:chgData name="Paul Frame" userId="ded3f5c5-00e7-408d-9358-fc292cfa5078" providerId="ADAL" clId="{4AE3A2E4-10C0-41B7-B5F7-AB8CC3E88E9A}" dt="2024-03-15T18:35:07.893" v="110"/>
          <pc:sldLayoutMkLst>
            <pc:docMk/>
            <pc:sldMasterMk cId="157134553" sldId="2147483674"/>
            <pc:sldLayoutMk cId="2981301643" sldId="2147483678"/>
          </pc:sldLayoutMkLst>
          <pc:spChg chg="mod">
            <ac:chgData name="Paul Frame" userId="ded3f5c5-00e7-408d-9358-fc292cfa5078" providerId="ADAL" clId="{4AE3A2E4-10C0-41B7-B5F7-AB8CC3E88E9A}" dt="2024-03-15T18:35:07.893" v="110"/>
            <ac:spMkLst>
              <pc:docMk/>
              <pc:sldMasterMk cId="157134553" sldId="2147483674"/>
              <pc:sldLayoutMk cId="2981301643" sldId="2147483678"/>
              <ac:spMk id="2" creationId="{00000000-0000-0000-0000-000000000000}"/>
            </ac:spMkLst>
          </pc:spChg>
        </pc:sldLayoutChg>
      </pc:sldMasterChg>
    </pc:docChg>
  </pc:docChgLst>
  <pc:docChgLst>
    <pc:chgData name="Paul Frame" userId="ded3f5c5-00e7-408d-9358-fc292cfa5078" providerId="ADAL" clId="{0331A4D0-72F5-47AA-90F3-8D52AE1E81D4}"/>
    <pc:docChg chg="custSel delSld modSld">
      <pc:chgData name="Paul Frame" userId="ded3f5c5-00e7-408d-9358-fc292cfa5078" providerId="ADAL" clId="{0331A4D0-72F5-47AA-90F3-8D52AE1E81D4}" dt="2024-03-15T14:42:52.421" v="1" actId="27636"/>
      <pc:docMkLst>
        <pc:docMk/>
      </pc:docMkLst>
      <pc:sldChg chg="modSp mod">
        <pc:chgData name="Paul Frame" userId="ded3f5c5-00e7-408d-9358-fc292cfa5078" providerId="ADAL" clId="{0331A4D0-72F5-47AA-90F3-8D52AE1E81D4}" dt="2024-03-15T14:42:52.421" v="1" actId="27636"/>
        <pc:sldMkLst>
          <pc:docMk/>
          <pc:sldMk cId="2658296405" sldId="271"/>
        </pc:sldMkLst>
        <pc:spChg chg="mod">
          <ac:chgData name="Paul Frame" userId="ded3f5c5-00e7-408d-9358-fc292cfa5078" providerId="ADAL" clId="{0331A4D0-72F5-47AA-90F3-8D52AE1E81D4}" dt="2024-03-15T14:42:52.421" v="1" actId="27636"/>
          <ac:spMkLst>
            <pc:docMk/>
            <pc:sldMk cId="2658296405" sldId="271"/>
            <ac:spMk id="2" creationId="{4F865F3D-ABB0-9F45-98FD-D3809E5842F9}"/>
          </ac:spMkLst>
        </pc:spChg>
      </pc:sldChg>
      <pc:sldChg chg="del">
        <pc:chgData name="Paul Frame" userId="ded3f5c5-00e7-408d-9358-fc292cfa5078" providerId="ADAL" clId="{0331A4D0-72F5-47AA-90F3-8D52AE1E81D4}" dt="2024-03-15T14:42:07.229" v="0" actId="2696"/>
        <pc:sldMkLst>
          <pc:docMk/>
          <pc:sldMk cId="4211550060" sldId="27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2B-49F7-A5F1-3BD5E62C302E}"/>
              </c:ext>
            </c:extLst>
          </c:dPt>
          <c:dPt>
            <c:idx val="1"/>
            <c:bubble3D val="0"/>
            <c:spPr>
              <a:solidFill>
                <a:schemeClr val="accent3">
                  <a:alpha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2B-49F7-A5F1-3BD5E62C302E}"/>
              </c:ext>
            </c:extLst>
          </c:dPt>
          <c:dPt>
            <c:idx val="2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12B-49F7-A5F1-3BD5E62C302E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12B-49F7-A5F1-3BD5E62C302E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12B-49F7-A5F1-3BD5E62C302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2B-49F7-A5F1-3BD5E62C302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2B-49F7-A5F1-3BD5E62C302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2B-49F7-A5F1-3BD5E62C302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2B-49F7-A5F1-3BD5E62C302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2B-49F7-A5F1-3BD5E62C30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All TM</c:v>
                </c:pt>
                <c:pt idx="1">
                  <c:v>Mostly TM</c:v>
                </c:pt>
                <c:pt idx="2">
                  <c:v>TM/MA Mix</c:v>
                </c:pt>
                <c:pt idx="3">
                  <c:v>Mostly MA</c:v>
                </c:pt>
                <c:pt idx="4">
                  <c:v>All MA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6.0199999999999997E-2</c:v>
                </c:pt>
                <c:pt idx="1">
                  <c:v>0.40839999999999999</c:v>
                </c:pt>
                <c:pt idx="2">
                  <c:v>0.2462</c:v>
                </c:pt>
                <c:pt idx="3">
                  <c:v>0.1787</c:v>
                </c:pt>
                <c:pt idx="4">
                  <c:v>0.1065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EF-4AB2-B42D-29068B9165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89017698835578E-2"/>
          <c:y val="0.14716244475552889"/>
          <c:w val="0.96882196460232883"/>
          <c:h val="0.778635533677739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Well-prepared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EC2-4746-9949-64420AA359E3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9F2B-44C4-AF0B-0BBB85DDF6D3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EC2-4746-9949-64420AA359E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FE95-4665-9A1D-17C83F8526E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FE95-4665-9A1D-17C83F8526E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E95-4665-9A1D-17C83F8526E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FE95-4665-9A1D-17C83F8526E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E95-4665-9A1D-17C83F8526E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FE95-4665-9A1D-17C83F8526E7}"/>
              </c:ext>
            </c:extLst>
          </c:dPt>
          <c:dPt>
            <c:idx val="9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FE95-4665-9A1D-17C83F8526E7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FE95-4665-9A1D-17C83F8526E7}"/>
              </c:ext>
            </c:extLst>
          </c:dPt>
          <c:dPt>
            <c:idx val="11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FE95-4665-9A1D-17C83F8526E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FE95-4665-9A1D-17C83F8526E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FE95-4665-9A1D-17C83F8526E7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FE95-4665-9A1D-17C83F8526E7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fld id="{4A787599-7E7C-4DF4-9958-A06ACB43815D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9F2B-44C4-AF0B-0BBB85DDF6D3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15DF973C-DD44-45B3-BB40-4744A310B094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FE95-4665-9A1D-17C83F8526E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Mostly TM</c:v>
                </c:pt>
                <c:pt idx="1">
                  <c:v>TM/MA Mix</c:v>
                </c:pt>
                <c:pt idx="2">
                  <c:v>Mostly MA</c:v>
                </c:pt>
                <c:pt idx="3">
                  <c:v>Mostly TM</c:v>
                </c:pt>
                <c:pt idx="4">
                  <c:v>TM/MA Mix</c:v>
                </c:pt>
                <c:pt idx="5">
                  <c:v>Mostly MA</c:v>
                </c:pt>
                <c:pt idx="6">
                  <c:v>Mostly TM</c:v>
                </c:pt>
                <c:pt idx="7">
                  <c:v>TM/MA Mix</c:v>
                </c:pt>
                <c:pt idx="8">
                  <c:v>Mostly MA</c:v>
                </c:pt>
                <c:pt idx="9">
                  <c:v>Mostly TM</c:v>
                </c:pt>
                <c:pt idx="10">
                  <c:v>TM/MA Mix</c:v>
                </c:pt>
                <c:pt idx="11">
                  <c:v>Mostly MA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0.83160000000000001</c:v>
                </c:pt>
                <c:pt idx="1">
                  <c:v>0.69589999999999996</c:v>
                </c:pt>
                <c:pt idx="2">
                  <c:v>0.83379999999999999</c:v>
                </c:pt>
                <c:pt idx="3">
                  <c:v>0.70299999999999996</c:v>
                </c:pt>
                <c:pt idx="4">
                  <c:v>0.59389999999999998</c:v>
                </c:pt>
                <c:pt idx="5">
                  <c:v>0.66910000000000003</c:v>
                </c:pt>
                <c:pt idx="6">
                  <c:v>0.4027</c:v>
                </c:pt>
                <c:pt idx="7">
                  <c:v>0.4496</c:v>
                </c:pt>
                <c:pt idx="8">
                  <c:v>0.52110000000000001</c:v>
                </c:pt>
                <c:pt idx="9">
                  <c:v>0.3377</c:v>
                </c:pt>
                <c:pt idx="10">
                  <c:v>0.30170000000000002</c:v>
                </c:pt>
                <c:pt idx="11">
                  <c:v>0.38690000000000002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E95-4665-9A1D-17C83F8526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Mostly TM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Seen for after-hours care </c:v>
                </c:pt>
                <c:pt idx="1">
                  <c:v>Seen in an emergency department</c:v>
                </c:pt>
                <c:pt idx="2">
                  <c:v>Admitted to a hospital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0.48420000000000002</c:v>
                </c:pt>
                <c:pt idx="1">
                  <c:v>0.68579999999999997</c:v>
                </c:pt>
                <c:pt idx="2">
                  <c:v>0.71330000000000005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TM/MA Mix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Seen for after-hours care </c:v>
                </c:pt>
                <c:pt idx="1">
                  <c:v>Seen in an emergency department</c:v>
                </c:pt>
                <c:pt idx="2">
                  <c:v>Admitted to a hospital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0.56120000000000003</c:v>
                </c:pt>
                <c:pt idx="1">
                  <c:v>0.7167</c:v>
                </c:pt>
                <c:pt idx="2">
                  <c:v>0.76580000000000004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Mostly MA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76748E0-4DA4-44E5-84C2-C327F96EDD3F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31C-4821-8411-42EA4DADBE8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29AB26B-0F63-4D4C-B77F-EE51D6C4E4DC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31C-4821-8411-42EA4DADBE8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F9ADD92-0C84-455E-A887-7A7EC1980F2F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31C-4821-8411-42EA4DADBE88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Seen for after-hours care </c:v>
                </c:pt>
                <c:pt idx="1">
                  <c:v>Seen in an emergency department</c:v>
                </c:pt>
                <c:pt idx="2">
                  <c:v>Admitted to a hospital</c:v>
                </c:pt>
              </c:strCache>
            </c:strRef>
          </c:cat>
          <c:val>
            <c:numRef>
              <c:f>Sheet1!$B$4:$D$4</c:f>
              <c:numCache>
                <c:formatCode>0%</c:formatCode>
                <c:ptCount val="3"/>
                <c:pt idx="0">
                  <c:v>0.63700000000000001</c:v>
                </c:pt>
                <c:pt idx="1">
                  <c:v>0.81730000000000003</c:v>
                </c:pt>
                <c:pt idx="2">
                  <c:v>0.83030000000000004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73-4FE1-AB9C-7D98160244A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5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89017698835578E-2"/>
          <c:y val="0.14716244475552889"/>
          <c:w val="0.96882196460232883"/>
          <c:h val="0.753586606910841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Usually or often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81B-4174-B664-C7828DE15543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81B-4174-B664-C7828DE15543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81B-4174-B664-C7828DE1554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81B-4174-B664-C7828DE1554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81B-4174-B664-C7828DE1554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81B-4174-B664-C7828DE1554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81B-4174-B664-C7828DE1554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81B-4174-B664-C7828DE1554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81B-4174-B664-C7828DE15543}"/>
              </c:ext>
            </c:extLst>
          </c:dPt>
          <c:dPt>
            <c:idx val="9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81B-4174-B664-C7828DE15543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81B-4174-B664-C7828DE15543}"/>
              </c:ext>
            </c:extLst>
          </c:dPt>
          <c:dPt>
            <c:idx val="11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E81B-4174-B664-C7828DE1554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E81B-4174-B664-C7828DE1554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E81B-4174-B664-C7828DE15543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E81B-4174-B664-C7828DE15543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E81B-4174-B664-C7828DE15543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E81B-4174-B664-C7828DE15543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E81B-4174-B664-C7828DE15543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fld id="{4A787599-7E7C-4DF4-9958-A06ACB43815D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81B-4174-B664-C7828DE1554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2CD8A86-6AA9-497D-8312-0CA08BB9CCEF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81B-4174-B664-C7828DE15543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15DF973C-DD44-45B3-BB40-4744A310B094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E81B-4174-B664-C7828DE15543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Mostly
TM</c:v>
                </c:pt>
                <c:pt idx="1">
                  <c:v>TM/MA
Mix</c:v>
                </c:pt>
                <c:pt idx="2">
                  <c:v>Mostly
MA</c:v>
                </c:pt>
                <c:pt idx="3">
                  <c:v>Mostly
TM</c:v>
                </c:pt>
                <c:pt idx="4">
                  <c:v>TM/MA
Mix</c:v>
                </c:pt>
                <c:pt idx="5">
                  <c:v>Mostly
MA</c:v>
                </c:pt>
                <c:pt idx="6">
                  <c:v>Mostly
TM</c:v>
                </c:pt>
                <c:pt idx="7">
                  <c:v>TM/MA
Mix</c:v>
                </c:pt>
                <c:pt idx="8">
                  <c:v>Mostly
MA</c:v>
                </c:pt>
                <c:pt idx="9">
                  <c:v>Mostly
TM</c:v>
                </c:pt>
                <c:pt idx="10">
                  <c:v>TM/MA
Mix</c:v>
                </c:pt>
                <c:pt idx="11">
                  <c:v>Mostly
MA</c:v>
                </c:pt>
                <c:pt idx="12">
                  <c:v>Mostly
TM</c:v>
                </c:pt>
                <c:pt idx="13">
                  <c:v>TM/MA
Mix</c:v>
                </c:pt>
                <c:pt idx="14">
                  <c:v>Mostly
MA</c:v>
                </c:pt>
                <c:pt idx="15">
                  <c:v>Mostly
TM</c:v>
                </c:pt>
                <c:pt idx="16">
                  <c:v>TM/MA
Mix</c:v>
                </c:pt>
                <c:pt idx="17">
                  <c:v>Mostly
MA</c:v>
                </c:pt>
              </c:strCache>
            </c:strRef>
          </c:cat>
          <c:val>
            <c:numRef>
              <c:f>Sheet1!$B$2:$B$19</c:f>
              <c:numCache>
                <c:formatCode>0.00%</c:formatCode>
                <c:ptCount val="18"/>
                <c:pt idx="0">
                  <c:v>0.42699999999999999</c:v>
                </c:pt>
                <c:pt idx="1">
                  <c:v>0.40860000000000002</c:v>
                </c:pt>
                <c:pt idx="2">
                  <c:v>0.45789999999999997</c:v>
                </c:pt>
                <c:pt idx="3">
                  <c:v>0.3105</c:v>
                </c:pt>
                <c:pt idx="4">
                  <c:v>0.39340000000000003</c:v>
                </c:pt>
                <c:pt idx="5">
                  <c:v>0.48039999999999999</c:v>
                </c:pt>
                <c:pt idx="6">
                  <c:v>0.3639</c:v>
                </c:pt>
                <c:pt idx="7">
                  <c:v>0.38200000000000001</c:v>
                </c:pt>
                <c:pt idx="8">
                  <c:v>0.46400000000000002</c:v>
                </c:pt>
                <c:pt idx="9">
                  <c:v>0.30209999999999998</c:v>
                </c:pt>
                <c:pt idx="10">
                  <c:v>0.30130000000000001</c:v>
                </c:pt>
                <c:pt idx="11">
                  <c:v>0.38929999999999998</c:v>
                </c:pt>
                <c:pt idx="12">
                  <c:v>0.2994</c:v>
                </c:pt>
                <c:pt idx="13">
                  <c:v>0.34470000000000001</c:v>
                </c:pt>
                <c:pt idx="14">
                  <c:v>0.3644</c:v>
                </c:pt>
                <c:pt idx="15">
                  <c:v>0.3327</c:v>
                </c:pt>
                <c:pt idx="16">
                  <c:v>0.35460000000000003</c:v>
                </c:pt>
                <c:pt idx="17">
                  <c:v>0.3911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E81B-4174-B664-C7828DE15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  <c:max val="0.55000000000000004"/>
          <c:min val="0"/>
        </c:scaling>
        <c:delete val="1"/>
        <c:axPos val="l"/>
        <c:numFmt formatCode="0.00%" sourceLinked="1"/>
        <c:majorTickMark val="out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Mostly TM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Lack of information about social service organizations in the community</c:v>
                </c:pt>
                <c:pt idx="1">
                  <c:v>Lack of a referral system or mechanism to make referrals</c:v>
                </c:pt>
                <c:pt idx="2">
                  <c:v>Inadequate staffing to make referrals and coordinate care with social service organizations</c:v>
                </c:pt>
                <c:pt idx="3">
                  <c:v>Too much paperwork regarding the coordination with social services</c:v>
                </c:pt>
                <c:pt idx="4">
                  <c:v>Lack of follow-up from social service organizations about which services patients received or need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0.40970000000000001</c:v>
                </c:pt>
                <c:pt idx="1">
                  <c:v>0.3422</c:v>
                </c:pt>
                <c:pt idx="2">
                  <c:v>0.47249999999999998</c:v>
                </c:pt>
                <c:pt idx="3">
                  <c:v>0.46850000000000003</c:v>
                </c:pt>
                <c:pt idx="4">
                  <c:v>0.37409999999999999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TM/MA Mix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Lack of information about social service organizations in the community</c:v>
                </c:pt>
                <c:pt idx="1">
                  <c:v>Lack of a referral system or mechanism to make referrals</c:v>
                </c:pt>
                <c:pt idx="2">
                  <c:v>Inadequate staffing to make referrals and coordinate care with social service organizations</c:v>
                </c:pt>
                <c:pt idx="3">
                  <c:v>Too much paperwork regarding the coordination with social services</c:v>
                </c:pt>
                <c:pt idx="4">
                  <c:v>Lack of follow-up from social service organizations about which services patients received or need</c:v>
                </c:pt>
              </c:strCache>
            </c:strRef>
          </c:cat>
          <c:val>
            <c:numRef>
              <c:f>Sheet1!$B$3:$F$3</c:f>
              <c:numCache>
                <c:formatCode>0%</c:formatCode>
                <c:ptCount val="5"/>
                <c:pt idx="0">
                  <c:v>0.3725</c:v>
                </c:pt>
                <c:pt idx="1">
                  <c:v>0.3654</c:v>
                </c:pt>
                <c:pt idx="2">
                  <c:v>0.44119999999999998</c:v>
                </c:pt>
                <c:pt idx="3">
                  <c:v>0.47520000000000001</c:v>
                </c:pt>
                <c:pt idx="4">
                  <c:v>0.35859999999999997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Mostly MA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Lack of information about social service organizations in the community</c:v>
                </c:pt>
                <c:pt idx="1">
                  <c:v>Lack of a referral system or mechanism to make referrals</c:v>
                </c:pt>
                <c:pt idx="2">
                  <c:v>Inadequate staffing to make referrals and coordinate care with social service organizations</c:v>
                </c:pt>
                <c:pt idx="3">
                  <c:v>Too much paperwork regarding the coordination with social services</c:v>
                </c:pt>
                <c:pt idx="4">
                  <c:v>Lack of follow-up from social service organizations about which services patients received or need</c:v>
                </c:pt>
              </c:strCache>
            </c:strRef>
          </c:cat>
          <c:val>
            <c:numRef>
              <c:f>Sheet1!$B$4:$F$4</c:f>
              <c:numCache>
                <c:formatCode>0%</c:formatCode>
                <c:ptCount val="5"/>
                <c:pt idx="0">
                  <c:v>0.36299999999999999</c:v>
                </c:pt>
                <c:pt idx="1">
                  <c:v>0.36899999999999999</c:v>
                </c:pt>
                <c:pt idx="2">
                  <c:v>0.36209999999999998</c:v>
                </c:pt>
                <c:pt idx="3">
                  <c:v>0.35980000000000001</c:v>
                </c:pt>
                <c:pt idx="4">
                  <c:v>0.36270000000000002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73-4FE1-AB9C-7D98160244A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Mostly TM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On administrative issues related to insurance or claiming payments</c:v>
                </c:pt>
                <c:pt idx="1">
                  <c:v>Getting patients needed medications or treatments because of coverage restrictions</c:v>
                </c:pt>
                <c:pt idx="2">
                  <c:v>Reporting clinical or quality of care data to government or other external entities such as health insurers</c:v>
                </c:pt>
                <c:pt idx="3">
                  <c:v>On patient care or patient visit documentation, including physician notes and updates to electronic health records</c:v>
                </c:pt>
                <c:pt idx="4">
                  <c:v>Coordinating referrals with specialists (e.g., non responses to referrals, follow-up on rejections)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0.57830000000000004</c:v>
                </c:pt>
                <c:pt idx="1">
                  <c:v>0.67849999999999999</c:v>
                </c:pt>
                <c:pt idx="2">
                  <c:v>0.29070000000000001</c:v>
                </c:pt>
                <c:pt idx="3">
                  <c:v>0.48370000000000002</c:v>
                </c:pt>
                <c:pt idx="4">
                  <c:v>0.27200000000000002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TM/MA Mix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On administrative issues related to insurance or claiming payments</c:v>
                </c:pt>
                <c:pt idx="1">
                  <c:v>Getting patients needed medications or treatments because of coverage restrictions</c:v>
                </c:pt>
                <c:pt idx="2">
                  <c:v>Reporting clinical or quality of care data to government or other external entities such as health insurers</c:v>
                </c:pt>
                <c:pt idx="3">
                  <c:v>On patient care or patient visit documentation, including physician notes and updates to electronic health records</c:v>
                </c:pt>
                <c:pt idx="4">
                  <c:v>Coordinating referrals with specialists (e.g., non responses to referrals, follow-up on rejections)</c:v>
                </c:pt>
              </c:strCache>
            </c:strRef>
          </c:cat>
          <c:val>
            <c:numRef>
              <c:f>Sheet1!$B$3:$F$3</c:f>
              <c:numCache>
                <c:formatCode>0%</c:formatCode>
                <c:ptCount val="5"/>
                <c:pt idx="0">
                  <c:v>0.62739999999999996</c:v>
                </c:pt>
                <c:pt idx="1">
                  <c:v>0.6794</c:v>
                </c:pt>
                <c:pt idx="2">
                  <c:v>0.3397</c:v>
                </c:pt>
                <c:pt idx="3">
                  <c:v>0.43590000000000001</c:v>
                </c:pt>
                <c:pt idx="4">
                  <c:v>0.24010000000000001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Mostly MA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On administrative issues related to insurance or claiming payments</c:v>
                </c:pt>
                <c:pt idx="1">
                  <c:v>Getting patients needed medications or treatments because of coverage restrictions</c:v>
                </c:pt>
                <c:pt idx="2">
                  <c:v>Reporting clinical or quality of care data to government or other external entities such as health insurers</c:v>
                </c:pt>
                <c:pt idx="3">
                  <c:v>On patient care or patient visit documentation, including physician notes and updates to electronic health records</c:v>
                </c:pt>
                <c:pt idx="4">
                  <c:v>Coordinating referrals with specialists (e.g., non responses to referrals, follow-up on rejections)</c:v>
                </c:pt>
              </c:strCache>
            </c:strRef>
          </c:cat>
          <c:val>
            <c:numRef>
              <c:f>Sheet1!$B$4:$F$4</c:f>
              <c:numCache>
                <c:formatCode>0%</c:formatCode>
                <c:ptCount val="5"/>
                <c:pt idx="0">
                  <c:v>0.49759999999999999</c:v>
                </c:pt>
                <c:pt idx="1">
                  <c:v>0.61629999999999996</c:v>
                </c:pt>
                <c:pt idx="2">
                  <c:v>0.23580000000000001</c:v>
                </c:pt>
                <c:pt idx="3">
                  <c:v>0.44800000000000001</c:v>
                </c:pt>
                <c:pt idx="4">
                  <c:v>0.2697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73-4FE1-AB9C-7D98160244A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0.89554</cdr:x>
      <cdr:y>0.4348</cdr:y>
    </cdr:from>
    <cdr:to>
      <cdr:x>1</cdr:x>
      <cdr:y>0.63841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EBB64FF6-3C5C-A63F-9214-536EC2F11B30}"/>
            </a:ext>
          </a:extLst>
        </cdr:cNvPr>
        <cdr:cNvSpPr txBox="1"/>
      </cdr:nvSpPr>
      <cdr:spPr>
        <a:xfrm xmlns:a="http://schemas.openxmlformats.org/drawingml/2006/main">
          <a:off x="7977709" y="19526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0.75073</cdr:x>
      <cdr:y>0.31707</cdr:y>
    </cdr:from>
    <cdr:to>
      <cdr:x>0.96177</cdr:x>
      <cdr:y>0.4251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FE27A3D3-86BB-E6D6-BE22-4A67117D2561}"/>
            </a:ext>
          </a:extLst>
        </cdr:cNvPr>
        <cdr:cNvSpPr txBox="1"/>
      </cdr:nvSpPr>
      <cdr:spPr>
        <a:xfrm xmlns:a="http://schemas.openxmlformats.org/drawingml/2006/main">
          <a:off x="6571897" y="1423933"/>
          <a:ext cx="1847461" cy="4851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0.68749</cdr:x>
      <cdr:y>0.53452</cdr:y>
    </cdr:from>
    <cdr:to>
      <cdr:x>0.93903</cdr:x>
      <cdr:y>0.6952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8939BECE-0927-DCEA-DA82-DE7E667F07D0}"/>
            </a:ext>
          </a:extLst>
        </cdr:cNvPr>
        <cdr:cNvSpPr txBox="1"/>
      </cdr:nvSpPr>
      <cdr:spPr>
        <a:xfrm xmlns:a="http://schemas.openxmlformats.org/drawingml/2006/main">
          <a:off x="6018281" y="2400537"/>
          <a:ext cx="2202024" cy="7215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0.89554</cdr:x>
      <cdr:y>0.4348</cdr:y>
    </cdr:from>
    <cdr:to>
      <cdr:x>1</cdr:x>
      <cdr:y>0.63841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EBB64FF6-3C5C-A63F-9214-536EC2F11B30}"/>
            </a:ext>
          </a:extLst>
        </cdr:cNvPr>
        <cdr:cNvSpPr txBox="1"/>
      </cdr:nvSpPr>
      <cdr:spPr>
        <a:xfrm xmlns:a="http://schemas.openxmlformats.org/drawingml/2006/main">
          <a:off x="7977709" y="19526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0.75073</cdr:x>
      <cdr:y>0.31707</cdr:y>
    </cdr:from>
    <cdr:to>
      <cdr:x>0.96177</cdr:x>
      <cdr:y>0.4251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FE27A3D3-86BB-E6D6-BE22-4A67117D2561}"/>
            </a:ext>
          </a:extLst>
        </cdr:cNvPr>
        <cdr:cNvSpPr txBox="1"/>
      </cdr:nvSpPr>
      <cdr:spPr>
        <a:xfrm xmlns:a="http://schemas.openxmlformats.org/drawingml/2006/main">
          <a:off x="6571897" y="1423933"/>
          <a:ext cx="1847461" cy="4851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0.68749</cdr:x>
      <cdr:y>0.53452</cdr:y>
    </cdr:from>
    <cdr:to>
      <cdr:x>0.93903</cdr:x>
      <cdr:y>0.6952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8939BECE-0927-DCEA-DA82-DE7E667F07D0}"/>
            </a:ext>
          </a:extLst>
        </cdr:cNvPr>
        <cdr:cNvSpPr txBox="1"/>
      </cdr:nvSpPr>
      <cdr:spPr>
        <a:xfrm xmlns:a="http://schemas.openxmlformats.org/drawingml/2006/main">
          <a:off x="6018281" y="2400537"/>
          <a:ext cx="2202024" cy="7215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2B438-4682-4032-91AE-A7A1CFCFE33A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9F032-E9ED-4142-9E67-C38F141A2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19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9F032-E9ED-4142-9E67-C38F141A2D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62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9F032-E9ED-4142-9E67-C38F141A2D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16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y0na-nr32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8" y="639452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506" y="6394523"/>
            <a:ext cx="7360072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3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Source: Arnav Shah and Gretchen Jacobson, </a:t>
            </a:r>
            <a:r>
              <a:rPr lang="en-US" sz="800" b="0" i="1">
                <a:latin typeface="Arial" panose="020B0604020202020204" pitchFamily="34" charset="0"/>
                <a:cs typeface="Arial" panose="020B0604020202020204" pitchFamily="34" charset="0"/>
              </a:rPr>
              <a:t>Does Medicare Advantage Affect the Way Primary Care Practices Deliver Care? </a:t>
            </a: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(Commonwealth Fund, Mar. 2024). </a:t>
            </a: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https://doi.org/10.26099/y0na-nr32</a:t>
            </a:r>
            <a:endParaRPr lang="en-US" sz="800" b="0" i="0">
              <a:solidFill>
                <a:srgbClr val="65A5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404856"/>
            <a:ext cx="8961120" cy="4056606"/>
          </a:xfrm>
        </p:spPr>
        <p:txBody>
          <a:bodyPr>
            <a:normAutofit/>
          </a:bodyPr>
          <a:lstStyle>
            <a:lvl1pPr marL="0" indent="0">
              <a:buNone/>
              <a:defRPr sz="975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510660"/>
            <a:ext cx="8961120" cy="682426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28582" indent="0">
              <a:buNone/>
              <a:defRPr sz="675">
                <a:solidFill>
                  <a:schemeClr val="tx1"/>
                </a:solidFill>
              </a:defRPr>
            </a:lvl2pPr>
            <a:lvl3pPr marL="258353" indent="0">
              <a:buNone/>
              <a:defRPr sz="675">
                <a:solidFill>
                  <a:schemeClr val="tx1"/>
                </a:solidFill>
              </a:defRPr>
            </a:lvl3pPr>
            <a:lvl4pPr marL="386934" indent="0">
              <a:buNone/>
              <a:defRPr sz="675">
                <a:solidFill>
                  <a:schemeClr val="tx1"/>
                </a:solidFill>
              </a:defRPr>
            </a:lvl4pPr>
            <a:lvl5pPr marL="515515" indent="0">
              <a:buNone/>
              <a:defRPr sz="675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890314"/>
            <a:ext cx="8961120" cy="385803"/>
          </a:xfrm>
        </p:spPr>
        <p:txBody>
          <a:bodyPr anchor="t" anchorCtr="0">
            <a:no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n-lt"/>
              </a:defRPr>
            </a:lvl1pPr>
            <a:lvl2pPr marL="96436" indent="0">
              <a:buNone/>
              <a:defRPr/>
            </a:lvl2pPr>
            <a:lvl3pPr marL="193764" indent="0">
              <a:buNone/>
              <a:defRPr/>
            </a:lvl3pPr>
            <a:lvl4pPr marL="290200" indent="0">
              <a:buNone/>
              <a:defRPr/>
            </a:lvl4pPr>
            <a:lvl5pPr marL="386636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32120E-7A7C-D4AE-BF39-614457A28588}"/>
              </a:ext>
            </a:extLst>
          </p:cNvPr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E4F49675-BCB3-10A5-3EC3-5C2D39E66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9" y="0"/>
            <a:ext cx="8961119" cy="82296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1301643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Source: Author et al., </a:t>
            </a:r>
            <a:r>
              <a:rPr lang="en-US" sz="800" b="0" i="1">
                <a:latin typeface="Arial" panose="020B0604020202020204" pitchFamily="34" charset="0"/>
                <a:cs typeface="Arial" panose="020B0604020202020204" pitchFamily="34" charset="0"/>
              </a:rPr>
              <a:t>Brief Title</a:t>
            </a: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 (Commonwealth Fund, Month YEAR).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313431043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1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b="0" i="0" kern="800" spc="-1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Placeholder 8">
            <a:extLst>
              <a:ext uri="{FF2B5EF4-FFF2-40B4-BE49-F238E27FC236}">
                <a16:creationId xmlns:a16="http://schemas.microsoft.com/office/drawing/2014/main" id="{9E156CAC-1122-2974-11E8-13DEA07639B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185071504"/>
              </p:ext>
            </p:extLst>
          </p:nvPr>
        </p:nvGraphicFramePr>
        <p:xfrm>
          <a:off x="71438" y="1413903"/>
          <a:ext cx="8961437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A6B3BA9-CFD2-A656-5C6F-7086B943E29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510660"/>
            <a:ext cx="8961120" cy="68242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Notes: TM = Traditional fee-for-service Medicare. MA = Medicare Advantage. Patient mix categories: “All TM” = 100% TM/0% MA; “Mostly TM” = </a:t>
            </a:r>
            <a:r>
              <a:rPr lang="de-DE" dirty="0"/>
              <a:t>60%–&lt;100% TM/1%–&lt;40% MA;</a:t>
            </a:r>
            <a:r>
              <a:rPr lang="en-US" dirty="0"/>
              <a:t> “TM/MA Mix” = 40%–&lt;60% TM/40%–&lt;60% MA; “Mostly MA” = 1%–&lt;40% TM/60%–&lt;100% MA; “All MA” = 0% TM/100% MA</a:t>
            </a:r>
            <a:r>
              <a:rPr lang="de-DE" dirty="0"/>
              <a:t>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Data: Commonwealth Fund International Health Policy Survey of Primary Care Physicians (2022) and Commonwealth Fund analysis of </a:t>
            </a:r>
            <a:r>
              <a:rPr lang="en-US" dirty="0" err="1"/>
              <a:t>CareJourney</a:t>
            </a:r>
            <a:r>
              <a:rPr lang="en-US" dirty="0"/>
              <a:t> 2021 Medicare claims.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A511E-42CF-3BA2-F462-D4EE512AE92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890314"/>
            <a:ext cx="8961120" cy="385803"/>
          </a:xfrm>
        </p:spPr>
        <p:txBody>
          <a:bodyPr>
            <a:normAutofit/>
          </a:bodyPr>
          <a:lstStyle/>
          <a:p>
            <a:r>
              <a:rPr lang="en-US"/>
              <a:t>Percentage of primary care physicians’ total Medicare patient panel, by patients’ type of Medicare coverage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4B9435-98B8-D194-29E5-A95794E4F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9" y="0"/>
            <a:ext cx="8961119" cy="822960"/>
          </a:xfrm>
        </p:spPr>
        <p:txBody>
          <a:bodyPr>
            <a:normAutofit/>
          </a:bodyPr>
          <a:lstStyle/>
          <a:p>
            <a:r>
              <a:rPr lang="en-US"/>
              <a:t>About one in 10 primary care physicians saw only Medicare Advantage patients, while about one in 20 saw only Traditional Medicare patients in 2021. </a:t>
            </a:r>
          </a:p>
        </p:txBody>
      </p:sp>
    </p:spTree>
    <p:extLst>
      <p:ext uri="{BB962C8B-B14F-4D97-AF65-F5344CB8AC3E}">
        <p14:creationId xmlns:p14="http://schemas.microsoft.com/office/powerpoint/2010/main" val="231942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09240586"/>
              </p:ext>
            </p:extLst>
          </p:nvPr>
        </p:nvGraphicFramePr>
        <p:xfrm>
          <a:off x="71438" y="1404938"/>
          <a:ext cx="8961437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510660"/>
            <a:ext cx="8961120" cy="68242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Notes: TM = Traditional fee-for-service Medicare. MA = Medicare Advantage. PCPs = primary care physicians. </a:t>
            </a:r>
            <a:r>
              <a:rPr lang="it-IT" dirty="0"/>
              <a:t>Patient mix categories: “Mostly TM” = 60%–100% TM/0%–&lt;40% MA; “TM/MA Mix” = 40%–&lt;60% TM/40%–&lt;60% MA; “Mostly MA” = 0%–&lt;40% TM/60%–100% MA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* Difference statistically significant at the p&lt;0.05 level compared to PCPs with Medicare patient panel mix of </a:t>
            </a:r>
            <a:r>
              <a:rPr lang="it-IT" dirty="0"/>
              <a:t>60%–100% TM/0%–&lt;40% MA</a:t>
            </a:r>
            <a:r>
              <a:rPr lang="en-US" dirty="0"/>
              <a:t> (Mostly TM).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Data: Commonwealth Fund International Health Policy Survey of Primary Care Physicians (2022) and Commonwealth Fund analysis of </a:t>
            </a:r>
            <a:r>
              <a:rPr lang="en-US" dirty="0" err="1"/>
              <a:t>CareJourney</a:t>
            </a:r>
            <a:r>
              <a:rPr lang="en-US" dirty="0"/>
              <a:t> 2021 Medicare claims.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890314"/>
            <a:ext cx="8961120" cy="385803"/>
          </a:xfrm>
        </p:spPr>
        <p:txBody>
          <a:bodyPr>
            <a:noAutofit/>
          </a:bodyPr>
          <a:lstStyle/>
          <a:p>
            <a:r>
              <a:rPr lang="en-US"/>
              <a:t>Percentage of primary care physicians who said their practice provides care for patients with chronic conditions in the following ways “usually” or “often,” by patients’ type of Medicare coverage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9" y="0"/>
            <a:ext cx="8961119" cy="822960"/>
          </a:xfrm>
        </p:spPr>
        <p:txBody>
          <a:bodyPr>
            <a:noAutofit/>
          </a:bodyPr>
          <a:lstStyle/>
          <a:p>
            <a:r>
              <a:rPr lang="en-US" sz="1600" spc="-20"/>
              <a:t>There were few significant differences between how PCPs who mostly saw MA patients and those who mostly saw traditional Medicare patients engaged with and cared for people with chronic conditions.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1E3FCD4-37D2-457F-8A67-0E8068D263F0}"/>
              </a:ext>
            </a:extLst>
          </p:cNvPr>
          <p:cNvCxnSpPr/>
          <p:nvPr/>
        </p:nvCxnSpPr>
        <p:spPr>
          <a:xfrm>
            <a:off x="301083" y="2258231"/>
            <a:ext cx="1951463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6C7C513-30FE-B2A2-95A1-ECBE4B4BF698}"/>
              </a:ext>
            </a:extLst>
          </p:cNvPr>
          <p:cNvCxnSpPr/>
          <p:nvPr/>
        </p:nvCxnSpPr>
        <p:spPr>
          <a:xfrm>
            <a:off x="2479506" y="2258231"/>
            <a:ext cx="195146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C50D57B-6178-C287-1CCE-E56236A8F74E}"/>
              </a:ext>
            </a:extLst>
          </p:cNvPr>
          <p:cNvSpPr txBox="1"/>
          <p:nvPr/>
        </p:nvSpPr>
        <p:spPr>
          <a:xfrm>
            <a:off x="301083" y="1625118"/>
            <a:ext cx="1951462" cy="600164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algn="ctr"/>
            <a:r>
              <a:rPr lang="en-US" sz="1100"/>
              <a:t>Develop treatment plans with patients they can carry out in their daily lives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E0DB1F2-44CD-B5FC-06BE-FFEF319BE0F7}"/>
              </a:ext>
            </a:extLst>
          </p:cNvPr>
          <p:cNvSpPr txBox="1"/>
          <p:nvPr/>
        </p:nvSpPr>
        <p:spPr>
          <a:xfrm>
            <a:off x="2444848" y="1625118"/>
            <a:ext cx="2020777" cy="600164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algn="ctr"/>
            <a:r>
              <a:rPr lang="en-US" sz="1100"/>
              <a:t>Provide patients written instructions about how to manage their own care at home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591DA6C-7579-9B6E-1204-C3D9FF84E61B}"/>
              </a:ext>
            </a:extLst>
          </p:cNvPr>
          <p:cNvCxnSpPr/>
          <p:nvPr/>
        </p:nvCxnSpPr>
        <p:spPr>
          <a:xfrm>
            <a:off x="4657930" y="2258231"/>
            <a:ext cx="1951463" cy="0"/>
          </a:xfrm>
          <a:prstGeom prst="line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7B26BAF-3D4F-C96D-5C92-0980D8E1C9E5}"/>
              </a:ext>
            </a:extLst>
          </p:cNvPr>
          <p:cNvSpPr txBox="1"/>
          <p:nvPr/>
        </p:nvSpPr>
        <p:spPr>
          <a:xfrm>
            <a:off x="4659130" y="1625118"/>
            <a:ext cx="1950263" cy="600164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algn="ctr"/>
            <a:r>
              <a:rPr lang="en-US" sz="1100"/>
              <a:t>Record patients’ </a:t>
            </a:r>
            <a:br>
              <a:rPr lang="en-US" sz="1100"/>
            </a:br>
            <a:r>
              <a:rPr lang="en-US" sz="1100"/>
              <a:t>self-management goals in </a:t>
            </a:r>
            <a:br>
              <a:rPr lang="en-US" sz="1100"/>
            </a:br>
            <a:r>
              <a:rPr lang="en-US" sz="1100"/>
              <a:t>their medical record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8BA3F04-DCA6-4D25-AE95-57E3B1CB6D3B}"/>
              </a:ext>
            </a:extLst>
          </p:cNvPr>
          <p:cNvCxnSpPr/>
          <p:nvPr/>
        </p:nvCxnSpPr>
        <p:spPr>
          <a:xfrm>
            <a:off x="6854282" y="2258231"/>
            <a:ext cx="1951463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244D8EB-6C74-3C1F-84ED-7D18E8A728F2}"/>
              </a:ext>
            </a:extLst>
          </p:cNvPr>
          <p:cNvSpPr txBox="1"/>
          <p:nvPr/>
        </p:nvSpPr>
        <p:spPr>
          <a:xfrm>
            <a:off x="6802898" y="1794395"/>
            <a:ext cx="1950263" cy="430887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algn="ctr"/>
            <a:r>
              <a:rPr lang="en-US" sz="1100"/>
              <a:t>Contact patients between visits to monitor their condition</a:t>
            </a:r>
          </a:p>
        </p:txBody>
      </p:sp>
    </p:spTree>
    <p:extLst>
      <p:ext uri="{BB962C8B-B14F-4D97-AF65-F5344CB8AC3E}">
        <p14:creationId xmlns:p14="http://schemas.microsoft.com/office/powerpoint/2010/main" val="4196026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081876294"/>
              </p:ext>
            </p:extLst>
          </p:nvPr>
        </p:nvGraphicFramePr>
        <p:xfrm>
          <a:off x="71438" y="1404938"/>
          <a:ext cx="8961437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510660"/>
            <a:ext cx="8961120" cy="68242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Notes: TM = Traditional fee-for-service Medicare. MA = Medicare Advantage. PCPs = primary care physicians. </a:t>
            </a:r>
            <a:r>
              <a:rPr lang="it-IT" dirty="0"/>
              <a:t>Patient mix categories: “Mostly TM” = 60%–100% TM/0%–&lt;40% MA; “TM/MA Mix” = 40%–&lt;60% TM/40%–&lt;60% MA; “Mostly MA” = 0%–&lt;40% TM/60%–100% MA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* Difference statistically significant at the p&lt;0.05 level compared to PCPs with Medicare patient panel mix of </a:t>
            </a:r>
            <a:r>
              <a:rPr lang="it-IT" dirty="0"/>
              <a:t>60%–100% TM/0%–&lt;40% MA</a:t>
            </a:r>
            <a:r>
              <a:rPr lang="en-US" dirty="0"/>
              <a:t> (Mostly TM).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Data: Commonwealth Fund International Health Policy Survey of Primary Care Physicians (2022) and Commonwealth Fund analysis of </a:t>
            </a:r>
            <a:r>
              <a:rPr lang="en-US" dirty="0" err="1"/>
              <a:t>CareJourney</a:t>
            </a:r>
            <a:r>
              <a:rPr lang="en-US" dirty="0"/>
              <a:t> 2021 Medicare claims.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890314"/>
            <a:ext cx="8961120" cy="385803"/>
          </a:xfrm>
        </p:spPr>
        <p:txBody>
          <a:bodyPr>
            <a:normAutofit/>
          </a:bodyPr>
          <a:lstStyle/>
          <a:p>
            <a:r>
              <a:rPr lang="en-US"/>
              <a:t>Percentage of primary care physicians who said they “usually” or “often” receive notifications that their patient has done the following, by patients’ type of Medicare coverage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8" y="0"/>
            <a:ext cx="8961437" cy="822325"/>
          </a:xfrm>
        </p:spPr>
        <p:txBody>
          <a:bodyPr>
            <a:noAutofit/>
          </a:bodyPr>
          <a:lstStyle/>
          <a:p>
            <a:r>
              <a:rPr lang="en-US" sz="1600" spc="-40"/>
              <a:t>PCPs who primarily saw MA patients were significantly more likely to receive notifications about their patients receiving care in other settings, compared to those who focused on traditional Medicare patients.</a:t>
            </a:r>
          </a:p>
        </p:txBody>
      </p:sp>
    </p:spTree>
    <p:extLst>
      <p:ext uri="{BB962C8B-B14F-4D97-AF65-F5344CB8AC3E}">
        <p14:creationId xmlns:p14="http://schemas.microsoft.com/office/powerpoint/2010/main" val="3760236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5">
            <a:extLst>
              <a:ext uri="{FF2B5EF4-FFF2-40B4-BE49-F238E27FC236}">
                <a16:creationId xmlns:a16="http://schemas.microsoft.com/office/drawing/2014/main" id="{27168C88-BF28-B1AF-6225-4B4B0D0D7E0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701200506"/>
              </p:ext>
            </p:extLst>
          </p:nvPr>
        </p:nvGraphicFramePr>
        <p:xfrm>
          <a:off x="71438" y="1404938"/>
          <a:ext cx="8961437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510660"/>
            <a:ext cx="8961120" cy="68242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Notes: TM = Traditional fee-for-service Medicare. MA = Medicare Advantage. PCPs = primary care physicians. </a:t>
            </a:r>
            <a:r>
              <a:rPr lang="it-IT" dirty="0"/>
              <a:t>Patient mix categories: “Mostly TM” = 60%–100% TM/0%–&lt;40% MA; “TM/MA Mix” = 40%–&lt;60% TM/40%–&lt;60% MA; “Mostly MA” = 0%–&lt;40% TM/60%–100% MA</a:t>
            </a:r>
            <a:r>
              <a:rPr lang="en-US" dirty="0"/>
              <a:t>.</a:t>
            </a:r>
            <a:endParaRPr lang="de-DE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* Difference statistically significant at the p&lt;0.05 level compared to PCPs with Medicare patient panel mix of </a:t>
            </a:r>
            <a:r>
              <a:rPr lang="it-IT" dirty="0"/>
              <a:t>60%–100% TM/0%–&lt;40% MA</a:t>
            </a:r>
            <a:r>
              <a:rPr lang="en-US" dirty="0"/>
              <a:t> (Mostly TM).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Data: Commonwealth Fund International Health Policy Survey of Primary Care Physicians (2022) and Commonwealth Fund analysis of </a:t>
            </a:r>
            <a:r>
              <a:rPr lang="en-US" dirty="0" err="1"/>
              <a:t>CareJourney</a:t>
            </a:r>
            <a:r>
              <a:rPr lang="en-US" dirty="0"/>
              <a:t> 2021 Medicare claims.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890314"/>
            <a:ext cx="8961120" cy="385803"/>
          </a:xfrm>
        </p:spPr>
        <p:txBody>
          <a:bodyPr>
            <a:normAutofit/>
          </a:bodyPr>
          <a:lstStyle/>
          <a:p>
            <a:r>
              <a:rPr lang="en-US"/>
              <a:t>Percentage of primary care physicians who said their practice “usually” or “often” screens patients for the following social needs, by patients’ type of Medicare coverage</a:t>
            </a:r>
          </a:p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9" y="0"/>
            <a:ext cx="8961119" cy="822960"/>
          </a:xfrm>
        </p:spPr>
        <p:txBody>
          <a:bodyPr/>
          <a:lstStyle/>
          <a:p>
            <a:r>
              <a:rPr lang="en-US"/>
              <a:t>Most PCPs said they are not regularly screening their Medicare patients for social needs, regardless of the mix of Medicare coverage types in their patient panel.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0A86B8-856C-E92F-1D1D-CA6FF0D9E42C}"/>
              </a:ext>
            </a:extLst>
          </p:cNvPr>
          <p:cNvCxnSpPr>
            <a:cxnSpLocks/>
          </p:cNvCxnSpPr>
          <p:nvPr/>
        </p:nvCxnSpPr>
        <p:spPr>
          <a:xfrm>
            <a:off x="265222" y="2075688"/>
            <a:ext cx="132588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2F22954-F72F-81E2-0853-456F2257D90B}"/>
              </a:ext>
            </a:extLst>
          </p:cNvPr>
          <p:cNvSpPr txBox="1"/>
          <p:nvPr/>
        </p:nvSpPr>
        <p:spPr>
          <a:xfrm>
            <a:off x="265222" y="1618488"/>
            <a:ext cx="1325880" cy="430887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algn="ctr"/>
            <a:r>
              <a:rPr lang="en-US" sz="1100"/>
              <a:t>Social isolation </a:t>
            </a:r>
            <a:br>
              <a:rPr lang="en-US" sz="1100"/>
            </a:br>
            <a:r>
              <a:rPr lang="en-US" sz="1100"/>
              <a:t>or loneliness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733518F-A102-130D-B776-4C94DD3BF790}"/>
              </a:ext>
            </a:extLst>
          </p:cNvPr>
          <p:cNvCxnSpPr>
            <a:cxnSpLocks/>
          </p:cNvCxnSpPr>
          <p:nvPr/>
        </p:nvCxnSpPr>
        <p:spPr>
          <a:xfrm>
            <a:off x="1709928" y="2075688"/>
            <a:ext cx="132588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AEBD394-7CAA-03C1-B7DF-276F0CA54D82}"/>
              </a:ext>
            </a:extLst>
          </p:cNvPr>
          <p:cNvCxnSpPr>
            <a:cxnSpLocks/>
          </p:cNvCxnSpPr>
          <p:nvPr/>
        </p:nvCxnSpPr>
        <p:spPr>
          <a:xfrm>
            <a:off x="3151857" y="2075688"/>
            <a:ext cx="1325880" cy="0"/>
          </a:xfrm>
          <a:prstGeom prst="line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B9758FA-0022-4E73-F398-92C25B73CD21}"/>
              </a:ext>
            </a:extLst>
          </p:cNvPr>
          <p:cNvCxnSpPr>
            <a:cxnSpLocks/>
          </p:cNvCxnSpPr>
          <p:nvPr/>
        </p:nvCxnSpPr>
        <p:spPr>
          <a:xfrm>
            <a:off x="4595175" y="2075688"/>
            <a:ext cx="1325880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90DA36C-2BB9-09BC-39AA-6D81B73DD2C3}"/>
              </a:ext>
            </a:extLst>
          </p:cNvPr>
          <p:cNvCxnSpPr>
            <a:cxnSpLocks/>
          </p:cNvCxnSpPr>
          <p:nvPr/>
        </p:nvCxnSpPr>
        <p:spPr>
          <a:xfrm>
            <a:off x="6053328" y="2075688"/>
            <a:ext cx="132588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78AEC2B-7C6F-5DCC-772A-2B6CD1B992FF}"/>
              </a:ext>
            </a:extLst>
          </p:cNvPr>
          <p:cNvCxnSpPr>
            <a:cxnSpLocks/>
          </p:cNvCxnSpPr>
          <p:nvPr/>
        </p:nvCxnSpPr>
        <p:spPr>
          <a:xfrm>
            <a:off x="7499740" y="2075688"/>
            <a:ext cx="1325880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1F3A663-5897-03CB-2172-5562CC2CB542}"/>
              </a:ext>
            </a:extLst>
          </p:cNvPr>
          <p:cNvSpPr txBox="1"/>
          <p:nvPr/>
        </p:nvSpPr>
        <p:spPr>
          <a:xfrm>
            <a:off x="1708539" y="1618488"/>
            <a:ext cx="1325880" cy="430887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algn="ctr"/>
            <a:r>
              <a:rPr lang="en-US" sz="1100"/>
              <a:t>Domestic </a:t>
            </a:r>
            <a:br>
              <a:rPr lang="en-US" sz="1100"/>
            </a:br>
            <a:r>
              <a:rPr lang="en-US" sz="1100"/>
              <a:t>violence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067D9FD-EF3D-094B-61B5-E48608A3896F}"/>
              </a:ext>
            </a:extLst>
          </p:cNvPr>
          <p:cNvSpPr txBox="1"/>
          <p:nvPr/>
        </p:nvSpPr>
        <p:spPr>
          <a:xfrm>
            <a:off x="3151857" y="1618488"/>
            <a:ext cx="1325880" cy="430887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algn="ctr"/>
            <a:r>
              <a:rPr lang="en-US" sz="1100"/>
              <a:t>Transportation</a:t>
            </a:r>
            <a:br>
              <a:rPr lang="en-US" sz="1100"/>
            </a:br>
            <a:r>
              <a:rPr lang="en-US" sz="1100"/>
              <a:t>needs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A48D05-1803-D6FA-3958-4178B27A822A}"/>
              </a:ext>
            </a:extLst>
          </p:cNvPr>
          <p:cNvSpPr txBox="1"/>
          <p:nvPr/>
        </p:nvSpPr>
        <p:spPr>
          <a:xfrm>
            <a:off x="4608576" y="1618488"/>
            <a:ext cx="1325880" cy="430887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algn="ctr"/>
            <a:r>
              <a:rPr lang="en-US" sz="1100"/>
              <a:t>Food </a:t>
            </a:r>
            <a:br>
              <a:rPr lang="en-US" sz="1100"/>
            </a:br>
            <a:r>
              <a:rPr lang="en-US" sz="1100"/>
              <a:t>insecurity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0C996F-DB54-08A9-49B3-7E0AE4DEC0C9}"/>
              </a:ext>
            </a:extLst>
          </p:cNvPr>
          <p:cNvSpPr txBox="1"/>
          <p:nvPr/>
        </p:nvSpPr>
        <p:spPr>
          <a:xfrm>
            <a:off x="6053328" y="1618488"/>
            <a:ext cx="1325880" cy="430887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algn="ctr"/>
            <a:r>
              <a:rPr lang="en-US" sz="1100"/>
              <a:t>Financial </a:t>
            </a:r>
            <a:br>
              <a:rPr lang="en-US" sz="1100"/>
            </a:br>
            <a:r>
              <a:rPr lang="en-US" sz="1100"/>
              <a:t>security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0302E09-983B-3A76-F88F-CC6D4DE6B2AF}"/>
              </a:ext>
            </a:extLst>
          </p:cNvPr>
          <p:cNvSpPr txBox="1"/>
          <p:nvPr/>
        </p:nvSpPr>
        <p:spPr>
          <a:xfrm>
            <a:off x="7507224" y="1618488"/>
            <a:ext cx="1325880" cy="430887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algn="ctr"/>
            <a:r>
              <a:rPr lang="en-US" sz="1100"/>
              <a:t>Problems </a:t>
            </a:r>
            <a:br>
              <a:rPr lang="en-US" sz="1100"/>
            </a:br>
            <a:r>
              <a:rPr lang="en-US" sz="1100"/>
              <a:t>with housing</a:t>
            </a:r>
          </a:p>
        </p:txBody>
      </p:sp>
    </p:spTree>
    <p:extLst>
      <p:ext uri="{BB962C8B-B14F-4D97-AF65-F5344CB8AC3E}">
        <p14:creationId xmlns:p14="http://schemas.microsoft.com/office/powerpoint/2010/main" val="2163052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695944829"/>
              </p:ext>
            </p:extLst>
          </p:nvPr>
        </p:nvGraphicFramePr>
        <p:xfrm>
          <a:off x="71438" y="1404938"/>
          <a:ext cx="8961437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510660"/>
            <a:ext cx="8961120" cy="68242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Notes: TM = Traditional fee-for-service Medicare. MA = Medicare Advantage. PCPs = primary care physicians. </a:t>
            </a:r>
            <a:r>
              <a:rPr lang="it-IT" dirty="0"/>
              <a:t>Patient mix categories: “Mostly TM” = 60%–100% TM/0%–&lt;40% MA; “TM/MA Mix” = 40%–&lt;60% TM/40%–&lt;60% MA; “Mostly MA” = 0%–&lt;40% TM/60%–100% MA</a:t>
            </a:r>
            <a:r>
              <a:rPr lang="en-US" dirty="0"/>
              <a:t>.</a:t>
            </a:r>
            <a:r>
              <a:rPr lang="de-DE" dirty="0"/>
              <a:t>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Data: Commonwealth Fund International Health Policy Survey of Primary Care Physicians (2022) and Commonwealth Fund analysis of </a:t>
            </a:r>
            <a:r>
              <a:rPr lang="en-US" dirty="0" err="1"/>
              <a:t>CareJourney</a:t>
            </a:r>
            <a:r>
              <a:rPr lang="en-US" dirty="0"/>
              <a:t> 2021 Medicare claims.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DBC12D2-927B-8259-FC8A-7ADA78A2591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890314"/>
            <a:ext cx="8961120" cy="385803"/>
          </a:xfrm>
        </p:spPr>
        <p:txBody>
          <a:bodyPr/>
          <a:lstStyle/>
          <a:p>
            <a:r>
              <a:rPr lang="en-US"/>
              <a:t>Percentage of primary care physicians who said the following aspects of coordinating their patients’ care with social services are a “major” challenge, by patients’ type of Medicare coverage</a:t>
            </a:r>
          </a:p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9" y="0"/>
            <a:ext cx="8961119" cy="822960"/>
          </a:xfrm>
        </p:spPr>
        <p:txBody>
          <a:bodyPr>
            <a:normAutofit/>
          </a:bodyPr>
          <a:lstStyle/>
          <a:p>
            <a:r>
              <a:rPr lang="en-US"/>
              <a:t>Similar shares of PCPs reported major challenges with coordinating patient care with social services, irrespective of the mix of Medicare coverage types in their patient panel.</a:t>
            </a:r>
          </a:p>
        </p:txBody>
      </p:sp>
    </p:spTree>
    <p:extLst>
      <p:ext uri="{BB962C8B-B14F-4D97-AF65-F5344CB8AC3E}">
        <p14:creationId xmlns:p14="http://schemas.microsoft.com/office/powerpoint/2010/main" val="90850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896234655"/>
              </p:ext>
            </p:extLst>
          </p:nvPr>
        </p:nvGraphicFramePr>
        <p:xfrm>
          <a:off x="71438" y="1404938"/>
          <a:ext cx="8961437" cy="40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510660"/>
            <a:ext cx="8961120" cy="68242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Notes: TM = Traditional fee-for-service Medicare. MA = Medicare Advantage. PCPs = primary care physicians. </a:t>
            </a:r>
            <a:r>
              <a:rPr lang="it-IT" dirty="0"/>
              <a:t>Patient mix categories: “Mostly TM” = 60%–100% TM/0%–&lt;40% MA; “TM/MA Mix” = 40%–&lt;60% TM/40%–&lt;60% MA; “Mostly MA” = 0%–&lt;40% TM/60%–100% MA</a:t>
            </a:r>
            <a:r>
              <a:rPr lang="de-DE" dirty="0"/>
              <a:t>.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Data: Commonwealth Fund International Health Policy Survey of Primary Care Physicians (2022) and Commonwealth Fund analysis of </a:t>
            </a:r>
            <a:r>
              <a:rPr lang="en-US" dirty="0" err="1"/>
              <a:t>CareJourney</a:t>
            </a:r>
            <a:r>
              <a:rPr lang="en-US" dirty="0"/>
              <a:t> 2021 Medicare claims.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890314"/>
            <a:ext cx="8961120" cy="385803"/>
          </a:xfrm>
        </p:spPr>
        <p:txBody>
          <a:bodyPr>
            <a:normAutofit/>
          </a:bodyPr>
          <a:lstStyle/>
          <a:p>
            <a:r>
              <a:rPr lang="en-US"/>
              <a:t>Percentage of primary care physicians who said the amount of time their practice spends on the following tasks is a “major” problem, by patients’ type of Medicare coverage</a:t>
            </a:r>
          </a:p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9" y="0"/>
            <a:ext cx="8961119" cy="822960"/>
          </a:xfrm>
        </p:spPr>
        <p:txBody>
          <a:bodyPr>
            <a:normAutofit/>
          </a:bodyPr>
          <a:lstStyle/>
          <a:p>
            <a:r>
              <a:rPr lang="en-US" spc="-30"/>
              <a:t>PCPs reported major problems with coverage issues, quality reporting, visit documentation, and referral coordination regardless of their patients’ Medicare coverage. </a:t>
            </a:r>
          </a:p>
        </p:txBody>
      </p:sp>
    </p:spTree>
    <p:extLst>
      <p:ext uri="{BB962C8B-B14F-4D97-AF65-F5344CB8AC3E}">
        <p14:creationId xmlns:p14="http://schemas.microsoft.com/office/powerpoint/2010/main" val="2658296405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05D4FC0-6E75-AF4D-B6A6-2225671E4A5A}" vid="{D0BAFC9D-F98E-D747-9BCA-EFB6D5B2F6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">
    <a:dk1>
      <a:srgbClr val="1A1A1A"/>
    </a:dk1>
    <a:lt1>
      <a:srgbClr val="FFFFFF"/>
    </a:lt1>
    <a:dk2>
      <a:srgbClr val="142B41"/>
    </a:dk2>
    <a:lt2>
      <a:srgbClr val="65A591"/>
    </a:lt2>
    <a:accent1>
      <a:srgbClr val="115479"/>
    </a:accent1>
    <a:accent2>
      <a:srgbClr val="F08661"/>
    </a:accent2>
    <a:accent3>
      <a:srgbClr val="3F6777"/>
    </a:accent3>
    <a:accent4>
      <a:srgbClr val="D3AC4C"/>
    </a:accent4>
    <a:accent5>
      <a:srgbClr val="495149"/>
    </a:accent5>
    <a:accent6>
      <a:srgbClr val="417693"/>
    </a:accent6>
    <a:hlink>
      <a:srgbClr val="65A591"/>
    </a:hlink>
    <a:folHlink>
      <a:srgbClr val="929792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8" ma:contentTypeDescription="Create a new document." ma:contentTypeScope="" ma:versionID="79e32d49ae6575f46a30ef2f0eee64ac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7e0189234081f23d595eebfc5a988598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e91428-62e1-404e-8dba-d479e0ef01ba">
      <Terms xmlns="http://schemas.microsoft.com/office/infopath/2007/PartnerControls"/>
    </lcf76f155ced4ddcb4097134ff3c332f>
    <TaxCatchAll xmlns="fd0705cf-2316-48c0-96f8-e5d689de0d99" xsi:nil="true"/>
  </documentManagement>
</p:properties>
</file>

<file path=customXml/itemProps1.xml><?xml version="1.0" encoding="utf-8"?>
<ds:datastoreItem xmlns:ds="http://schemas.openxmlformats.org/officeDocument/2006/customXml" ds:itemID="{4897D183-EB5E-419D-9179-45D57A711A0A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25D0ABD-DAEB-4BE3-8B19-55FE6BB113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454087-5C9C-49BF-B9AE-7193798D4847}">
  <ds:schemaRefs>
    <ds:schemaRef ds:uri="29e91428-62e1-404e-8dba-d479e0ef01ba"/>
    <ds:schemaRef ds:uri="fd0705cf-2316-48c0-96f8-e5d689de0d9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1175</Words>
  <Application>Microsoft Office PowerPoint</Application>
  <PresentationFormat>On-screen Show (4:3)</PresentationFormat>
  <Paragraphs>55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Suisse Int'l Italic</vt:lpstr>
      <vt:lpstr>CMWF_2021</vt:lpstr>
      <vt:lpstr>About one in 10 primary care physicians saw only Medicare Advantage patients, while about one in 20 saw only Traditional Medicare patients in 2021. </vt:lpstr>
      <vt:lpstr>There were few significant differences between how PCPs who mostly saw MA patients and those who mostly saw traditional Medicare patients engaged with and cared for people with chronic conditions.</vt:lpstr>
      <vt:lpstr>PCPs who primarily saw MA patients were significantly more likely to receive notifications about their patients receiving care in other settings, compared to those who focused on traditional Medicare patients.</vt:lpstr>
      <vt:lpstr>Most PCPs said they are not regularly screening their Medicare patients for social needs, regardless of the mix of Medicare coverage types in their patient panel.</vt:lpstr>
      <vt:lpstr>Similar shares of PCPs reported major challenges with coordinating patient care with social services, irrespective of the mix of Medicare coverage types in their patient panel.</vt:lpstr>
      <vt:lpstr>PCPs reported major problems with coverage issues, quality reporting, visit documentation, and referral coordination regardless of their patients’ Medicare coverage.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Does Medicare Advantage Affect the Way Primary Care Practices Deliver Care?</dc:title>
  <dc:creator>as@cmwf.org;gj@cmwf.org</dc:creator>
  <cp:lastModifiedBy>Paul Frame</cp:lastModifiedBy>
  <cp:revision>1</cp:revision>
  <dcterms:created xsi:type="dcterms:W3CDTF">2022-08-24T19:14:32Z</dcterms:created>
  <dcterms:modified xsi:type="dcterms:W3CDTF">2024-03-21T17:41:33Z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