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3"/>
  </p:notesMasterIdLst>
  <p:handoutMasterIdLst>
    <p:handoutMasterId r:id="rId14"/>
  </p:handoutMasterIdLst>
  <p:sldIdLst>
    <p:sldId id="657" r:id="rId5"/>
    <p:sldId id="658" r:id="rId6"/>
    <p:sldId id="659" r:id="rId7"/>
    <p:sldId id="660" r:id="rId8"/>
    <p:sldId id="661" r:id="rId9"/>
    <p:sldId id="671" r:id="rId10"/>
    <p:sldId id="652" r:id="rId11"/>
    <p:sldId id="648" r:id="rId12"/>
  </p:sldIdLst>
  <p:sldSz cx="9144000" cy="6858000" type="screen4x3"/>
  <p:notesSz cx="7172325" cy="9313863"/>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744" userDrawn="1">
          <p15:clr>
            <a:srgbClr val="A4A3A4"/>
          </p15:clr>
        </p15:guide>
        <p15:guide id="4" pos="48" userDrawn="1">
          <p15:clr>
            <a:srgbClr val="A4A3A4"/>
          </p15:clr>
        </p15:guide>
      </p15:sldGuideLst>
    </p:ext>
    <p:ext uri="{2D200454-40CA-4A62-9FC3-DE9A4176ACB9}">
      <p15:notesGuideLst xmlns:p15="http://schemas.microsoft.com/office/powerpoint/2012/main">
        <p15:guide id="1" orient="horz" pos="2934" userDrawn="1">
          <p15:clr>
            <a:srgbClr val="A4A3A4"/>
          </p15:clr>
        </p15:guide>
        <p15:guide id="2" pos="225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72D721-AA11-D711-EB5E-3F61AEE67A84}" name="Arnav Shah" initials="AS" userId="S::AS@cmwf.org::5ebc33c2-31f8-4d34-9c84-ecd25ff70f5f" providerId="AD"/>
  <p188:author id="{F6A6884A-3A3E-B676-A5DD-170733A0E278}" name="Rachel Nuzum" initials="RN" userId="S::RN@CMWF.org::6cba2e44-31ed-4533-9922-29c8021e2963" providerId="AD"/>
  <p188:author id="{05B4AAE9-FA13-B4B0-0C49-DBD509A39007}" name="Relebohile Masitha" initials="RM" userId="S::rm@cmwf.org::55eff3c7-d91b-47f9-a1b1-6eb067a4a12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A3D61B-607F-4D76-8764-E25475CFC3F6}" v="7" dt="2024-04-16T20:04:25.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570"/>
        <p:guide pos="2988"/>
        <p:guide orient="horz" pos="744"/>
        <p:guide pos="48"/>
      </p:guideLst>
    </p:cSldViewPr>
  </p:slideViewPr>
  <p:notesTextViewPr>
    <p:cViewPr>
      <p:scale>
        <a:sx n="1" d="1"/>
        <a:sy n="1" d="1"/>
      </p:scale>
      <p:origin x="0" y="0"/>
    </p:cViewPr>
  </p:notesTextViewPr>
  <p:notesViewPr>
    <p:cSldViewPr snapToGrid="0">
      <p:cViewPr>
        <p:scale>
          <a:sx n="1" d="2"/>
          <a:sy n="1" d="2"/>
        </p:scale>
        <p:origin x="0" y="0"/>
      </p:cViewPr>
      <p:guideLst>
        <p:guide orient="horz" pos="2934"/>
        <p:guide pos="225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54A3D61B-607F-4D76-8764-E25475CFC3F6}"/>
    <pc:docChg chg="modSld">
      <pc:chgData name="Paul Frame" userId="ded3f5c5-00e7-408d-9358-fc292cfa5078" providerId="ADAL" clId="{54A3D61B-607F-4D76-8764-E25475CFC3F6}" dt="2024-04-16T20:01:58.214" v="724" actId="1036"/>
      <pc:docMkLst>
        <pc:docMk/>
      </pc:docMkLst>
      <pc:sldChg chg="modSp mod">
        <pc:chgData name="Paul Frame" userId="ded3f5c5-00e7-408d-9358-fc292cfa5078" providerId="ADAL" clId="{54A3D61B-607F-4D76-8764-E25475CFC3F6}" dt="2024-04-16T20:00:30.917" v="710" actId="1037"/>
        <pc:sldMkLst>
          <pc:docMk/>
          <pc:sldMk cId="829660057" sldId="648"/>
        </pc:sldMkLst>
        <pc:spChg chg="mod">
          <ac:chgData name="Paul Frame" userId="ded3f5c5-00e7-408d-9358-fc292cfa5078" providerId="ADAL" clId="{54A3D61B-607F-4D76-8764-E25475CFC3F6}" dt="2024-04-16T19:58:30.425" v="404" actId="1035"/>
          <ac:spMkLst>
            <pc:docMk/>
            <pc:sldMk cId="829660057" sldId="648"/>
            <ac:spMk id="19" creationId="{F9E3A612-1974-044C-83DB-10DE1333C979}"/>
          </ac:spMkLst>
        </pc:spChg>
        <pc:spChg chg="mod">
          <ac:chgData name="Paul Frame" userId="ded3f5c5-00e7-408d-9358-fc292cfa5078" providerId="ADAL" clId="{54A3D61B-607F-4D76-8764-E25475CFC3F6}" dt="2024-04-16T19:58:46.598" v="456" actId="1038"/>
          <ac:spMkLst>
            <pc:docMk/>
            <pc:sldMk cId="829660057" sldId="648"/>
            <ac:spMk id="20" creationId="{84E481DD-6131-7543-AB66-B1E768E63FAE}"/>
          </ac:spMkLst>
        </pc:spChg>
        <pc:spChg chg="mod">
          <ac:chgData name="Paul Frame" userId="ded3f5c5-00e7-408d-9358-fc292cfa5078" providerId="ADAL" clId="{54A3D61B-607F-4D76-8764-E25475CFC3F6}" dt="2024-04-16T19:59:21.415" v="534" actId="1037"/>
          <ac:spMkLst>
            <pc:docMk/>
            <pc:sldMk cId="829660057" sldId="648"/>
            <ac:spMk id="21" creationId="{2F6C1F2A-F955-0943-90EC-95413AD336EE}"/>
          </ac:spMkLst>
        </pc:spChg>
        <pc:spChg chg="mod">
          <ac:chgData name="Paul Frame" userId="ded3f5c5-00e7-408d-9358-fc292cfa5078" providerId="ADAL" clId="{54A3D61B-607F-4D76-8764-E25475CFC3F6}" dt="2024-04-16T19:59:01.449" v="485" actId="1037"/>
          <ac:spMkLst>
            <pc:docMk/>
            <pc:sldMk cId="829660057" sldId="648"/>
            <ac:spMk id="22" creationId="{5924512A-EA04-8A44-871E-8F929BC3BD06}"/>
          </ac:spMkLst>
        </pc:spChg>
        <pc:spChg chg="mod">
          <ac:chgData name="Paul Frame" userId="ded3f5c5-00e7-408d-9358-fc292cfa5078" providerId="ADAL" clId="{54A3D61B-607F-4D76-8764-E25475CFC3F6}" dt="2024-04-16T19:59:49.938" v="581" actId="1036"/>
          <ac:spMkLst>
            <pc:docMk/>
            <pc:sldMk cId="829660057" sldId="648"/>
            <ac:spMk id="23" creationId="{6005777D-67E8-C743-8F20-57DA13CD420B}"/>
          </ac:spMkLst>
        </pc:spChg>
        <pc:spChg chg="mod">
          <ac:chgData name="Paul Frame" userId="ded3f5c5-00e7-408d-9358-fc292cfa5078" providerId="ADAL" clId="{54A3D61B-607F-4D76-8764-E25475CFC3F6}" dt="2024-04-16T20:00:07.121" v="612" actId="1038"/>
          <ac:spMkLst>
            <pc:docMk/>
            <pc:sldMk cId="829660057" sldId="648"/>
            <ac:spMk id="24" creationId="{F2D4FBE4-C48B-9846-95CF-50E890ADFA5A}"/>
          </ac:spMkLst>
        </pc:spChg>
        <pc:spChg chg="mod">
          <ac:chgData name="Paul Frame" userId="ded3f5c5-00e7-408d-9358-fc292cfa5078" providerId="ADAL" clId="{54A3D61B-607F-4D76-8764-E25475CFC3F6}" dt="2024-04-16T20:00:16.832" v="634" actId="1038"/>
          <ac:spMkLst>
            <pc:docMk/>
            <pc:sldMk cId="829660057" sldId="648"/>
            <ac:spMk id="25" creationId="{BD0B3239-6520-C348-B65D-2137C80091D3}"/>
          </ac:spMkLst>
        </pc:spChg>
        <pc:spChg chg="mod">
          <ac:chgData name="Paul Frame" userId="ded3f5c5-00e7-408d-9358-fc292cfa5078" providerId="ADAL" clId="{54A3D61B-607F-4D76-8764-E25475CFC3F6}" dt="2024-04-16T20:00:30.917" v="710" actId="1037"/>
          <ac:spMkLst>
            <pc:docMk/>
            <pc:sldMk cId="829660057" sldId="648"/>
            <ac:spMk id="26" creationId="{4A52981B-0882-844A-9040-897D49392C1B}"/>
          </ac:spMkLst>
        </pc:spChg>
      </pc:sldChg>
      <pc:sldChg chg="modSp mod">
        <pc:chgData name="Paul Frame" userId="ded3f5c5-00e7-408d-9358-fc292cfa5078" providerId="ADAL" clId="{54A3D61B-607F-4D76-8764-E25475CFC3F6}" dt="2024-04-16T18:56:24.314" v="389" actId="1036"/>
        <pc:sldMkLst>
          <pc:docMk/>
          <pc:sldMk cId="2163466550" sldId="652"/>
        </pc:sldMkLst>
        <pc:spChg chg="mod">
          <ac:chgData name="Paul Frame" userId="ded3f5c5-00e7-408d-9358-fc292cfa5078" providerId="ADAL" clId="{54A3D61B-607F-4D76-8764-E25475CFC3F6}" dt="2024-04-16T18:45:59.841" v="372" actId="1036"/>
          <ac:spMkLst>
            <pc:docMk/>
            <pc:sldMk cId="2163466550" sldId="652"/>
            <ac:spMk id="23" creationId="{3F213077-B836-794F-8130-A02E265BFE32}"/>
          </ac:spMkLst>
        </pc:spChg>
        <pc:spChg chg="mod">
          <ac:chgData name="Paul Frame" userId="ded3f5c5-00e7-408d-9358-fc292cfa5078" providerId="ADAL" clId="{54A3D61B-607F-4D76-8764-E25475CFC3F6}" dt="2024-04-16T18:56:24.314" v="389" actId="1036"/>
          <ac:spMkLst>
            <pc:docMk/>
            <pc:sldMk cId="2163466550" sldId="652"/>
            <ac:spMk id="25" creationId="{C577FF98-C44E-5B4D-8C95-2E7EBE4B4DC9}"/>
          </ac:spMkLst>
        </pc:spChg>
        <pc:spChg chg="mod">
          <ac:chgData name="Paul Frame" userId="ded3f5c5-00e7-408d-9358-fc292cfa5078" providerId="ADAL" clId="{54A3D61B-607F-4D76-8764-E25475CFC3F6}" dt="2024-04-16T18:45:18.154" v="311" actId="1036"/>
          <ac:spMkLst>
            <pc:docMk/>
            <pc:sldMk cId="2163466550" sldId="652"/>
            <ac:spMk id="26" creationId="{24E215C4-B674-F24F-894A-C9FD6D40D04D}"/>
          </ac:spMkLst>
        </pc:spChg>
        <pc:spChg chg="mod">
          <ac:chgData name="Paul Frame" userId="ded3f5c5-00e7-408d-9358-fc292cfa5078" providerId="ADAL" clId="{54A3D61B-607F-4D76-8764-E25475CFC3F6}" dt="2024-04-16T18:43:15.674" v="89" actId="1038"/>
          <ac:spMkLst>
            <pc:docMk/>
            <pc:sldMk cId="2163466550" sldId="652"/>
            <ac:spMk id="27" creationId="{E26A340D-EE84-A54F-BF4C-CE10998279A7}"/>
          </ac:spMkLst>
        </pc:spChg>
        <pc:spChg chg="mod">
          <ac:chgData name="Paul Frame" userId="ded3f5c5-00e7-408d-9358-fc292cfa5078" providerId="ADAL" clId="{54A3D61B-607F-4D76-8764-E25475CFC3F6}" dt="2024-04-16T18:45:42.076" v="363" actId="1036"/>
          <ac:spMkLst>
            <pc:docMk/>
            <pc:sldMk cId="2163466550" sldId="652"/>
            <ac:spMk id="28" creationId="{9A4A4A46-AE61-D648-9C92-1EC6C91AB90F}"/>
          </ac:spMkLst>
        </pc:spChg>
        <pc:spChg chg="mod">
          <ac:chgData name="Paul Frame" userId="ded3f5c5-00e7-408d-9358-fc292cfa5078" providerId="ADAL" clId="{54A3D61B-607F-4D76-8764-E25475CFC3F6}" dt="2024-04-16T18:44:53.884" v="264" actId="1035"/>
          <ac:spMkLst>
            <pc:docMk/>
            <pc:sldMk cId="2163466550" sldId="652"/>
            <ac:spMk id="29" creationId="{EE31CA0B-CD42-AE41-8705-1A5444867ACD}"/>
          </ac:spMkLst>
        </pc:spChg>
        <pc:spChg chg="mod">
          <ac:chgData name="Paul Frame" userId="ded3f5c5-00e7-408d-9358-fc292cfa5078" providerId="ADAL" clId="{54A3D61B-607F-4D76-8764-E25475CFC3F6}" dt="2024-04-16T18:45:09.338" v="294" actId="1035"/>
          <ac:spMkLst>
            <pc:docMk/>
            <pc:sldMk cId="2163466550" sldId="652"/>
            <ac:spMk id="30" creationId="{F65FF06D-D302-C84A-8654-D7D5AE495F52}"/>
          </ac:spMkLst>
        </pc:spChg>
        <pc:spChg chg="mod">
          <ac:chgData name="Paul Frame" userId="ded3f5c5-00e7-408d-9358-fc292cfa5078" providerId="ADAL" clId="{54A3D61B-607F-4D76-8764-E25475CFC3F6}" dt="2024-04-16T18:43:51.435" v="159" actId="1036"/>
          <ac:spMkLst>
            <pc:docMk/>
            <pc:sldMk cId="2163466550" sldId="652"/>
            <ac:spMk id="32" creationId="{32FDAA93-B91D-8A44-A20C-E9DF9EF70A6F}"/>
          </ac:spMkLst>
        </pc:spChg>
        <pc:spChg chg="mod">
          <ac:chgData name="Paul Frame" userId="ded3f5c5-00e7-408d-9358-fc292cfa5078" providerId="ADAL" clId="{54A3D61B-607F-4D76-8764-E25475CFC3F6}" dt="2024-04-16T18:44:58.859" v="271" actId="1037"/>
          <ac:spMkLst>
            <pc:docMk/>
            <pc:sldMk cId="2163466550" sldId="652"/>
            <ac:spMk id="33" creationId="{2D89603E-6EE9-224B-98E4-C01AF15C8BE4}"/>
          </ac:spMkLst>
        </pc:spChg>
      </pc:sldChg>
      <pc:sldChg chg="modSp mod">
        <pc:chgData name="Paul Frame" userId="ded3f5c5-00e7-408d-9358-fc292cfa5078" providerId="ADAL" clId="{54A3D61B-607F-4D76-8764-E25475CFC3F6}" dt="2024-04-16T20:01:58.214" v="724" actId="1036"/>
        <pc:sldMkLst>
          <pc:docMk/>
          <pc:sldMk cId="1847321251" sldId="671"/>
        </pc:sldMkLst>
        <pc:spChg chg="mod">
          <ac:chgData name="Paul Frame" userId="ded3f5c5-00e7-408d-9358-fc292cfa5078" providerId="ADAL" clId="{54A3D61B-607F-4D76-8764-E25475CFC3F6}" dt="2024-04-16T20:01:46.826" v="715" actId="1038"/>
          <ac:spMkLst>
            <pc:docMk/>
            <pc:sldMk cId="1847321251" sldId="671"/>
            <ac:spMk id="21" creationId="{07CA7BE6-DF9B-9941-BB0C-7F3111BFA779}"/>
          </ac:spMkLst>
        </pc:spChg>
        <pc:spChg chg="mod">
          <ac:chgData name="Paul Frame" userId="ded3f5c5-00e7-408d-9358-fc292cfa5078" providerId="ADAL" clId="{54A3D61B-607F-4D76-8764-E25475CFC3F6}" dt="2024-04-16T20:01:58.214" v="724" actId="1036"/>
          <ac:spMkLst>
            <pc:docMk/>
            <pc:sldMk cId="1847321251" sldId="671"/>
            <ac:spMk id="28" creationId="{0AF2DFA0-AA5D-2C42-AC82-EADF3C524E2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3.3820663878664947E-2"/>
          <c:w val="0.9589322445805385"/>
          <c:h val="0.81274832130584629"/>
        </c:manualLayout>
      </c:layout>
      <c:lineChart>
        <c:grouping val="standard"/>
        <c:varyColors val="0"/>
        <c:ser>
          <c:idx val="0"/>
          <c:order val="0"/>
          <c:tx>
            <c:strRef>
              <c:f>Sheet1!$B$1</c:f>
              <c:strCache>
                <c:ptCount val="1"/>
                <c:pt idx="0">
                  <c:v>Best score achieved in state</c:v>
                </c:pt>
              </c:strCache>
            </c:strRef>
          </c:tx>
          <c:spPr>
            <a:ln w="28575" cap="rnd">
              <a:noFill/>
              <a:round/>
            </a:ln>
            <a:effectLst/>
          </c:spPr>
          <c:marker>
            <c:symbol val="circle"/>
            <c:size val="9"/>
            <c:spPr>
              <a:solidFill>
                <a:schemeClr val="bg1">
                  <a:lumMod val="85000"/>
                </a:schemeClr>
              </a:solidFill>
              <a:ln w="9525">
                <a:noFill/>
              </a:ln>
              <a:effectLst/>
            </c:spPr>
          </c:marker>
          <c:cat>
            <c:strRef>
              <c:f>Sheet1!$A$2:$A$52</c:f>
              <c:strCache>
                <c:ptCount val="51"/>
                <c:pt idx="0">
                  <c:v>Massachusetts</c:v>
                </c:pt>
                <c:pt idx="1">
                  <c:v>Maryland</c:v>
                </c:pt>
                <c:pt idx="2">
                  <c:v>New Jersey</c:v>
                </c:pt>
                <c:pt idx="3">
                  <c:v>Pennsylvania</c:v>
                </c:pt>
                <c:pt idx="4">
                  <c:v>Hawaii</c:v>
                </c:pt>
                <c:pt idx="5">
                  <c:v>Virginia</c:v>
                </c:pt>
                <c:pt idx="6">
                  <c:v>Ohio</c:v>
                </c:pt>
                <c:pt idx="7">
                  <c:v>Washington</c:v>
                </c:pt>
                <c:pt idx="8">
                  <c:v>Illinois</c:v>
                </c:pt>
                <c:pt idx="9">
                  <c:v>California</c:v>
                </c:pt>
                <c:pt idx="10">
                  <c:v>Oregon</c:v>
                </c:pt>
                <c:pt idx="11">
                  <c:v>Michigan</c:v>
                </c:pt>
                <c:pt idx="12">
                  <c:v>New York</c:v>
                </c:pt>
                <c:pt idx="13">
                  <c:v>Colorado</c:v>
                </c:pt>
                <c:pt idx="14">
                  <c:v>Iowa</c:v>
                </c:pt>
                <c:pt idx="15">
                  <c:v>Connecticut</c:v>
                </c:pt>
                <c:pt idx="16">
                  <c:v>Texas</c:v>
                </c:pt>
                <c:pt idx="17">
                  <c:v>North Carolina</c:v>
                </c:pt>
                <c:pt idx="18">
                  <c:v>Florida</c:v>
                </c:pt>
                <c:pt idx="19">
                  <c:v>Arizona</c:v>
                </c:pt>
                <c:pt idx="20">
                  <c:v>Missouri</c:v>
                </c:pt>
                <c:pt idx="21">
                  <c:v>Indiana</c:v>
                </c:pt>
                <c:pt idx="22">
                  <c:v>Kansas</c:v>
                </c:pt>
                <c:pt idx="23">
                  <c:v>Minnesota</c:v>
                </c:pt>
                <c:pt idx="24">
                  <c:v>Nevada</c:v>
                </c:pt>
                <c:pt idx="25">
                  <c:v>Georgia</c:v>
                </c:pt>
                <c:pt idx="26">
                  <c:v>Utah</c:v>
                </c:pt>
                <c:pt idx="27">
                  <c:v>Tennessee</c:v>
                </c:pt>
                <c:pt idx="28">
                  <c:v>Oklahoma</c:v>
                </c:pt>
                <c:pt idx="29">
                  <c:v>Arkansas</c:v>
                </c:pt>
                <c:pt idx="30">
                  <c:v>Alaska</c:v>
                </c:pt>
                <c:pt idx="31">
                  <c:v>Alabama</c:v>
                </c:pt>
                <c:pt idx="32">
                  <c:v>Delaware</c:v>
                </c:pt>
                <c:pt idx="33">
                  <c:v>District of Columbia</c:v>
                </c:pt>
                <c:pt idx="34">
                  <c:v>Idaho</c:v>
                </c:pt>
                <c:pt idx="35">
                  <c:v>Kentucky</c:v>
                </c:pt>
                <c:pt idx="36">
                  <c:v>Louisiana</c:v>
                </c:pt>
                <c:pt idx="37">
                  <c:v>Maine</c:v>
                </c:pt>
                <c:pt idx="38">
                  <c:v>Mississippi</c:v>
                </c:pt>
                <c:pt idx="39">
                  <c:v>Montana</c:v>
                </c:pt>
                <c:pt idx="40">
                  <c:v>Nebraska</c:v>
                </c:pt>
                <c:pt idx="41">
                  <c:v>New Hampshire</c:v>
                </c:pt>
                <c:pt idx="42">
                  <c:v>New Mexico</c:v>
                </c:pt>
                <c:pt idx="43">
                  <c:v>North Dakota</c:v>
                </c:pt>
                <c:pt idx="44">
                  <c:v>Rhode Island</c:v>
                </c:pt>
                <c:pt idx="45">
                  <c:v>South Carolina</c:v>
                </c:pt>
                <c:pt idx="46">
                  <c:v>South Dakota</c:v>
                </c:pt>
                <c:pt idx="47">
                  <c:v>Vermont</c:v>
                </c:pt>
                <c:pt idx="48">
                  <c:v>West Virginia</c:v>
                </c:pt>
                <c:pt idx="49">
                  <c:v>Wisconsin</c:v>
                </c:pt>
                <c:pt idx="50">
                  <c:v>Wyoming</c:v>
                </c:pt>
              </c:strCache>
            </c:strRef>
          </c:cat>
          <c:val>
            <c:numRef>
              <c:f>Sheet1!$B$2:$B$52</c:f>
              <c:numCache>
                <c:formatCode>General</c:formatCode>
                <c:ptCount val="51"/>
                <c:pt idx="0">
                  <c:v>99</c:v>
                </c:pt>
                <c:pt idx="1">
                  <c:v>97</c:v>
                </c:pt>
                <c:pt idx="2">
                  <c:v>97</c:v>
                </c:pt>
                <c:pt idx="3">
                  <c:v>96</c:v>
                </c:pt>
                <c:pt idx="4">
                  <c:v>95</c:v>
                </c:pt>
                <c:pt idx="5">
                  <c:v>94</c:v>
                </c:pt>
                <c:pt idx="6">
                  <c:v>93</c:v>
                </c:pt>
                <c:pt idx="7">
                  <c:v>93</c:v>
                </c:pt>
                <c:pt idx="8">
                  <c:v>92</c:v>
                </c:pt>
                <c:pt idx="9">
                  <c:v>89</c:v>
                </c:pt>
                <c:pt idx="10">
                  <c:v>88</c:v>
                </c:pt>
                <c:pt idx="11">
                  <c:v>84</c:v>
                </c:pt>
                <c:pt idx="12">
                  <c:v>89</c:v>
                </c:pt>
                <c:pt idx="13">
                  <c:v>92</c:v>
                </c:pt>
                <c:pt idx="14">
                  <c:v>87</c:v>
                </c:pt>
                <c:pt idx="15">
                  <c:v>98</c:v>
                </c:pt>
                <c:pt idx="16">
                  <c:v>74</c:v>
                </c:pt>
                <c:pt idx="17">
                  <c:v>82</c:v>
                </c:pt>
                <c:pt idx="18">
                  <c:v>70</c:v>
                </c:pt>
                <c:pt idx="19">
                  <c:v>73</c:v>
                </c:pt>
                <c:pt idx="20">
                  <c:v>65</c:v>
                </c:pt>
                <c:pt idx="21">
                  <c:v>64</c:v>
                </c:pt>
                <c:pt idx="22">
                  <c:v>72</c:v>
                </c:pt>
                <c:pt idx="23">
                  <c:v>90</c:v>
                </c:pt>
                <c:pt idx="24">
                  <c:v>64</c:v>
                </c:pt>
                <c:pt idx="25">
                  <c:v>67</c:v>
                </c:pt>
                <c:pt idx="26">
                  <c:v>88</c:v>
                </c:pt>
                <c:pt idx="27">
                  <c:v>59</c:v>
                </c:pt>
                <c:pt idx="28">
                  <c:v>47</c:v>
                </c:pt>
                <c:pt idx="29">
                  <c:v>47</c:v>
                </c:pt>
                <c:pt idx="30">
                  <c:v>65</c:v>
                </c:pt>
              </c:numCache>
            </c:numRef>
          </c:val>
          <c:smooth val="0"/>
          <c:extLst>
            <c:ext xmlns:c16="http://schemas.microsoft.com/office/drawing/2014/chart" uri="{C3380CC4-5D6E-409C-BE32-E72D297353CC}">
              <c16:uniqueId val="{00000000-3F04-4410-A12A-8D2CA3675162}"/>
            </c:ext>
          </c:extLst>
        </c:ser>
        <c:ser>
          <c:idx val="1"/>
          <c:order val="1"/>
          <c:tx>
            <c:strRef>
              <c:f>Sheet1!$C$1</c:f>
              <c:strCache>
                <c:ptCount val="1"/>
                <c:pt idx="0">
                  <c:v>AANHPI</c:v>
                </c:pt>
              </c:strCache>
            </c:strRef>
          </c:tx>
          <c:spPr>
            <a:ln w="25400" cap="rnd">
              <a:noFill/>
              <a:round/>
            </a:ln>
            <a:effectLst/>
          </c:spPr>
          <c:marker>
            <c:symbol val="circle"/>
            <c:size val="9"/>
            <c:spPr>
              <a:solidFill>
                <a:schemeClr val="accent2"/>
              </a:solidFill>
              <a:ln w="9525">
                <a:noFill/>
              </a:ln>
              <a:effectLst/>
            </c:spPr>
          </c:marker>
          <c:cat>
            <c:strRef>
              <c:f>Sheet1!$A$2:$A$52</c:f>
              <c:strCache>
                <c:ptCount val="51"/>
                <c:pt idx="0">
                  <c:v>Massachusetts</c:v>
                </c:pt>
                <c:pt idx="1">
                  <c:v>Maryland</c:v>
                </c:pt>
                <c:pt idx="2">
                  <c:v>New Jersey</c:v>
                </c:pt>
                <c:pt idx="3">
                  <c:v>Pennsylvania</c:v>
                </c:pt>
                <c:pt idx="4">
                  <c:v>Hawaii</c:v>
                </c:pt>
                <c:pt idx="5">
                  <c:v>Virginia</c:v>
                </c:pt>
                <c:pt idx="6">
                  <c:v>Ohio</c:v>
                </c:pt>
                <c:pt idx="7">
                  <c:v>Washington</c:v>
                </c:pt>
                <c:pt idx="8">
                  <c:v>Illinois</c:v>
                </c:pt>
                <c:pt idx="9">
                  <c:v>California</c:v>
                </c:pt>
                <c:pt idx="10">
                  <c:v>Oregon</c:v>
                </c:pt>
                <c:pt idx="11">
                  <c:v>Michigan</c:v>
                </c:pt>
                <c:pt idx="12">
                  <c:v>New York</c:v>
                </c:pt>
                <c:pt idx="13">
                  <c:v>Colorado</c:v>
                </c:pt>
                <c:pt idx="14">
                  <c:v>Iowa</c:v>
                </c:pt>
                <c:pt idx="15">
                  <c:v>Connecticut</c:v>
                </c:pt>
                <c:pt idx="16">
                  <c:v>Texas</c:v>
                </c:pt>
                <c:pt idx="17">
                  <c:v>North Carolina</c:v>
                </c:pt>
                <c:pt idx="18">
                  <c:v>Florida</c:v>
                </c:pt>
                <c:pt idx="19">
                  <c:v>Arizona</c:v>
                </c:pt>
                <c:pt idx="20">
                  <c:v>Missouri</c:v>
                </c:pt>
                <c:pt idx="21">
                  <c:v>Indiana</c:v>
                </c:pt>
                <c:pt idx="22">
                  <c:v>Kansas</c:v>
                </c:pt>
                <c:pt idx="23">
                  <c:v>Minnesota</c:v>
                </c:pt>
                <c:pt idx="24">
                  <c:v>Nevada</c:v>
                </c:pt>
                <c:pt idx="25">
                  <c:v>Georgia</c:v>
                </c:pt>
                <c:pt idx="26">
                  <c:v>Utah</c:v>
                </c:pt>
                <c:pt idx="27">
                  <c:v>Tennessee</c:v>
                </c:pt>
                <c:pt idx="28">
                  <c:v>Oklahoma</c:v>
                </c:pt>
                <c:pt idx="29">
                  <c:v>Arkansas</c:v>
                </c:pt>
                <c:pt idx="30">
                  <c:v>Alaska</c:v>
                </c:pt>
                <c:pt idx="31">
                  <c:v>Alabama</c:v>
                </c:pt>
                <c:pt idx="32">
                  <c:v>Delaware</c:v>
                </c:pt>
                <c:pt idx="33">
                  <c:v>District of Columbia</c:v>
                </c:pt>
                <c:pt idx="34">
                  <c:v>Idaho</c:v>
                </c:pt>
                <c:pt idx="35">
                  <c:v>Kentucky</c:v>
                </c:pt>
                <c:pt idx="36">
                  <c:v>Louisiana</c:v>
                </c:pt>
                <c:pt idx="37">
                  <c:v>Maine</c:v>
                </c:pt>
                <c:pt idx="38">
                  <c:v>Mississippi</c:v>
                </c:pt>
                <c:pt idx="39">
                  <c:v>Montana</c:v>
                </c:pt>
                <c:pt idx="40">
                  <c:v>Nebraska</c:v>
                </c:pt>
                <c:pt idx="41">
                  <c:v>New Hampshire</c:v>
                </c:pt>
                <c:pt idx="42">
                  <c:v>New Mexico</c:v>
                </c:pt>
                <c:pt idx="43">
                  <c:v>North Dakota</c:v>
                </c:pt>
                <c:pt idx="44">
                  <c:v>Rhode Island</c:v>
                </c:pt>
                <c:pt idx="45">
                  <c:v>South Carolina</c:v>
                </c:pt>
                <c:pt idx="46">
                  <c:v>South Dakota</c:v>
                </c:pt>
                <c:pt idx="47">
                  <c:v>Vermont</c:v>
                </c:pt>
                <c:pt idx="48">
                  <c:v>West Virginia</c:v>
                </c:pt>
                <c:pt idx="49">
                  <c:v>Wisconsin</c:v>
                </c:pt>
                <c:pt idx="50">
                  <c:v>Wyoming</c:v>
                </c:pt>
              </c:strCache>
            </c:strRef>
          </c:cat>
          <c:val>
            <c:numRef>
              <c:f>Sheet1!$C$2:$C$52</c:f>
              <c:numCache>
                <c:formatCode>General</c:formatCode>
                <c:ptCount val="51"/>
                <c:pt idx="0">
                  <c:v>99</c:v>
                </c:pt>
                <c:pt idx="1">
                  <c:v>97</c:v>
                </c:pt>
                <c:pt idx="2">
                  <c:v>97</c:v>
                </c:pt>
                <c:pt idx="3">
                  <c:v>96</c:v>
                </c:pt>
                <c:pt idx="4">
                  <c:v>95</c:v>
                </c:pt>
                <c:pt idx="5">
                  <c:v>94</c:v>
                </c:pt>
                <c:pt idx="6">
                  <c:v>93</c:v>
                </c:pt>
                <c:pt idx="7">
                  <c:v>93</c:v>
                </c:pt>
                <c:pt idx="8">
                  <c:v>92</c:v>
                </c:pt>
                <c:pt idx="9">
                  <c:v>89</c:v>
                </c:pt>
                <c:pt idx="10">
                  <c:v>88</c:v>
                </c:pt>
                <c:pt idx="11">
                  <c:v>84</c:v>
                </c:pt>
                <c:pt idx="12">
                  <c:v>84</c:v>
                </c:pt>
                <c:pt idx="13">
                  <c:v>80</c:v>
                </c:pt>
                <c:pt idx="14">
                  <c:v>80</c:v>
                </c:pt>
                <c:pt idx="15">
                  <c:v>78</c:v>
                </c:pt>
                <c:pt idx="16">
                  <c:v>74</c:v>
                </c:pt>
                <c:pt idx="17">
                  <c:v>71</c:v>
                </c:pt>
                <c:pt idx="18">
                  <c:v>70</c:v>
                </c:pt>
                <c:pt idx="19">
                  <c:v>66</c:v>
                </c:pt>
                <c:pt idx="20">
                  <c:v>65</c:v>
                </c:pt>
                <c:pt idx="21">
                  <c:v>61</c:v>
                </c:pt>
                <c:pt idx="22">
                  <c:v>60</c:v>
                </c:pt>
                <c:pt idx="23">
                  <c:v>57</c:v>
                </c:pt>
                <c:pt idx="24">
                  <c:v>56</c:v>
                </c:pt>
                <c:pt idx="25">
                  <c:v>55</c:v>
                </c:pt>
                <c:pt idx="26">
                  <c:v>54</c:v>
                </c:pt>
                <c:pt idx="27">
                  <c:v>47</c:v>
                </c:pt>
                <c:pt idx="28">
                  <c:v>44</c:v>
                </c:pt>
                <c:pt idx="29">
                  <c:v>37</c:v>
                </c:pt>
                <c:pt idx="30">
                  <c:v>35</c:v>
                </c:pt>
              </c:numCache>
            </c:numRef>
          </c:val>
          <c:smooth val="0"/>
          <c:extLst>
            <c:ext xmlns:c16="http://schemas.microsoft.com/office/drawing/2014/chart" uri="{C3380CC4-5D6E-409C-BE32-E72D297353CC}">
              <c16:uniqueId val="{00000001-3F04-4410-A12A-8D2CA3675162}"/>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84944096"/>
        <c:crossesAt val="50"/>
        <c:auto val="1"/>
        <c:lblAlgn val="ctr"/>
        <c:lblOffset val="100"/>
        <c:noMultiLvlLbl val="0"/>
      </c:catAx>
      <c:valAx>
        <c:axId val="1584944096"/>
        <c:scaling>
          <c:orientation val="minMax"/>
          <c:max val="100"/>
          <c:min val="0"/>
        </c:scaling>
        <c:delete val="0"/>
        <c:axPos val="l"/>
        <c:majorGridlines>
          <c:spPr>
            <a:ln w="9525" cap="flat" cmpd="sng" algn="ctr">
              <a:solidFill>
                <a:schemeClr val="bg1">
                  <a:lumMod val="9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legend>
      <c:legendPos val="t"/>
      <c:layout>
        <c:manualLayout>
          <c:xMode val="edge"/>
          <c:yMode val="edge"/>
          <c:x val="0.69621790324868793"/>
          <c:y val="1.5027839368253299E-2"/>
          <c:w val="0.29841937605592023"/>
          <c:h val="0.15347399864299791"/>
        </c:manualLayout>
      </c:layout>
      <c:overlay val="0"/>
      <c:spPr>
        <a:noFill/>
        <a:ln>
          <a:noFill/>
        </a:ln>
        <a:effectLst/>
      </c:spPr>
      <c:txPr>
        <a:bodyPr rot="0" spcFirstLastPara="1" vertOverflow="ellipsis" vert="horz" wrap="square" anchor="t"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3.3820663878664947E-2"/>
          <c:w val="0.9589322445805385"/>
          <c:h val="0.81274832130584629"/>
        </c:manualLayout>
      </c:layout>
      <c:lineChart>
        <c:grouping val="standard"/>
        <c:varyColors val="0"/>
        <c:ser>
          <c:idx val="1"/>
          <c:order val="0"/>
          <c:tx>
            <c:strRef>
              <c:f>Sheet1!$B$1</c:f>
              <c:strCache>
                <c:ptCount val="1"/>
                <c:pt idx="0">
                  <c:v>Best score achieved in state</c:v>
                </c:pt>
              </c:strCache>
            </c:strRef>
          </c:tx>
          <c:spPr>
            <a:ln w="25400" cap="rnd">
              <a:noFill/>
              <a:round/>
            </a:ln>
            <a:effectLst/>
          </c:spPr>
          <c:marker>
            <c:symbol val="circle"/>
            <c:size val="9"/>
            <c:spPr>
              <a:solidFill>
                <a:schemeClr val="bg1">
                  <a:lumMod val="85000"/>
                </a:schemeClr>
              </a:solidFill>
              <a:ln w="9525">
                <a:noFill/>
              </a:ln>
              <a:effectLst/>
            </c:spPr>
          </c:marker>
          <c:cat>
            <c:strRef>
              <c:f>Sheet1!$A$2:$A$52</c:f>
              <c:strCache>
                <c:ptCount val="51"/>
                <c:pt idx="0">
                  <c:v>North Carolina</c:v>
                </c:pt>
                <c:pt idx="1">
                  <c:v>New Mexico</c:v>
                </c:pt>
                <c:pt idx="2">
                  <c:v>California</c:v>
                </c:pt>
                <c:pt idx="3">
                  <c:v>Oklahoma</c:v>
                </c:pt>
                <c:pt idx="4">
                  <c:v>Washington</c:v>
                </c:pt>
                <c:pt idx="5">
                  <c:v>Arizona</c:v>
                </c:pt>
                <c:pt idx="6">
                  <c:v>Montana</c:v>
                </c:pt>
                <c:pt idx="7">
                  <c:v>Alaska</c:v>
                </c:pt>
                <c:pt idx="8">
                  <c:v>North Dakota</c:v>
                </c:pt>
                <c:pt idx="9">
                  <c:v>South Dakota</c:v>
                </c:pt>
                <c:pt idx="10">
                  <c:v>Alabama</c:v>
                </c:pt>
                <c:pt idx="11">
                  <c:v>Arkansas</c:v>
                </c:pt>
                <c:pt idx="12">
                  <c:v>Colorado</c:v>
                </c:pt>
                <c:pt idx="13">
                  <c:v>Connecticut</c:v>
                </c:pt>
                <c:pt idx="14">
                  <c:v>Delaware</c:v>
                </c:pt>
                <c:pt idx="15">
                  <c:v>District of Columbia</c:v>
                </c:pt>
                <c:pt idx="16">
                  <c:v>Florida</c:v>
                </c:pt>
                <c:pt idx="17">
                  <c:v>Georgia</c:v>
                </c:pt>
                <c:pt idx="18">
                  <c:v>Hawaii</c:v>
                </c:pt>
                <c:pt idx="19">
                  <c:v>Idaho</c:v>
                </c:pt>
                <c:pt idx="20">
                  <c:v>Illinois</c:v>
                </c:pt>
                <c:pt idx="21">
                  <c:v>Indiana</c:v>
                </c:pt>
                <c:pt idx="22">
                  <c:v>Iowa</c:v>
                </c:pt>
                <c:pt idx="23">
                  <c:v>Kansas</c:v>
                </c:pt>
                <c:pt idx="24">
                  <c:v>Kentucky</c:v>
                </c:pt>
                <c:pt idx="25">
                  <c:v>Louisiana</c:v>
                </c:pt>
                <c:pt idx="26">
                  <c:v>Maine</c:v>
                </c:pt>
                <c:pt idx="27">
                  <c:v>Maryland</c:v>
                </c:pt>
                <c:pt idx="28">
                  <c:v>Massachusetts</c:v>
                </c:pt>
                <c:pt idx="29">
                  <c:v>Michigan</c:v>
                </c:pt>
                <c:pt idx="30">
                  <c:v>Minnesota</c:v>
                </c:pt>
                <c:pt idx="31">
                  <c:v>Mississippi</c:v>
                </c:pt>
                <c:pt idx="32">
                  <c:v>Missouri</c:v>
                </c:pt>
                <c:pt idx="33">
                  <c:v>Nebraska</c:v>
                </c:pt>
                <c:pt idx="34">
                  <c:v>Nevada</c:v>
                </c:pt>
                <c:pt idx="35">
                  <c:v>New Hampshire</c:v>
                </c:pt>
                <c:pt idx="36">
                  <c:v>New Jersey</c:v>
                </c:pt>
                <c:pt idx="37">
                  <c:v>New York</c:v>
                </c:pt>
                <c:pt idx="38">
                  <c:v>Ohio</c:v>
                </c:pt>
                <c:pt idx="39">
                  <c:v>Oregon</c:v>
                </c:pt>
                <c:pt idx="40">
                  <c:v>Pennsylvania</c:v>
                </c:pt>
                <c:pt idx="41">
                  <c:v>Rhode Island</c:v>
                </c:pt>
                <c:pt idx="42">
                  <c:v>South Carolina</c:v>
                </c:pt>
                <c:pt idx="43">
                  <c:v>Tennessee</c:v>
                </c:pt>
                <c:pt idx="44">
                  <c:v>Texas</c:v>
                </c:pt>
                <c:pt idx="45">
                  <c:v>Utah</c:v>
                </c:pt>
                <c:pt idx="46">
                  <c:v>Vermont</c:v>
                </c:pt>
                <c:pt idx="47">
                  <c:v>Virginia</c:v>
                </c:pt>
                <c:pt idx="48">
                  <c:v>West Virginia</c:v>
                </c:pt>
                <c:pt idx="49">
                  <c:v>Wisconsin</c:v>
                </c:pt>
                <c:pt idx="50">
                  <c:v>Wyoming</c:v>
                </c:pt>
              </c:strCache>
            </c:strRef>
          </c:cat>
          <c:val>
            <c:numRef>
              <c:f>Sheet1!$B$2:$B$52</c:f>
              <c:numCache>
                <c:formatCode>General</c:formatCode>
                <c:ptCount val="51"/>
                <c:pt idx="0">
                  <c:v>82</c:v>
                </c:pt>
                <c:pt idx="1">
                  <c:v>71</c:v>
                </c:pt>
                <c:pt idx="2">
                  <c:v>89</c:v>
                </c:pt>
                <c:pt idx="3">
                  <c:v>47</c:v>
                </c:pt>
                <c:pt idx="4">
                  <c:v>93</c:v>
                </c:pt>
                <c:pt idx="5">
                  <c:v>73</c:v>
                </c:pt>
                <c:pt idx="6">
                  <c:v>68</c:v>
                </c:pt>
                <c:pt idx="7">
                  <c:v>65</c:v>
                </c:pt>
                <c:pt idx="8">
                  <c:v>84</c:v>
                </c:pt>
                <c:pt idx="9">
                  <c:v>76</c:v>
                </c:pt>
              </c:numCache>
            </c:numRef>
          </c:val>
          <c:smooth val="0"/>
          <c:extLst>
            <c:ext xmlns:c16="http://schemas.microsoft.com/office/drawing/2014/chart" uri="{C3380CC4-5D6E-409C-BE32-E72D297353CC}">
              <c16:uniqueId val="{00000000-5924-4583-9B9B-5BD480550A45}"/>
            </c:ext>
          </c:extLst>
        </c:ser>
        <c:ser>
          <c:idx val="0"/>
          <c:order val="1"/>
          <c:tx>
            <c:strRef>
              <c:f>Sheet1!$C$1</c:f>
              <c:strCache>
                <c:ptCount val="1"/>
                <c:pt idx="0">
                  <c:v>AIAN</c:v>
                </c:pt>
              </c:strCache>
            </c:strRef>
          </c:tx>
          <c:spPr>
            <a:ln w="28575" cap="rnd">
              <a:noFill/>
              <a:round/>
            </a:ln>
            <a:effectLst/>
          </c:spPr>
          <c:marker>
            <c:symbol val="circle"/>
            <c:size val="9"/>
            <c:spPr>
              <a:solidFill>
                <a:schemeClr val="tx1"/>
              </a:solidFill>
              <a:ln w="9525">
                <a:noFill/>
              </a:ln>
              <a:effectLst/>
            </c:spPr>
          </c:marker>
          <c:cat>
            <c:strRef>
              <c:f>Sheet1!$A$2:$A$52</c:f>
              <c:strCache>
                <c:ptCount val="51"/>
                <c:pt idx="0">
                  <c:v>North Carolina</c:v>
                </c:pt>
                <c:pt idx="1">
                  <c:v>New Mexico</c:v>
                </c:pt>
                <c:pt idx="2">
                  <c:v>California</c:v>
                </c:pt>
                <c:pt idx="3">
                  <c:v>Oklahoma</c:v>
                </c:pt>
                <c:pt idx="4">
                  <c:v>Washington</c:v>
                </c:pt>
                <c:pt idx="5">
                  <c:v>Arizona</c:v>
                </c:pt>
                <c:pt idx="6">
                  <c:v>Montana</c:v>
                </c:pt>
                <c:pt idx="7">
                  <c:v>Alaska</c:v>
                </c:pt>
                <c:pt idx="8">
                  <c:v>North Dakota</c:v>
                </c:pt>
                <c:pt idx="9">
                  <c:v>South Dakota</c:v>
                </c:pt>
                <c:pt idx="10">
                  <c:v>Alabama</c:v>
                </c:pt>
                <c:pt idx="11">
                  <c:v>Arkansas</c:v>
                </c:pt>
                <c:pt idx="12">
                  <c:v>Colorado</c:v>
                </c:pt>
                <c:pt idx="13">
                  <c:v>Connecticut</c:v>
                </c:pt>
                <c:pt idx="14">
                  <c:v>Delaware</c:v>
                </c:pt>
                <c:pt idx="15">
                  <c:v>District of Columbia</c:v>
                </c:pt>
                <c:pt idx="16">
                  <c:v>Florida</c:v>
                </c:pt>
                <c:pt idx="17">
                  <c:v>Georgia</c:v>
                </c:pt>
                <c:pt idx="18">
                  <c:v>Hawaii</c:v>
                </c:pt>
                <c:pt idx="19">
                  <c:v>Idaho</c:v>
                </c:pt>
                <c:pt idx="20">
                  <c:v>Illinois</c:v>
                </c:pt>
                <c:pt idx="21">
                  <c:v>Indiana</c:v>
                </c:pt>
                <c:pt idx="22">
                  <c:v>Iowa</c:v>
                </c:pt>
                <c:pt idx="23">
                  <c:v>Kansas</c:v>
                </c:pt>
                <c:pt idx="24">
                  <c:v>Kentucky</c:v>
                </c:pt>
                <c:pt idx="25">
                  <c:v>Louisiana</c:v>
                </c:pt>
                <c:pt idx="26">
                  <c:v>Maine</c:v>
                </c:pt>
                <c:pt idx="27">
                  <c:v>Maryland</c:v>
                </c:pt>
                <c:pt idx="28">
                  <c:v>Massachusetts</c:v>
                </c:pt>
                <c:pt idx="29">
                  <c:v>Michigan</c:v>
                </c:pt>
                <c:pt idx="30">
                  <c:v>Minnesota</c:v>
                </c:pt>
                <c:pt idx="31">
                  <c:v>Mississippi</c:v>
                </c:pt>
                <c:pt idx="32">
                  <c:v>Missouri</c:v>
                </c:pt>
                <c:pt idx="33">
                  <c:v>Nebraska</c:v>
                </c:pt>
                <c:pt idx="34">
                  <c:v>Nevada</c:v>
                </c:pt>
                <c:pt idx="35">
                  <c:v>New Hampshire</c:v>
                </c:pt>
                <c:pt idx="36">
                  <c:v>New Jersey</c:v>
                </c:pt>
                <c:pt idx="37">
                  <c:v>New York</c:v>
                </c:pt>
                <c:pt idx="38">
                  <c:v>Ohio</c:v>
                </c:pt>
                <c:pt idx="39">
                  <c:v>Oregon</c:v>
                </c:pt>
                <c:pt idx="40">
                  <c:v>Pennsylvania</c:v>
                </c:pt>
                <c:pt idx="41">
                  <c:v>Rhode Island</c:v>
                </c:pt>
                <c:pt idx="42">
                  <c:v>South Carolina</c:v>
                </c:pt>
                <c:pt idx="43">
                  <c:v>Tennessee</c:v>
                </c:pt>
                <c:pt idx="44">
                  <c:v>Texas</c:v>
                </c:pt>
                <c:pt idx="45">
                  <c:v>Utah</c:v>
                </c:pt>
                <c:pt idx="46">
                  <c:v>Vermont</c:v>
                </c:pt>
                <c:pt idx="47">
                  <c:v>Virginia</c:v>
                </c:pt>
                <c:pt idx="48">
                  <c:v>West Virginia</c:v>
                </c:pt>
                <c:pt idx="49">
                  <c:v>Wisconsin</c:v>
                </c:pt>
                <c:pt idx="50">
                  <c:v>Wyoming</c:v>
                </c:pt>
              </c:strCache>
            </c:strRef>
          </c:cat>
          <c:val>
            <c:numRef>
              <c:f>Sheet1!$C$2:$C$52</c:f>
              <c:numCache>
                <c:formatCode>General</c:formatCode>
                <c:ptCount val="51"/>
                <c:pt idx="0">
                  <c:v>28</c:v>
                </c:pt>
                <c:pt idx="1">
                  <c:v>22</c:v>
                </c:pt>
                <c:pt idx="2">
                  <c:v>17</c:v>
                </c:pt>
                <c:pt idx="3">
                  <c:v>11</c:v>
                </c:pt>
                <c:pt idx="4">
                  <c:v>8</c:v>
                </c:pt>
                <c:pt idx="5">
                  <c:v>4</c:v>
                </c:pt>
                <c:pt idx="6">
                  <c:v>3</c:v>
                </c:pt>
                <c:pt idx="7">
                  <c:v>2</c:v>
                </c:pt>
                <c:pt idx="8">
                  <c:v>2</c:v>
                </c:pt>
                <c:pt idx="9">
                  <c:v>1</c:v>
                </c:pt>
              </c:numCache>
            </c:numRef>
          </c:val>
          <c:smooth val="0"/>
          <c:extLst>
            <c:ext xmlns:c16="http://schemas.microsoft.com/office/drawing/2014/chart" uri="{C3380CC4-5D6E-409C-BE32-E72D297353CC}">
              <c16:uniqueId val="{00000001-5924-4583-9B9B-5BD480550A45}"/>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84944096"/>
        <c:crossesAt val="50"/>
        <c:auto val="1"/>
        <c:lblAlgn val="ctr"/>
        <c:lblOffset val="100"/>
        <c:noMultiLvlLbl val="0"/>
      </c:catAx>
      <c:valAx>
        <c:axId val="1584944096"/>
        <c:scaling>
          <c:orientation val="minMax"/>
          <c:max val="100"/>
          <c:min val="0"/>
        </c:scaling>
        <c:delete val="0"/>
        <c:axPos val="l"/>
        <c:majorGridlines>
          <c:spPr>
            <a:ln w="9525" cap="flat" cmpd="sng" algn="ctr">
              <a:solidFill>
                <a:schemeClr val="bg1">
                  <a:lumMod val="9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legend>
      <c:legendPos val="t"/>
      <c:layout>
        <c:manualLayout>
          <c:xMode val="edge"/>
          <c:yMode val="edge"/>
          <c:x val="0.69949367415107244"/>
          <c:y val="1.803340724190396E-2"/>
          <c:w val="0.29568733153638815"/>
          <c:h val="0.15347399864299791"/>
        </c:manualLayout>
      </c:layout>
      <c:overlay val="0"/>
      <c:spPr>
        <a:noFill/>
        <a:ln>
          <a:noFill/>
        </a:ln>
        <a:effectLst/>
      </c:spPr>
      <c:txPr>
        <a:bodyPr rot="0" spcFirstLastPara="1" vertOverflow="ellipsis" vert="horz" wrap="square" anchor="t"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022208179109866E-2"/>
          <c:y val="2.0092339564798504E-2"/>
          <c:w val="0.9589322445805385"/>
          <c:h val="0.81274832130584629"/>
        </c:manualLayout>
      </c:layout>
      <c:lineChart>
        <c:grouping val="standard"/>
        <c:varyColors val="0"/>
        <c:ser>
          <c:idx val="1"/>
          <c:order val="0"/>
          <c:tx>
            <c:strRef>
              <c:f>Sheet1!$B$1</c:f>
              <c:strCache>
                <c:ptCount val="1"/>
                <c:pt idx="0">
                  <c:v>Best score achieved in state</c:v>
                </c:pt>
              </c:strCache>
            </c:strRef>
          </c:tx>
          <c:spPr>
            <a:ln w="25400" cap="rnd">
              <a:noFill/>
              <a:round/>
            </a:ln>
            <a:effectLst/>
          </c:spPr>
          <c:marker>
            <c:symbol val="circle"/>
            <c:size val="9"/>
            <c:spPr>
              <a:solidFill>
                <a:schemeClr val="bg1">
                  <a:lumMod val="85000"/>
                </a:schemeClr>
              </a:solidFill>
              <a:ln w="9525">
                <a:noFill/>
              </a:ln>
              <a:effectLst/>
            </c:spPr>
          </c:marker>
          <c:cat>
            <c:strRef>
              <c:f>Sheet1!$A$2:$A$52</c:f>
              <c:strCache>
                <c:ptCount val="51"/>
                <c:pt idx="0">
                  <c:v>Rhode Island</c:v>
                </c:pt>
                <c:pt idx="1">
                  <c:v>Massachusetts</c:v>
                </c:pt>
                <c:pt idx="2">
                  <c:v>Maryland</c:v>
                </c:pt>
                <c:pt idx="3">
                  <c:v>Delaware</c:v>
                </c:pt>
                <c:pt idx="4">
                  <c:v>Connecticut</c:v>
                </c:pt>
                <c:pt idx="5">
                  <c:v>New York</c:v>
                </c:pt>
                <c:pt idx="6">
                  <c:v>Virginia</c:v>
                </c:pt>
                <c:pt idx="7">
                  <c:v>District of Columbia</c:v>
                </c:pt>
                <c:pt idx="8">
                  <c:v>Nebraska</c:v>
                </c:pt>
                <c:pt idx="9">
                  <c:v>Washington</c:v>
                </c:pt>
                <c:pt idx="10">
                  <c:v>Oregon</c:v>
                </c:pt>
                <c:pt idx="11">
                  <c:v>Pennsylvania</c:v>
                </c:pt>
                <c:pt idx="12">
                  <c:v>North Carolina</c:v>
                </c:pt>
                <c:pt idx="13">
                  <c:v>California</c:v>
                </c:pt>
                <c:pt idx="14">
                  <c:v>Colorado</c:v>
                </c:pt>
                <c:pt idx="15">
                  <c:v>New Jersey</c:v>
                </c:pt>
                <c:pt idx="16">
                  <c:v>South Carolina</c:v>
                </c:pt>
                <c:pt idx="17">
                  <c:v>Kentucky</c:v>
                </c:pt>
                <c:pt idx="18">
                  <c:v>Louisiana</c:v>
                </c:pt>
                <c:pt idx="19">
                  <c:v>Georgia</c:v>
                </c:pt>
                <c:pt idx="20">
                  <c:v>Ohio</c:v>
                </c:pt>
                <c:pt idx="21">
                  <c:v>Tennessee</c:v>
                </c:pt>
                <c:pt idx="22">
                  <c:v>Alabama</c:v>
                </c:pt>
                <c:pt idx="23">
                  <c:v>Iowa</c:v>
                </c:pt>
                <c:pt idx="24">
                  <c:v>Minnesota</c:v>
                </c:pt>
                <c:pt idx="25">
                  <c:v>West Virginia</c:v>
                </c:pt>
                <c:pt idx="26">
                  <c:v>Arizona</c:v>
                </c:pt>
                <c:pt idx="27">
                  <c:v>Florida</c:v>
                </c:pt>
                <c:pt idx="28">
                  <c:v>Michigan</c:v>
                </c:pt>
                <c:pt idx="29">
                  <c:v>Illinois</c:v>
                </c:pt>
                <c:pt idx="30">
                  <c:v>Kansas</c:v>
                </c:pt>
                <c:pt idx="31">
                  <c:v>Texas</c:v>
                </c:pt>
                <c:pt idx="32">
                  <c:v>Indiana</c:v>
                </c:pt>
                <c:pt idx="33">
                  <c:v>Wisconsin</c:v>
                </c:pt>
                <c:pt idx="34">
                  <c:v>Arkansas</c:v>
                </c:pt>
                <c:pt idx="35">
                  <c:v>Nevada</c:v>
                </c:pt>
                <c:pt idx="36">
                  <c:v>Missouri</c:v>
                </c:pt>
                <c:pt idx="37">
                  <c:v>Oklahoma</c:v>
                </c:pt>
                <c:pt idx="38">
                  <c:v>Mississippi</c:v>
                </c:pt>
                <c:pt idx="39">
                  <c:v>Alaska</c:v>
                </c:pt>
                <c:pt idx="40">
                  <c:v>Hawaii</c:v>
                </c:pt>
                <c:pt idx="41">
                  <c:v>Idaho</c:v>
                </c:pt>
                <c:pt idx="42">
                  <c:v>Maine</c:v>
                </c:pt>
                <c:pt idx="43">
                  <c:v>Montana</c:v>
                </c:pt>
                <c:pt idx="44">
                  <c:v>New Hampshire</c:v>
                </c:pt>
                <c:pt idx="45">
                  <c:v>New Mexico</c:v>
                </c:pt>
                <c:pt idx="46">
                  <c:v>North Dakota</c:v>
                </c:pt>
                <c:pt idx="47">
                  <c:v>South Dakota</c:v>
                </c:pt>
                <c:pt idx="48">
                  <c:v>Utah</c:v>
                </c:pt>
                <c:pt idx="49">
                  <c:v>Vermont</c:v>
                </c:pt>
                <c:pt idx="50">
                  <c:v>Wyoming</c:v>
                </c:pt>
              </c:strCache>
            </c:strRef>
          </c:cat>
          <c:val>
            <c:numRef>
              <c:f>Sheet1!$B$2:$B$52</c:f>
              <c:numCache>
                <c:formatCode>General</c:formatCode>
                <c:ptCount val="51"/>
                <c:pt idx="0">
                  <c:v>99</c:v>
                </c:pt>
                <c:pt idx="1">
                  <c:v>99</c:v>
                </c:pt>
                <c:pt idx="2">
                  <c:v>97</c:v>
                </c:pt>
                <c:pt idx="3">
                  <c:v>85</c:v>
                </c:pt>
                <c:pt idx="4">
                  <c:v>98</c:v>
                </c:pt>
                <c:pt idx="5">
                  <c:v>89</c:v>
                </c:pt>
                <c:pt idx="6">
                  <c:v>94</c:v>
                </c:pt>
                <c:pt idx="7">
                  <c:v>100</c:v>
                </c:pt>
                <c:pt idx="8">
                  <c:v>79</c:v>
                </c:pt>
                <c:pt idx="9">
                  <c:v>93</c:v>
                </c:pt>
                <c:pt idx="10">
                  <c:v>88</c:v>
                </c:pt>
                <c:pt idx="11">
                  <c:v>96</c:v>
                </c:pt>
                <c:pt idx="12">
                  <c:v>82</c:v>
                </c:pt>
                <c:pt idx="13">
                  <c:v>89</c:v>
                </c:pt>
                <c:pt idx="14">
                  <c:v>92</c:v>
                </c:pt>
                <c:pt idx="15">
                  <c:v>97</c:v>
                </c:pt>
                <c:pt idx="16">
                  <c:v>74</c:v>
                </c:pt>
                <c:pt idx="17">
                  <c:v>52</c:v>
                </c:pt>
                <c:pt idx="18">
                  <c:v>63</c:v>
                </c:pt>
                <c:pt idx="19">
                  <c:v>67</c:v>
                </c:pt>
                <c:pt idx="20">
                  <c:v>93</c:v>
                </c:pt>
                <c:pt idx="21">
                  <c:v>59</c:v>
                </c:pt>
                <c:pt idx="22">
                  <c:v>61</c:v>
                </c:pt>
                <c:pt idx="23">
                  <c:v>87</c:v>
                </c:pt>
                <c:pt idx="24">
                  <c:v>90</c:v>
                </c:pt>
                <c:pt idx="25">
                  <c:v>40</c:v>
                </c:pt>
                <c:pt idx="26">
                  <c:v>73</c:v>
                </c:pt>
                <c:pt idx="27">
                  <c:v>70</c:v>
                </c:pt>
                <c:pt idx="28">
                  <c:v>84</c:v>
                </c:pt>
                <c:pt idx="29">
                  <c:v>92</c:v>
                </c:pt>
                <c:pt idx="30">
                  <c:v>72</c:v>
                </c:pt>
                <c:pt idx="31">
                  <c:v>74</c:v>
                </c:pt>
                <c:pt idx="32">
                  <c:v>64</c:v>
                </c:pt>
                <c:pt idx="33">
                  <c:v>82</c:v>
                </c:pt>
                <c:pt idx="34">
                  <c:v>47</c:v>
                </c:pt>
                <c:pt idx="35">
                  <c:v>64</c:v>
                </c:pt>
                <c:pt idx="36">
                  <c:v>65</c:v>
                </c:pt>
                <c:pt idx="37">
                  <c:v>47</c:v>
                </c:pt>
                <c:pt idx="38">
                  <c:v>37</c:v>
                </c:pt>
              </c:numCache>
            </c:numRef>
          </c:val>
          <c:smooth val="0"/>
          <c:extLst>
            <c:ext xmlns:c16="http://schemas.microsoft.com/office/drawing/2014/chart" uri="{C3380CC4-5D6E-409C-BE32-E72D297353CC}">
              <c16:uniqueId val="{00000000-E0FC-4F49-B609-F34D468216D9}"/>
            </c:ext>
          </c:extLst>
        </c:ser>
        <c:ser>
          <c:idx val="0"/>
          <c:order val="1"/>
          <c:tx>
            <c:strRef>
              <c:f>Sheet1!$C$1</c:f>
              <c:strCache>
                <c:ptCount val="1"/>
                <c:pt idx="0">
                  <c:v>Black</c:v>
                </c:pt>
              </c:strCache>
            </c:strRef>
          </c:tx>
          <c:spPr>
            <a:ln w="28575" cap="rnd">
              <a:noFill/>
              <a:round/>
            </a:ln>
            <a:effectLst/>
          </c:spPr>
          <c:marker>
            <c:symbol val="circle"/>
            <c:size val="9"/>
            <c:spPr>
              <a:solidFill>
                <a:schemeClr val="bg2"/>
              </a:solidFill>
              <a:ln w="9525">
                <a:noFill/>
              </a:ln>
              <a:effectLst/>
            </c:spPr>
          </c:marker>
          <c:cat>
            <c:strRef>
              <c:f>Sheet1!$A$2:$A$52</c:f>
              <c:strCache>
                <c:ptCount val="51"/>
                <c:pt idx="0">
                  <c:v>Rhode Island</c:v>
                </c:pt>
                <c:pt idx="1">
                  <c:v>Massachusetts</c:v>
                </c:pt>
                <c:pt idx="2">
                  <c:v>Maryland</c:v>
                </c:pt>
                <c:pt idx="3">
                  <c:v>Delaware</c:v>
                </c:pt>
                <c:pt idx="4">
                  <c:v>Connecticut</c:v>
                </c:pt>
                <c:pt idx="5">
                  <c:v>New York</c:v>
                </c:pt>
                <c:pt idx="6">
                  <c:v>Virginia</c:v>
                </c:pt>
                <c:pt idx="7">
                  <c:v>District of Columbia</c:v>
                </c:pt>
                <c:pt idx="8">
                  <c:v>Nebraska</c:v>
                </c:pt>
                <c:pt idx="9">
                  <c:v>Washington</c:v>
                </c:pt>
                <c:pt idx="10">
                  <c:v>Oregon</c:v>
                </c:pt>
                <c:pt idx="11">
                  <c:v>Pennsylvania</c:v>
                </c:pt>
                <c:pt idx="12">
                  <c:v>North Carolina</c:v>
                </c:pt>
                <c:pt idx="13">
                  <c:v>California</c:v>
                </c:pt>
                <c:pt idx="14">
                  <c:v>Colorado</c:v>
                </c:pt>
                <c:pt idx="15">
                  <c:v>New Jersey</c:v>
                </c:pt>
                <c:pt idx="16">
                  <c:v>South Carolina</c:v>
                </c:pt>
                <c:pt idx="17">
                  <c:v>Kentucky</c:v>
                </c:pt>
                <c:pt idx="18">
                  <c:v>Louisiana</c:v>
                </c:pt>
                <c:pt idx="19">
                  <c:v>Georgia</c:v>
                </c:pt>
                <c:pt idx="20">
                  <c:v>Ohio</c:v>
                </c:pt>
                <c:pt idx="21">
                  <c:v>Tennessee</c:v>
                </c:pt>
                <c:pt idx="22">
                  <c:v>Alabama</c:v>
                </c:pt>
                <c:pt idx="23">
                  <c:v>Iowa</c:v>
                </c:pt>
                <c:pt idx="24">
                  <c:v>Minnesota</c:v>
                </c:pt>
                <c:pt idx="25">
                  <c:v>West Virginia</c:v>
                </c:pt>
                <c:pt idx="26">
                  <c:v>Arizona</c:v>
                </c:pt>
                <c:pt idx="27">
                  <c:v>Florida</c:v>
                </c:pt>
                <c:pt idx="28">
                  <c:v>Michigan</c:v>
                </c:pt>
                <c:pt idx="29">
                  <c:v>Illinois</c:v>
                </c:pt>
                <c:pt idx="30">
                  <c:v>Kansas</c:v>
                </c:pt>
                <c:pt idx="31">
                  <c:v>Texas</c:v>
                </c:pt>
                <c:pt idx="32">
                  <c:v>Indiana</c:v>
                </c:pt>
                <c:pt idx="33">
                  <c:v>Wisconsin</c:v>
                </c:pt>
                <c:pt idx="34">
                  <c:v>Arkansas</c:v>
                </c:pt>
                <c:pt idx="35">
                  <c:v>Nevada</c:v>
                </c:pt>
                <c:pt idx="36">
                  <c:v>Missouri</c:v>
                </c:pt>
                <c:pt idx="37">
                  <c:v>Oklahoma</c:v>
                </c:pt>
                <c:pt idx="38">
                  <c:v>Mississippi</c:v>
                </c:pt>
                <c:pt idx="39">
                  <c:v>Alaska</c:v>
                </c:pt>
                <c:pt idx="40">
                  <c:v>Hawaii</c:v>
                </c:pt>
                <c:pt idx="41">
                  <c:v>Idaho</c:v>
                </c:pt>
                <c:pt idx="42">
                  <c:v>Maine</c:v>
                </c:pt>
                <c:pt idx="43">
                  <c:v>Montana</c:v>
                </c:pt>
                <c:pt idx="44">
                  <c:v>New Hampshire</c:v>
                </c:pt>
                <c:pt idx="45">
                  <c:v>New Mexico</c:v>
                </c:pt>
                <c:pt idx="46">
                  <c:v>North Dakota</c:v>
                </c:pt>
                <c:pt idx="47">
                  <c:v>South Dakota</c:v>
                </c:pt>
                <c:pt idx="48">
                  <c:v>Utah</c:v>
                </c:pt>
                <c:pt idx="49">
                  <c:v>Vermont</c:v>
                </c:pt>
                <c:pt idx="50">
                  <c:v>Wyoming</c:v>
                </c:pt>
              </c:strCache>
            </c:strRef>
          </c:cat>
          <c:val>
            <c:numRef>
              <c:f>Sheet1!$C$2:$C$52</c:f>
              <c:numCache>
                <c:formatCode>General</c:formatCode>
                <c:ptCount val="51"/>
                <c:pt idx="0">
                  <c:v>72</c:v>
                </c:pt>
                <c:pt idx="1">
                  <c:v>69</c:v>
                </c:pt>
                <c:pt idx="2">
                  <c:v>67</c:v>
                </c:pt>
                <c:pt idx="3">
                  <c:v>57</c:v>
                </c:pt>
                <c:pt idx="4">
                  <c:v>52</c:v>
                </c:pt>
                <c:pt idx="5">
                  <c:v>52</c:v>
                </c:pt>
                <c:pt idx="6">
                  <c:v>50</c:v>
                </c:pt>
                <c:pt idx="7">
                  <c:v>49</c:v>
                </c:pt>
                <c:pt idx="8">
                  <c:v>49</c:v>
                </c:pt>
                <c:pt idx="9">
                  <c:v>49</c:v>
                </c:pt>
                <c:pt idx="10">
                  <c:v>47</c:v>
                </c:pt>
                <c:pt idx="11">
                  <c:v>42</c:v>
                </c:pt>
                <c:pt idx="12">
                  <c:v>40</c:v>
                </c:pt>
                <c:pt idx="13">
                  <c:v>39</c:v>
                </c:pt>
                <c:pt idx="14">
                  <c:v>38</c:v>
                </c:pt>
                <c:pt idx="15">
                  <c:v>36</c:v>
                </c:pt>
                <c:pt idx="16">
                  <c:v>35</c:v>
                </c:pt>
                <c:pt idx="17">
                  <c:v>32</c:v>
                </c:pt>
                <c:pt idx="18">
                  <c:v>31</c:v>
                </c:pt>
                <c:pt idx="19">
                  <c:v>30</c:v>
                </c:pt>
                <c:pt idx="20">
                  <c:v>29</c:v>
                </c:pt>
                <c:pt idx="21">
                  <c:v>29</c:v>
                </c:pt>
                <c:pt idx="22">
                  <c:v>27</c:v>
                </c:pt>
                <c:pt idx="23">
                  <c:v>27</c:v>
                </c:pt>
                <c:pt idx="24">
                  <c:v>27</c:v>
                </c:pt>
                <c:pt idx="25">
                  <c:v>24</c:v>
                </c:pt>
                <c:pt idx="26">
                  <c:v>23</c:v>
                </c:pt>
                <c:pt idx="27">
                  <c:v>23</c:v>
                </c:pt>
                <c:pt idx="28">
                  <c:v>19</c:v>
                </c:pt>
                <c:pt idx="29">
                  <c:v>17</c:v>
                </c:pt>
                <c:pt idx="30">
                  <c:v>17</c:v>
                </c:pt>
                <c:pt idx="31">
                  <c:v>15</c:v>
                </c:pt>
                <c:pt idx="32">
                  <c:v>14</c:v>
                </c:pt>
                <c:pt idx="33">
                  <c:v>14</c:v>
                </c:pt>
                <c:pt idx="34">
                  <c:v>13</c:v>
                </c:pt>
                <c:pt idx="35">
                  <c:v>13</c:v>
                </c:pt>
                <c:pt idx="36">
                  <c:v>11</c:v>
                </c:pt>
                <c:pt idx="37">
                  <c:v>10</c:v>
                </c:pt>
                <c:pt idx="38">
                  <c:v>5</c:v>
                </c:pt>
              </c:numCache>
            </c:numRef>
          </c:val>
          <c:smooth val="0"/>
          <c:extLst>
            <c:ext xmlns:c16="http://schemas.microsoft.com/office/drawing/2014/chart" uri="{C3380CC4-5D6E-409C-BE32-E72D297353CC}">
              <c16:uniqueId val="{00000001-E0FC-4F49-B609-F34D468216D9}"/>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84944096"/>
        <c:crossesAt val="50"/>
        <c:auto val="1"/>
        <c:lblAlgn val="ctr"/>
        <c:lblOffset val="100"/>
        <c:noMultiLvlLbl val="0"/>
      </c:catAx>
      <c:valAx>
        <c:axId val="1584944096"/>
        <c:scaling>
          <c:orientation val="minMax"/>
          <c:max val="100"/>
          <c:min val="0"/>
        </c:scaling>
        <c:delete val="0"/>
        <c:axPos val="l"/>
        <c:majorGridlines>
          <c:spPr>
            <a:ln w="9525" cap="flat" cmpd="sng" algn="ctr">
              <a:solidFill>
                <a:schemeClr val="bg1">
                  <a:lumMod val="9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legend>
      <c:legendPos val="t"/>
      <c:layout>
        <c:manualLayout>
          <c:xMode val="edge"/>
          <c:yMode val="edge"/>
          <c:x val="0.80268045757618756"/>
          <c:y val="2.4044542989205279E-2"/>
          <c:w val="0.19468215994531782"/>
          <c:h val="0.24302384218611486"/>
        </c:manualLayout>
      </c:layout>
      <c:overlay val="0"/>
      <c:spPr>
        <a:noFill/>
        <a:ln>
          <a:noFill/>
        </a:ln>
        <a:effectLst/>
      </c:spPr>
      <c:txPr>
        <a:bodyPr rot="0" spcFirstLastPara="1" vertOverflow="ellipsis" vert="horz" wrap="square" anchor="t"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022208179109866E-2"/>
          <c:y val="2.0092339564798504E-2"/>
          <c:w val="0.9589322445805385"/>
          <c:h val="0.81274832130584629"/>
        </c:manualLayout>
      </c:layout>
      <c:lineChart>
        <c:grouping val="standard"/>
        <c:varyColors val="0"/>
        <c:ser>
          <c:idx val="1"/>
          <c:order val="0"/>
          <c:tx>
            <c:strRef>
              <c:f>Sheet1!$B$1</c:f>
              <c:strCache>
                <c:ptCount val="1"/>
                <c:pt idx="0">
                  <c:v>Best score achieved in state</c:v>
                </c:pt>
              </c:strCache>
            </c:strRef>
          </c:tx>
          <c:spPr>
            <a:ln w="25400" cap="rnd">
              <a:noFill/>
              <a:round/>
            </a:ln>
            <a:effectLst/>
          </c:spPr>
          <c:marker>
            <c:symbol val="circle"/>
            <c:size val="9"/>
            <c:spPr>
              <a:solidFill>
                <a:schemeClr val="bg1">
                  <a:lumMod val="85000"/>
                </a:schemeClr>
              </a:solidFill>
              <a:ln w="9525">
                <a:noFill/>
              </a:ln>
              <a:effectLst/>
            </c:spPr>
          </c:marker>
          <c:cat>
            <c:strRef>
              <c:f>Sheet1!$A$2:$A$52</c:f>
              <c:strCache>
                <c:ptCount val="51"/>
                <c:pt idx="0">
                  <c:v>Massachusetts</c:v>
                </c:pt>
                <c:pt idx="1">
                  <c:v>Hawaii</c:v>
                </c:pt>
                <c:pt idx="2">
                  <c:v>New Hampshire</c:v>
                </c:pt>
                <c:pt idx="3">
                  <c:v>Alaska</c:v>
                </c:pt>
                <c:pt idx="4">
                  <c:v>District of Columbia</c:v>
                </c:pt>
                <c:pt idx="5">
                  <c:v>Rhode Island</c:v>
                </c:pt>
                <c:pt idx="6">
                  <c:v>Connecticut</c:v>
                </c:pt>
                <c:pt idx="7">
                  <c:v>Pennsylvania</c:v>
                </c:pt>
                <c:pt idx="8">
                  <c:v>New York</c:v>
                </c:pt>
                <c:pt idx="9">
                  <c:v>Oregon</c:v>
                </c:pt>
                <c:pt idx="10">
                  <c:v>Washington</c:v>
                </c:pt>
                <c:pt idx="11">
                  <c:v>California</c:v>
                </c:pt>
                <c:pt idx="12">
                  <c:v>Michigan</c:v>
                </c:pt>
                <c:pt idx="13">
                  <c:v>Virginia</c:v>
                </c:pt>
                <c:pt idx="14">
                  <c:v>Illinois</c:v>
                </c:pt>
                <c:pt idx="15">
                  <c:v>Iowa</c:v>
                </c:pt>
                <c:pt idx="16">
                  <c:v>New Mexico</c:v>
                </c:pt>
                <c:pt idx="17">
                  <c:v>New Jersey</c:v>
                </c:pt>
                <c:pt idx="18">
                  <c:v>Florida</c:v>
                </c:pt>
                <c:pt idx="19">
                  <c:v>Missouri</c:v>
                </c:pt>
                <c:pt idx="20">
                  <c:v>Colorado</c:v>
                </c:pt>
                <c:pt idx="21">
                  <c:v>Kansas</c:v>
                </c:pt>
                <c:pt idx="22">
                  <c:v>Delaware</c:v>
                </c:pt>
                <c:pt idx="23">
                  <c:v>Minnesota</c:v>
                </c:pt>
                <c:pt idx="24">
                  <c:v>Wisconsin</c:v>
                </c:pt>
                <c:pt idx="25">
                  <c:v>Ohio</c:v>
                </c:pt>
                <c:pt idx="26">
                  <c:v>Idaho</c:v>
                </c:pt>
                <c:pt idx="27">
                  <c:v>Indiana</c:v>
                </c:pt>
                <c:pt idx="28">
                  <c:v>Kentucky</c:v>
                </c:pt>
                <c:pt idx="29">
                  <c:v>Montana</c:v>
                </c:pt>
                <c:pt idx="30">
                  <c:v>Louisiana</c:v>
                </c:pt>
                <c:pt idx="31">
                  <c:v>Maryland</c:v>
                </c:pt>
                <c:pt idx="32">
                  <c:v>Nebraska</c:v>
                </c:pt>
                <c:pt idx="33">
                  <c:v>Utah</c:v>
                </c:pt>
                <c:pt idx="34">
                  <c:v>Arizona</c:v>
                </c:pt>
                <c:pt idx="35">
                  <c:v>Nevada</c:v>
                </c:pt>
                <c:pt idx="36">
                  <c:v>North Carolina</c:v>
                </c:pt>
                <c:pt idx="37">
                  <c:v>North Dakota</c:v>
                </c:pt>
                <c:pt idx="38">
                  <c:v>Wyoming</c:v>
                </c:pt>
                <c:pt idx="39">
                  <c:v>Tennessee</c:v>
                </c:pt>
                <c:pt idx="40">
                  <c:v>Alabama</c:v>
                </c:pt>
                <c:pt idx="41">
                  <c:v>Arkansas</c:v>
                </c:pt>
                <c:pt idx="42">
                  <c:v>Georgia</c:v>
                </c:pt>
                <c:pt idx="43">
                  <c:v>Mississippi</c:v>
                </c:pt>
                <c:pt idx="44">
                  <c:v>Texas</c:v>
                </c:pt>
                <c:pt idx="45">
                  <c:v>Oklahoma</c:v>
                </c:pt>
                <c:pt idx="46">
                  <c:v>South Carolina</c:v>
                </c:pt>
                <c:pt idx="47">
                  <c:v>Maine</c:v>
                </c:pt>
                <c:pt idx="48">
                  <c:v>South Dakota</c:v>
                </c:pt>
                <c:pt idx="49">
                  <c:v>Vermont</c:v>
                </c:pt>
                <c:pt idx="50">
                  <c:v>West Virginia</c:v>
                </c:pt>
              </c:strCache>
            </c:strRef>
          </c:cat>
          <c:val>
            <c:numRef>
              <c:f>Sheet1!$B$2:$B$52</c:f>
              <c:numCache>
                <c:formatCode>General</c:formatCode>
                <c:ptCount val="51"/>
                <c:pt idx="0">
                  <c:v>99</c:v>
                </c:pt>
                <c:pt idx="1">
                  <c:v>95</c:v>
                </c:pt>
                <c:pt idx="2">
                  <c:v>91</c:v>
                </c:pt>
                <c:pt idx="3">
                  <c:v>65</c:v>
                </c:pt>
                <c:pt idx="4">
                  <c:v>100</c:v>
                </c:pt>
                <c:pt idx="5">
                  <c:v>99</c:v>
                </c:pt>
                <c:pt idx="6">
                  <c:v>98</c:v>
                </c:pt>
                <c:pt idx="7">
                  <c:v>96</c:v>
                </c:pt>
                <c:pt idx="8">
                  <c:v>89</c:v>
                </c:pt>
                <c:pt idx="9">
                  <c:v>88</c:v>
                </c:pt>
                <c:pt idx="10">
                  <c:v>93</c:v>
                </c:pt>
                <c:pt idx="11">
                  <c:v>89</c:v>
                </c:pt>
                <c:pt idx="12">
                  <c:v>84</c:v>
                </c:pt>
                <c:pt idx="13">
                  <c:v>94</c:v>
                </c:pt>
                <c:pt idx="14">
                  <c:v>92</c:v>
                </c:pt>
                <c:pt idx="15">
                  <c:v>87</c:v>
                </c:pt>
                <c:pt idx="16">
                  <c:v>71</c:v>
                </c:pt>
                <c:pt idx="17">
                  <c:v>97</c:v>
                </c:pt>
                <c:pt idx="18">
                  <c:v>70</c:v>
                </c:pt>
                <c:pt idx="19">
                  <c:v>65</c:v>
                </c:pt>
                <c:pt idx="20">
                  <c:v>92</c:v>
                </c:pt>
                <c:pt idx="21">
                  <c:v>72</c:v>
                </c:pt>
                <c:pt idx="22">
                  <c:v>85</c:v>
                </c:pt>
                <c:pt idx="23">
                  <c:v>90</c:v>
                </c:pt>
                <c:pt idx="24">
                  <c:v>82</c:v>
                </c:pt>
                <c:pt idx="25">
                  <c:v>93</c:v>
                </c:pt>
                <c:pt idx="26">
                  <c:v>75</c:v>
                </c:pt>
                <c:pt idx="27">
                  <c:v>64</c:v>
                </c:pt>
                <c:pt idx="28">
                  <c:v>52</c:v>
                </c:pt>
                <c:pt idx="29">
                  <c:v>68</c:v>
                </c:pt>
                <c:pt idx="30">
                  <c:v>63</c:v>
                </c:pt>
                <c:pt idx="31">
                  <c:v>97</c:v>
                </c:pt>
                <c:pt idx="32">
                  <c:v>79</c:v>
                </c:pt>
                <c:pt idx="33">
                  <c:v>88</c:v>
                </c:pt>
                <c:pt idx="34">
                  <c:v>73</c:v>
                </c:pt>
                <c:pt idx="35">
                  <c:v>64</c:v>
                </c:pt>
                <c:pt idx="36">
                  <c:v>82</c:v>
                </c:pt>
                <c:pt idx="37">
                  <c:v>84</c:v>
                </c:pt>
                <c:pt idx="38">
                  <c:v>51</c:v>
                </c:pt>
                <c:pt idx="39">
                  <c:v>59</c:v>
                </c:pt>
                <c:pt idx="40">
                  <c:v>61</c:v>
                </c:pt>
                <c:pt idx="41">
                  <c:v>47</c:v>
                </c:pt>
                <c:pt idx="42">
                  <c:v>67</c:v>
                </c:pt>
                <c:pt idx="43">
                  <c:v>37</c:v>
                </c:pt>
                <c:pt idx="44">
                  <c:v>74</c:v>
                </c:pt>
                <c:pt idx="45">
                  <c:v>47</c:v>
                </c:pt>
                <c:pt idx="46">
                  <c:v>74</c:v>
                </c:pt>
              </c:numCache>
            </c:numRef>
          </c:val>
          <c:smooth val="0"/>
          <c:extLst>
            <c:ext xmlns:c16="http://schemas.microsoft.com/office/drawing/2014/chart" uri="{C3380CC4-5D6E-409C-BE32-E72D297353CC}">
              <c16:uniqueId val="{00000000-9B22-41FD-A34F-208D3A03546C}"/>
            </c:ext>
          </c:extLst>
        </c:ser>
        <c:ser>
          <c:idx val="0"/>
          <c:order val="1"/>
          <c:tx>
            <c:strRef>
              <c:f>Sheet1!$C$1</c:f>
              <c:strCache>
                <c:ptCount val="1"/>
                <c:pt idx="0">
                  <c:v>Latinx/Hispanic</c:v>
                </c:pt>
              </c:strCache>
            </c:strRef>
          </c:tx>
          <c:spPr>
            <a:ln w="28575" cap="rnd">
              <a:noFill/>
              <a:round/>
            </a:ln>
            <a:effectLst/>
          </c:spPr>
          <c:marker>
            <c:symbol val="circle"/>
            <c:size val="9"/>
            <c:spPr>
              <a:solidFill>
                <a:schemeClr val="accent4"/>
              </a:solidFill>
              <a:ln w="9525">
                <a:noFill/>
              </a:ln>
              <a:effectLst/>
            </c:spPr>
          </c:marker>
          <c:cat>
            <c:strRef>
              <c:f>Sheet1!$A$2:$A$52</c:f>
              <c:strCache>
                <c:ptCount val="51"/>
                <c:pt idx="0">
                  <c:v>Massachusetts</c:v>
                </c:pt>
                <c:pt idx="1">
                  <c:v>Hawaii</c:v>
                </c:pt>
                <c:pt idx="2">
                  <c:v>New Hampshire</c:v>
                </c:pt>
                <c:pt idx="3">
                  <c:v>Alaska</c:v>
                </c:pt>
                <c:pt idx="4">
                  <c:v>District of Columbia</c:v>
                </c:pt>
                <c:pt idx="5">
                  <c:v>Rhode Island</c:v>
                </c:pt>
                <c:pt idx="6">
                  <c:v>Connecticut</c:v>
                </c:pt>
                <c:pt idx="7">
                  <c:v>Pennsylvania</c:v>
                </c:pt>
                <c:pt idx="8">
                  <c:v>New York</c:v>
                </c:pt>
                <c:pt idx="9">
                  <c:v>Oregon</c:v>
                </c:pt>
                <c:pt idx="10">
                  <c:v>Washington</c:v>
                </c:pt>
                <c:pt idx="11">
                  <c:v>California</c:v>
                </c:pt>
                <c:pt idx="12">
                  <c:v>Michigan</c:v>
                </c:pt>
                <c:pt idx="13">
                  <c:v>Virginia</c:v>
                </c:pt>
                <c:pt idx="14">
                  <c:v>Illinois</c:v>
                </c:pt>
                <c:pt idx="15">
                  <c:v>Iowa</c:v>
                </c:pt>
                <c:pt idx="16">
                  <c:v>New Mexico</c:v>
                </c:pt>
                <c:pt idx="17">
                  <c:v>New Jersey</c:v>
                </c:pt>
                <c:pt idx="18">
                  <c:v>Florida</c:v>
                </c:pt>
                <c:pt idx="19">
                  <c:v>Missouri</c:v>
                </c:pt>
                <c:pt idx="20">
                  <c:v>Colorado</c:v>
                </c:pt>
                <c:pt idx="21">
                  <c:v>Kansas</c:v>
                </c:pt>
                <c:pt idx="22">
                  <c:v>Delaware</c:v>
                </c:pt>
                <c:pt idx="23">
                  <c:v>Minnesota</c:v>
                </c:pt>
                <c:pt idx="24">
                  <c:v>Wisconsin</c:v>
                </c:pt>
                <c:pt idx="25">
                  <c:v>Ohio</c:v>
                </c:pt>
                <c:pt idx="26">
                  <c:v>Idaho</c:v>
                </c:pt>
                <c:pt idx="27">
                  <c:v>Indiana</c:v>
                </c:pt>
                <c:pt idx="28">
                  <c:v>Kentucky</c:v>
                </c:pt>
                <c:pt idx="29">
                  <c:v>Montana</c:v>
                </c:pt>
                <c:pt idx="30">
                  <c:v>Louisiana</c:v>
                </c:pt>
                <c:pt idx="31">
                  <c:v>Maryland</c:v>
                </c:pt>
                <c:pt idx="32">
                  <c:v>Nebraska</c:v>
                </c:pt>
                <c:pt idx="33">
                  <c:v>Utah</c:v>
                </c:pt>
                <c:pt idx="34">
                  <c:v>Arizona</c:v>
                </c:pt>
                <c:pt idx="35">
                  <c:v>Nevada</c:v>
                </c:pt>
                <c:pt idx="36">
                  <c:v>North Carolina</c:v>
                </c:pt>
                <c:pt idx="37">
                  <c:v>North Dakota</c:v>
                </c:pt>
                <c:pt idx="38">
                  <c:v>Wyoming</c:v>
                </c:pt>
                <c:pt idx="39">
                  <c:v>Tennessee</c:v>
                </c:pt>
                <c:pt idx="40">
                  <c:v>Alabama</c:v>
                </c:pt>
                <c:pt idx="41">
                  <c:v>Arkansas</c:v>
                </c:pt>
                <c:pt idx="42">
                  <c:v>Georgia</c:v>
                </c:pt>
                <c:pt idx="43">
                  <c:v>Mississippi</c:v>
                </c:pt>
                <c:pt idx="44">
                  <c:v>Texas</c:v>
                </c:pt>
                <c:pt idx="45">
                  <c:v>Oklahoma</c:v>
                </c:pt>
                <c:pt idx="46">
                  <c:v>South Carolina</c:v>
                </c:pt>
                <c:pt idx="47">
                  <c:v>Maine</c:v>
                </c:pt>
                <c:pt idx="48">
                  <c:v>South Dakota</c:v>
                </c:pt>
                <c:pt idx="49">
                  <c:v>Vermont</c:v>
                </c:pt>
                <c:pt idx="50">
                  <c:v>West Virginia</c:v>
                </c:pt>
              </c:strCache>
            </c:strRef>
          </c:cat>
          <c:val>
            <c:numRef>
              <c:f>Sheet1!$C$2:$C$52</c:f>
              <c:numCache>
                <c:formatCode>General</c:formatCode>
                <c:ptCount val="51"/>
                <c:pt idx="0">
                  <c:v>75</c:v>
                </c:pt>
                <c:pt idx="1">
                  <c:v>74</c:v>
                </c:pt>
                <c:pt idx="2">
                  <c:v>69</c:v>
                </c:pt>
                <c:pt idx="3">
                  <c:v>59</c:v>
                </c:pt>
                <c:pt idx="4">
                  <c:v>58</c:v>
                </c:pt>
                <c:pt idx="5">
                  <c:v>57</c:v>
                </c:pt>
                <c:pt idx="6">
                  <c:v>55</c:v>
                </c:pt>
                <c:pt idx="7">
                  <c:v>55</c:v>
                </c:pt>
                <c:pt idx="8">
                  <c:v>54</c:v>
                </c:pt>
                <c:pt idx="9">
                  <c:v>50</c:v>
                </c:pt>
                <c:pt idx="10">
                  <c:v>47</c:v>
                </c:pt>
                <c:pt idx="11">
                  <c:v>45</c:v>
                </c:pt>
                <c:pt idx="12">
                  <c:v>45</c:v>
                </c:pt>
                <c:pt idx="13">
                  <c:v>44</c:v>
                </c:pt>
                <c:pt idx="14">
                  <c:v>42</c:v>
                </c:pt>
                <c:pt idx="15">
                  <c:v>42</c:v>
                </c:pt>
                <c:pt idx="16">
                  <c:v>42</c:v>
                </c:pt>
                <c:pt idx="17">
                  <c:v>38</c:v>
                </c:pt>
                <c:pt idx="18">
                  <c:v>37</c:v>
                </c:pt>
                <c:pt idx="19">
                  <c:v>35</c:v>
                </c:pt>
                <c:pt idx="20">
                  <c:v>33</c:v>
                </c:pt>
                <c:pt idx="21">
                  <c:v>33</c:v>
                </c:pt>
                <c:pt idx="22">
                  <c:v>32</c:v>
                </c:pt>
                <c:pt idx="23">
                  <c:v>31</c:v>
                </c:pt>
                <c:pt idx="24">
                  <c:v>30</c:v>
                </c:pt>
                <c:pt idx="25">
                  <c:v>28</c:v>
                </c:pt>
                <c:pt idx="26">
                  <c:v>27</c:v>
                </c:pt>
                <c:pt idx="27">
                  <c:v>25</c:v>
                </c:pt>
                <c:pt idx="28">
                  <c:v>22</c:v>
                </c:pt>
                <c:pt idx="29">
                  <c:v>22</c:v>
                </c:pt>
                <c:pt idx="30">
                  <c:v>21</c:v>
                </c:pt>
                <c:pt idx="31">
                  <c:v>20</c:v>
                </c:pt>
                <c:pt idx="32">
                  <c:v>19</c:v>
                </c:pt>
                <c:pt idx="33">
                  <c:v>19</c:v>
                </c:pt>
                <c:pt idx="34">
                  <c:v>18</c:v>
                </c:pt>
                <c:pt idx="35">
                  <c:v>17</c:v>
                </c:pt>
                <c:pt idx="36">
                  <c:v>13</c:v>
                </c:pt>
                <c:pt idx="37">
                  <c:v>12</c:v>
                </c:pt>
                <c:pt idx="38">
                  <c:v>10</c:v>
                </c:pt>
                <c:pt idx="39">
                  <c:v>9</c:v>
                </c:pt>
                <c:pt idx="40">
                  <c:v>8</c:v>
                </c:pt>
                <c:pt idx="41">
                  <c:v>7</c:v>
                </c:pt>
                <c:pt idx="42">
                  <c:v>7</c:v>
                </c:pt>
                <c:pt idx="43">
                  <c:v>6</c:v>
                </c:pt>
                <c:pt idx="44">
                  <c:v>6</c:v>
                </c:pt>
                <c:pt idx="45">
                  <c:v>4</c:v>
                </c:pt>
                <c:pt idx="46">
                  <c:v>3</c:v>
                </c:pt>
              </c:numCache>
            </c:numRef>
          </c:val>
          <c:smooth val="0"/>
          <c:extLst>
            <c:ext xmlns:c16="http://schemas.microsoft.com/office/drawing/2014/chart" uri="{C3380CC4-5D6E-409C-BE32-E72D297353CC}">
              <c16:uniqueId val="{00000001-9B22-41FD-A34F-208D3A03546C}"/>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84944096"/>
        <c:crossesAt val="50"/>
        <c:auto val="1"/>
        <c:lblAlgn val="ctr"/>
        <c:lblOffset val="100"/>
        <c:noMultiLvlLbl val="0"/>
      </c:catAx>
      <c:valAx>
        <c:axId val="1584944096"/>
        <c:scaling>
          <c:orientation val="minMax"/>
          <c:max val="100"/>
          <c:min val="0"/>
        </c:scaling>
        <c:delete val="0"/>
        <c:axPos val="l"/>
        <c:majorGridlines>
          <c:spPr>
            <a:ln w="9525" cap="flat" cmpd="sng" algn="ctr">
              <a:solidFill>
                <a:schemeClr val="bg1">
                  <a:lumMod val="9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legend>
      <c:legendPos val="t"/>
      <c:layout>
        <c:manualLayout>
          <c:xMode val="edge"/>
          <c:yMode val="edge"/>
          <c:x val="9.3476057209920208E-2"/>
          <c:y val="0.53029959681909666"/>
          <c:w val="0.28971227382349529"/>
          <c:h val="0.11740718415919001"/>
        </c:manualLayout>
      </c:layout>
      <c:overlay val="0"/>
      <c:spPr>
        <a:noFill/>
        <a:ln>
          <a:noFill/>
        </a:ln>
        <a:effectLst/>
      </c:spPr>
      <c:txPr>
        <a:bodyPr rot="0" spcFirstLastPara="1" vertOverflow="ellipsis" vert="horz" wrap="square" anchor="t"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022208179109866E-2"/>
          <c:y val="2.0092339564798504E-2"/>
          <c:w val="0.9589322445805385"/>
          <c:h val="0.81274832130584629"/>
        </c:manualLayout>
      </c:layout>
      <c:lineChart>
        <c:grouping val="standard"/>
        <c:varyColors val="0"/>
        <c:ser>
          <c:idx val="0"/>
          <c:order val="0"/>
          <c:tx>
            <c:strRef>
              <c:f>Sheet1!$B$1</c:f>
              <c:strCache>
                <c:ptCount val="1"/>
                <c:pt idx="0">
                  <c:v>Best score achieved in state</c:v>
                </c:pt>
              </c:strCache>
            </c:strRef>
          </c:tx>
          <c:spPr>
            <a:ln w="28575" cap="rnd">
              <a:noFill/>
              <a:round/>
            </a:ln>
            <a:effectLst/>
          </c:spPr>
          <c:marker>
            <c:symbol val="circle"/>
            <c:size val="9"/>
            <c:spPr>
              <a:solidFill>
                <a:schemeClr val="bg1">
                  <a:lumMod val="85000"/>
                </a:schemeClr>
              </a:solidFill>
              <a:ln w="9525">
                <a:noFill/>
              </a:ln>
              <a:effectLst/>
            </c:spPr>
          </c:marker>
          <c:cat>
            <c:strRef>
              <c:f>Sheet1!$A$2:$A$52</c:f>
              <c:strCache>
                <c:ptCount val="51"/>
                <c:pt idx="0">
                  <c:v>District of Columbia</c:v>
                </c:pt>
                <c:pt idx="1">
                  <c:v>Rhode Island</c:v>
                </c:pt>
                <c:pt idx="2">
                  <c:v>Connecticut</c:v>
                </c:pt>
                <c:pt idx="3">
                  <c:v>Massachusetts</c:v>
                </c:pt>
                <c:pt idx="4">
                  <c:v>Maryland</c:v>
                </c:pt>
                <c:pt idx="5">
                  <c:v>Hawaii</c:v>
                </c:pt>
                <c:pt idx="6">
                  <c:v>Colorado</c:v>
                </c:pt>
                <c:pt idx="7">
                  <c:v>New Hampshire</c:v>
                </c:pt>
                <c:pt idx="8">
                  <c:v>New Jersey</c:v>
                </c:pt>
                <c:pt idx="9">
                  <c:v>Minnesota</c:v>
                </c:pt>
                <c:pt idx="10">
                  <c:v>New York</c:v>
                </c:pt>
                <c:pt idx="11">
                  <c:v>Utah</c:v>
                </c:pt>
                <c:pt idx="12">
                  <c:v>California</c:v>
                </c:pt>
                <c:pt idx="13">
                  <c:v>Iowa</c:v>
                </c:pt>
                <c:pt idx="14">
                  <c:v>Virginia</c:v>
                </c:pt>
                <c:pt idx="15">
                  <c:v>Washington</c:v>
                </c:pt>
                <c:pt idx="16">
                  <c:v>Delaware</c:v>
                </c:pt>
                <c:pt idx="17">
                  <c:v>North Dakota</c:v>
                </c:pt>
                <c:pt idx="18">
                  <c:v>Vermont</c:v>
                </c:pt>
                <c:pt idx="19">
                  <c:v>Illinois</c:v>
                </c:pt>
                <c:pt idx="20">
                  <c:v>North Carolina</c:v>
                </c:pt>
                <c:pt idx="21">
                  <c:v>Wisconsin</c:v>
                </c:pt>
                <c:pt idx="22">
                  <c:v>Oregon</c:v>
                </c:pt>
                <c:pt idx="23">
                  <c:v>Nebraska</c:v>
                </c:pt>
                <c:pt idx="24">
                  <c:v>Pennsylvania</c:v>
                </c:pt>
                <c:pt idx="25">
                  <c:v>Maine</c:v>
                </c:pt>
                <c:pt idx="26">
                  <c:v>Michigan</c:v>
                </c:pt>
                <c:pt idx="27">
                  <c:v>South Dakota</c:v>
                </c:pt>
                <c:pt idx="28">
                  <c:v>Idaho</c:v>
                </c:pt>
                <c:pt idx="29">
                  <c:v>South Carolina</c:v>
                </c:pt>
                <c:pt idx="30">
                  <c:v>Arizona</c:v>
                </c:pt>
                <c:pt idx="31">
                  <c:v>Kansas</c:v>
                </c:pt>
                <c:pt idx="32">
                  <c:v>New Mexico</c:v>
                </c:pt>
                <c:pt idx="33">
                  <c:v>Montana</c:v>
                </c:pt>
                <c:pt idx="34">
                  <c:v>Ohio</c:v>
                </c:pt>
                <c:pt idx="35">
                  <c:v>Georgia</c:v>
                </c:pt>
                <c:pt idx="36">
                  <c:v>Alaska</c:v>
                </c:pt>
                <c:pt idx="37">
                  <c:v>Indiana</c:v>
                </c:pt>
                <c:pt idx="38">
                  <c:v>Nevada</c:v>
                </c:pt>
                <c:pt idx="39">
                  <c:v>Texas</c:v>
                </c:pt>
                <c:pt idx="40">
                  <c:v>Florida</c:v>
                </c:pt>
                <c:pt idx="41">
                  <c:v>Louisiana</c:v>
                </c:pt>
                <c:pt idx="42">
                  <c:v>Alabama</c:v>
                </c:pt>
                <c:pt idx="43">
                  <c:v>Missouri</c:v>
                </c:pt>
                <c:pt idx="44">
                  <c:v>Tennessee</c:v>
                </c:pt>
                <c:pt idx="45">
                  <c:v>Kentucky</c:v>
                </c:pt>
                <c:pt idx="46">
                  <c:v>Wyoming</c:v>
                </c:pt>
                <c:pt idx="47">
                  <c:v>Arkansas</c:v>
                </c:pt>
                <c:pt idx="48">
                  <c:v>Oklahoma</c:v>
                </c:pt>
                <c:pt idx="49">
                  <c:v>West Virginia</c:v>
                </c:pt>
                <c:pt idx="50">
                  <c:v>Mississippi</c:v>
                </c:pt>
              </c:strCache>
            </c:strRef>
          </c:cat>
          <c:val>
            <c:numRef>
              <c:f>Sheet1!$B$2:$B$52</c:f>
              <c:numCache>
                <c:formatCode>General</c:formatCode>
                <c:ptCount val="51"/>
                <c:pt idx="0">
                  <c:v>100</c:v>
                </c:pt>
                <c:pt idx="1">
                  <c:v>99</c:v>
                </c:pt>
                <c:pt idx="2">
                  <c:v>98</c:v>
                </c:pt>
                <c:pt idx="3">
                  <c:v>99</c:v>
                </c:pt>
                <c:pt idx="4">
                  <c:v>97</c:v>
                </c:pt>
                <c:pt idx="5">
                  <c:v>95</c:v>
                </c:pt>
                <c:pt idx="6">
                  <c:v>92</c:v>
                </c:pt>
                <c:pt idx="7">
                  <c:v>91</c:v>
                </c:pt>
                <c:pt idx="8">
                  <c:v>97</c:v>
                </c:pt>
                <c:pt idx="9">
                  <c:v>90</c:v>
                </c:pt>
                <c:pt idx="10">
                  <c:v>89</c:v>
                </c:pt>
                <c:pt idx="11">
                  <c:v>88</c:v>
                </c:pt>
                <c:pt idx="12">
                  <c:v>89</c:v>
                </c:pt>
                <c:pt idx="13">
                  <c:v>87</c:v>
                </c:pt>
                <c:pt idx="14">
                  <c:v>94</c:v>
                </c:pt>
                <c:pt idx="15">
                  <c:v>93</c:v>
                </c:pt>
                <c:pt idx="16">
                  <c:v>85</c:v>
                </c:pt>
                <c:pt idx="17">
                  <c:v>84</c:v>
                </c:pt>
                <c:pt idx="18">
                  <c:v>84</c:v>
                </c:pt>
                <c:pt idx="19">
                  <c:v>92</c:v>
                </c:pt>
                <c:pt idx="20">
                  <c:v>82</c:v>
                </c:pt>
                <c:pt idx="21">
                  <c:v>82</c:v>
                </c:pt>
                <c:pt idx="22">
                  <c:v>88</c:v>
                </c:pt>
                <c:pt idx="23">
                  <c:v>79</c:v>
                </c:pt>
                <c:pt idx="24">
                  <c:v>96</c:v>
                </c:pt>
                <c:pt idx="25">
                  <c:v>78</c:v>
                </c:pt>
                <c:pt idx="26">
                  <c:v>84</c:v>
                </c:pt>
                <c:pt idx="27">
                  <c:v>76</c:v>
                </c:pt>
                <c:pt idx="28">
                  <c:v>75</c:v>
                </c:pt>
                <c:pt idx="29">
                  <c:v>74</c:v>
                </c:pt>
                <c:pt idx="30">
                  <c:v>73</c:v>
                </c:pt>
                <c:pt idx="31">
                  <c:v>72</c:v>
                </c:pt>
                <c:pt idx="32">
                  <c:v>71</c:v>
                </c:pt>
                <c:pt idx="33">
                  <c:v>68</c:v>
                </c:pt>
                <c:pt idx="34">
                  <c:v>93</c:v>
                </c:pt>
                <c:pt idx="35">
                  <c:v>67</c:v>
                </c:pt>
                <c:pt idx="36">
                  <c:v>65</c:v>
                </c:pt>
                <c:pt idx="37">
                  <c:v>64</c:v>
                </c:pt>
                <c:pt idx="38">
                  <c:v>64</c:v>
                </c:pt>
                <c:pt idx="39">
                  <c:v>74</c:v>
                </c:pt>
                <c:pt idx="40">
                  <c:v>70</c:v>
                </c:pt>
                <c:pt idx="41">
                  <c:v>63</c:v>
                </c:pt>
                <c:pt idx="42">
                  <c:v>61</c:v>
                </c:pt>
                <c:pt idx="43">
                  <c:v>65</c:v>
                </c:pt>
                <c:pt idx="44">
                  <c:v>59</c:v>
                </c:pt>
                <c:pt idx="45">
                  <c:v>52</c:v>
                </c:pt>
                <c:pt idx="46">
                  <c:v>51</c:v>
                </c:pt>
                <c:pt idx="47">
                  <c:v>47</c:v>
                </c:pt>
                <c:pt idx="48">
                  <c:v>47</c:v>
                </c:pt>
                <c:pt idx="49">
                  <c:v>40</c:v>
                </c:pt>
                <c:pt idx="50">
                  <c:v>37</c:v>
                </c:pt>
              </c:numCache>
            </c:numRef>
          </c:val>
          <c:smooth val="0"/>
          <c:extLst>
            <c:ext xmlns:c16="http://schemas.microsoft.com/office/drawing/2014/chart" uri="{C3380CC4-5D6E-409C-BE32-E72D297353CC}">
              <c16:uniqueId val="{00000000-614A-432A-BE4F-B83867DD7399}"/>
            </c:ext>
          </c:extLst>
        </c:ser>
        <c:ser>
          <c:idx val="1"/>
          <c:order val="1"/>
          <c:tx>
            <c:strRef>
              <c:f>Sheet1!$C$1</c:f>
              <c:strCache>
                <c:ptCount val="1"/>
                <c:pt idx="0">
                  <c:v>White</c:v>
                </c:pt>
              </c:strCache>
            </c:strRef>
          </c:tx>
          <c:spPr>
            <a:ln w="25400" cap="rnd">
              <a:noFill/>
              <a:round/>
            </a:ln>
            <a:effectLst/>
          </c:spPr>
          <c:marker>
            <c:symbol val="circle"/>
            <c:size val="9"/>
            <c:spPr>
              <a:solidFill>
                <a:schemeClr val="accent6"/>
              </a:solidFill>
              <a:ln w="9525">
                <a:noFill/>
              </a:ln>
              <a:effectLst/>
            </c:spPr>
          </c:marker>
          <c:cat>
            <c:strRef>
              <c:f>Sheet1!$A$2:$A$52</c:f>
              <c:strCache>
                <c:ptCount val="51"/>
                <c:pt idx="0">
                  <c:v>District of Columbia</c:v>
                </c:pt>
                <c:pt idx="1">
                  <c:v>Rhode Island</c:v>
                </c:pt>
                <c:pt idx="2">
                  <c:v>Connecticut</c:v>
                </c:pt>
                <c:pt idx="3">
                  <c:v>Massachusetts</c:v>
                </c:pt>
                <c:pt idx="4">
                  <c:v>Maryland</c:v>
                </c:pt>
                <c:pt idx="5">
                  <c:v>Hawaii</c:v>
                </c:pt>
                <c:pt idx="6">
                  <c:v>Colorado</c:v>
                </c:pt>
                <c:pt idx="7">
                  <c:v>New Hampshire</c:v>
                </c:pt>
                <c:pt idx="8">
                  <c:v>New Jersey</c:v>
                </c:pt>
                <c:pt idx="9">
                  <c:v>Minnesota</c:v>
                </c:pt>
                <c:pt idx="10">
                  <c:v>New York</c:v>
                </c:pt>
                <c:pt idx="11">
                  <c:v>Utah</c:v>
                </c:pt>
                <c:pt idx="12">
                  <c:v>California</c:v>
                </c:pt>
                <c:pt idx="13">
                  <c:v>Iowa</c:v>
                </c:pt>
                <c:pt idx="14">
                  <c:v>Virginia</c:v>
                </c:pt>
                <c:pt idx="15">
                  <c:v>Washington</c:v>
                </c:pt>
                <c:pt idx="16">
                  <c:v>Delaware</c:v>
                </c:pt>
                <c:pt idx="17">
                  <c:v>North Dakota</c:v>
                </c:pt>
                <c:pt idx="18">
                  <c:v>Vermont</c:v>
                </c:pt>
                <c:pt idx="19">
                  <c:v>Illinois</c:v>
                </c:pt>
                <c:pt idx="20">
                  <c:v>North Carolina</c:v>
                </c:pt>
                <c:pt idx="21">
                  <c:v>Wisconsin</c:v>
                </c:pt>
                <c:pt idx="22">
                  <c:v>Oregon</c:v>
                </c:pt>
                <c:pt idx="23">
                  <c:v>Nebraska</c:v>
                </c:pt>
                <c:pt idx="24">
                  <c:v>Pennsylvania</c:v>
                </c:pt>
                <c:pt idx="25">
                  <c:v>Maine</c:v>
                </c:pt>
                <c:pt idx="26">
                  <c:v>Michigan</c:v>
                </c:pt>
                <c:pt idx="27">
                  <c:v>South Dakota</c:v>
                </c:pt>
                <c:pt idx="28">
                  <c:v>Idaho</c:v>
                </c:pt>
                <c:pt idx="29">
                  <c:v>South Carolina</c:v>
                </c:pt>
                <c:pt idx="30">
                  <c:v>Arizona</c:v>
                </c:pt>
                <c:pt idx="31">
                  <c:v>Kansas</c:v>
                </c:pt>
                <c:pt idx="32">
                  <c:v>New Mexico</c:v>
                </c:pt>
                <c:pt idx="33">
                  <c:v>Montana</c:v>
                </c:pt>
                <c:pt idx="34">
                  <c:v>Ohio</c:v>
                </c:pt>
                <c:pt idx="35">
                  <c:v>Georgia</c:v>
                </c:pt>
                <c:pt idx="36">
                  <c:v>Alaska</c:v>
                </c:pt>
                <c:pt idx="37">
                  <c:v>Indiana</c:v>
                </c:pt>
                <c:pt idx="38">
                  <c:v>Nevada</c:v>
                </c:pt>
                <c:pt idx="39">
                  <c:v>Texas</c:v>
                </c:pt>
                <c:pt idx="40">
                  <c:v>Florida</c:v>
                </c:pt>
                <c:pt idx="41">
                  <c:v>Louisiana</c:v>
                </c:pt>
                <c:pt idx="42">
                  <c:v>Alabama</c:v>
                </c:pt>
                <c:pt idx="43">
                  <c:v>Missouri</c:v>
                </c:pt>
                <c:pt idx="44">
                  <c:v>Tennessee</c:v>
                </c:pt>
                <c:pt idx="45">
                  <c:v>Kentucky</c:v>
                </c:pt>
                <c:pt idx="46">
                  <c:v>Wyoming</c:v>
                </c:pt>
                <c:pt idx="47">
                  <c:v>Arkansas</c:v>
                </c:pt>
                <c:pt idx="48">
                  <c:v>Oklahoma</c:v>
                </c:pt>
                <c:pt idx="49">
                  <c:v>West Virginia</c:v>
                </c:pt>
                <c:pt idx="50">
                  <c:v>Mississippi</c:v>
                </c:pt>
              </c:strCache>
            </c:strRef>
          </c:cat>
          <c:val>
            <c:numRef>
              <c:f>Sheet1!$C$2:$C$52</c:f>
              <c:numCache>
                <c:formatCode>General</c:formatCode>
                <c:ptCount val="51"/>
                <c:pt idx="0">
                  <c:v>100</c:v>
                </c:pt>
                <c:pt idx="1">
                  <c:v>99</c:v>
                </c:pt>
                <c:pt idx="2">
                  <c:v>98</c:v>
                </c:pt>
                <c:pt idx="3">
                  <c:v>98</c:v>
                </c:pt>
                <c:pt idx="4">
                  <c:v>96</c:v>
                </c:pt>
                <c:pt idx="5">
                  <c:v>94</c:v>
                </c:pt>
                <c:pt idx="6">
                  <c:v>92</c:v>
                </c:pt>
                <c:pt idx="7">
                  <c:v>91</c:v>
                </c:pt>
                <c:pt idx="8">
                  <c:v>91</c:v>
                </c:pt>
                <c:pt idx="9">
                  <c:v>90</c:v>
                </c:pt>
                <c:pt idx="10">
                  <c:v>89</c:v>
                </c:pt>
                <c:pt idx="11">
                  <c:v>88</c:v>
                </c:pt>
                <c:pt idx="12">
                  <c:v>87</c:v>
                </c:pt>
                <c:pt idx="13">
                  <c:v>87</c:v>
                </c:pt>
                <c:pt idx="14">
                  <c:v>87</c:v>
                </c:pt>
                <c:pt idx="15">
                  <c:v>87</c:v>
                </c:pt>
                <c:pt idx="16">
                  <c:v>85</c:v>
                </c:pt>
                <c:pt idx="17">
                  <c:v>84</c:v>
                </c:pt>
                <c:pt idx="18">
                  <c:v>84</c:v>
                </c:pt>
                <c:pt idx="19">
                  <c:v>82</c:v>
                </c:pt>
                <c:pt idx="20">
                  <c:v>82</c:v>
                </c:pt>
                <c:pt idx="21">
                  <c:v>82</c:v>
                </c:pt>
                <c:pt idx="22">
                  <c:v>80</c:v>
                </c:pt>
                <c:pt idx="23">
                  <c:v>79</c:v>
                </c:pt>
                <c:pt idx="24">
                  <c:v>79</c:v>
                </c:pt>
                <c:pt idx="25">
                  <c:v>78</c:v>
                </c:pt>
                <c:pt idx="26">
                  <c:v>76</c:v>
                </c:pt>
                <c:pt idx="27">
                  <c:v>76</c:v>
                </c:pt>
                <c:pt idx="28">
                  <c:v>75</c:v>
                </c:pt>
                <c:pt idx="29">
                  <c:v>74</c:v>
                </c:pt>
                <c:pt idx="30">
                  <c:v>73</c:v>
                </c:pt>
                <c:pt idx="31">
                  <c:v>72</c:v>
                </c:pt>
                <c:pt idx="32">
                  <c:v>71</c:v>
                </c:pt>
                <c:pt idx="33">
                  <c:v>68</c:v>
                </c:pt>
                <c:pt idx="34">
                  <c:v>68</c:v>
                </c:pt>
                <c:pt idx="35">
                  <c:v>67</c:v>
                </c:pt>
                <c:pt idx="36">
                  <c:v>65</c:v>
                </c:pt>
                <c:pt idx="37">
                  <c:v>64</c:v>
                </c:pt>
                <c:pt idx="38">
                  <c:v>64</c:v>
                </c:pt>
                <c:pt idx="39">
                  <c:v>64</c:v>
                </c:pt>
                <c:pt idx="40">
                  <c:v>63</c:v>
                </c:pt>
                <c:pt idx="41">
                  <c:v>63</c:v>
                </c:pt>
                <c:pt idx="42">
                  <c:v>61</c:v>
                </c:pt>
                <c:pt idx="43">
                  <c:v>61</c:v>
                </c:pt>
                <c:pt idx="44">
                  <c:v>59</c:v>
                </c:pt>
                <c:pt idx="45">
                  <c:v>52</c:v>
                </c:pt>
                <c:pt idx="46">
                  <c:v>51</c:v>
                </c:pt>
                <c:pt idx="47">
                  <c:v>47</c:v>
                </c:pt>
                <c:pt idx="48">
                  <c:v>47</c:v>
                </c:pt>
                <c:pt idx="49">
                  <c:v>40</c:v>
                </c:pt>
                <c:pt idx="50">
                  <c:v>37</c:v>
                </c:pt>
              </c:numCache>
            </c:numRef>
          </c:val>
          <c:smooth val="0"/>
          <c:extLst>
            <c:ext xmlns:c16="http://schemas.microsoft.com/office/drawing/2014/chart" uri="{C3380CC4-5D6E-409C-BE32-E72D297353CC}">
              <c16:uniqueId val="{00000001-614A-432A-BE4F-B83867DD7399}"/>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84944096"/>
        <c:crossesAt val="50"/>
        <c:auto val="1"/>
        <c:lblAlgn val="ctr"/>
        <c:lblOffset val="100"/>
        <c:noMultiLvlLbl val="0"/>
      </c:catAx>
      <c:valAx>
        <c:axId val="1584944096"/>
        <c:scaling>
          <c:orientation val="minMax"/>
          <c:max val="100"/>
          <c:min val="0"/>
        </c:scaling>
        <c:delete val="0"/>
        <c:axPos val="l"/>
        <c:majorGridlines>
          <c:spPr>
            <a:ln w="9525" cap="flat" cmpd="sng" algn="ctr">
              <a:solidFill>
                <a:schemeClr val="bg1">
                  <a:lumMod val="9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legend>
      <c:legendPos val="t"/>
      <c:layout>
        <c:manualLayout>
          <c:xMode val="edge"/>
          <c:yMode val="edge"/>
          <c:x val="9.3476057209920208E-2"/>
          <c:y val="0.48748028712354674"/>
          <c:w val="0.29395478404415842"/>
          <c:h val="0.15059882981646394"/>
        </c:manualLayout>
      </c:layout>
      <c:overlay val="0"/>
      <c:spPr>
        <a:noFill/>
        <a:ln>
          <a:noFill/>
        </a:ln>
        <a:effectLst/>
      </c:spPr>
      <c:txPr>
        <a:bodyPr rot="0" spcFirstLastPara="1" vertOverflow="ellipsis" vert="horz" wrap="square" anchor="t"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8008" cy="467311"/>
          </a:xfrm>
          <a:prstGeom prst="rect">
            <a:avLst/>
          </a:prstGeom>
        </p:spPr>
        <p:txBody>
          <a:bodyPr vert="horz" lIns="94201" tIns="47101" rIns="94201" bIns="47101"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4062658" y="0"/>
            <a:ext cx="3108008" cy="467311"/>
          </a:xfrm>
          <a:prstGeom prst="rect">
            <a:avLst/>
          </a:prstGeom>
        </p:spPr>
        <p:txBody>
          <a:bodyPr vert="horz" lIns="94201" tIns="47101" rIns="94201" bIns="47101" rtlCol="0"/>
          <a:lstStyle>
            <a:lvl1pPr algn="r">
              <a:defRPr sz="1200"/>
            </a:lvl1pPr>
          </a:lstStyle>
          <a:p>
            <a:fld id="{34E75CA9-D3DC-4CC4-B26F-4572B05774CA}" type="datetimeFigureOut">
              <a:rPr lang="en-US" b="1" smtClean="0">
                <a:latin typeface="Suisse Int'l Bold" panose="020B0804000000000000" pitchFamily="34" charset="77"/>
              </a:rPr>
              <a:t>4/16/2024</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846554"/>
            <a:ext cx="3108008" cy="467310"/>
          </a:xfrm>
          <a:prstGeom prst="rect">
            <a:avLst/>
          </a:prstGeom>
        </p:spPr>
        <p:txBody>
          <a:bodyPr vert="horz" lIns="94201" tIns="47101" rIns="94201" bIns="47101"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4062658" y="8846554"/>
            <a:ext cx="3108008" cy="467310"/>
          </a:xfrm>
          <a:prstGeom prst="rect">
            <a:avLst/>
          </a:prstGeom>
        </p:spPr>
        <p:txBody>
          <a:bodyPr vert="horz" lIns="94201" tIns="47101" rIns="94201" bIns="47101"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08008" cy="465693"/>
          </a:xfrm>
          <a:prstGeom prst="rect">
            <a:avLst/>
          </a:prstGeom>
        </p:spPr>
        <p:txBody>
          <a:bodyPr vert="horz" lIns="94201" tIns="47101" rIns="94201" bIns="47101"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4062658" y="0"/>
            <a:ext cx="3108008" cy="465693"/>
          </a:xfrm>
          <a:prstGeom prst="rect">
            <a:avLst/>
          </a:prstGeom>
        </p:spPr>
        <p:txBody>
          <a:bodyPr vert="horz" lIns="94201" tIns="47101" rIns="94201" bIns="47101" rtlCol="0"/>
          <a:lstStyle>
            <a:lvl1pPr algn="r">
              <a:defRPr sz="1200" b="1" i="0">
                <a:latin typeface="Suisse Int'l Bold" panose="020B0804000000000000" pitchFamily="34" charset="77"/>
              </a:defRPr>
            </a:lvl1pPr>
          </a:lstStyle>
          <a:p>
            <a:fld id="{03A1D146-B4E0-1741-B9EE-9789392EFCC4}" type="datetimeFigureOut">
              <a:rPr lang="en-US" smtClean="0"/>
              <a:pPr/>
              <a:t>4/16/2024</a:t>
            </a:fld>
            <a:endParaRPr lang="en-US"/>
          </a:p>
        </p:txBody>
      </p:sp>
      <p:sp>
        <p:nvSpPr>
          <p:cNvPr id="4" name="Slide Image Placeholder 3"/>
          <p:cNvSpPr>
            <a:spLocks noGrp="1" noRot="1" noChangeAspect="1"/>
          </p:cNvSpPr>
          <p:nvPr>
            <p:ph type="sldImg" idx="2"/>
          </p:nvPr>
        </p:nvSpPr>
        <p:spPr>
          <a:xfrm>
            <a:off x="1257300" y="698500"/>
            <a:ext cx="4657725" cy="3492500"/>
          </a:xfrm>
          <a:prstGeom prst="rect">
            <a:avLst/>
          </a:prstGeom>
          <a:noFill/>
          <a:ln w="12700">
            <a:solidFill>
              <a:prstClr val="black"/>
            </a:solidFill>
          </a:ln>
        </p:spPr>
        <p:txBody>
          <a:bodyPr vert="horz" lIns="94201" tIns="47101" rIns="94201" bIns="47101" rtlCol="0" anchor="ctr"/>
          <a:lstStyle/>
          <a:p>
            <a:endParaRPr lang="en-US"/>
          </a:p>
        </p:txBody>
      </p:sp>
      <p:sp>
        <p:nvSpPr>
          <p:cNvPr id="5" name="Notes Placeholder 4"/>
          <p:cNvSpPr>
            <a:spLocks noGrp="1"/>
          </p:cNvSpPr>
          <p:nvPr>
            <p:ph type="body" sz="quarter" idx="3"/>
          </p:nvPr>
        </p:nvSpPr>
        <p:spPr>
          <a:xfrm>
            <a:off x="717233" y="4424085"/>
            <a:ext cx="5737860" cy="4191238"/>
          </a:xfrm>
          <a:prstGeom prst="rect">
            <a:avLst/>
          </a:prstGeom>
        </p:spPr>
        <p:txBody>
          <a:bodyPr vert="horz" lIns="94201" tIns="47101" rIns="94201"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3108008" cy="465693"/>
          </a:xfrm>
          <a:prstGeom prst="rect">
            <a:avLst/>
          </a:prstGeom>
        </p:spPr>
        <p:txBody>
          <a:bodyPr vert="horz" lIns="94201" tIns="47101" rIns="94201" bIns="47101"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4062658" y="8846553"/>
            <a:ext cx="3108008" cy="465693"/>
          </a:xfrm>
          <a:prstGeom prst="rect">
            <a:avLst/>
          </a:prstGeom>
        </p:spPr>
        <p:txBody>
          <a:bodyPr vert="horz" lIns="94201" tIns="47101" rIns="94201" bIns="47101"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3347829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2005275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1623722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2247956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1460654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1267424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1896334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4036736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vw02-fa96"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443206" cy="418861"/>
          </a:xfrm>
          <a:prstGeom prst="rect">
            <a:avLst/>
          </a:prstGeom>
          <a:noFill/>
        </p:spPr>
        <p:txBody>
          <a:bodyPr wrap="square" lIns="0" tIns="0" rIns="0" bIns="0" rtlCol="0" anchor="ctr" anchorCtr="0">
            <a:noAutofit/>
          </a:bodyPr>
          <a:lstStyle/>
          <a:p>
            <a:r>
              <a:rPr lang="en-US" sz="800" b="0" i="0" spc="0" dirty="0">
                <a:solidFill>
                  <a:schemeClr val="tx1"/>
                </a:solidFill>
                <a:latin typeface="Arial" panose="020B0604020202020204" pitchFamily="34" charset="0"/>
                <a:cs typeface="Arial" panose="020B0604020202020204" pitchFamily="34" charset="0"/>
              </a:rPr>
              <a:t>Source: Source: David C. Radley et al., </a:t>
            </a:r>
            <a:r>
              <a:rPr lang="en-US" sz="800" b="0" i="1" spc="0" dirty="0">
                <a:solidFill>
                  <a:schemeClr val="tx1"/>
                </a:solidFill>
                <a:latin typeface="Arial" panose="020B0604020202020204" pitchFamily="34" charset="0"/>
                <a:cs typeface="Arial" panose="020B0604020202020204" pitchFamily="34" charset="0"/>
              </a:rPr>
              <a:t>Advancing Racial Equity in U.S. Health Care: The Commonwealth Fund 2024 State Health Disparities Report </a:t>
            </a:r>
            <a:r>
              <a:rPr lang="en-US" sz="800" b="0" i="0" spc="0" dirty="0">
                <a:solidFill>
                  <a:schemeClr val="tx1"/>
                </a:solidFill>
                <a:latin typeface="Arial" panose="020B0604020202020204" pitchFamily="34" charset="0"/>
                <a:cs typeface="Arial" panose="020B0604020202020204" pitchFamily="34" charset="0"/>
              </a:rPr>
              <a:t>(Commonwealth Fund, Apr. 2024). </a:t>
            </a:r>
            <a:r>
              <a:rPr lang="en-US" sz="800" b="0" i="0" spc="0" dirty="0">
                <a:solidFill>
                  <a:schemeClr val="tx1"/>
                </a:solidFill>
                <a:latin typeface="Arial" panose="020B0604020202020204" pitchFamily="34" charset="0"/>
                <a:cs typeface="Arial" panose="020B0604020202020204" pitchFamily="34" charset="0"/>
                <a:hlinkClick r:id="rId3"/>
              </a:rPr>
              <a:t>https://doi.org/10.26099/vw02-fa96</a:t>
            </a:r>
            <a:endParaRPr lang="en-US" sz="800" b="0" i="0" spc="0" dirty="0">
              <a:solidFill>
                <a:schemeClr val="tx1"/>
              </a:solidFill>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67711"/>
            <a:ext cx="6400800" cy="246221"/>
          </a:xfrm>
          <a:prstGeom prst="rect">
            <a:avLst/>
          </a:prstGeom>
          <a:noFill/>
        </p:spPr>
        <p:txBody>
          <a:bodyPr wrap="square" lIns="0" tIns="0" rIns="0" bIns="0" rtlCol="0" anchor="ctr" anchorCtr="0">
            <a:spAutoFit/>
          </a:bodyPr>
          <a:lstStyle/>
          <a:p>
            <a:r>
              <a:rPr lang="en-US" sz="800" b="0" i="0" spc="0">
                <a:solidFill>
                  <a:schemeClr val="tx1"/>
                </a:solidFill>
                <a:latin typeface="Arial" panose="020B0604020202020204" pitchFamily="34" charset="0"/>
                <a:cs typeface="Arial" panose="020B0604020202020204" pitchFamily="34" charset="0"/>
              </a:rPr>
              <a:t>Source: Source: David C. Radley et al., </a:t>
            </a:r>
            <a:r>
              <a:rPr lang="en-US" sz="800" b="0" i="1" spc="0">
                <a:solidFill>
                  <a:schemeClr val="tx1"/>
                </a:solidFill>
                <a:latin typeface="Arial" panose="020B0604020202020204" pitchFamily="34" charset="0"/>
                <a:cs typeface="Arial" panose="020B0604020202020204" pitchFamily="34" charset="0"/>
              </a:rPr>
              <a:t>Advancing Racial Equity in U.S. Health Care: The Commonwealth Fund 2024 State Health Disparities Report </a:t>
            </a:r>
            <a:r>
              <a:rPr lang="en-US" sz="800" b="0" i="0" spc="0">
                <a:solidFill>
                  <a:schemeClr val="tx1"/>
                </a:solidFill>
                <a:latin typeface="Arial" panose="020B0604020202020204" pitchFamily="34" charset="0"/>
                <a:cs typeface="Arial" panose="020B0604020202020204" pitchFamily="34" charset="0"/>
              </a:rPr>
              <a:t>(Commonwealth Fund, Apr. 2024). DOI</a:t>
            </a:r>
          </a:p>
        </p:txBody>
      </p:sp>
    </p:spTree>
    <p:extLst>
      <p:ext uri="{BB962C8B-B14F-4D97-AF65-F5344CB8AC3E}">
        <p14:creationId xmlns:p14="http://schemas.microsoft.com/office/powerpoint/2010/main" val="8069892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19341D-5A48-E446-ABFC-86A98C0F4089}"/>
              </a:ext>
            </a:extLst>
          </p:cNvPr>
          <p:cNvSpPr>
            <a:spLocks noGrp="1"/>
          </p:cNvSpPr>
          <p:nvPr>
            <p:ph type="ctrTitle"/>
          </p:nvPr>
        </p:nvSpPr>
        <p:spPr>
          <a:xfrm>
            <a:off x="71499" y="260648"/>
            <a:ext cx="8961120" cy="756084"/>
          </a:xfrm>
        </p:spPr>
        <p:txBody>
          <a:bodyPr>
            <a:normAutofit/>
          </a:bodyPr>
          <a:lstStyle/>
          <a:p>
            <a:r>
              <a:rPr lang="en-US" sz="1800"/>
              <a:t>Profound racial and ethnic disparities in health and health care exist across and within states.</a:t>
            </a:r>
          </a:p>
        </p:txBody>
      </p:sp>
      <p:sp>
        <p:nvSpPr>
          <p:cNvPr id="11" name="Text Placeholder 10">
            <a:extLst>
              <a:ext uri="{FF2B5EF4-FFF2-40B4-BE49-F238E27FC236}">
                <a16:creationId xmlns:a16="http://schemas.microsoft.com/office/drawing/2014/main" id="{337C0BCA-C28D-E830-4621-C601824793DD}"/>
              </a:ext>
            </a:extLst>
          </p:cNvPr>
          <p:cNvSpPr>
            <a:spLocks noGrp="1"/>
          </p:cNvSpPr>
          <p:nvPr>
            <p:ph type="body" sz="quarter" idx="21"/>
          </p:nvPr>
        </p:nvSpPr>
        <p:spPr>
          <a:xfrm>
            <a:off x="71499" y="44624"/>
            <a:ext cx="8961120" cy="188341"/>
          </a:xfrm>
        </p:spPr>
        <p:txBody>
          <a:bodyPr/>
          <a:lstStyle/>
          <a:p>
            <a:r>
              <a:rPr lang="en-US"/>
              <a:t>EXHIBIT 1</a:t>
            </a:r>
          </a:p>
        </p:txBody>
      </p:sp>
      <p:sp>
        <p:nvSpPr>
          <p:cNvPr id="2" name="Text Placeholder 1">
            <a:extLst>
              <a:ext uri="{FF2B5EF4-FFF2-40B4-BE49-F238E27FC236}">
                <a16:creationId xmlns:a16="http://schemas.microsoft.com/office/drawing/2014/main" id="{2CF87E8F-30AB-677A-D91D-949DEE600327}"/>
              </a:ext>
            </a:extLst>
          </p:cNvPr>
          <p:cNvSpPr>
            <a:spLocks noGrp="1"/>
          </p:cNvSpPr>
          <p:nvPr>
            <p:ph type="body" sz="quarter" idx="22"/>
          </p:nvPr>
        </p:nvSpPr>
        <p:spPr>
          <a:xfrm>
            <a:off x="71499" y="5739484"/>
            <a:ext cx="8961120" cy="453602"/>
          </a:xfrm>
        </p:spPr>
        <p:txBody>
          <a:bodyPr/>
          <a:lstStyle/>
          <a:p>
            <a:r>
              <a:rPr lang="en-US"/>
              <a:t>Notes: Scores are based on the percentile distribution of each group’s final composite z-score across all indicators/dimensions; rank-ordered by highest state performance for AANHPI population. Gray dots represent the highest score achieved in each state by any of the five groups (if no gray dot is visible, the highlighted group has the top score). The 50th percentile represents the median health performance score among all the groups measured. Summary performance scores not available for all racial and ethnic groups in all states; missing dots for a particular group indicate that there are insufficient data for that state. AANHPI = Asian American, Native Hawaiian, and Pacific Islander.</a:t>
            </a:r>
          </a:p>
          <a:p>
            <a:r>
              <a:rPr lang="en-US"/>
              <a:t>Data: Commonwealth Fund 2024 Health System Performance Scores.</a:t>
            </a:r>
          </a:p>
        </p:txBody>
      </p:sp>
      <p:sp>
        <p:nvSpPr>
          <p:cNvPr id="13" name="Text Placeholder 12">
            <a:extLst>
              <a:ext uri="{FF2B5EF4-FFF2-40B4-BE49-F238E27FC236}">
                <a16:creationId xmlns:a16="http://schemas.microsoft.com/office/drawing/2014/main" id="{04935456-1D23-5998-F3D8-BFD8BA775677}"/>
              </a:ext>
            </a:extLst>
          </p:cNvPr>
          <p:cNvSpPr>
            <a:spLocks noGrp="1"/>
          </p:cNvSpPr>
          <p:nvPr>
            <p:ph type="body" sz="quarter" idx="25"/>
          </p:nvPr>
        </p:nvSpPr>
        <p:spPr>
          <a:xfrm>
            <a:off x="71438" y="1044415"/>
            <a:ext cx="8961120" cy="251315"/>
          </a:xfrm>
        </p:spPr>
        <p:txBody>
          <a:bodyPr/>
          <a:lstStyle/>
          <a:p>
            <a:r>
              <a:rPr lang="en-US"/>
              <a:t>Health system performance scores, by state and race/ethnicity</a:t>
            </a:r>
          </a:p>
        </p:txBody>
      </p:sp>
      <p:cxnSp>
        <p:nvCxnSpPr>
          <p:cNvPr id="23" name="Straight Arrow Connector 22">
            <a:extLst>
              <a:ext uri="{FF2B5EF4-FFF2-40B4-BE49-F238E27FC236}">
                <a16:creationId xmlns:a16="http://schemas.microsoft.com/office/drawing/2014/main" id="{B5018B57-8FA4-4B19-BF50-40DA3ACF0B5C}"/>
              </a:ext>
            </a:extLst>
          </p:cNvPr>
          <p:cNvCxnSpPr>
            <a:cxnSpLocks/>
          </p:cNvCxnSpPr>
          <p:nvPr/>
        </p:nvCxnSpPr>
        <p:spPr>
          <a:xfrm>
            <a:off x="8635957" y="3033661"/>
            <a:ext cx="0" cy="10175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B7EDDA6-B9EE-4751-AF33-633C5DD9EF0F}"/>
              </a:ext>
            </a:extLst>
          </p:cNvPr>
          <p:cNvSpPr txBox="1"/>
          <p:nvPr/>
        </p:nvSpPr>
        <p:spPr>
          <a:xfrm>
            <a:off x="8138621" y="4105270"/>
            <a:ext cx="968300" cy="553998"/>
          </a:xfrm>
          <a:prstGeom prst="rect">
            <a:avLst/>
          </a:prstGeom>
          <a:noFill/>
        </p:spPr>
        <p:txBody>
          <a:bodyPr wrap="square" rtlCol="0">
            <a:spAutoFit/>
          </a:bodyPr>
          <a:lstStyle/>
          <a:p>
            <a:pPr algn="ctr"/>
            <a:r>
              <a:rPr lang="en-US" sz="1000" i="1"/>
              <a:t>Lower health system performance</a:t>
            </a:r>
          </a:p>
        </p:txBody>
      </p:sp>
      <p:cxnSp>
        <p:nvCxnSpPr>
          <p:cNvPr id="25" name="Straight Arrow Connector 24">
            <a:extLst>
              <a:ext uri="{FF2B5EF4-FFF2-40B4-BE49-F238E27FC236}">
                <a16:creationId xmlns:a16="http://schemas.microsoft.com/office/drawing/2014/main" id="{1C3880FC-2248-4C8A-8F22-B7FAA32E4BCD}"/>
              </a:ext>
            </a:extLst>
          </p:cNvPr>
          <p:cNvCxnSpPr>
            <a:cxnSpLocks/>
          </p:cNvCxnSpPr>
          <p:nvPr/>
        </p:nvCxnSpPr>
        <p:spPr>
          <a:xfrm flipV="1">
            <a:off x="8635957" y="2052111"/>
            <a:ext cx="0" cy="100060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4552309-4F78-4A55-94B4-F3ABFA90857E}"/>
              </a:ext>
            </a:extLst>
          </p:cNvPr>
          <p:cNvSpPr txBox="1"/>
          <p:nvPr/>
        </p:nvSpPr>
        <p:spPr>
          <a:xfrm>
            <a:off x="8095862" y="1511006"/>
            <a:ext cx="1048138" cy="553998"/>
          </a:xfrm>
          <a:prstGeom prst="rect">
            <a:avLst/>
          </a:prstGeom>
          <a:noFill/>
        </p:spPr>
        <p:txBody>
          <a:bodyPr wrap="square" rtlCol="0">
            <a:spAutoFit/>
          </a:bodyPr>
          <a:lstStyle/>
          <a:p>
            <a:pPr algn="ctr"/>
            <a:r>
              <a:rPr lang="en-US" sz="1000" i="1"/>
              <a:t>Higher health system performance</a:t>
            </a:r>
          </a:p>
        </p:txBody>
      </p:sp>
      <p:sp>
        <p:nvSpPr>
          <p:cNvPr id="9" name="TextBox 8">
            <a:extLst>
              <a:ext uri="{FF2B5EF4-FFF2-40B4-BE49-F238E27FC236}">
                <a16:creationId xmlns:a16="http://schemas.microsoft.com/office/drawing/2014/main" id="{B25C21F3-02BA-4D9D-B950-9354D19BF030}"/>
              </a:ext>
            </a:extLst>
          </p:cNvPr>
          <p:cNvSpPr txBox="1"/>
          <p:nvPr/>
        </p:nvSpPr>
        <p:spPr>
          <a:xfrm>
            <a:off x="7802111" y="2797013"/>
            <a:ext cx="713233" cy="338554"/>
          </a:xfrm>
          <a:prstGeom prst="rect">
            <a:avLst/>
          </a:prstGeom>
          <a:noFill/>
        </p:spPr>
        <p:txBody>
          <a:bodyPr wrap="square" rtlCol="0">
            <a:spAutoFit/>
          </a:bodyPr>
          <a:lstStyle/>
          <a:p>
            <a:pPr algn="ctr"/>
            <a:r>
              <a:rPr lang="en-US" sz="800" b="1"/>
              <a:t>All-group median</a:t>
            </a:r>
          </a:p>
        </p:txBody>
      </p:sp>
      <p:graphicFrame>
        <p:nvGraphicFramePr>
          <p:cNvPr id="12" name="Chart Placeholder 6">
            <a:extLst>
              <a:ext uri="{FF2B5EF4-FFF2-40B4-BE49-F238E27FC236}">
                <a16:creationId xmlns:a16="http://schemas.microsoft.com/office/drawing/2014/main" id="{956D6B1A-BC98-746B-0BB6-CADB108C6846}"/>
              </a:ext>
            </a:extLst>
          </p:cNvPr>
          <p:cNvGraphicFramePr>
            <a:graphicFrameLocks noGrp="1"/>
          </p:cNvGraphicFramePr>
          <p:nvPr>
            <p:ph type="chart" sz="quarter" idx="19"/>
            <p:extLst>
              <p:ext uri="{D42A27DB-BD31-4B8C-83A1-F6EECF244321}">
                <p14:modId xmlns:p14="http://schemas.microsoft.com/office/powerpoint/2010/main" val="3910449030"/>
              </p:ext>
            </p:extLst>
          </p:nvPr>
        </p:nvGraphicFramePr>
        <p:xfrm>
          <a:off x="71440" y="1324973"/>
          <a:ext cx="7753900" cy="41127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561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AF0347-F222-9744-81ED-1508A081DBA4}"/>
              </a:ext>
            </a:extLst>
          </p:cNvPr>
          <p:cNvSpPr>
            <a:spLocks noGrp="1"/>
          </p:cNvSpPr>
          <p:nvPr>
            <p:ph type="ctrTitle"/>
          </p:nvPr>
        </p:nvSpPr>
        <p:spPr>
          <a:xfrm>
            <a:off x="71499" y="260648"/>
            <a:ext cx="8961120" cy="756084"/>
          </a:xfrm>
        </p:spPr>
        <p:txBody>
          <a:bodyPr>
            <a:normAutofit/>
          </a:bodyPr>
          <a:lstStyle/>
          <a:p>
            <a:r>
              <a:rPr lang="en-US" sz="1800"/>
              <a:t>Profound racial and ethnic disparities in health and health care exist across and within states.</a:t>
            </a:r>
          </a:p>
        </p:txBody>
      </p:sp>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1"/>
          </p:nvPr>
        </p:nvSpPr>
        <p:spPr>
          <a:xfrm>
            <a:off x="71499" y="44624"/>
            <a:ext cx="8961120" cy="188341"/>
          </a:xfrm>
        </p:spPr>
        <p:txBody>
          <a:bodyPr/>
          <a:lstStyle/>
          <a:p>
            <a:r>
              <a:rPr lang="en-US"/>
              <a:t>EXHIBIT 1</a:t>
            </a:r>
          </a:p>
        </p:txBody>
      </p:sp>
      <p:sp>
        <p:nvSpPr>
          <p:cNvPr id="2" name="Text Placeholder 1">
            <a:extLst>
              <a:ext uri="{FF2B5EF4-FFF2-40B4-BE49-F238E27FC236}">
                <a16:creationId xmlns:a16="http://schemas.microsoft.com/office/drawing/2014/main" id="{0FD87250-F139-5750-3F30-202F269E2DB3}"/>
              </a:ext>
            </a:extLst>
          </p:cNvPr>
          <p:cNvSpPr>
            <a:spLocks noGrp="1"/>
          </p:cNvSpPr>
          <p:nvPr>
            <p:ph type="body" sz="quarter" idx="22"/>
          </p:nvPr>
        </p:nvSpPr>
        <p:spPr>
          <a:xfrm>
            <a:off x="71499" y="5739484"/>
            <a:ext cx="8961120" cy="453602"/>
          </a:xfrm>
        </p:spPr>
        <p:txBody>
          <a:bodyPr/>
          <a:lstStyle/>
          <a:p>
            <a:r>
              <a:rPr lang="en-US"/>
              <a:t>Notes: Scores are based on the percentile distribution of each group’s final composite z-score across all indicators/dimensions; rank-ordered by highest state performance for AIAN population. Gray dots represent the highest score achieved in each state by any of the five groups (if no gray dot is visible, the highlighted group has the top score). The 50th percentile represents the median health performance score among all the groups measured. Summary performance scores not available for all racial and ethnic groups in all states; missing dots for a particular group indicate that there are insufficient data for that state. AIAN = American Indian and Alaska Native.</a:t>
            </a:r>
          </a:p>
          <a:p>
            <a:r>
              <a:rPr lang="en-US"/>
              <a:t>Data: Commonwealth Fund 2024 Health System Performance Scores.</a:t>
            </a:r>
          </a:p>
        </p:txBody>
      </p:sp>
      <p:sp>
        <p:nvSpPr>
          <p:cNvPr id="3" name="Text Placeholder 2">
            <a:extLst>
              <a:ext uri="{FF2B5EF4-FFF2-40B4-BE49-F238E27FC236}">
                <a16:creationId xmlns:a16="http://schemas.microsoft.com/office/drawing/2014/main" id="{9A96CB16-F9EC-A930-4C58-629415665F60}"/>
              </a:ext>
            </a:extLst>
          </p:cNvPr>
          <p:cNvSpPr>
            <a:spLocks noGrp="1"/>
          </p:cNvSpPr>
          <p:nvPr>
            <p:ph type="body" sz="quarter" idx="25"/>
          </p:nvPr>
        </p:nvSpPr>
        <p:spPr>
          <a:xfrm>
            <a:off x="71438" y="1044415"/>
            <a:ext cx="8961120" cy="251315"/>
          </a:xfrm>
        </p:spPr>
        <p:txBody>
          <a:bodyPr/>
          <a:lstStyle/>
          <a:p>
            <a:r>
              <a:rPr lang="en-US"/>
              <a:t>Health system performance scores, by state and race/ethnicity</a:t>
            </a:r>
          </a:p>
        </p:txBody>
      </p:sp>
      <p:cxnSp>
        <p:nvCxnSpPr>
          <p:cNvPr id="23" name="Straight Arrow Connector 22">
            <a:extLst>
              <a:ext uri="{FF2B5EF4-FFF2-40B4-BE49-F238E27FC236}">
                <a16:creationId xmlns:a16="http://schemas.microsoft.com/office/drawing/2014/main" id="{B5018B57-8FA4-4B19-BF50-40DA3ACF0B5C}"/>
              </a:ext>
            </a:extLst>
          </p:cNvPr>
          <p:cNvCxnSpPr>
            <a:cxnSpLocks/>
          </p:cNvCxnSpPr>
          <p:nvPr/>
        </p:nvCxnSpPr>
        <p:spPr>
          <a:xfrm>
            <a:off x="8635957" y="3033661"/>
            <a:ext cx="0" cy="10175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B7EDDA6-B9EE-4751-AF33-633C5DD9EF0F}"/>
              </a:ext>
            </a:extLst>
          </p:cNvPr>
          <p:cNvSpPr txBox="1"/>
          <p:nvPr/>
        </p:nvSpPr>
        <p:spPr>
          <a:xfrm>
            <a:off x="8138621" y="4105270"/>
            <a:ext cx="968300" cy="553998"/>
          </a:xfrm>
          <a:prstGeom prst="rect">
            <a:avLst/>
          </a:prstGeom>
          <a:noFill/>
        </p:spPr>
        <p:txBody>
          <a:bodyPr wrap="square" rtlCol="0">
            <a:spAutoFit/>
          </a:bodyPr>
          <a:lstStyle/>
          <a:p>
            <a:pPr algn="ctr"/>
            <a:r>
              <a:rPr lang="en-US" sz="1000" i="1"/>
              <a:t>Lower health system performance</a:t>
            </a:r>
          </a:p>
        </p:txBody>
      </p:sp>
      <p:cxnSp>
        <p:nvCxnSpPr>
          <p:cNvPr id="25" name="Straight Arrow Connector 24">
            <a:extLst>
              <a:ext uri="{FF2B5EF4-FFF2-40B4-BE49-F238E27FC236}">
                <a16:creationId xmlns:a16="http://schemas.microsoft.com/office/drawing/2014/main" id="{1C3880FC-2248-4C8A-8F22-B7FAA32E4BCD}"/>
              </a:ext>
            </a:extLst>
          </p:cNvPr>
          <p:cNvCxnSpPr>
            <a:cxnSpLocks/>
          </p:cNvCxnSpPr>
          <p:nvPr/>
        </p:nvCxnSpPr>
        <p:spPr>
          <a:xfrm flipV="1">
            <a:off x="8635957" y="2052111"/>
            <a:ext cx="0" cy="100060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4552309-4F78-4A55-94B4-F3ABFA90857E}"/>
              </a:ext>
            </a:extLst>
          </p:cNvPr>
          <p:cNvSpPr txBox="1"/>
          <p:nvPr/>
        </p:nvSpPr>
        <p:spPr>
          <a:xfrm>
            <a:off x="8095862" y="1511006"/>
            <a:ext cx="1048138" cy="553998"/>
          </a:xfrm>
          <a:prstGeom prst="rect">
            <a:avLst/>
          </a:prstGeom>
          <a:noFill/>
        </p:spPr>
        <p:txBody>
          <a:bodyPr wrap="square" rtlCol="0">
            <a:spAutoFit/>
          </a:bodyPr>
          <a:lstStyle/>
          <a:p>
            <a:pPr algn="ctr"/>
            <a:r>
              <a:rPr lang="en-US" sz="1000" i="1"/>
              <a:t>Higher health system performance</a:t>
            </a:r>
          </a:p>
        </p:txBody>
      </p:sp>
      <p:sp>
        <p:nvSpPr>
          <p:cNvPr id="9" name="TextBox 8">
            <a:extLst>
              <a:ext uri="{FF2B5EF4-FFF2-40B4-BE49-F238E27FC236}">
                <a16:creationId xmlns:a16="http://schemas.microsoft.com/office/drawing/2014/main" id="{B25C21F3-02BA-4D9D-B950-9354D19BF030}"/>
              </a:ext>
            </a:extLst>
          </p:cNvPr>
          <p:cNvSpPr txBox="1"/>
          <p:nvPr/>
        </p:nvSpPr>
        <p:spPr>
          <a:xfrm>
            <a:off x="7802111" y="2797013"/>
            <a:ext cx="713233" cy="338554"/>
          </a:xfrm>
          <a:prstGeom prst="rect">
            <a:avLst/>
          </a:prstGeom>
          <a:noFill/>
        </p:spPr>
        <p:txBody>
          <a:bodyPr wrap="square" rtlCol="0">
            <a:spAutoFit/>
          </a:bodyPr>
          <a:lstStyle/>
          <a:p>
            <a:pPr algn="ctr"/>
            <a:r>
              <a:rPr lang="en-US" sz="800" b="1"/>
              <a:t>All-group median</a:t>
            </a:r>
          </a:p>
        </p:txBody>
      </p:sp>
      <p:graphicFrame>
        <p:nvGraphicFramePr>
          <p:cNvPr id="10" name="Chart Placeholder 6">
            <a:extLst>
              <a:ext uri="{FF2B5EF4-FFF2-40B4-BE49-F238E27FC236}">
                <a16:creationId xmlns:a16="http://schemas.microsoft.com/office/drawing/2014/main" id="{47ABE150-F219-850D-E807-0D2244B5E440}"/>
              </a:ext>
            </a:extLst>
          </p:cNvPr>
          <p:cNvGraphicFramePr>
            <a:graphicFrameLocks noGrp="1"/>
          </p:cNvGraphicFramePr>
          <p:nvPr>
            <p:ph type="chart" sz="quarter" idx="19"/>
            <p:extLst>
              <p:ext uri="{D42A27DB-BD31-4B8C-83A1-F6EECF244321}">
                <p14:modId xmlns:p14="http://schemas.microsoft.com/office/powerpoint/2010/main" val="2488598874"/>
              </p:ext>
            </p:extLst>
          </p:nvPr>
        </p:nvGraphicFramePr>
        <p:xfrm>
          <a:off x="71440" y="1324973"/>
          <a:ext cx="7753900" cy="41127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223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DFE62E-345C-1440-B1A7-0CA1A5B11D1A}"/>
              </a:ext>
            </a:extLst>
          </p:cNvPr>
          <p:cNvSpPr>
            <a:spLocks noGrp="1"/>
          </p:cNvSpPr>
          <p:nvPr>
            <p:ph type="ctrTitle"/>
          </p:nvPr>
        </p:nvSpPr>
        <p:spPr>
          <a:xfrm>
            <a:off x="71499" y="260648"/>
            <a:ext cx="8961120" cy="756084"/>
          </a:xfrm>
        </p:spPr>
        <p:txBody>
          <a:bodyPr>
            <a:normAutofit/>
          </a:bodyPr>
          <a:lstStyle/>
          <a:p>
            <a:r>
              <a:rPr lang="en-US" sz="1800"/>
              <a:t>Profound racial and ethnic disparities in health and health care exist across and within states.</a:t>
            </a:r>
          </a:p>
        </p:txBody>
      </p:sp>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1"/>
          </p:nvPr>
        </p:nvSpPr>
        <p:spPr>
          <a:xfrm>
            <a:off x="71499" y="44624"/>
            <a:ext cx="8961120" cy="188341"/>
          </a:xfrm>
        </p:spPr>
        <p:txBody>
          <a:bodyPr/>
          <a:lstStyle/>
          <a:p>
            <a:r>
              <a:rPr lang="en-US"/>
              <a:t>EXHIBIT 1</a:t>
            </a:r>
          </a:p>
        </p:txBody>
      </p:sp>
      <p:sp>
        <p:nvSpPr>
          <p:cNvPr id="2" name="Text Placeholder 1">
            <a:extLst>
              <a:ext uri="{FF2B5EF4-FFF2-40B4-BE49-F238E27FC236}">
                <a16:creationId xmlns:a16="http://schemas.microsoft.com/office/drawing/2014/main" id="{2C8B5092-8935-B4FB-EB30-B1C93583887A}"/>
              </a:ext>
            </a:extLst>
          </p:cNvPr>
          <p:cNvSpPr>
            <a:spLocks noGrp="1"/>
          </p:cNvSpPr>
          <p:nvPr>
            <p:ph type="body" sz="quarter" idx="22"/>
          </p:nvPr>
        </p:nvSpPr>
        <p:spPr>
          <a:xfrm>
            <a:off x="71499" y="5739484"/>
            <a:ext cx="8961120" cy="453602"/>
          </a:xfrm>
        </p:spPr>
        <p:txBody>
          <a:bodyPr/>
          <a:lstStyle/>
          <a:p>
            <a:r>
              <a:rPr lang="en-US"/>
              <a:t>Notes: Scores are based on the percentile distribution of each group’s final composite z-score across all indicators/dimensions; rank-ordered by highest state performance for Black population. Gray dots represent the highest score achieved in each state by any of the five groups (if no gray dot is visible, the highlighted group has the top score). The 50th percentile represents the median health performance score among all the groups measured. Summary performance scores not available for all racial and ethnic groups in all states; missing dots for a particular group indicate that there are insufficient data for that state. </a:t>
            </a:r>
          </a:p>
          <a:p>
            <a:r>
              <a:rPr lang="en-US"/>
              <a:t>Data: Commonwealth Fund 2024 Health System Performance Scores.</a:t>
            </a:r>
          </a:p>
        </p:txBody>
      </p:sp>
      <p:sp>
        <p:nvSpPr>
          <p:cNvPr id="3" name="Text Placeholder 2">
            <a:extLst>
              <a:ext uri="{FF2B5EF4-FFF2-40B4-BE49-F238E27FC236}">
                <a16:creationId xmlns:a16="http://schemas.microsoft.com/office/drawing/2014/main" id="{C07F5CFC-497C-A616-1C31-7C6E92AE2266}"/>
              </a:ext>
            </a:extLst>
          </p:cNvPr>
          <p:cNvSpPr>
            <a:spLocks noGrp="1"/>
          </p:cNvSpPr>
          <p:nvPr>
            <p:ph type="body" sz="quarter" idx="25"/>
          </p:nvPr>
        </p:nvSpPr>
        <p:spPr>
          <a:xfrm>
            <a:off x="71438" y="1044415"/>
            <a:ext cx="8961120" cy="251315"/>
          </a:xfrm>
        </p:spPr>
        <p:txBody>
          <a:bodyPr/>
          <a:lstStyle/>
          <a:p>
            <a:r>
              <a:rPr lang="en-US"/>
              <a:t>Health system performance scores, by state and race/ethnicity</a:t>
            </a:r>
          </a:p>
        </p:txBody>
      </p:sp>
      <p:cxnSp>
        <p:nvCxnSpPr>
          <p:cNvPr id="23" name="Straight Arrow Connector 22">
            <a:extLst>
              <a:ext uri="{FF2B5EF4-FFF2-40B4-BE49-F238E27FC236}">
                <a16:creationId xmlns:a16="http://schemas.microsoft.com/office/drawing/2014/main" id="{B5018B57-8FA4-4B19-BF50-40DA3ACF0B5C}"/>
              </a:ext>
            </a:extLst>
          </p:cNvPr>
          <p:cNvCxnSpPr>
            <a:cxnSpLocks/>
          </p:cNvCxnSpPr>
          <p:nvPr/>
        </p:nvCxnSpPr>
        <p:spPr>
          <a:xfrm>
            <a:off x="8635957" y="3033661"/>
            <a:ext cx="0" cy="10175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B7EDDA6-B9EE-4751-AF33-633C5DD9EF0F}"/>
              </a:ext>
            </a:extLst>
          </p:cNvPr>
          <p:cNvSpPr txBox="1"/>
          <p:nvPr/>
        </p:nvSpPr>
        <p:spPr>
          <a:xfrm>
            <a:off x="8138621" y="4105270"/>
            <a:ext cx="968300" cy="553998"/>
          </a:xfrm>
          <a:prstGeom prst="rect">
            <a:avLst/>
          </a:prstGeom>
          <a:noFill/>
        </p:spPr>
        <p:txBody>
          <a:bodyPr wrap="square" rtlCol="0">
            <a:spAutoFit/>
          </a:bodyPr>
          <a:lstStyle/>
          <a:p>
            <a:pPr algn="ctr"/>
            <a:r>
              <a:rPr lang="en-US" sz="1000" i="1"/>
              <a:t>Lower health system performance</a:t>
            </a:r>
          </a:p>
        </p:txBody>
      </p:sp>
      <p:cxnSp>
        <p:nvCxnSpPr>
          <p:cNvPr id="25" name="Straight Arrow Connector 24">
            <a:extLst>
              <a:ext uri="{FF2B5EF4-FFF2-40B4-BE49-F238E27FC236}">
                <a16:creationId xmlns:a16="http://schemas.microsoft.com/office/drawing/2014/main" id="{1C3880FC-2248-4C8A-8F22-B7FAA32E4BCD}"/>
              </a:ext>
            </a:extLst>
          </p:cNvPr>
          <p:cNvCxnSpPr>
            <a:cxnSpLocks/>
          </p:cNvCxnSpPr>
          <p:nvPr/>
        </p:nvCxnSpPr>
        <p:spPr>
          <a:xfrm flipV="1">
            <a:off x="8635957" y="2052111"/>
            <a:ext cx="0" cy="100060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4552309-4F78-4A55-94B4-F3ABFA90857E}"/>
              </a:ext>
            </a:extLst>
          </p:cNvPr>
          <p:cNvSpPr txBox="1"/>
          <p:nvPr/>
        </p:nvSpPr>
        <p:spPr>
          <a:xfrm>
            <a:off x="8095862" y="1511006"/>
            <a:ext cx="1048138" cy="553998"/>
          </a:xfrm>
          <a:prstGeom prst="rect">
            <a:avLst/>
          </a:prstGeom>
          <a:noFill/>
        </p:spPr>
        <p:txBody>
          <a:bodyPr wrap="square" rtlCol="0">
            <a:spAutoFit/>
          </a:bodyPr>
          <a:lstStyle/>
          <a:p>
            <a:pPr algn="ctr"/>
            <a:r>
              <a:rPr lang="en-US" sz="1000" i="1"/>
              <a:t>Higher health system performance</a:t>
            </a:r>
          </a:p>
        </p:txBody>
      </p:sp>
      <p:sp>
        <p:nvSpPr>
          <p:cNvPr id="9" name="TextBox 8">
            <a:extLst>
              <a:ext uri="{FF2B5EF4-FFF2-40B4-BE49-F238E27FC236}">
                <a16:creationId xmlns:a16="http://schemas.microsoft.com/office/drawing/2014/main" id="{B25C21F3-02BA-4D9D-B950-9354D19BF030}"/>
              </a:ext>
            </a:extLst>
          </p:cNvPr>
          <p:cNvSpPr txBox="1"/>
          <p:nvPr/>
        </p:nvSpPr>
        <p:spPr>
          <a:xfrm>
            <a:off x="7802111" y="2797013"/>
            <a:ext cx="713233" cy="338554"/>
          </a:xfrm>
          <a:prstGeom prst="rect">
            <a:avLst/>
          </a:prstGeom>
          <a:noFill/>
        </p:spPr>
        <p:txBody>
          <a:bodyPr wrap="square" rtlCol="0">
            <a:spAutoFit/>
          </a:bodyPr>
          <a:lstStyle/>
          <a:p>
            <a:pPr algn="ctr"/>
            <a:r>
              <a:rPr lang="en-US" sz="800" b="1"/>
              <a:t>All-group median</a:t>
            </a:r>
          </a:p>
        </p:txBody>
      </p:sp>
      <p:graphicFrame>
        <p:nvGraphicFramePr>
          <p:cNvPr id="10" name="Chart Placeholder 6">
            <a:extLst>
              <a:ext uri="{FF2B5EF4-FFF2-40B4-BE49-F238E27FC236}">
                <a16:creationId xmlns:a16="http://schemas.microsoft.com/office/drawing/2014/main" id="{1003D1D7-A923-09F2-CB0A-6754A5315681}"/>
              </a:ext>
            </a:extLst>
          </p:cNvPr>
          <p:cNvGraphicFramePr>
            <a:graphicFrameLocks noGrp="1"/>
          </p:cNvGraphicFramePr>
          <p:nvPr>
            <p:ph type="chart" sz="quarter" idx="19"/>
            <p:extLst>
              <p:ext uri="{D42A27DB-BD31-4B8C-83A1-F6EECF244321}">
                <p14:modId xmlns:p14="http://schemas.microsoft.com/office/powerpoint/2010/main" val="1624882079"/>
              </p:ext>
            </p:extLst>
          </p:nvPr>
        </p:nvGraphicFramePr>
        <p:xfrm>
          <a:off x="71440" y="1324973"/>
          <a:ext cx="7753900" cy="41127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1995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D3EEE6-2675-1A46-8B03-F77C18D43C07}"/>
              </a:ext>
            </a:extLst>
          </p:cNvPr>
          <p:cNvSpPr>
            <a:spLocks noGrp="1"/>
          </p:cNvSpPr>
          <p:nvPr>
            <p:ph type="ctrTitle"/>
          </p:nvPr>
        </p:nvSpPr>
        <p:spPr>
          <a:xfrm>
            <a:off x="71499" y="260648"/>
            <a:ext cx="8961120" cy="756084"/>
          </a:xfrm>
        </p:spPr>
        <p:txBody>
          <a:bodyPr>
            <a:normAutofit/>
          </a:bodyPr>
          <a:lstStyle/>
          <a:p>
            <a:r>
              <a:rPr lang="en-US" sz="1800"/>
              <a:t>Profound racial and ethnic disparities in health and health care exist across and within states.</a:t>
            </a:r>
          </a:p>
        </p:txBody>
      </p:sp>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1"/>
          </p:nvPr>
        </p:nvSpPr>
        <p:spPr>
          <a:xfrm>
            <a:off x="71499" y="44624"/>
            <a:ext cx="8961120" cy="188341"/>
          </a:xfrm>
        </p:spPr>
        <p:txBody>
          <a:bodyPr/>
          <a:lstStyle/>
          <a:p>
            <a:r>
              <a:rPr lang="en-US"/>
              <a:t>EXHIBIT 1</a:t>
            </a:r>
          </a:p>
        </p:txBody>
      </p:sp>
      <p:sp>
        <p:nvSpPr>
          <p:cNvPr id="2" name="Text Placeholder 1">
            <a:extLst>
              <a:ext uri="{FF2B5EF4-FFF2-40B4-BE49-F238E27FC236}">
                <a16:creationId xmlns:a16="http://schemas.microsoft.com/office/drawing/2014/main" id="{92A35B5A-18EF-61BE-0ABF-A0D34F7F2D8A}"/>
              </a:ext>
            </a:extLst>
          </p:cNvPr>
          <p:cNvSpPr>
            <a:spLocks noGrp="1"/>
          </p:cNvSpPr>
          <p:nvPr>
            <p:ph type="body" sz="quarter" idx="22"/>
          </p:nvPr>
        </p:nvSpPr>
        <p:spPr>
          <a:xfrm>
            <a:off x="71499" y="5739484"/>
            <a:ext cx="8961120" cy="453602"/>
          </a:xfrm>
        </p:spPr>
        <p:txBody>
          <a:bodyPr/>
          <a:lstStyle/>
          <a:p>
            <a:r>
              <a:rPr lang="en-US"/>
              <a:t>Notes: Scores are based on the percentile distribution of each group’s final composite z-score across all indicators/dimensions; rank-ordered by highest state performance for Hispanic population. Gray dots represent the highest score achieved in each state by any of the five groups (if no gray dot is visible, the highlighted group has the top score). The 50th percentile represents the median health performance score among all the groups measured. Summary performance scores not available for all racial and ethnic groups in all states; missing dots for a particular group indicate that there are insufficient data for that state. </a:t>
            </a:r>
          </a:p>
          <a:p>
            <a:r>
              <a:rPr lang="en-US"/>
              <a:t>Data: Commonwealth Fund 2024 Health System Performance Scores.</a:t>
            </a:r>
          </a:p>
        </p:txBody>
      </p:sp>
      <p:sp>
        <p:nvSpPr>
          <p:cNvPr id="3" name="Text Placeholder 2">
            <a:extLst>
              <a:ext uri="{FF2B5EF4-FFF2-40B4-BE49-F238E27FC236}">
                <a16:creationId xmlns:a16="http://schemas.microsoft.com/office/drawing/2014/main" id="{5AAB329B-52B9-5F15-3BC1-33A35360A745}"/>
              </a:ext>
            </a:extLst>
          </p:cNvPr>
          <p:cNvSpPr>
            <a:spLocks noGrp="1"/>
          </p:cNvSpPr>
          <p:nvPr>
            <p:ph type="body" sz="quarter" idx="25"/>
          </p:nvPr>
        </p:nvSpPr>
        <p:spPr>
          <a:xfrm>
            <a:off x="71438" y="1044415"/>
            <a:ext cx="8961120" cy="251315"/>
          </a:xfrm>
        </p:spPr>
        <p:txBody>
          <a:bodyPr/>
          <a:lstStyle/>
          <a:p>
            <a:r>
              <a:rPr lang="en-US"/>
              <a:t>Health system performance scores, by state and race/ethnicity</a:t>
            </a:r>
          </a:p>
        </p:txBody>
      </p:sp>
      <p:cxnSp>
        <p:nvCxnSpPr>
          <p:cNvPr id="23" name="Straight Arrow Connector 22">
            <a:extLst>
              <a:ext uri="{FF2B5EF4-FFF2-40B4-BE49-F238E27FC236}">
                <a16:creationId xmlns:a16="http://schemas.microsoft.com/office/drawing/2014/main" id="{B5018B57-8FA4-4B19-BF50-40DA3ACF0B5C}"/>
              </a:ext>
            </a:extLst>
          </p:cNvPr>
          <p:cNvCxnSpPr>
            <a:cxnSpLocks/>
          </p:cNvCxnSpPr>
          <p:nvPr/>
        </p:nvCxnSpPr>
        <p:spPr>
          <a:xfrm>
            <a:off x="8635957" y="3033661"/>
            <a:ext cx="0" cy="10175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B7EDDA6-B9EE-4751-AF33-633C5DD9EF0F}"/>
              </a:ext>
            </a:extLst>
          </p:cNvPr>
          <p:cNvSpPr txBox="1"/>
          <p:nvPr/>
        </p:nvSpPr>
        <p:spPr>
          <a:xfrm>
            <a:off x="8138621" y="4105270"/>
            <a:ext cx="968300" cy="553998"/>
          </a:xfrm>
          <a:prstGeom prst="rect">
            <a:avLst/>
          </a:prstGeom>
          <a:noFill/>
        </p:spPr>
        <p:txBody>
          <a:bodyPr wrap="square" rtlCol="0">
            <a:spAutoFit/>
          </a:bodyPr>
          <a:lstStyle/>
          <a:p>
            <a:pPr algn="ctr"/>
            <a:r>
              <a:rPr lang="en-US" sz="1000" i="1"/>
              <a:t>Lower health system performance</a:t>
            </a:r>
          </a:p>
        </p:txBody>
      </p:sp>
      <p:cxnSp>
        <p:nvCxnSpPr>
          <p:cNvPr id="25" name="Straight Arrow Connector 24">
            <a:extLst>
              <a:ext uri="{FF2B5EF4-FFF2-40B4-BE49-F238E27FC236}">
                <a16:creationId xmlns:a16="http://schemas.microsoft.com/office/drawing/2014/main" id="{1C3880FC-2248-4C8A-8F22-B7FAA32E4BCD}"/>
              </a:ext>
            </a:extLst>
          </p:cNvPr>
          <p:cNvCxnSpPr>
            <a:cxnSpLocks/>
          </p:cNvCxnSpPr>
          <p:nvPr/>
        </p:nvCxnSpPr>
        <p:spPr>
          <a:xfrm flipV="1">
            <a:off x="8635957" y="2052111"/>
            <a:ext cx="0" cy="100060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4552309-4F78-4A55-94B4-F3ABFA90857E}"/>
              </a:ext>
            </a:extLst>
          </p:cNvPr>
          <p:cNvSpPr txBox="1"/>
          <p:nvPr/>
        </p:nvSpPr>
        <p:spPr>
          <a:xfrm>
            <a:off x="8095862" y="1511006"/>
            <a:ext cx="1048138" cy="553998"/>
          </a:xfrm>
          <a:prstGeom prst="rect">
            <a:avLst/>
          </a:prstGeom>
          <a:noFill/>
        </p:spPr>
        <p:txBody>
          <a:bodyPr wrap="square" rtlCol="0">
            <a:spAutoFit/>
          </a:bodyPr>
          <a:lstStyle/>
          <a:p>
            <a:pPr algn="ctr"/>
            <a:r>
              <a:rPr lang="en-US" sz="1000" i="1"/>
              <a:t>Higher health system performance</a:t>
            </a:r>
          </a:p>
        </p:txBody>
      </p:sp>
      <p:sp>
        <p:nvSpPr>
          <p:cNvPr id="9" name="TextBox 8">
            <a:extLst>
              <a:ext uri="{FF2B5EF4-FFF2-40B4-BE49-F238E27FC236}">
                <a16:creationId xmlns:a16="http://schemas.microsoft.com/office/drawing/2014/main" id="{B25C21F3-02BA-4D9D-B950-9354D19BF030}"/>
              </a:ext>
            </a:extLst>
          </p:cNvPr>
          <p:cNvSpPr txBox="1"/>
          <p:nvPr/>
        </p:nvSpPr>
        <p:spPr>
          <a:xfrm>
            <a:off x="7802111" y="2797013"/>
            <a:ext cx="713233" cy="338554"/>
          </a:xfrm>
          <a:prstGeom prst="rect">
            <a:avLst/>
          </a:prstGeom>
          <a:noFill/>
        </p:spPr>
        <p:txBody>
          <a:bodyPr wrap="square" rtlCol="0">
            <a:spAutoFit/>
          </a:bodyPr>
          <a:lstStyle/>
          <a:p>
            <a:pPr algn="ctr"/>
            <a:r>
              <a:rPr lang="en-US" sz="800" b="1"/>
              <a:t>All-group median</a:t>
            </a:r>
          </a:p>
        </p:txBody>
      </p:sp>
      <p:graphicFrame>
        <p:nvGraphicFramePr>
          <p:cNvPr id="10" name="Chart Placeholder 6">
            <a:extLst>
              <a:ext uri="{FF2B5EF4-FFF2-40B4-BE49-F238E27FC236}">
                <a16:creationId xmlns:a16="http://schemas.microsoft.com/office/drawing/2014/main" id="{EF65854C-9A97-970D-0FDB-D9BFDDD7C293}"/>
              </a:ext>
            </a:extLst>
          </p:cNvPr>
          <p:cNvGraphicFramePr>
            <a:graphicFrameLocks noGrp="1"/>
          </p:cNvGraphicFramePr>
          <p:nvPr>
            <p:ph type="chart" sz="quarter" idx="19"/>
            <p:extLst>
              <p:ext uri="{D42A27DB-BD31-4B8C-83A1-F6EECF244321}">
                <p14:modId xmlns:p14="http://schemas.microsoft.com/office/powerpoint/2010/main" val="2827341464"/>
              </p:ext>
            </p:extLst>
          </p:nvPr>
        </p:nvGraphicFramePr>
        <p:xfrm>
          <a:off x="71440" y="1324972"/>
          <a:ext cx="7753900" cy="41127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131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879061-C3A5-3A44-AE9B-5FF8AD22A1D2}"/>
              </a:ext>
            </a:extLst>
          </p:cNvPr>
          <p:cNvSpPr>
            <a:spLocks noGrp="1"/>
          </p:cNvSpPr>
          <p:nvPr>
            <p:ph type="ctrTitle"/>
          </p:nvPr>
        </p:nvSpPr>
        <p:spPr>
          <a:xfrm>
            <a:off x="71499" y="260648"/>
            <a:ext cx="8961120" cy="756084"/>
          </a:xfrm>
        </p:spPr>
        <p:txBody>
          <a:bodyPr>
            <a:normAutofit/>
          </a:bodyPr>
          <a:lstStyle/>
          <a:p>
            <a:r>
              <a:rPr lang="en-US" sz="1800"/>
              <a:t>Profound racial and ethnic disparities in health and health care exist across and within states.</a:t>
            </a:r>
          </a:p>
        </p:txBody>
      </p:sp>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1"/>
          </p:nvPr>
        </p:nvSpPr>
        <p:spPr>
          <a:xfrm>
            <a:off x="71499" y="44624"/>
            <a:ext cx="8961120" cy="188341"/>
          </a:xfrm>
        </p:spPr>
        <p:txBody>
          <a:bodyPr/>
          <a:lstStyle/>
          <a:p>
            <a:r>
              <a:rPr lang="en-US"/>
              <a:t>EXHIBIT 1</a:t>
            </a:r>
          </a:p>
        </p:txBody>
      </p:sp>
      <p:sp>
        <p:nvSpPr>
          <p:cNvPr id="2" name="Text Placeholder 1">
            <a:extLst>
              <a:ext uri="{FF2B5EF4-FFF2-40B4-BE49-F238E27FC236}">
                <a16:creationId xmlns:a16="http://schemas.microsoft.com/office/drawing/2014/main" id="{261FF476-2BF9-4D11-67A7-A53B58F1424F}"/>
              </a:ext>
            </a:extLst>
          </p:cNvPr>
          <p:cNvSpPr>
            <a:spLocks noGrp="1"/>
          </p:cNvSpPr>
          <p:nvPr>
            <p:ph type="body" sz="quarter" idx="22"/>
          </p:nvPr>
        </p:nvSpPr>
        <p:spPr>
          <a:xfrm>
            <a:off x="71499" y="5739484"/>
            <a:ext cx="8961120" cy="453602"/>
          </a:xfrm>
        </p:spPr>
        <p:txBody>
          <a:bodyPr/>
          <a:lstStyle/>
          <a:p>
            <a:r>
              <a:rPr lang="en-US"/>
              <a:t>Notes: Scores are based on the percentile distribution of each group’s final composite z-score across all indicators/dimensions; rank-ordered by highest state performance for white population. Gray dots represent the highest score achieved in each state by any of the five groups (if no gray dot is visible, the highlighted group has the top score). The 50th percentile represents the median health performance score among all the groups measured. Summary performance scores not available for all racial and ethnic groups in all states; missing dots for a particular group indicate that there are insufficient data for that state. </a:t>
            </a:r>
          </a:p>
          <a:p>
            <a:r>
              <a:rPr lang="en-US"/>
              <a:t>Data: Commonwealth Fund 2024 Health System Performance Scores.</a:t>
            </a:r>
          </a:p>
        </p:txBody>
      </p:sp>
      <p:sp>
        <p:nvSpPr>
          <p:cNvPr id="3" name="Text Placeholder 2">
            <a:extLst>
              <a:ext uri="{FF2B5EF4-FFF2-40B4-BE49-F238E27FC236}">
                <a16:creationId xmlns:a16="http://schemas.microsoft.com/office/drawing/2014/main" id="{E0D9F6EC-705A-220D-EF7F-55A7D403F85C}"/>
              </a:ext>
            </a:extLst>
          </p:cNvPr>
          <p:cNvSpPr>
            <a:spLocks noGrp="1"/>
          </p:cNvSpPr>
          <p:nvPr>
            <p:ph type="body" sz="quarter" idx="25"/>
          </p:nvPr>
        </p:nvSpPr>
        <p:spPr>
          <a:xfrm>
            <a:off x="71438" y="1044415"/>
            <a:ext cx="8961120" cy="251315"/>
          </a:xfrm>
        </p:spPr>
        <p:txBody>
          <a:bodyPr/>
          <a:lstStyle/>
          <a:p>
            <a:r>
              <a:rPr lang="en-US"/>
              <a:t>Health system performance scores, by state and race/ethnicity</a:t>
            </a:r>
          </a:p>
        </p:txBody>
      </p:sp>
      <p:cxnSp>
        <p:nvCxnSpPr>
          <p:cNvPr id="23" name="Straight Arrow Connector 22">
            <a:extLst>
              <a:ext uri="{FF2B5EF4-FFF2-40B4-BE49-F238E27FC236}">
                <a16:creationId xmlns:a16="http://schemas.microsoft.com/office/drawing/2014/main" id="{B5018B57-8FA4-4B19-BF50-40DA3ACF0B5C}"/>
              </a:ext>
            </a:extLst>
          </p:cNvPr>
          <p:cNvCxnSpPr>
            <a:cxnSpLocks/>
          </p:cNvCxnSpPr>
          <p:nvPr/>
        </p:nvCxnSpPr>
        <p:spPr>
          <a:xfrm>
            <a:off x="8635957" y="3033661"/>
            <a:ext cx="0" cy="10175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DB7EDDA6-B9EE-4751-AF33-633C5DD9EF0F}"/>
              </a:ext>
            </a:extLst>
          </p:cNvPr>
          <p:cNvSpPr txBox="1"/>
          <p:nvPr/>
        </p:nvSpPr>
        <p:spPr>
          <a:xfrm>
            <a:off x="8138621" y="4105270"/>
            <a:ext cx="968300" cy="553998"/>
          </a:xfrm>
          <a:prstGeom prst="rect">
            <a:avLst/>
          </a:prstGeom>
          <a:noFill/>
        </p:spPr>
        <p:txBody>
          <a:bodyPr wrap="square" rtlCol="0">
            <a:spAutoFit/>
          </a:bodyPr>
          <a:lstStyle/>
          <a:p>
            <a:pPr algn="ctr"/>
            <a:r>
              <a:rPr lang="en-US" sz="1000" i="1"/>
              <a:t>Lower health system performance</a:t>
            </a:r>
          </a:p>
        </p:txBody>
      </p:sp>
      <p:cxnSp>
        <p:nvCxnSpPr>
          <p:cNvPr id="25" name="Straight Arrow Connector 24">
            <a:extLst>
              <a:ext uri="{FF2B5EF4-FFF2-40B4-BE49-F238E27FC236}">
                <a16:creationId xmlns:a16="http://schemas.microsoft.com/office/drawing/2014/main" id="{1C3880FC-2248-4C8A-8F22-B7FAA32E4BCD}"/>
              </a:ext>
            </a:extLst>
          </p:cNvPr>
          <p:cNvCxnSpPr>
            <a:cxnSpLocks/>
          </p:cNvCxnSpPr>
          <p:nvPr/>
        </p:nvCxnSpPr>
        <p:spPr>
          <a:xfrm flipV="1">
            <a:off x="8635957" y="2052111"/>
            <a:ext cx="0" cy="100060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4552309-4F78-4A55-94B4-F3ABFA90857E}"/>
              </a:ext>
            </a:extLst>
          </p:cNvPr>
          <p:cNvSpPr txBox="1"/>
          <p:nvPr/>
        </p:nvSpPr>
        <p:spPr>
          <a:xfrm>
            <a:off x="8095862" y="1511006"/>
            <a:ext cx="1048138" cy="553998"/>
          </a:xfrm>
          <a:prstGeom prst="rect">
            <a:avLst/>
          </a:prstGeom>
          <a:noFill/>
        </p:spPr>
        <p:txBody>
          <a:bodyPr wrap="square" rtlCol="0">
            <a:spAutoFit/>
          </a:bodyPr>
          <a:lstStyle/>
          <a:p>
            <a:pPr algn="ctr"/>
            <a:r>
              <a:rPr lang="en-US" sz="1000" i="1"/>
              <a:t>Higher health system performance</a:t>
            </a:r>
          </a:p>
        </p:txBody>
      </p:sp>
      <p:sp>
        <p:nvSpPr>
          <p:cNvPr id="9" name="TextBox 8">
            <a:extLst>
              <a:ext uri="{FF2B5EF4-FFF2-40B4-BE49-F238E27FC236}">
                <a16:creationId xmlns:a16="http://schemas.microsoft.com/office/drawing/2014/main" id="{B25C21F3-02BA-4D9D-B950-9354D19BF030}"/>
              </a:ext>
            </a:extLst>
          </p:cNvPr>
          <p:cNvSpPr txBox="1"/>
          <p:nvPr/>
        </p:nvSpPr>
        <p:spPr>
          <a:xfrm>
            <a:off x="7802111" y="2797013"/>
            <a:ext cx="713233" cy="338554"/>
          </a:xfrm>
          <a:prstGeom prst="rect">
            <a:avLst/>
          </a:prstGeom>
          <a:noFill/>
        </p:spPr>
        <p:txBody>
          <a:bodyPr wrap="square" rtlCol="0">
            <a:spAutoFit/>
          </a:bodyPr>
          <a:lstStyle/>
          <a:p>
            <a:pPr algn="ctr"/>
            <a:r>
              <a:rPr lang="en-US" sz="800" b="1"/>
              <a:t>All-group median</a:t>
            </a:r>
          </a:p>
        </p:txBody>
      </p:sp>
      <p:graphicFrame>
        <p:nvGraphicFramePr>
          <p:cNvPr id="10" name="Chart Placeholder 6">
            <a:extLst>
              <a:ext uri="{FF2B5EF4-FFF2-40B4-BE49-F238E27FC236}">
                <a16:creationId xmlns:a16="http://schemas.microsoft.com/office/drawing/2014/main" id="{01900D90-5A26-2DAB-EED0-DC49752EAB1E}"/>
              </a:ext>
            </a:extLst>
          </p:cNvPr>
          <p:cNvGraphicFramePr>
            <a:graphicFrameLocks noGrp="1"/>
          </p:cNvGraphicFramePr>
          <p:nvPr>
            <p:ph type="chart" sz="quarter" idx="19"/>
            <p:extLst>
              <p:ext uri="{D42A27DB-BD31-4B8C-83A1-F6EECF244321}">
                <p14:modId xmlns:p14="http://schemas.microsoft.com/office/powerpoint/2010/main" val="1436214328"/>
              </p:ext>
            </p:extLst>
          </p:nvPr>
        </p:nvGraphicFramePr>
        <p:xfrm>
          <a:off x="71440" y="1324973"/>
          <a:ext cx="7753900" cy="41127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723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130216D-0082-4A35-9C82-469DD7233E32}"/>
              </a:ext>
            </a:extLst>
          </p:cNvPr>
          <p:cNvPicPr>
            <a:picLocks noChangeAspect="1"/>
          </p:cNvPicPr>
          <p:nvPr/>
        </p:nvPicPr>
        <p:blipFill>
          <a:blip r:embed="rId3"/>
          <a:stretch>
            <a:fillRect/>
          </a:stretch>
        </p:blipFill>
        <p:spPr>
          <a:xfrm>
            <a:off x="548639" y="1070962"/>
            <a:ext cx="8046736" cy="4663449"/>
          </a:xfrm>
          <a:prstGeom prst="rect">
            <a:avLst/>
          </a:prstGeom>
        </p:spPr>
      </p:pic>
      <p:sp>
        <p:nvSpPr>
          <p:cNvPr id="2" name="Title 1"/>
          <p:cNvSpPr>
            <a:spLocks noGrp="1"/>
          </p:cNvSpPr>
          <p:nvPr>
            <p:ph type="ctrTitle"/>
          </p:nvPr>
        </p:nvSpPr>
        <p:spPr/>
        <p:txBody>
          <a:bodyPr>
            <a:normAutofit/>
          </a:bodyPr>
          <a:lstStyle/>
          <a:p>
            <a:r>
              <a:rPr lang="en-US" sz="1800">
                <a:latin typeface="Georgia"/>
              </a:rPr>
              <a:t>Premature deaths from avoidable causes vary across states and occur at a higher rate among AIAN and Black people compared to other racial and ethnic groups.</a:t>
            </a:r>
          </a:p>
        </p:txBody>
      </p:sp>
      <p:sp>
        <p:nvSpPr>
          <p:cNvPr id="4" name="Text Placeholder 3"/>
          <p:cNvSpPr>
            <a:spLocks noGrp="1"/>
          </p:cNvSpPr>
          <p:nvPr>
            <p:ph type="body" sz="quarter" idx="21"/>
          </p:nvPr>
        </p:nvSpPr>
        <p:spPr/>
        <p:txBody>
          <a:bodyPr/>
          <a:lstStyle/>
          <a:p>
            <a:pPr>
              <a:buClr>
                <a:srgbClr val="044C7F"/>
              </a:buClr>
              <a:defRPr/>
            </a:pPr>
            <a:r>
              <a:rPr lang="en-US">
                <a:latin typeface="+mj-lt"/>
              </a:rPr>
              <a:t>EXHIBIT 2</a:t>
            </a:r>
          </a:p>
        </p:txBody>
      </p:sp>
      <p:sp>
        <p:nvSpPr>
          <p:cNvPr id="5" name="Text Placeholder 4">
            <a:extLst>
              <a:ext uri="{FF2B5EF4-FFF2-40B4-BE49-F238E27FC236}">
                <a16:creationId xmlns:a16="http://schemas.microsoft.com/office/drawing/2014/main" id="{46087CAB-C2BE-19C7-F10B-1B547AE9ECE2}"/>
              </a:ext>
            </a:extLst>
          </p:cNvPr>
          <p:cNvSpPr>
            <a:spLocks noGrp="1"/>
          </p:cNvSpPr>
          <p:nvPr>
            <p:ph type="body" sz="quarter" idx="22"/>
          </p:nvPr>
        </p:nvSpPr>
        <p:spPr/>
        <p:txBody>
          <a:bodyPr/>
          <a:lstStyle/>
          <a:p>
            <a:pPr>
              <a:buClr>
                <a:srgbClr val="044C7F"/>
              </a:buClr>
              <a:defRPr/>
            </a:pPr>
            <a:r>
              <a:rPr lang="en-US">
                <a:latin typeface="+mj-lt"/>
              </a:rPr>
              <a:t>Notes: </a:t>
            </a:r>
            <a:r>
              <a:rPr lang="en-US"/>
              <a:t>AANHPI = Asian American, Native Hawaiian, and Pacific Islander. AIAN = American Indian and Alaska Native. Number of deaths before age 75 per 100,000 population that resulted from causes that can be mainly avoided through timely and effective prevention and treatment. Avoidable mortality rates presented in this exhibit reflect the combination of two variables used in this report: deaths from preventable causes and deaths from treatable causes. Refer to appendix B2 for state rates for each mortality type. Methodology developed by the </a:t>
            </a:r>
            <a:r>
              <a:rPr lang="en-US" err="1"/>
              <a:t>Organisation</a:t>
            </a:r>
            <a:r>
              <a:rPr lang="en-US"/>
              <a:t> for Economic Co-operation and Development (OECD) and Eurostat, as published in </a:t>
            </a:r>
            <a:r>
              <a:rPr lang="en-US" i="1"/>
              <a:t>Avoidable Mortality: OECD/Eurostat Lists of Preventable and Treatable Causes of Death (January 2022 Version)</a:t>
            </a:r>
            <a:r>
              <a:rPr lang="en-US"/>
              <a:t>.</a:t>
            </a:r>
            <a:endParaRPr lang="en-US">
              <a:latin typeface="+mj-lt"/>
            </a:endParaRPr>
          </a:p>
          <a:p>
            <a:pPr>
              <a:buClr>
                <a:srgbClr val="044C7F"/>
              </a:buClr>
              <a:defRPr/>
            </a:pPr>
            <a:r>
              <a:rPr lang="en-US">
                <a:latin typeface="+mj-lt"/>
              </a:rPr>
              <a:t>Data: </a:t>
            </a:r>
            <a:r>
              <a:rPr lang="en-US"/>
              <a:t>Centers for Disease Control and Prevention, 2020 and 2021 National Vital Statistics System (NVSS), All-County Micro Data, Restricted Use Files.</a:t>
            </a:r>
            <a:endParaRPr lang="en-US">
              <a:latin typeface="+mj-lt"/>
            </a:endParaRPr>
          </a:p>
        </p:txBody>
      </p:sp>
      <p:sp>
        <p:nvSpPr>
          <p:cNvPr id="7" name="Text Placeholder 6">
            <a:extLst>
              <a:ext uri="{FF2B5EF4-FFF2-40B4-BE49-F238E27FC236}">
                <a16:creationId xmlns:a16="http://schemas.microsoft.com/office/drawing/2014/main" id="{4F2E4213-3230-292B-68B5-6BD0F6727FF6}"/>
              </a:ext>
            </a:extLst>
          </p:cNvPr>
          <p:cNvSpPr>
            <a:spLocks noGrp="1"/>
          </p:cNvSpPr>
          <p:nvPr>
            <p:ph type="body" sz="quarter" idx="25"/>
          </p:nvPr>
        </p:nvSpPr>
        <p:spPr/>
        <p:txBody>
          <a:bodyPr/>
          <a:lstStyle/>
          <a:p>
            <a:r>
              <a:rPr lang="en-US" sz="1100" i="1"/>
              <a:t>Deaths per 100,000 population, by state and race/ethnicity</a:t>
            </a:r>
          </a:p>
        </p:txBody>
      </p:sp>
      <p:sp>
        <p:nvSpPr>
          <p:cNvPr id="9" name="TextBox 8">
            <a:extLst>
              <a:ext uri="{FF2B5EF4-FFF2-40B4-BE49-F238E27FC236}">
                <a16:creationId xmlns:a16="http://schemas.microsoft.com/office/drawing/2014/main" id="{3D3D166F-478E-B44D-AD94-57CF9B0EED1D}"/>
              </a:ext>
            </a:extLst>
          </p:cNvPr>
          <p:cNvSpPr txBox="1"/>
          <p:nvPr/>
        </p:nvSpPr>
        <p:spPr>
          <a:xfrm>
            <a:off x="1436950" y="4093786"/>
            <a:ext cx="1022685" cy="338554"/>
          </a:xfrm>
          <a:prstGeom prst="rect">
            <a:avLst/>
          </a:prstGeom>
          <a:noFill/>
        </p:spPr>
        <p:txBody>
          <a:bodyPr wrap="square" rtlCol="0">
            <a:spAutoFit/>
          </a:bodyPr>
          <a:lstStyle/>
          <a:p>
            <a:pPr algn="ctr"/>
            <a:r>
              <a:rPr lang="en-US" sz="800" b="1">
                <a:solidFill>
                  <a:schemeClr val="accent2"/>
                </a:solidFill>
              </a:rPr>
              <a:t>Arkansas </a:t>
            </a:r>
          </a:p>
          <a:p>
            <a:pPr algn="ctr"/>
            <a:r>
              <a:rPr lang="en-US" sz="800" b="1">
                <a:solidFill>
                  <a:schemeClr val="accent2"/>
                </a:solidFill>
              </a:rPr>
              <a:t>317</a:t>
            </a:r>
            <a:endParaRPr lang="en-US" sz="1100">
              <a:solidFill>
                <a:schemeClr val="accent2"/>
              </a:solidFill>
            </a:endParaRPr>
          </a:p>
        </p:txBody>
      </p:sp>
      <p:sp>
        <p:nvSpPr>
          <p:cNvPr id="20" name="TextBox 19">
            <a:extLst>
              <a:ext uri="{FF2B5EF4-FFF2-40B4-BE49-F238E27FC236}">
                <a16:creationId xmlns:a16="http://schemas.microsoft.com/office/drawing/2014/main" id="{97D59B57-5D3F-A44C-B7A2-6776481FDA60}"/>
              </a:ext>
            </a:extLst>
          </p:cNvPr>
          <p:cNvSpPr txBox="1"/>
          <p:nvPr/>
        </p:nvSpPr>
        <p:spPr>
          <a:xfrm>
            <a:off x="784355" y="5095223"/>
            <a:ext cx="1022685" cy="384721"/>
          </a:xfrm>
          <a:prstGeom prst="rect">
            <a:avLst/>
          </a:prstGeom>
          <a:noFill/>
        </p:spPr>
        <p:txBody>
          <a:bodyPr wrap="square" rtlCol="0">
            <a:spAutoFit/>
          </a:bodyPr>
          <a:lstStyle/>
          <a:p>
            <a:pPr algn="r"/>
            <a:r>
              <a:rPr lang="en-US" sz="800" b="1">
                <a:solidFill>
                  <a:schemeClr val="accent2"/>
                </a:solidFill>
              </a:rPr>
              <a:t>New Hampshire</a:t>
            </a:r>
          </a:p>
          <a:p>
            <a:pPr algn="r"/>
            <a:r>
              <a:rPr lang="en-US" sz="1100">
                <a:solidFill>
                  <a:schemeClr val="accent2"/>
                </a:solidFill>
              </a:rPr>
              <a:t>87</a:t>
            </a:r>
          </a:p>
        </p:txBody>
      </p:sp>
      <p:sp>
        <p:nvSpPr>
          <p:cNvPr id="21" name="TextBox 20">
            <a:extLst>
              <a:ext uri="{FF2B5EF4-FFF2-40B4-BE49-F238E27FC236}">
                <a16:creationId xmlns:a16="http://schemas.microsoft.com/office/drawing/2014/main" id="{07CA7BE6-DF9B-9941-BB0C-7F3111BFA779}"/>
              </a:ext>
            </a:extLst>
          </p:cNvPr>
          <p:cNvSpPr txBox="1"/>
          <p:nvPr/>
        </p:nvSpPr>
        <p:spPr>
          <a:xfrm>
            <a:off x="2412441" y="1294917"/>
            <a:ext cx="1022685" cy="384721"/>
          </a:xfrm>
          <a:prstGeom prst="rect">
            <a:avLst/>
          </a:prstGeom>
          <a:noFill/>
        </p:spPr>
        <p:txBody>
          <a:bodyPr wrap="square" rtlCol="0">
            <a:spAutoFit/>
          </a:bodyPr>
          <a:lstStyle/>
          <a:p>
            <a:pPr algn="r"/>
            <a:r>
              <a:rPr lang="en-US" sz="800" b="1" dirty="0">
                <a:solidFill>
                  <a:schemeClr val="accent5"/>
                </a:solidFill>
              </a:rPr>
              <a:t>South Dakota</a:t>
            </a:r>
          </a:p>
          <a:p>
            <a:pPr algn="r"/>
            <a:r>
              <a:rPr lang="en-US" sz="1100" dirty="0">
                <a:solidFill>
                  <a:schemeClr val="accent5"/>
                </a:solidFill>
              </a:rPr>
              <a:t>1,394</a:t>
            </a:r>
          </a:p>
        </p:txBody>
      </p:sp>
      <p:sp>
        <p:nvSpPr>
          <p:cNvPr id="22" name="TextBox 21">
            <a:extLst>
              <a:ext uri="{FF2B5EF4-FFF2-40B4-BE49-F238E27FC236}">
                <a16:creationId xmlns:a16="http://schemas.microsoft.com/office/drawing/2014/main" id="{891D480C-34A6-5B4C-9CD3-E92D5CDCDC0D}"/>
              </a:ext>
            </a:extLst>
          </p:cNvPr>
          <p:cNvSpPr txBox="1"/>
          <p:nvPr/>
        </p:nvSpPr>
        <p:spPr>
          <a:xfrm>
            <a:off x="2337258" y="4961644"/>
            <a:ext cx="1022685" cy="384721"/>
          </a:xfrm>
          <a:prstGeom prst="rect">
            <a:avLst/>
          </a:prstGeom>
          <a:noFill/>
        </p:spPr>
        <p:txBody>
          <a:bodyPr wrap="square" rtlCol="0">
            <a:spAutoFit/>
          </a:bodyPr>
          <a:lstStyle/>
          <a:p>
            <a:pPr algn="r"/>
            <a:r>
              <a:rPr lang="en-US" sz="800" b="1">
                <a:solidFill>
                  <a:schemeClr val="accent5"/>
                </a:solidFill>
              </a:rPr>
              <a:t>Georgia</a:t>
            </a:r>
          </a:p>
          <a:p>
            <a:pPr algn="r"/>
            <a:r>
              <a:rPr lang="en-US" sz="1100">
                <a:solidFill>
                  <a:schemeClr val="accent5"/>
                </a:solidFill>
              </a:rPr>
              <a:t>134</a:t>
            </a:r>
          </a:p>
        </p:txBody>
      </p:sp>
      <p:sp>
        <p:nvSpPr>
          <p:cNvPr id="24" name="TextBox 23">
            <a:extLst>
              <a:ext uri="{FF2B5EF4-FFF2-40B4-BE49-F238E27FC236}">
                <a16:creationId xmlns:a16="http://schemas.microsoft.com/office/drawing/2014/main" id="{50B6A21D-569D-3C45-BE15-5F0246C48BE9}"/>
              </a:ext>
            </a:extLst>
          </p:cNvPr>
          <p:cNvSpPr txBox="1"/>
          <p:nvPr/>
        </p:nvSpPr>
        <p:spPr>
          <a:xfrm>
            <a:off x="4303804" y="4778233"/>
            <a:ext cx="1022685" cy="384721"/>
          </a:xfrm>
          <a:prstGeom prst="rect">
            <a:avLst/>
          </a:prstGeom>
          <a:noFill/>
        </p:spPr>
        <p:txBody>
          <a:bodyPr wrap="square" rtlCol="0">
            <a:spAutoFit/>
          </a:bodyPr>
          <a:lstStyle/>
          <a:p>
            <a:pPr algn="ctr"/>
            <a:r>
              <a:rPr lang="en-US" sz="800" b="1">
                <a:solidFill>
                  <a:schemeClr val="bg2"/>
                </a:solidFill>
              </a:rPr>
              <a:t>Hawaii</a:t>
            </a:r>
          </a:p>
          <a:p>
            <a:pPr algn="ctr"/>
            <a:r>
              <a:rPr lang="en-US" sz="1100">
                <a:solidFill>
                  <a:schemeClr val="bg2"/>
                </a:solidFill>
              </a:rPr>
              <a:t>234</a:t>
            </a:r>
          </a:p>
        </p:txBody>
      </p:sp>
      <p:sp>
        <p:nvSpPr>
          <p:cNvPr id="25" name="TextBox 24">
            <a:extLst>
              <a:ext uri="{FF2B5EF4-FFF2-40B4-BE49-F238E27FC236}">
                <a16:creationId xmlns:a16="http://schemas.microsoft.com/office/drawing/2014/main" id="{BF1199CF-1478-2D47-85B4-AA475416E44C}"/>
              </a:ext>
            </a:extLst>
          </p:cNvPr>
          <p:cNvSpPr txBox="1"/>
          <p:nvPr/>
        </p:nvSpPr>
        <p:spPr>
          <a:xfrm>
            <a:off x="4133145" y="2905563"/>
            <a:ext cx="1320361" cy="384721"/>
          </a:xfrm>
          <a:prstGeom prst="rect">
            <a:avLst/>
          </a:prstGeom>
          <a:noFill/>
        </p:spPr>
        <p:txBody>
          <a:bodyPr wrap="square" rtlCol="0">
            <a:spAutoFit/>
          </a:bodyPr>
          <a:lstStyle/>
          <a:p>
            <a:pPr algn="ctr"/>
            <a:r>
              <a:rPr lang="en-US" sz="800" b="1">
                <a:solidFill>
                  <a:schemeClr val="bg2"/>
                </a:solidFill>
              </a:rPr>
              <a:t>District of Columbia</a:t>
            </a:r>
          </a:p>
          <a:p>
            <a:pPr algn="ctr"/>
            <a:r>
              <a:rPr lang="en-US" sz="1100">
                <a:solidFill>
                  <a:schemeClr val="bg2"/>
                </a:solidFill>
              </a:rPr>
              <a:t>717</a:t>
            </a:r>
          </a:p>
        </p:txBody>
      </p:sp>
      <p:sp>
        <p:nvSpPr>
          <p:cNvPr id="26" name="TextBox 25">
            <a:extLst>
              <a:ext uri="{FF2B5EF4-FFF2-40B4-BE49-F238E27FC236}">
                <a16:creationId xmlns:a16="http://schemas.microsoft.com/office/drawing/2014/main" id="{D05729FD-FE84-8E4B-922E-B79BAA51BD36}"/>
              </a:ext>
            </a:extLst>
          </p:cNvPr>
          <p:cNvSpPr txBox="1"/>
          <p:nvPr/>
        </p:nvSpPr>
        <p:spPr>
          <a:xfrm>
            <a:off x="5247988" y="4919941"/>
            <a:ext cx="1022685" cy="384721"/>
          </a:xfrm>
          <a:prstGeom prst="rect">
            <a:avLst/>
          </a:prstGeom>
          <a:noFill/>
        </p:spPr>
        <p:txBody>
          <a:bodyPr wrap="square" rtlCol="0">
            <a:spAutoFit/>
          </a:bodyPr>
          <a:lstStyle/>
          <a:p>
            <a:pPr algn="r"/>
            <a:r>
              <a:rPr lang="en-US" sz="800" b="1">
                <a:solidFill>
                  <a:schemeClr val="accent4"/>
                </a:solidFill>
              </a:rPr>
              <a:t>Maine</a:t>
            </a:r>
          </a:p>
          <a:p>
            <a:pPr algn="r"/>
            <a:r>
              <a:rPr lang="en-US" sz="1100">
                <a:solidFill>
                  <a:schemeClr val="accent4"/>
                </a:solidFill>
              </a:rPr>
              <a:t>134</a:t>
            </a:r>
          </a:p>
        </p:txBody>
      </p:sp>
      <p:sp>
        <p:nvSpPr>
          <p:cNvPr id="27" name="TextBox 26">
            <a:extLst>
              <a:ext uri="{FF2B5EF4-FFF2-40B4-BE49-F238E27FC236}">
                <a16:creationId xmlns:a16="http://schemas.microsoft.com/office/drawing/2014/main" id="{43EB5171-7679-854F-A04D-AFEEC6486C99}"/>
              </a:ext>
            </a:extLst>
          </p:cNvPr>
          <p:cNvSpPr txBox="1"/>
          <p:nvPr/>
        </p:nvSpPr>
        <p:spPr>
          <a:xfrm>
            <a:off x="5734792" y="3729527"/>
            <a:ext cx="1022685" cy="384721"/>
          </a:xfrm>
          <a:prstGeom prst="rect">
            <a:avLst/>
          </a:prstGeom>
          <a:noFill/>
        </p:spPr>
        <p:txBody>
          <a:bodyPr wrap="square" rtlCol="0">
            <a:spAutoFit/>
          </a:bodyPr>
          <a:lstStyle/>
          <a:p>
            <a:pPr algn="ctr"/>
            <a:r>
              <a:rPr lang="en-US" sz="800" b="1">
                <a:solidFill>
                  <a:schemeClr val="accent4"/>
                </a:solidFill>
              </a:rPr>
              <a:t>New Mexico</a:t>
            </a:r>
          </a:p>
          <a:p>
            <a:pPr algn="ctr"/>
            <a:r>
              <a:rPr lang="en-US" sz="1100">
                <a:solidFill>
                  <a:schemeClr val="accent4"/>
                </a:solidFill>
              </a:rPr>
              <a:t>430</a:t>
            </a:r>
          </a:p>
        </p:txBody>
      </p:sp>
      <p:sp>
        <p:nvSpPr>
          <p:cNvPr id="28" name="TextBox 27">
            <a:extLst>
              <a:ext uri="{FF2B5EF4-FFF2-40B4-BE49-F238E27FC236}">
                <a16:creationId xmlns:a16="http://schemas.microsoft.com/office/drawing/2014/main" id="{0AF2DFA0-AA5D-2C42-AC82-EADF3C524E2C}"/>
              </a:ext>
            </a:extLst>
          </p:cNvPr>
          <p:cNvSpPr txBox="1"/>
          <p:nvPr/>
        </p:nvSpPr>
        <p:spPr>
          <a:xfrm>
            <a:off x="7675560" y="4950592"/>
            <a:ext cx="1292861" cy="384721"/>
          </a:xfrm>
          <a:prstGeom prst="rect">
            <a:avLst/>
          </a:prstGeom>
          <a:noFill/>
        </p:spPr>
        <p:txBody>
          <a:bodyPr wrap="square" rtlCol="0">
            <a:spAutoFit/>
          </a:bodyPr>
          <a:lstStyle/>
          <a:p>
            <a:r>
              <a:rPr lang="en-US" sz="800" b="1" dirty="0">
                <a:solidFill>
                  <a:schemeClr val="accent6"/>
                </a:solidFill>
              </a:rPr>
              <a:t>District of Columbia</a:t>
            </a:r>
          </a:p>
          <a:p>
            <a:r>
              <a:rPr lang="en-US" sz="1100" dirty="0">
                <a:solidFill>
                  <a:schemeClr val="accent6"/>
                </a:solidFill>
              </a:rPr>
              <a:t>114</a:t>
            </a:r>
          </a:p>
        </p:txBody>
      </p:sp>
      <p:sp>
        <p:nvSpPr>
          <p:cNvPr id="29" name="TextBox 28">
            <a:extLst>
              <a:ext uri="{FF2B5EF4-FFF2-40B4-BE49-F238E27FC236}">
                <a16:creationId xmlns:a16="http://schemas.microsoft.com/office/drawing/2014/main" id="{E6112150-32C8-2644-BF67-D3CFE6E5200A}"/>
              </a:ext>
            </a:extLst>
          </p:cNvPr>
          <p:cNvSpPr txBox="1"/>
          <p:nvPr/>
        </p:nvSpPr>
        <p:spPr>
          <a:xfrm>
            <a:off x="7170689" y="3571629"/>
            <a:ext cx="1022685" cy="384721"/>
          </a:xfrm>
          <a:prstGeom prst="rect">
            <a:avLst/>
          </a:prstGeom>
          <a:noFill/>
        </p:spPr>
        <p:txBody>
          <a:bodyPr wrap="square" rtlCol="0">
            <a:spAutoFit/>
          </a:bodyPr>
          <a:lstStyle/>
          <a:p>
            <a:pPr algn="ctr"/>
            <a:r>
              <a:rPr lang="en-US" sz="800" b="1">
                <a:solidFill>
                  <a:schemeClr val="accent6"/>
                </a:solidFill>
              </a:rPr>
              <a:t>West Virginia</a:t>
            </a:r>
          </a:p>
          <a:p>
            <a:pPr algn="ctr"/>
            <a:r>
              <a:rPr lang="en-US" sz="1100">
                <a:solidFill>
                  <a:schemeClr val="accent6"/>
                </a:solidFill>
              </a:rPr>
              <a:t>500</a:t>
            </a:r>
          </a:p>
        </p:txBody>
      </p:sp>
      <p:sp>
        <p:nvSpPr>
          <p:cNvPr id="30" name="TextBox 29">
            <a:extLst>
              <a:ext uri="{FF2B5EF4-FFF2-40B4-BE49-F238E27FC236}">
                <a16:creationId xmlns:a16="http://schemas.microsoft.com/office/drawing/2014/main" id="{826B228A-E115-C148-94F9-5DB4CF16DB22}"/>
              </a:ext>
            </a:extLst>
          </p:cNvPr>
          <p:cNvSpPr txBox="1"/>
          <p:nvPr/>
        </p:nvSpPr>
        <p:spPr>
          <a:xfrm>
            <a:off x="5029200" y="1085116"/>
            <a:ext cx="3749040" cy="685800"/>
          </a:xfrm>
          <a:prstGeom prst="rect">
            <a:avLst/>
          </a:prstGeom>
          <a:noFill/>
        </p:spPr>
        <p:txBody>
          <a:bodyPr wrap="square" lIns="0" tIns="0" rIns="0" bIns="0" rtlCol="0">
            <a:noAutofit/>
          </a:bodyPr>
          <a:lstStyle/>
          <a:p>
            <a:r>
              <a:rPr lang="en-US" sz="1100" i="1">
                <a:solidFill>
                  <a:schemeClr val="tx1">
                    <a:lumMod val="50000"/>
                    <a:lumOff val="50000"/>
                  </a:schemeClr>
                </a:solidFill>
              </a:rPr>
              <a:t>Dots represent states and are scaled relative to the size of the total state population. Missing dots for a particular group indicate that there are insufficient data for that state. See online graphic for state detail.</a:t>
            </a:r>
          </a:p>
        </p:txBody>
      </p:sp>
    </p:spTree>
    <p:extLst>
      <p:ext uri="{BB962C8B-B14F-4D97-AF65-F5344CB8AC3E}">
        <p14:creationId xmlns:p14="http://schemas.microsoft.com/office/powerpoint/2010/main" val="1847321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screenshot of a video game&#10;&#10;Description automatically generated">
            <a:extLst>
              <a:ext uri="{FF2B5EF4-FFF2-40B4-BE49-F238E27FC236}">
                <a16:creationId xmlns:a16="http://schemas.microsoft.com/office/drawing/2014/main" id="{FBE6DA8F-F099-D1CC-8E02-750FF1E4D4AB}"/>
              </a:ext>
            </a:extLst>
          </p:cNvPr>
          <p:cNvPicPr>
            <a:picLocks noChangeAspect="1"/>
          </p:cNvPicPr>
          <p:nvPr/>
        </p:nvPicPr>
        <p:blipFill>
          <a:blip r:embed="rId3"/>
          <a:stretch>
            <a:fillRect/>
          </a:stretch>
        </p:blipFill>
        <p:spPr>
          <a:xfrm>
            <a:off x="16368" y="1185987"/>
            <a:ext cx="8046736" cy="4663449"/>
          </a:xfrm>
          <a:prstGeom prst="rect">
            <a:avLst/>
          </a:prstGeom>
        </p:spPr>
      </p:pic>
      <p:sp>
        <p:nvSpPr>
          <p:cNvPr id="2" name="Title 1"/>
          <p:cNvSpPr>
            <a:spLocks noGrp="1"/>
          </p:cNvSpPr>
          <p:nvPr>
            <p:ph type="ctrTitle"/>
          </p:nvPr>
        </p:nvSpPr>
        <p:spPr>
          <a:xfrm>
            <a:off x="71499" y="260648"/>
            <a:ext cx="8922086" cy="756084"/>
          </a:xfrm>
        </p:spPr>
        <p:txBody>
          <a:bodyPr>
            <a:noAutofit/>
          </a:bodyPr>
          <a:lstStyle/>
          <a:p>
            <a:r>
              <a:rPr lang="en-US" sz="1600"/>
              <a:t>Although the ACA’s coverage expansion reduced inequities, state uninsured rates are generally higher and more variable for Black, Hispanic, and AIAN adults compared to AANHPI and white adults.</a:t>
            </a:r>
          </a:p>
        </p:txBody>
      </p:sp>
      <p:sp>
        <p:nvSpPr>
          <p:cNvPr id="4" name="Text Placeholder 3"/>
          <p:cNvSpPr>
            <a:spLocks noGrp="1"/>
          </p:cNvSpPr>
          <p:nvPr>
            <p:ph type="body" sz="quarter" idx="21"/>
          </p:nvPr>
        </p:nvSpPr>
        <p:spPr/>
        <p:txBody>
          <a:bodyPr/>
          <a:lstStyle/>
          <a:p>
            <a:pPr>
              <a:buClr>
                <a:srgbClr val="044C7F"/>
              </a:buClr>
              <a:defRPr/>
            </a:pPr>
            <a:r>
              <a:rPr lang="en-US">
                <a:latin typeface="+mn-lt"/>
              </a:rPr>
              <a:t>EXHIBIT 3</a:t>
            </a:r>
          </a:p>
        </p:txBody>
      </p:sp>
      <p:sp>
        <p:nvSpPr>
          <p:cNvPr id="6" name="Text Placeholder 5">
            <a:extLst>
              <a:ext uri="{FF2B5EF4-FFF2-40B4-BE49-F238E27FC236}">
                <a16:creationId xmlns:a16="http://schemas.microsoft.com/office/drawing/2014/main" id="{BD91C32F-299A-D508-41BE-6ED5F47D3523}"/>
              </a:ext>
            </a:extLst>
          </p:cNvPr>
          <p:cNvSpPr>
            <a:spLocks noGrp="1"/>
          </p:cNvSpPr>
          <p:nvPr>
            <p:ph type="body" sz="quarter" idx="22"/>
          </p:nvPr>
        </p:nvSpPr>
        <p:spPr/>
        <p:txBody>
          <a:bodyPr/>
          <a:lstStyle/>
          <a:p>
            <a:pPr>
              <a:buClr>
                <a:srgbClr val="044C7F"/>
              </a:buClr>
              <a:defRPr/>
            </a:pPr>
            <a:r>
              <a:rPr lang="en-US">
                <a:latin typeface="+mn-lt"/>
              </a:rPr>
              <a:t>Notes: ACA = Affordable Care Act. AANHPI = Asian American, Native Hawaiian, and Pacific Islander. AIAN = American Indian and Alaska Native.</a:t>
            </a:r>
          </a:p>
          <a:p>
            <a:pPr>
              <a:buClr>
                <a:srgbClr val="044C7F"/>
              </a:buClr>
              <a:defRPr/>
            </a:pPr>
            <a:r>
              <a:rPr lang="en-US">
                <a:latin typeface="+mn-lt"/>
              </a:rPr>
              <a:t>Data: American Community Survey Public Use Micro Sample (ACS-PUMS) 2021 1-year file.</a:t>
            </a:r>
          </a:p>
        </p:txBody>
      </p:sp>
      <p:sp>
        <p:nvSpPr>
          <p:cNvPr id="7" name="Text Placeholder 6">
            <a:extLst>
              <a:ext uri="{FF2B5EF4-FFF2-40B4-BE49-F238E27FC236}">
                <a16:creationId xmlns:a16="http://schemas.microsoft.com/office/drawing/2014/main" id="{BB3CB511-5650-7172-7EFB-369982706D93}"/>
              </a:ext>
            </a:extLst>
          </p:cNvPr>
          <p:cNvSpPr>
            <a:spLocks noGrp="1"/>
          </p:cNvSpPr>
          <p:nvPr>
            <p:ph type="body" sz="quarter" idx="25"/>
          </p:nvPr>
        </p:nvSpPr>
        <p:spPr/>
        <p:txBody>
          <a:bodyPr/>
          <a:lstStyle/>
          <a:p>
            <a:r>
              <a:rPr lang="en-US" sz="1100" i="1"/>
              <a:t>Percent of adults ages 19–64 who are uninsured, by state and race/ethnicity</a:t>
            </a:r>
          </a:p>
        </p:txBody>
      </p:sp>
      <p:sp>
        <p:nvSpPr>
          <p:cNvPr id="23" name="TextBox 22">
            <a:extLst>
              <a:ext uri="{FF2B5EF4-FFF2-40B4-BE49-F238E27FC236}">
                <a16:creationId xmlns:a16="http://schemas.microsoft.com/office/drawing/2014/main" id="{3F213077-B836-794F-8130-A02E265BFE32}"/>
              </a:ext>
            </a:extLst>
          </p:cNvPr>
          <p:cNvSpPr txBox="1"/>
          <p:nvPr/>
        </p:nvSpPr>
        <p:spPr>
          <a:xfrm>
            <a:off x="749886" y="3812819"/>
            <a:ext cx="533629" cy="384721"/>
          </a:xfrm>
          <a:prstGeom prst="rect">
            <a:avLst/>
          </a:prstGeom>
          <a:noFill/>
        </p:spPr>
        <p:txBody>
          <a:bodyPr wrap="square" rtlCol="0">
            <a:spAutoFit/>
          </a:bodyPr>
          <a:lstStyle/>
          <a:p>
            <a:pPr algn="r"/>
            <a:r>
              <a:rPr lang="en-US" sz="800" b="1" dirty="0">
                <a:solidFill>
                  <a:schemeClr val="accent2"/>
                </a:solidFill>
              </a:rPr>
              <a:t>Alaska</a:t>
            </a:r>
          </a:p>
          <a:p>
            <a:pPr algn="r"/>
            <a:r>
              <a:rPr lang="en-US" sz="1100" dirty="0">
                <a:solidFill>
                  <a:schemeClr val="accent2"/>
                </a:solidFill>
              </a:rPr>
              <a:t>16.4</a:t>
            </a:r>
          </a:p>
        </p:txBody>
      </p:sp>
      <p:sp>
        <p:nvSpPr>
          <p:cNvPr id="25" name="TextBox 24">
            <a:extLst>
              <a:ext uri="{FF2B5EF4-FFF2-40B4-BE49-F238E27FC236}">
                <a16:creationId xmlns:a16="http://schemas.microsoft.com/office/drawing/2014/main" id="{C577FF98-C44E-5B4D-8C95-2E7EBE4B4DC9}"/>
              </a:ext>
            </a:extLst>
          </p:cNvPr>
          <p:cNvSpPr txBox="1"/>
          <p:nvPr/>
        </p:nvSpPr>
        <p:spPr>
          <a:xfrm>
            <a:off x="244890" y="5078301"/>
            <a:ext cx="1022685" cy="384721"/>
          </a:xfrm>
          <a:prstGeom prst="rect">
            <a:avLst/>
          </a:prstGeom>
          <a:noFill/>
        </p:spPr>
        <p:txBody>
          <a:bodyPr wrap="square" rtlCol="0">
            <a:spAutoFit/>
          </a:bodyPr>
          <a:lstStyle/>
          <a:p>
            <a:pPr algn="r"/>
            <a:r>
              <a:rPr lang="en-US" sz="800" b="1" dirty="0">
                <a:solidFill>
                  <a:schemeClr val="accent2"/>
                </a:solidFill>
              </a:rPr>
              <a:t>Massachusetts </a:t>
            </a:r>
          </a:p>
          <a:p>
            <a:pPr algn="r"/>
            <a:r>
              <a:rPr lang="en-US" sz="1100" dirty="0">
                <a:solidFill>
                  <a:schemeClr val="accent2"/>
                </a:solidFill>
              </a:rPr>
              <a:t>2.3</a:t>
            </a:r>
          </a:p>
        </p:txBody>
      </p:sp>
      <p:sp>
        <p:nvSpPr>
          <p:cNvPr id="26" name="TextBox 25">
            <a:extLst>
              <a:ext uri="{FF2B5EF4-FFF2-40B4-BE49-F238E27FC236}">
                <a16:creationId xmlns:a16="http://schemas.microsoft.com/office/drawing/2014/main" id="{24E215C4-B674-F24F-894A-C9FD6D40D04D}"/>
              </a:ext>
            </a:extLst>
          </p:cNvPr>
          <p:cNvSpPr txBox="1"/>
          <p:nvPr/>
        </p:nvSpPr>
        <p:spPr>
          <a:xfrm>
            <a:off x="1737162" y="1614535"/>
            <a:ext cx="1022685" cy="384721"/>
          </a:xfrm>
          <a:prstGeom prst="rect">
            <a:avLst/>
          </a:prstGeom>
          <a:noFill/>
        </p:spPr>
        <p:txBody>
          <a:bodyPr wrap="square" rtlCol="0">
            <a:spAutoFit/>
          </a:bodyPr>
          <a:lstStyle/>
          <a:p>
            <a:pPr algn="r"/>
            <a:r>
              <a:rPr lang="en-US" sz="800" b="1" dirty="0"/>
              <a:t>South Dakota</a:t>
            </a:r>
          </a:p>
          <a:p>
            <a:pPr algn="r"/>
            <a:r>
              <a:rPr lang="en-US" sz="1100" dirty="0"/>
              <a:t>40.2</a:t>
            </a:r>
          </a:p>
        </p:txBody>
      </p:sp>
      <p:sp>
        <p:nvSpPr>
          <p:cNvPr id="27" name="TextBox 26">
            <a:extLst>
              <a:ext uri="{FF2B5EF4-FFF2-40B4-BE49-F238E27FC236}">
                <a16:creationId xmlns:a16="http://schemas.microsoft.com/office/drawing/2014/main" id="{E26A340D-EE84-A54F-BF4C-CE10998279A7}"/>
              </a:ext>
            </a:extLst>
          </p:cNvPr>
          <p:cNvSpPr txBox="1"/>
          <p:nvPr/>
        </p:nvSpPr>
        <p:spPr>
          <a:xfrm>
            <a:off x="2248504" y="4279992"/>
            <a:ext cx="1022685" cy="384721"/>
          </a:xfrm>
          <a:prstGeom prst="rect">
            <a:avLst/>
          </a:prstGeom>
          <a:noFill/>
        </p:spPr>
        <p:txBody>
          <a:bodyPr wrap="square" rtlCol="0">
            <a:spAutoFit/>
          </a:bodyPr>
          <a:lstStyle/>
          <a:p>
            <a:pPr algn="ctr"/>
            <a:r>
              <a:rPr lang="en-US" sz="800" b="1" dirty="0"/>
              <a:t>California</a:t>
            </a:r>
          </a:p>
          <a:p>
            <a:pPr algn="ctr"/>
            <a:r>
              <a:rPr lang="en-US" sz="1100" dirty="0"/>
              <a:t>14.1</a:t>
            </a:r>
          </a:p>
        </p:txBody>
      </p:sp>
      <p:sp>
        <p:nvSpPr>
          <p:cNvPr id="28" name="TextBox 27">
            <a:extLst>
              <a:ext uri="{FF2B5EF4-FFF2-40B4-BE49-F238E27FC236}">
                <a16:creationId xmlns:a16="http://schemas.microsoft.com/office/drawing/2014/main" id="{9A4A4A46-AE61-D648-9C92-1EC6C91AB90F}"/>
              </a:ext>
            </a:extLst>
          </p:cNvPr>
          <p:cNvSpPr txBox="1"/>
          <p:nvPr/>
        </p:nvSpPr>
        <p:spPr>
          <a:xfrm>
            <a:off x="3116731" y="3534515"/>
            <a:ext cx="1022685" cy="384721"/>
          </a:xfrm>
          <a:prstGeom prst="rect">
            <a:avLst/>
          </a:prstGeom>
          <a:noFill/>
        </p:spPr>
        <p:txBody>
          <a:bodyPr wrap="square" rtlCol="0">
            <a:spAutoFit/>
          </a:bodyPr>
          <a:lstStyle/>
          <a:p>
            <a:pPr algn="r"/>
            <a:r>
              <a:rPr lang="en-US" sz="800" b="1" dirty="0">
                <a:solidFill>
                  <a:schemeClr val="bg2"/>
                </a:solidFill>
              </a:rPr>
              <a:t>Texas</a:t>
            </a:r>
          </a:p>
          <a:p>
            <a:pPr algn="r"/>
            <a:r>
              <a:rPr lang="en-US" sz="1100" dirty="0">
                <a:solidFill>
                  <a:schemeClr val="bg2"/>
                </a:solidFill>
              </a:rPr>
              <a:t>19.3</a:t>
            </a:r>
          </a:p>
        </p:txBody>
      </p:sp>
      <p:sp>
        <p:nvSpPr>
          <p:cNvPr id="29" name="TextBox 28">
            <a:extLst>
              <a:ext uri="{FF2B5EF4-FFF2-40B4-BE49-F238E27FC236}">
                <a16:creationId xmlns:a16="http://schemas.microsoft.com/office/drawing/2014/main" id="{EE31CA0B-CD42-AE41-8705-1A5444867ACD}"/>
              </a:ext>
            </a:extLst>
          </p:cNvPr>
          <p:cNvSpPr txBox="1"/>
          <p:nvPr/>
        </p:nvSpPr>
        <p:spPr>
          <a:xfrm>
            <a:off x="4206528" y="4959484"/>
            <a:ext cx="1194068" cy="384721"/>
          </a:xfrm>
          <a:prstGeom prst="rect">
            <a:avLst/>
          </a:prstGeom>
          <a:noFill/>
        </p:spPr>
        <p:txBody>
          <a:bodyPr wrap="square" rtlCol="0">
            <a:spAutoFit/>
          </a:bodyPr>
          <a:lstStyle/>
          <a:p>
            <a:r>
              <a:rPr lang="en-US" sz="800" b="1" dirty="0">
                <a:solidFill>
                  <a:schemeClr val="bg2"/>
                </a:solidFill>
              </a:rPr>
              <a:t>Massachusetts</a:t>
            </a:r>
          </a:p>
          <a:p>
            <a:r>
              <a:rPr lang="en-US" sz="1100" dirty="0">
                <a:solidFill>
                  <a:schemeClr val="bg2"/>
                </a:solidFill>
              </a:rPr>
              <a:t>4.2</a:t>
            </a:r>
          </a:p>
        </p:txBody>
      </p:sp>
      <p:sp>
        <p:nvSpPr>
          <p:cNvPr id="30" name="TextBox 29">
            <a:extLst>
              <a:ext uri="{FF2B5EF4-FFF2-40B4-BE49-F238E27FC236}">
                <a16:creationId xmlns:a16="http://schemas.microsoft.com/office/drawing/2014/main" id="{F65FF06D-D302-C84A-8654-D7D5AE495F52}"/>
              </a:ext>
            </a:extLst>
          </p:cNvPr>
          <p:cNvSpPr txBox="1"/>
          <p:nvPr/>
        </p:nvSpPr>
        <p:spPr>
          <a:xfrm>
            <a:off x="5671816" y="1336861"/>
            <a:ext cx="1022685" cy="384721"/>
          </a:xfrm>
          <a:prstGeom prst="rect">
            <a:avLst/>
          </a:prstGeom>
          <a:noFill/>
        </p:spPr>
        <p:txBody>
          <a:bodyPr wrap="square" rtlCol="0">
            <a:spAutoFit/>
          </a:bodyPr>
          <a:lstStyle/>
          <a:p>
            <a:r>
              <a:rPr lang="en-US" sz="800" b="1" dirty="0">
                <a:solidFill>
                  <a:schemeClr val="accent4"/>
                </a:solidFill>
              </a:rPr>
              <a:t>Tennessee</a:t>
            </a:r>
          </a:p>
          <a:p>
            <a:r>
              <a:rPr lang="en-US" sz="1100" dirty="0">
                <a:solidFill>
                  <a:schemeClr val="accent4"/>
                </a:solidFill>
              </a:rPr>
              <a:t>43.3</a:t>
            </a:r>
          </a:p>
        </p:txBody>
      </p:sp>
      <p:sp>
        <p:nvSpPr>
          <p:cNvPr id="31" name="TextBox 30">
            <a:extLst>
              <a:ext uri="{FF2B5EF4-FFF2-40B4-BE49-F238E27FC236}">
                <a16:creationId xmlns:a16="http://schemas.microsoft.com/office/drawing/2014/main" id="{7FE99099-3818-0F41-92DC-A5A81CED261F}"/>
              </a:ext>
            </a:extLst>
          </p:cNvPr>
          <p:cNvSpPr txBox="1"/>
          <p:nvPr/>
        </p:nvSpPr>
        <p:spPr>
          <a:xfrm>
            <a:off x="5592712" y="4920727"/>
            <a:ext cx="1194068" cy="384721"/>
          </a:xfrm>
          <a:prstGeom prst="rect">
            <a:avLst/>
          </a:prstGeom>
          <a:noFill/>
        </p:spPr>
        <p:txBody>
          <a:bodyPr wrap="square" rtlCol="0">
            <a:spAutoFit/>
          </a:bodyPr>
          <a:lstStyle/>
          <a:p>
            <a:r>
              <a:rPr lang="en-US" sz="800" b="1">
                <a:solidFill>
                  <a:schemeClr val="accent4"/>
                </a:solidFill>
              </a:rPr>
              <a:t>District of Columbia</a:t>
            </a:r>
          </a:p>
          <a:p>
            <a:r>
              <a:rPr lang="en-US" sz="1100">
                <a:solidFill>
                  <a:schemeClr val="accent4"/>
                </a:solidFill>
              </a:rPr>
              <a:t>5.9</a:t>
            </a:r>
          </a:p>
        </p:txBody>
      </p:sp>
      <p:sp>
        <p:nvSpPr>
          <p:cNvPr id="32" name="TextBox 31">
            <a:extLst>
              <a:ext uri="{FF2B5EF4-FFF2-40B4-BE49-F238E27FC236}">
                <a16:creationId xmlns:a16="http://schemas.microsoft.com/office/drawing/2014/main" id="{32FDAA93-B91D-8A44-A20C-E9DF9EF70A6F}"/>
              </a:ext>
            </a:extLst>
          </p:cNvPr>
          <p:cNvSpPr txBox="1"/>
          <p:nvPr/>
        </p:nvSpPr>
        <p:spPr>
          <a:xfrm>
            <a:off x="6603650" y="3636450"/>
            <a:ext cx="1022685" cy="384721"/>
          </a:xfrm>
          <a:prstGeom prst="rect">
            <a:avLst/>
          </a:prstGeom>
          <a:noFill/>
        </p:spPr>
        <p:txBody>
          <a:bodyPr wrap="square" rtlCol="0">
            <a:spAutoFit/>
          </a:bodyPr>
          <a:lstStyle/>
          <a:p>
            <a:pPr algn="ctr"/>
            <a:r>
              <a:rPr lang="en-US" sz="800" b="1" dirty="0">
                <a:solidFill>
                  <a:schemeClr val="accent6"/>
                </a:solidFill>
              </a:rPr>
              <a:t>Wyoming</a:t>
            </a:r>
          </a:p>
          <a:p>
            <a:pPr algn="ctr"/>
            <a:r>
              <a:rPr lang="en-US" sz="1100" dirty="0">
                <a:solidFill>
                  <a:schemeClr val="accent6"/>
                </a:solidFill>
              </a:rPr>
              <a:t>15.2</a:t>
            </a:r>
          </a:p>
        </p:txBody>
      </p:sp>
      <p:sp>
        <p:nvSpPr>
          <p:cNvPr id="33" name="TextBox 32">
            <a:extLst>
              <a:ext uri="{FF2B5EF4-FFF2-40B4-BE49-F238E27FC236}">
                <a16:creationId xmlns:a16="http://schemas.microsoft.com/office/drawing/2014/main" id="{2D89603E-6EE9-224B-98E4-C01AF15C8BE4}"/>
              </a:ext>
            </a:extLst>
          </p:cNvPr>
          <p:cNvSpPr txBox="1"/>
          <p:nvPr/>
        </p:nvSpPr>
        <p:spPr>
          <a:xfrm>
            <a:off x="7205394" y="5183799"/>
            <a:ext cx="1194068" cy="384721"/>
          </a:xfrm>
          <a:prstGeom prst="rect">
            <a:avLst/>
          </a:prstGeom>
          <a:noFill/>
        </p:spPr>
        <p:txBody>
          <a:bodyPr wrap="square" rtlCol="0">
            <a:spAutoFit/>
          </a:bodyPr>
          <a:lstStyle/>
          <a:p>
            <a:r>
              <a:rPr lang="en-US" sz="800" b="1" dirty="0">
                <a:solidFill>
                  <a:schemeClr val="accent6"/>
                </a:solidFill>
              </a:rPr>
              <a:t>District of Columbia</a:t>
            </a:r>
          </a:p>
          <a:p>
            <a:r>
              <a:rPr lang="en-US" sz="1100" dirty="0">
                <a:solidFill>
                  <a:schemeClr val="accent6"/>
                </a:solidFill>
              </a:rPr>
              <a:t>2.0</a:t>
            </a:r>
          </a:p>
        </p:txBody>
      </p:sp>
      <p:sp>
        <p:nvSpPr>
          <p:cNvPr id="20" name="TextBox 19">
            <a:extLst>
              <a:ext uri="{FF2B5EF4-FFF2-40B4-BE49-F238E27FC236}">
                <a16:creationId xmlns:a16="http://schemas.microsoft.com/office/drawing/2014/main" id="{A8BF2B5A-AC63-48A0-A4F8-4D3686DF7AA8}"/>
              </a:ext>
            </a:extLst>
          </p:cNvPr>
          <p:cNvSpPr txBox="1"/>
          <p:nvPr/>
        </p:nvSpPr>
        <p:spPr>
          <a:xfrm>
            <a:off x="6949440" y="1075393"/>
            <a:ext cx="2103120" cy="1188720"/>
          </a:xfrm>
          <a:prstGeom prst="rect">
            <a:avLst/>
          </a:prstGeom>
          <a:noFill/>
        </p:spPr>
        <p:txBody>
          <a:bodyPr wrap="square" lIns="0" tIns="0" rIns="0" bIns="0" rtlCol="0">
            <a:noAutofit/>
          </a:bodyPr>
          <a:lstStyle/>
          <a:p>
            <a:r>
              <a:rPr lang="en-US" sz="1100" i="1">
                <a:solidFill>
                  <a:schemeClr val="tx1">
                    <a:lumMod val="50000"/>
                    <a:lumOff val="50000"/>
                  </a:schemeClr>
                </a:solidFill>
              </a:rPr>
              <a:t>Dots represent states and are scaled relative to the size of the total state population. Missing dots for a particular group indicate that there are insufficient data for that state. See online graphic for state detail.</a:t>
            </a:r>
          </a:p>
        </p:txBody>
      </p:sp>
    </p:spTree>
    <p:extLst>
      <p:ext uri="{BB962C8B-B14F-4D97-AF65-F5344CB8AC3E}">
        <p14:creationId xmlns:p14="http://schemas.microsoft.com/office/powerpoint/2010/main" val="216346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906D9A1-11BD-403D-AA14-5CDF0B3259E5}"/>
              </a:ext>
            </a:extLst>
          </p:cNvPr>
          <p:cNvPicPr>
            <a:picLocks noChangeAspect="1"/>
          </p:cNvPicPr>
          <p:nvPr/>
        </p:nvPicPr>
        <p:blipFill>
          <a:blip r:embed="rId3"/>
          <a:stretch>
            <a:fillRect/>
          </a:stretch>
        </p:blipFill>
        <p:spPr>
          <a:xfrm>
            <a:off x="45711" y="1716822"/>
            <a:ext cx="9052578" cy="4114808"/>
          </a:xfrm>
          <a:prstGeom prst="rect">
            <a:avLst/>
          </a:prstGeom>
        </p:spPr>
      </p:pic>
      <p:sp>
        <p:nvSpPr>
          <p:cNvPr id="2" name="Title 1"/>
          <p:cNvSpPr>
            <a:spLocks noGrp="1"/>
          </p:cNvSpPr>
          <p:nvPr>
            <p:ph type="ctrTitle"/>
          </p:nvPr>
        </p:nvSpPr>
        <p:spPr>
          <a:xfrm>
            <a:off x="71499" y="260648"/>
            <a:ext cx="8961120" cy="756084"/>
          </a:xfrm>
        </p:spPr>
        <p:txBody>
          <a:bodyPr>
            <a:noAutofit/>
          </a:bodyPr>
          <a:lstStyle/>
          <a:p>
            <a:r>
              <a:rPr lang="en-US" sz="1600"/>
              <a:t>Black Medicare beneficiaries are more likely than white beneficiaries to be admitted to a hospital or to seek care in an emergency department for conditions that can typically be managed through good primary care.</a:t>
            </a:r>
          </a:p>
        </p:txBody>
      </p:sp>
      <p:sp>
        <p:nvSpPr>
          <p:cNvPr id="4" name="Text Placeholder 3"/>
          <p:cNvSpPr>
            <a:spLocks noGrp="1"/>
          </p:cNvSpPr>
          <p:nvPr>
            <p:ph type="body" sz="quarter" idx="21"/>
          </p:nvPr>
        </p:nvSpPr>
        <p:spPr>
          <a:xfrm>
            <a:off x="71499" y="44624"/>
            <a:ext cx="8961120" cy="188341"/>
          </a:xfrm>
        </p:spPr>
        <p:txBody>
          <a:bodyPr/>
          <a:lstStyle/>
          <a:p>
            <a:r>
              <a:rPr lang="en-US"/>
              <a:t>EXHIBIT 4</a:t>
            </a:r>
          </a:p>
        </p:txBody>
      </p:sp>
      <p:sp>
        <p:nvSpPr>
          <p:cNvPr id="5" name="Text Placeholder 4">
            <a:extLst>
              <a:ext uri="{FF2B5EF4-FFF2-40B4-BE49-F238E27FC236}">
                <a16:creationId xmlns:a16="http://schemas.microsoft.com/office/drawing/2014/main" id="{0B67AFB9-1E25-1529-6133-8DA7D7B90F74}"/>
              </a:ext>
            </a:extLst>
          </p:cNvPr>
          <p:cNvSpPr>
            <a:spLocks noGrp="1"/>
          </p:cNvSpPr>
          <p:nvPr>
            <p:ph type="body" sz="quarter" idx="22"/>
          </p:nvPr>
        </p:nvSpPr>
        <p:spPr>
          <a:xfrm>
            <a:off x="71499" y="5739484"/>
            <a:ext cx="8961120" cy="453602"/>
          </a:xfrm>
        </p:spPr>
        <p:txBody>
          <a:bodyPr/>
          <a:lstStyle/>
          <a:p>
            <a:r>
              <a:rPr lang="en-US"/>
              <a:t>Note: Race data only available for Black and white populations; ethnicity is unknown.</a:t>
            </a:r>
          </a:p>
          <a:p>
            <a:r>
              <a:rPr lang="en-US"/>
              <a:t>Data: Centers for Medicare and Medicaid Services, 2021 Limited Data Set (LDS) 5% sample. </a:t>
            </a:r>
          </a:p>
        </p:txBody>
      </p:sp>
      <p:sp>
        <p:nvSpPr>
          <p:cNvPr id="6" name="TextBox 5"/>
          <p:cNvSpPr txBox="1"/>
          <p:nvPr/>
        </p:nvSpPr>
        <p:spPr>
          <a:xfrm>
            <a:off x="124659" y="1329266"/>
            <a:ext cx="3736576" cy="430887"/>
          </a:xfrm>
          <a:prstGeom prst="rect">
            <a:avLst/>
          </a:prstGeom>
          <a:noFill/>
        </p:spPr>
        <p:txBody>
          <a:bodyPr wrap="square" rtlCol="0">
            <a:spAutoFit/>
          </a:bodyPr>
          <a:lstStyle/>
          <a:p>
            <a:pPr algn="ctr"/>
            <a:r>
              <a:rPr lang="en-US" sz="1100" i="1"/>
              <a:t>Admissions for ambulatory care–sensitive conditions, </a:t>
            </a:r>
          </a:p>
          <a:p>
            <a:pPr algn="ctr"/>
            <a:r>
              <a:rPr lang="en-US" sz="1100" i="1"/>
              <a:t>per 1,000 Medicare beneficiaries</a:t>
            </a:r>
          </a:p>
        </p:txBody>
      </p:sp>
      <p:sp>
        <p:nvSpPr>
          <p:cNvPr id="7" name="TextBox 6"/>
          <p:cNvSpPr txBox="1"/>
          <p:nvPr/>
        </p:nvSpPr>
        <p:spPr>
          <a:xfrm>
            <a:off x="5212773" y="1329266"/>
            <a:ext cx="3911326" cy="430887"/>
          </a:xfrm>
          <a:prstGeom prst="rect">
            <a:avLst/>
          </a:prstGeom>
          <a:noFill/>
        </p:spPr>
        <p:txBody>
          <a:bodyPr wrap="square" rtlCol="0">
            <a:spAutoFit/>
          </a:bodyPr>
          <a:lstStyle/>
          <a:p>
            <a:pPr algn="ctr"/>
            <a:r>
              <a:rPr lang="en-US" sz="1100" i="1"/>
              <a:t>Avoidable emergency department visits, </a:t>
            </a:r>
          </a:p>
          <a:p>
            <a:pPr algn="ctr"/>
            <a:r>
              <a:rPr lang="en-US" sz="1100" i="1"/>
              <a:t>per 1,000 Medicare beneficiaries</a:t>
            </a:r>
          </a:p>
        </p:txBody>
      </p:sp>
      <p:sp>
        <p:nvSpPr>
          <p:cNvPr id="19" name="TextBox 18">
            <a:extLst>
              <a:ext uri="{FF2B5EF4-FFF2-40B4-BE49-F238E27FC236}">
                <a16:creationId xmlns:a16="http://schemas.microsoft.com/office/drawing/2014/main" id="{F9E3A612-1974-044C-83DB-10DE1333C979}"/>
              </a:ext>
            </a:extLst>
          </p:cNvPr>
          <p:cNvSpPr txBox="1"/>
          <p:nvPr/>
        </p:nvSpPr>
        <p:spPr>
          <a:xfrm>
            <a:off x="1584590" y="1842438"/>
            <a:ext cx="684756" cy="384721"/>
          </a:xfrm>
          <a:prstGeom prst="rect">
            <a:avLst/>
          </a:prstGeom>
          <a:noFill/>
        </p:spPr>
        <p:txBody>
          <a:bodyPr wrap="square" rtlCol="0">
            <a:spAutoFit/>
          </a:bodyPr>
          <a:lstStyle/>
          <a:p>
            <a:r>
              <a:rPr lang="en-US" sz="800" b="1" dirty="0">
                <a:solidFill>
                  <a:schemeClr val="bg2"/>
                </a:solidFill>
              </a:rPr>
              <a:t>Indiana</a:t>
            </a:r>
          </a:p>
          <a:p>
            <a:r>
              <a:rPr lang="en-US" sz="1100" dirty="0">
                <a:solidFill>
                  <a:schemeClr val="bg2"/>
                </a:solidFill>
              </a:rPr>
              <a:t>75.2</a:t>
            </a:r>
          </a:p>
        </p:txBody>
      </p:sp>
      <p:sp>
        <p:nvSpPr>
          <p:cNvPr id="20" name="TextBox 19">
            <a:extLst>
              <a:ext uri="{FF2B5EF4-FFF2-40B4-BE49-F238E27FC236}">
                <a16:creationId xmlns:a16="http://schemas.microsoft.com/office/drawing/2014/main" id="{84E481DD-6131-7543-AB66-B1E768E63FAE}"/>
              </a:ext>
            </a:extLst>
          </p:cNvPr>
          <p:cNvSpPr txBox="1"/>
          <p:nvPr/>
        </p:nvSpPr>
        <p:spPr>
          <a:xfrm>
            <a:off x="546719" y="4158440"/>
            <a:ext cx="1022685" cy="384721"/>
          </a:xfrm>
          <a:prstGeom prst="rect">
            <a:avLst/>
          </a:prstGeom>
          <a:noFill/>
        </p:spPr>
        <p:txBody>
          <a:bodyPr wrap="square" rtlCol="0">
            <a:spAutoFit/>
          </a:bodyPr>
          <a:lstStyle/>
          <a:p>
            <a:pPr algn="r"/>
            <a:r>
              <a:rPr lang="en-US" sz="800" b="1" dirty="0">
                <a:solidFill>
                  <a:schemeClr val="bg2"/>
                </a:solidFill>
              </a:rPr>
              <a:t>Nevada</a:t>
            </a:r>
          </a:p>
          <a:p>
            <a:pPr algn="r"/>
            <a:r>
              <a:rPr lang="en-US" sz="1100" dirty="0">
                <a:solidFill>
                  <a:schemeClr val="bg2"/>
                </a:solidFill>
              </a:rPr>
              <a:t>31.9</a:t>
            </a:r>
          </a:p>
        </p:txBody>
      </p:sp>
      <p:sp>
        <p:nvSpPr>
          <p:cNvPr id="21" name="TextBox 20">
            <a:extLst>
              <a:ext uri="{FF2B5EF4-FFF2-40B4-BE49-F238E27FC236}">
                <a16:creationId xmlns:a16="http://schemas.microsoft.com/office/drawing/2014/main" id="{2F6C1F2A-F955-0943-90EC-95413AD336EE}"/>
              </a:ext>
            </a:extLst>
          </p:cNvPr>
          <p:cNvSpPr txBox="1"/>
          <p:nvPr/>
        </p:nvSpPr>
        <p:spPr>
          <a:xfrm>
            <a:off x="3439515" y="3640002"/>
            <a:ext cx="1022685" cy="384721"/>
          </a:xfrm>
          <a:prstGeom prst="rect">
            <a:avLst/>
          </a:prstGeom>
          <a:noFill/>
        </p:spPr>
        <p:txBody>
          <a:bodyPr wrap="square" rtlCol="0">
            <a:spAutoFit/>
          </a:bodyPr>
          <a:lstStyle/>
          <a:p>
            <a:r>
              <a:rPr lang="en-US" sz="800" b="1" dirty="0">
                <a:solidFill>
                  <a:schemeClr val="accent6"/>
                </a:solidFill>
              </a:rPr>
              <a:t>West Virginia</a:t>
            </a:r>
          </a:p>
          <a:p>
            <a:r>
              <a:rPr lang="en-US" sz="1100" dirty="0">
                <a:solidFill>
                  <a:schemeClr val="accent6"/>
                </a:solidFill>
              </a:rPr>
              <a:t>41.4</a:t>
            </a:r>
          </a:p>
        </p:txBody>
      </p:sp>
      <p:sp>
        <p:nvSpPr>
          <p:cNvPr id="22" name="TextBox 21">
            <a:extLst>
              <a:ext uri="{FF2B5EF4-FFF2-40B4-BE49-F238E27FC236}">
                <a16:creationId xmlns:a16="http://schemas.microsoft.com/office/drawing/2014/main" id="{5924512A-EA04-8A44-871E-8F929BC3BD06}"/>
              </a:ext>
            </a:extLst>
          </p:cNvPr>
          <p:cNvSpPr txBox="1"/>
          <p:nvPr/>
        </p:nvSpPr>
        <p:spPr>
          <a:xfrm>
            <a:off x="2374065" y="5162161"/>
            <a:ext cx="1022685" cy="384721"/>
          </a:xfrm>
          <a:prstGeom prst="rect">
            <a:avLst/>
          </a:prstGeom>
          <a:noFill/>
        </p:spPr>
        <p:txBody>
          <a:bodyPr wrap="square" rtlCol="0">
            <a:spAutoFit/>
          </a:bodyPr>
          <a:lstStyle/>
          <a:p>
            <a:pPr algn="r"/>
            <a:r>
              <a:rPr lang="en-US" sz="800" b="1" dirty="0">
                <a:solidFill>
                  <a:schemeClr val="accent6"/>
                </a:solidFill>
              </a:rPr>
              <a:t>Utah</a:t>
            </a:r>
          </a:p>
          <a:p>
            <a:pPr algn="r"/>
            <a:r>
              <a:rPr lang="en-US" sz="1100" dirty="0">
                <a:solidFill>
                  <a:schemeClr val="accent6"/>
                </a:solidFill>
              </a:rPr>
              <a:t>13.0</a:t>
            </a:r>
          </a:p>
        </p:txBody>
      </p:sp>
      <p:sp>
        <p:nvSpPr>
          <p:cNvPr id="23" name="TextBox 22">
            <a:extLst>
              <a:ext uri="{FF2B5EF4-FFF2-40B4-BE49-F238E27FC236}">
                <a16:creationId xmlns:a16="http://schemas.microsoft.com/office/drawing/2014/main" id="{6005777D-67E8-C743-8F20-57DA13CD420B}"/>
              </a:ext>
            </a:extLst>
          </p:cNvPr>
          <p:cNvSpPr txBox="1"/>
          <p:nvPr/>
        </p:nvSpPr>
        <p:spPr>
          <a:xfrm>
            <a:off x="6173451" y="1842438"/>
            <a:ext cx="779927" cy="384721"/>
          </a:xfrm>
          <a:prstGeom prst="rect">
            <a:avLst/>
          </a:prstGeom>
          <a:noFill/>
        </p:spPr>
        <p:txBody>
          <a:bodyPr wrap="square" rtlCol="0">
            <a:spAutoFit/>
          </a:bodyPr>
          <a:lstStyle/>
          <a:p>
            <a:r>
              <a:rPr lang="en-US" sz="800" b="1" dirty="0">
                <a:solidFill>
                  <a:schemeClr val="bg2"/>
                </a:solidFill>
              </a:rPr>
              <a:t>Connecticut</a:t>
            </a:r>
          </a:p>
          <a:p>
            <a:r>
              <a:rPr lang="en-US" sz="1100" dirty="0">
                <a:solidFill>
                  <a:schemeClr val="bg2"/>
                </a:solidFill>
              </a:rPr>
              <a:t>300.1</a:t>
            </a:r>
          </a:p>
        </p:txBody>
      </p:sp>
      <p:sp>
        <p:nvSpPr>
          <p:cNvPr id="24" name="TextBox 23">
            <a:extLst>
              <a:ext uri="{FF2B5EF4-FFF2-40B4-BE49-F238E27FC236}">
                <a16:creationId xmlns:a16="http://schemas.microsoft.com/office/drawing/2014/main" id="{F2D4FBE4-C48B-9846-95CF-50E890ADFA5A}"/>
              </a:ext>
            </a:extLst>
          </p:cNvPr>
          <p:cNvSpPr txBox="1"/>
          <p:nvPr/>
        </p:nvSpPr>
        <p:spPr>
          <a:xfrm>
            <a:off x="5129281" y="4972689"/>
            <a:ext cx="1022685" cy="384721"/>
          </a:xfrm>
          <a:prstGeom prst="rect">
            <a:avLst/>
          </a:prstGeom>
          <a:noFill/>
        </p:spPr>
        <p:txBody>
          <a:bodyPr wrap="square" rtlCol="0">
            <a:spAutoFit/>
          </a:bodyPr>
          <a:lstStyle/>
          <a:p>
            <a:pPr algn="r"/>
            <a:r>
              <a:rPr lang="en-US" sz="800" b="1" dirty="0">
                <a:solidFill>
                  <a:schemeClr val="bg2"/>
                </a:solidFill>
              </a:rPr>
              <a:t>Rhode Island</a:t>
            </a:r>
          </a:p>
          <a:p>
            <a:pPr algn="r"/>
            <a:r>
              <a:rPr lang="en-US" sz="1100" dirty="0">
                <a:solidFill>
                  <a:schemeClr val="bg2"/>
                </a:solidFill>
              </a:rPr>
              <a:t>123.4</a:t>
            </a:r>
          </a:p>
        </p:txBody>
      </p:sp>
      <p:sp>
        <p:nvSpPr>
          <p:cNvPr id="25" name="TextBox 24">
            <a:extLst>
              <a:ext uri="{FF2B5EF4-FFF2-40B4-BE49-F238E27FC236}">
                <a16:creationId xmlns:a16="http://schemas.microsoft.com/office/drawing/2014/main" id="{BD0B3239-6520-C348-B65D-2137C80091D3}"/>
              </a:ext>
            </a:extLst>
          </p:cNvPr>
          <p:cNvSpPr txBox="1"/>
          <p:nvPr/>
        </p:nvSpPr>
        <p:spPr>
          <a:xfrm>
            <a:off x="7951154" y="3990986"/>
            <a:ext cx="899254" cy="384721"/>
          </a:xfrm>
          <a:prstGeom prst="rect">
            <a:avLst/>
          </a:prstGeom>
          <a:noFill/>
        </p:spPr>
        <p:txBody>
          <a:bodyPr wrap="square" rtlCol="0">
            <a:spAutoFit/>
          </a:bodyPr>
          <a:lstStyle/>
          <a:p>
            <a:r>
              <a:rPr lang="en-US" sz="800" b="1">
                <a:solidFill>
                  <a:schemeClr val="accent6"/>
                </a:solidFill>
              </a:rPr>
              <a:t>West Virginia</a:t>
            </a:r>
          </a:p>
          <a:p>
            <a:r>
              <a:rPr lang="en-US" sz="1100">
                <a:solidFill>
                  <a:schemeClr val="accent6"/>
                </a:solidFill>
              </a:rPr>
              <a:t>177.8</a:t>
            </a:r>
          </a:p>
        </p:txBody>
      </p:sp>
      <p:sp>
        <p:nvSpPr>
          <p:cNvPr id="26" name="TextBox 25">
            <a:extLst>
              <a:ext uri="{FF2B5EF4-FFF2-40B4-BE49-F238E27FC236}">
                <a16:creationId xmlns:a16="http://schemas.microsoft.com/office/drawing/2014/main" id="{4A52981B-0882-844A-9040-897D49392C1B}"/>
              </a:ext>
            </a:extLst>
          </p:cNvPr>
          <p:cNvSpPr txBox="1"/>
          <p:nvPr/>
        </p:nvSpPr>
        <p:spPr>
          <a:xfrm>
            <a:off x="6923348" y="5152145"/>
            <a:ext cx="1022685" cy="384721"/>
          </a:xfrm>
          <a:prstGeom prst="rect">
            <a:avLst/>
          </a:prstGeom>
          <a:noFill/>
        </p:spPr>
        <p:txBody>
          <a:bodyPr wrap="square" rtlCol="0">
            <a:spAutoFit/>
          </a:bodyPr>
          <a:lstStyle/>
          <a:p>
            <a:pPr algn="r"/>
            <a:r>
              <a:rPr lang="en-US" sz="800" b="1" dirty="0">
                <a:solidFill>
                  <a:schemeClr val="accent6"/>
                </a:solidFill>
              </a:rPr>
              <a:t>Hawaii</a:t>
            </a:r>
          </a:p>
          <a:p>
            <a:pPr algn="r"/>
            <a:r>
              <a:rPr lang="en-US" sz="1100" dirty="0">
                <a:solidFill>
                  <a:schemeClr val="accent6"/>
                </a:solidFill>
              </a:rPr>
              <a:t>112.3</a:t>
            </a:r>
          </a:p>
        </p:txBody>
      </p:sp>
      <p:sp>
        <p:nvSpPr>
          <p:cNvPr id="3" name="TextBox 2">
            <a:extLst>
              <a:ext uri="{FF2B5EF4-FFF2-40B4-BE49-F238E27FC236}">
                <a16:creationId xmlns:a16="http://schemas.microsoft.com/office/drawing/2014/main" id="{F4654372-29FC-D1BB-1B60-B9D314C009AC}"/>
              </a:ext>
            </a:extLst>
          </p:cNvPr>
          <p:cNvSpPr txBox="1"/>
          <p:nvPr/>
        </p:nvSpPr>
        <p:spPr>
          <a:xfrm>
            <a:off x="365760" y="868680"/>
            <a:ext cx="8046720" cy="365760"/>
          </a:xfrm>
          <a:prstGeom prst="rect">
            <a:avLst/>
          </a:prstGeom>
          <a:noFill/>
        </p:spPr>
        <p:txBody>
          <a:bodyPr wrap="square" lIns="0" tIns="0" rIns="0" bIns="0" rtlCol="0">
            <a:noAutofit/>
          </a:bodyPr>
          <a:lstStyle/>
          <a:p>
            <a:r>
              <a:rPr lang="en-US" sz="1100" i="1">
                <a:solidFill>
                  <a:schemeClr val="tx1">
                    <a:lumMod val="50000"/>
                    <a:lumOff val="50000"/>
                  </a:schemeClr>
                </a:solidFill>
              </a:rPr>
              <a:t>Dots represent states and are scaled relative to the size of the total state population. Missing dots for a particular group indicate that there are insufficient data for that state. See online graphic for state detail.</a:t>
            </a:r>
          </a:p>
        </p:txBody>
      </p:sp>
    </p:spTree>
    <p:extLst>
      <p:ext uri="{BB962C8B-B14F-4D97-AF65-F5344CB8AC3E}">
        <p14:creationId xmlns:p14="http://schemas.microsoft.com/office/powerpoint/2010/main" val="829660057"/>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79e32d49ae6575f46a30ef2f0eee64ac">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7e0189234081f23d595eebfc5a98859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C63E5E-AEFA-4345-A4E4-D8690CC9E0A0}">
  <ds:schemaRef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29e91428-62e1-404e-8dba-d479e0ef01ba"/>
    <ds:schemaRef ds:uri="http://schemas.microsoft.com/office/2006/metadata/properties"/>
    <ds:schemaRef ds:uri="http://www.w3.org/XML/1998/namespace"/>
    <ds:schemaRef ds:uri="http://purl.org/dc/dcmitype/"/>
    <ds:schemaRef ds:uri="fd0705cf-2316-48c0-96f8-e5d689de0d99"/>
    <ds:schemaRef ds:uri="http://purl.org/dc/terms/"/>
  </ds:schemaRefs>
</ds:datastoreItem>
</file>

<file path=customXml/itemProps2.xml><?xml version="1.0" encoding="utf-8"?>
<ds:datastoreItem xmlns:ds="http://schemas.openxmlformats.org/officeDocument/2006/customXml" ds:itemID="{006CE741-D373-4731-9A05-0A95904AEA99}">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5AAEEE3-A9AD-48C1-97AC-913F6586C1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TotalTime>
  <Words>1382</Words>
  <Application>Microsoft Office PowerPoint</Application>
  <PresentationFormat>On-screen Show (4:3)</PresentationFormat>
  <Paragraphs>125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Georgia</vt:lpstr>
      <vt:lpstr>Suisse Int'l</vt:lpstr>
      <vt:lpstr>Suisse Int'l Bold</vt:lpstr>
      <vt:lpstr>CMWF_2021</vt:lpstr>
      <vt:lpstr>Profound racial and ethnic disparities in health and health care exist across and within states.</vt:lpstr>
      <vt:lpstr>Profound racial and ethnic disparities in health and health care exist across and within states.</vt:lpstr>
      <vt:lpstr>Profound racial and ethnic disparities in health and health care exist across and within states.</vt:lpstr>
      <vt:lpstr>Profound racial and ethnic disparities in health and health care exist across and within states.</vt:lpstr>
      <vt:lpstr>Profound racial and ethnic disparities in health and health care exist across and within states.</vt:lpstr>
      <vt:lpstr>Premature deaths from avoidable causes vary across states and occur at a higher rate among AIAN and Black people compared to other racial and ethnic groups.</vt:lpstr>
      <vt:lpstr>Although the ACA’s coverage expansion reduced inequities, state uninsured rates are generally higher and more variable for Black, Hispanic, and AIAN adults compared to AANHPI and white adults.</vt:lpstr>
      <vt:lpstr>Black Medicare beneficiaries are more likely than white beneficiaries to be admitted to a hospital or to seek care in an emergency department for conditions that can typically be managed through good primary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Advancing Racial Equity in U.S. Health Care: The Commonwealth Fund 2024 State Health Disparities Report</dc:title>
  <dc:creator>DR@CMWF.org;as@cmwf.org;SRC@CMWF.org;npowe@cmwf.org;lz@cmwf.org</dc:creator>
  <cp:lastModifiedBy>Paul Frame</cp:lastModifiedBy>
  <cp:revision>2</cp:revision>
  <cp:lastPrinted>2023-09-21T14:35:49Z</cp:lastPrinted>
  <dcterms:created xsi:type="dcterms:W3CDTF">2014-10-08T23:03:32Z</dcterms:created>
  <dcterms:modified xsi:type="dcterms:W3CDTF">2024-04-16T20:04:29Z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