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Ex1.xml" ContentType="application/vnd.ms-office.chartex+xml"/>
  <Override PartName="/ppt/charts/style7.xml" ContentType="application/vnd.ms-office.chartstyle+xml"/>
  <Override PartName="/ppt/charts/colors7.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2"/>
  </p:notesMasterIdLst>
  <p:handoutMasterIdLst>
    <p:handoutMasterId r:id="rId13"/>
  </p:handoutMasterIdLst>
  <p:sldIdLst>
    <p:sldId id="280" r:id="rId5"/>
    <p:sldId id="281" r:id="rId6"/>
    <p:sldId id="282" r:id="rId7"/>
    <p:sldId id="283" r:id="rId8"/>
    <p:sldId id="284" r:id="rId9"/>
    <p:sldId id="285" r:id="rId10"/>
    <p:sldId id="286" r:id="rId11"/>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F7C1BA-B1F9-0131-C154-1B02388E7E25}" name="Celli E. Horstman" initials="CEH" userId="S::ceh@cmwf.org::a753d907-ffb5-47a5-b4b6-3f776c2a45d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A090FF-2F5D-402B-AE4E-A8FA67A8921C}" v="3" dt="2024-05-15T14:52:58.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26" autoAdjust="0"/>
    <p:restoredTop sz="96357" autoAdjust="0"/>
  </p:normalViewPr>
  <p:slideViewPr>
    <p:cSldViewPr snapToGrid="0" snapToObjects="1">
      <p:cViewPr varScale="1">
        <p:scale>
          <a:sx n="114" d="100"/>
          <a:sy n="114" d="100"/>
        </p:scale>
        <p:origin x="660" y="102"/>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104" d="100"/>
          <a:sy n="104" d="100"/>
        </p:scale>
        <p:origin x="4088" y="20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9FA090FF-2F5D-402B-AE4E-A8FA67A8921C}"/>
    <pc:docChg chg="modMainMaster">
      <pc:chgData name="Paul Frame" userId="ded3f5c5-00e7-408d-9358-fc292cfa5078" providerId="ADAL" clId="{9FA090FF-2F5D-402B-AE4E-A8FA67A8921C}" dt="2024-05-15T14:29:31.506" v="8" actId="14100"/>
      <pc:docMkLst>
        <pc:docMk/>
      </pc:docMkLst>
      <pc:sldMasterChg chg="modSldLayout">
        <pc:chgData name="Paul Frame" userId="ded3f5c5-00e7-408d-9358-fc292cfa5078" providerId="ADAL" clId="{9FA090FF-2F5D-402B-AE4E-A8FA67A8921C}" dt="2024-05-15T14:29:31.506" v="8" actId="14100"/>
        <pc:sldMasterMkLst>
          <pc:docMk/>
          <pc:sldMasterMk cId="2139821026" sldId="2147483723"/>
        </pc:sldMasterMkLst>
        <pc:sldLayoutChg chg="modSp mod">
          <pc:chgData name="Paul Frame" userId="ded3f5c5-00e7-408d-9358-fc292cfa5078" providerId="ADAL" clId="{9FA090FF-2F5D-402B-AE4E-A8FA67A8921C}" dt="2024-05-15T14:29:31.506" v="8" actId="14100"/>
          <pc:sldLayoutMkLst>
            <pc:docMk/>
            <pc:sldMasterMk cId="2139821026" sldId="2147483723"/>
            <pc:sldLayoutMk cId="677111561" sldId="2147483744"/>
          </pc:sldLayoutMkLst>
          <pc:spChg chg="mod">
            <ac:chgData name="Paul Frame" userId="ded3f5c5-00e7-408d-9358-fc292cfa5078" providerId="ADAL" clId="{9FA090FF-2F5D-402B-AE4E-A8FA67A8921C}" dt="2024-05-15T14:29:31.506" v="8" actId="14100"/>
            <ac:spMkLst>
              <pc:docMk/>
              <pc:sldMasterMk cId="2139821026" sldId="2147483723"/>
              <pc:sldLayoutMk cId="677111561" sldId="2147483744"/>
              <ac:spMk id="9" creationId="{5124FA92-CBAB-EAD0-4152-9DB1DD76FC78}"/>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Ex1.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All adults</c:v>
                </c:pt>
              </c:strCache>
            </c:strRef>
          </c:tx>
          <c:spPr>
            <a:solidFill>
              <a:schemeClr val="tx2"/>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0-F3AB-4141-AB2B-21FD8870E7F3}"/>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Any need</c:v>
                </c:pt>
                <c:pt idx="1">
                  <c:v>A stable job or source of income</c:v>
                </c:pt>
                <c:pt idx="2">
                  <c:v>Enough money to pay rent or mortgage</c:v>
                </c:pt>
                <c:pt idx="3">
                  <c:v>Enough food</c:v>
                </c:pt>
                <c:pt idx="4">
                  <c:v>A clean and safe place to sleep</c:v>
                </c:pt>
              </c:strCache>
            </c:strRef>
          </c:cat>
          <c:val>
            <c:numRef>
              <c:f>Sheet1!$B$2:$B$6</c:f>
              <c:numCache>
                <c:formatCode>0</c:formatCode>
                <c:ptCount val="5"/>
                <c:pt idx="0">
                  <c:v>52</c:v>
                </c:pt>
                <c:pt idx="1">
                  <c:v>43</c:v>
                </c:pt>
                <c:pt idx="2">
                  <c:v>40</c:v>
                </c:pt>
                <c:pt idx="3">
                  <c:v>26</c:v>
                </c:pt>
                <c:pt idx="4">
                  <c:v>17</c:v>
                </c:pt>
              </c:numCache>
            </c:numRef>
          </c:val>
          <c:extLst>
            <c:ext xmlns:c16="http://schemas.microsoft.com/office/drawing/2014/chart" uri="{C3380CC4-5D6E-409C-BE32-E72D297353CC}">
              <c16:uniqueId val="{00000000-4F20-7741-ADA6-342E766498B0}"/>
            </c:ext>
          </c:extLst>
        </c:ser>
        <c:ser>
          <c:idx val="2"/>
          <c:order val="1"/>
          <c:tx>
            <c:strRef>
              <c:f>Sheet1!$C$1</c:f>
              <c:strCache>
                <c:ptCount val="1"/>
                <c:pt idx="0">
                  <c:v>Income below national average</c:v>
                </c:pt>
              </c:strCache>
            </c:strRef>
          </c:tx>
          <c:spPr>
            <a:solidFill>
              <a:schemeClr val="bg2">
                <a:alpha val="70000"/>
              </a:schemeClr>
            </a:solidFill>
            <a:ln>
              <a:noFill/>
            </a:ln>
            <a:effectLst/>
          </c:spPr>
          <c:invertIfNegative val="0"/>
          <c:dLbls>
            <c:dLbl>
              <c:idx val="0"/>
              <c:tx>
                <c:rich>
                  <a:bodyPr/>
                  <a:lstStyle/>
                  <a:p>
                    <a:fld id="{A7BEC99E-BD72-4A00-A547-DD91DA874746}"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1A15-4A5A-902F-CBAA708071C2}"/>
                </c:ext>
              </c:extLst>
            </c:dLbl>
            <c:dLbl>
              <c:idx val="1"/>
              <c:tx>
                <c:rich>
                  <a:bodyPr/>
                  <a:lstStyle/>
                  <a:p>
                    <a:fld id="{EEC4C402-C9D7-4BD6-A65B-8C0596A4D2B5}"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A15-4A5A-902F-CBAA708071C2}"/>
                </c:ext>
              </c:extLst>
            </c:dLbl>
            <c:dLbl>
              <c:idx val="2"/>
              <c:tx>
                <c:rich>
                  <a:bodyPr/>
                  <a:lstStyle/>
                  <a:p>
                    <a:fld id="{A1646D61-A8AE-41C8-8FA8-A3297B726F48}"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1A15-4A5A-902F-CBAA708071C2}"/>
                </c:ext>
              </c:extLst>
            </c:dLbl>
            <c:dLbl>
              <c:idx val="3"/>
              <c:tx>
                <c:rich>
                  <a:bodyPr/>
                  <a:lstStyle/>
                  <a:p>
                    <a:fld id="{FCA2535C-5760-4588-8E2E-9DF2B7B4A879}"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A15-4A5A-902F-CBAA708071C2}"/>
                </c:ext>
              </c:extLst>
            </c:dLbl>
            <c:dLbl>
              <c:idx val="4"/>
              <c:tx>
                <c:rich>
                  <a:bodyPr/>
                  <a:lstStyle/>
                  <a:p>
                    <a:fld id="{ED9F05A4-B383-4477-AA48-61D9BFE2D184}"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1A15-4A5A-902F-CBAA708071C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need</c:v>
                </c:pt>
                <c:pt idx="1">
                  <c:v>A stable job or source of income</c:v>
                </c:pt>
                <c:pt idx="2">
                  <c:v>Enough money to pay rent or mortgage</c:v>
                </c:pt>
                <c:pt idx="3">
                  <c:v>Enough food</c:v>
                </c:pt>
                <c:pt idx="4">
                  <c:v>A clean and safe place to sleep</c:v>
                </c:pt>
              </c:strCache>
            </c:strRef>
          </c:cat>
          <c:val>
            <c:numRef>
              <c:f>Sheet1!$C$2:$C$6</c:f>
              <c:numCache>
                <c:formatCode>General</c:formatCode>
                <c:ptCount val="5"/>
                <c:pt idx="0">
                  <c:v>71</c:v>
                </c:pt>
                <c:pt idx="1">
                  <c:v>58</c:v>
                </c:pt>
                <c:pt idx="2">
                  <c:v>58</c:v>
                </c:pt>
                <c:pt idx="3">
                  <c:v>43</c:v>
                </c:pt>
                <c:pt idx="4">
                  <c:v>27</c:v>
                </c:pt>
              </c:numCache>
            </c:numRef>
          </c:val>
          <c:extLst>
            <c:ext xmlns:c16="http://schemas.microsoft.com/office/drawing/2014/chart" uri="{C3380CC4-5D6E-409C-BE32-E72D297353CC}">
              <c16:uniqueId val="{00000003-18C9-4E93-81D7-F2A777BBD41A}"/>
            </c:ext>
          </c:extLst>
        </c:ser>
        <c:ser>
          <c:idx val="1"/>
          <c:order val="2"/>
          <c:tx>
            <c:strRef>
              <c:f>Sheet1!$D$1</c:f>
              <c:strCache>
                <c:ptCount val="1"/>
                <c:pt idx="0">
                  <c:v>Income at or above national average</c:v>
                </c:pt>
              </c:strCache>
            </c:strRef>
          </c:tx>
          <c:spPr>
            <a:solidFill>
              <a:schemeClr val="bg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need</c:v>
                </c:pt>
                <c:pt idx="1">
                  <c:v>A stable job or source of income</c:v>
                </c:pt>
                <c:pt idx="2">
                  <c:v>Enough money to pay rent or mortgage</c:v>
                </c:pt>
                <c:pt idx="3">
                  <c:v>Enough food</c:v>
                </c:pt>
                <c:pt idx="4">
                  <c:v>A clean and safe place to sleep</c:v>
                </c:pt>
              </c:strCache>
            </c:strRef>
          </c:cat>
          <c:val>
            <c:numRef>
              <c:f>Sheet1!$D$2:$D$6</c:f>
              <c:numCache>
                <c:formatCode>General</c:formatCode>
                <c:ptCount val="5"/>
                <c:pt idx="0">
                  <c:v>39</c:v>
                </c:pt>
                <c:pt idx="1">
                  <c:v>32</c:v>
                </c:pt>
                <c:pt idx="2">
                  <c:v>27</c:v>
                </c:pt>
                <c:pt idx="3">
                  <c:v>14</c:v>
                </c:pt>
                <c:pt idx="4">
                  <c:v>10</c:v>
                </c:pt>
              </c:numCache>
            </c:numRef>
          </c:val>
          <c:extLst>
            <c:ext xmlns:c16="http://schemas.microsoft.com/office/drawing/2014/chart" uri="{C3380CC4-5D6E-409C-BE32-E72D297353CC}">
              <c16:uniqueId val="{00000002-18C9-4E93-81D7-F2A777BBD41A}"/>
            </c:ext>
          </c:extLst>
        </c:ser>
        <c:dLbls>
          <c:dLblPos val="inEnd"/>
          <c:showLegendKey val="0"/>
          <c:showVal val="1"/>
          <c:showCatName val="0"/>
          <c:showSerName val="0"/>
          <c:showPercent val="0"/>
          <c:showBubbleSize val="0"/>
        </c:dLbls>
        <c:gapWidth val="150"/>
        <c:overlap val="-15"/>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Any social needs</c:v>
                </c:pt>
              </c:strCache>
            </c:strRef>
          </c:tx>
          <c:spPr>
            <a:solidFill>
              <a:schemeClr val="bg2"/>
            </a:solid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0-F3AB-4141-AB2B-21FD8870E7F3}"/>
              </c:ext>
            </c:extLst>
          </c:dPt>
          <c:dPt>
            <c:idx val="1"/>
            <c:invertIfNegative val="0"/>
            <c:bubble3D val="0"/>
            <c:spPr>
              <a:solidFill>
                <a:schemeClr val="accent4"/>
              </a:solidFill>
              <a:ln>
                <a:noFill/>
              </a:ln>
              <a:effectLst/>
            </c:spPr>
            <c:extLst>
              <c:ext xmlns:c16="http://schemas.microsoft.com/office/drawing/2014/chart" uri="{C3380CC4-5D6E-409C-BE32-E72D297353CC}">
                <c16:uniqueId val="{00000005-097A-48ED-A919-A61096DE4B16}"/>
              </c:ext>
            </c:extLst>
          </c:dPt>
          <c:dPt>
            <c:idx val="2"/>
            <c:invertIfNegative val="0"/>
            <c:bubble3D val="0"/>
            <c:spPr>
              <a:solidFill>
                <a:schemeClr val="bg2"/>
              </a:solidFill>
              <a:ln>
                <a:noFill/>
              </a:ln>
              <a:effectLst/>
            </c:spPr>
            <c:extLst>
              <c:ext xmlns:c16="http://schemas.microsoft.com/office/drawing/2014/chart" uri="{C3380CC4-5D6E-409C-BE32-E72D297353CC}">
                <c16:uniqueId val="{00000009-097A-48ED-A919-A61096DE4B16}"/>
              </c:ext>
            </c:extLst>
          </c:dPt>
          <c:dPt>
            <c:idx val="3"/>
            <c:invertIfNegative val="0"/>
            <c:bubble3D val="0"/>
            <c:spPr>
              <a:solidFill>
                <a:schemeClr val="bg2"/>
              </a:solidFill>
              <a:ln>
                <a:noFill/>
              </a:ln>
              <a:effectLst/>
            </c:spPr>
            <c:extLst>
              <c:ext xmlns:c16="http://schemas.microsoft.com/office/drawing/2014/chart" uri="{C3380CC4-5D6E-409C-BE32-E72D297353CC}">
                <c16:uniqueId val="{00000007-097A-48ED-A919-A61096DE4B16}"/>
              </c:ext>
            </c:extLst>
          </c:dPt>
          <c:dPt>
            <c:idx val="4"/>
            <c:invertIfNegative val="0"/>
            <c:bubble3D val="0"/>
            <c:spPr>
              <a:solidFill>
                <a:schemeClr val="bg2"/>
              </a:solidFill>
              <a:ln>
                <a:noFill/>
              </a:ln>
              <a:effectLst/>
            </c:spPr>
            <c:extLst>
              <c:ext xmlns:c16="http://schemas.microsoft.com/office/drawing/2014/chart" uri="{C3380CC4-5D6E-409C-BE32-E72D297353CC}">
                <c16:uniqueId val="{00000006-097A-48ED-A919-A61096DE4B16}"/>
              </c:ext>
            </c:extLst>
          </c:dPt>
          <c:dPt>
            <c:idx val="5"/>
            <c:invertIfNegative val="0"/>
            <c:bubble3D val="0"/>
            <c:spPr>
              <a:solidFill>
                <a:schemeClr val="tx2"/>
              </a:solidFill>
              <a:ln>
                <a:noFill/>
              </a:ln>
              <a:effectLst/>
            </c:spPr>
            <c:extLst>
              <c:ext xmlns:c16="http://schemas.microsoft.com/office/drawing/2014/chart" uri="{C3380CC4-5D6E-409C-BE32-E72D297353CC}">
                <c16:uniqueId val="{00000003-097A-48ED-A919-A61096DE4B16}"/>
              </c:ext>
            </c:extLst>
          </c:dPt>
          <c:dPt>
            <c:idx val="6"/>
            <c:invertIfNegative val="0"/>
            <c:bubble3D val="0"/>
            <c:spPr>
              <a:solidFill>
                <a:schemeClr val="tx2"/>
              </a:solidFill>
              <a:ln>
                <a:noFill/>
              </a:ln>
              <a:effectLst/>
            </c:spPr>
            <c:extLst>
              <c:ext xmlns:c16="http://schemas.microsoft.com/office/drawing/2014/chart" uri="{C3380CC4-5D6E-409C-BE32-E72D297353CC}">
                <c16:uniqueId val="{00000010-F3B3-4179-92CD-F0A259E34F5D}"/>
              </c:ext>
            </c:extLst>
          </c:dPt>
          <c:dPt>
            <c:idx val="7"/>
            <c:invertIfNegative val="0"/>
            <c:bubble3D val="0"/>
            <c:spPr>
              <a:solidFill>
                <a:schemeClr val="accent3"/>
              </a:solidFill>
              <a:ln>
                <a:noFill/>
              </a:ln>
              <a:effectLst/>
            </c:spPr>
            <c:extLst>
              <c:ext xmlns:c16="http://schemas.microsoft.com/office/drawing/2014/chart" uri="{C3380CC4-5D6E-409C-BE32-E72D297353CC}">
                <c16:uniqueId val="{00000012-F3B3-4179-92CD-F0A259E34F5D}"/>
              </c:ext>
            </c:extLst>
          </c:dPt>
          <c:dPt>
            <c:idx val="8"/>
            <c:invertIfNegative val="0"/>
            <c:bubble3D val="0"/>
            <c:spPr>
              <a:solidFill>
                <a:schemeClr val="accent3"/>
              </a:solidFill>
              <a:ln>
                <a:noFill/>
              </a:ln>
              <a:effectLst/>
            </c:spPr>
            <c:extLst>
              <c:ext xmlns:c16="http://schemas.microsoft.com/office/drawing/2014/chart" uri="{C3380CC4-5D6E-409C-BE32-E72D297353CC}">
                <c16:uniqueId val="{00000011-F3B3-4179-92CD-F0A259E34F5D}"/>
              </c:ext>
            </c:extLst>
          </c:dPt>
          <c:dLbls>
            <c:dLbl>
              <c:idx val="2"/>
              <c:tx>
                <c:rich>
                  <a:bodyPr/>
                  <a:lstStyle/>
                  <a:p>
                    <a:fld id="{094589B2-3934-4E14-87B0-750FC9D74F0D}"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97A-48ED-A919-A61096DE4B16}"/>
                </c:ext>
              </c:extLst>
            </c:dLbl>
            <c:dLbl>
              <c:idx val="5"/>
              <c:tx>
                <c:rich>
                  <a:bodyPr/>
                  <a:lstStyle/>
                  <a:p>
                    <a:fld id="{B57B48DB-F9B3-4AEB-908A-B3E485F83151}"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97A-48ED-A919-A61096DE4B1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Women</c:v>
                </c:pt>
                <c:pt idx="1">
                  <c:v>Men</c:v>
                </c:pt>
                <c:pt idx="2">
                  <c:v>Hispanic</c:v>
                </c:pt>
                <c:pt idx="3">
                  <c:v>Non-Hispanic Black</c:v>
                </c:pt>
                <c:pt idx="4">
                  <c:v>Non-Hispanic White</c:v>
                </c:pt>
                <c:pt idx="5">
                  <c:v>Uninsured</c:v>
                </c:pt>
                <c:pt idx="6">
                  <c:v>Insured</c:v>
                </c:pt>
                <c:pt idx="7">
                  <c:v>All adults with income below the national average</c:v>
                </c:pt>
              </c:strCache>
            </c:strRef>
          </c:cat>
          <c:val>
            <c:numRef>
              <c:f>Sheet1!$B$2:$B$9</c:f>
              <c:numCache>
                <c:formatCode>0</c:formatCode>
                <c:ptCount val="8"/>
                <c:pt idx="0">
                  <c:v>73</c:v>
                </c:pt>
                <c:pt idx="1">
                  <c:v>68</c:v>
                </c:pt>
                <c:pt idx="2">
                  <c:v>77</c:v>
                </c:pt>
                <c:pt idx="3">
                  <c:v>73</c:v>
                </c:pt>
                <c:pt idx="4">
                  <c:v>66</c:v>
                </c:pt>
                <c:pt idx="5">
                  <c:v>83</c:v>
                </c:pt>
                <c:pt idx="6">
                  <c:v>68</c:v>
                </c:pt>
                <c:pt idx="7">
                  <c:v>71</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30"/>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b"/>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bg2"/>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0-F3AB-4141-AB2B-21FD8870E7F3}"/>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Any social need</c:v>
                </c:pt>
                <c:pt idx="1">
                  <c:v>Social isolation</c:v>
                </c:pt>
                <c:pt idx="2">
                  <c:v>Domestic violence</c:v>
                </c:pt>
                <c:pt idx="3">
                  <c:v>Transportation  needs</c:v>
                </c:pt>
                <c:pt idx="4">
                  <c:v>Food insecurity</c:v>
                </c:pt>
                <c:pt idx="5">
                  <c:v>Housing problems</c:v>
                </c:pt>
                <c:pt idx="6">
                  <c:v>Financial security</c:v>
                </c:pt>
              </c:strCache>
            </c:strRef>
          </c:cat>
          <c:val>
            <c:numRef>
              <c:f>Sheet1!$B$2:$B$8</c:f>
              <c:numCache>
                <c:formatCode>0</c:formatCode>
                <c:ptCount val="7"/>
                <c:pt idx="0">
                  <c:v>63</c:v>
                </c:pt>
                <c:pt idx="1">
                  <c:v>41.760000000000005</c:v>
                </c:pt>
                <c:pt idx="2">
                  <c:v>40.770000000000003</c:v>
                </c:pt>
                <c:pt idx="3">
                  <c:v>38.06</c:v>
                </c:pt>
                <c:pt idx="4">
                  <c:v>36.92</c:v>
                </c:pt>
                <c:pt idx="5">
                  <c:v>36.72</c:v>
                </c:pt>
                <c:pt idx="6">
                  <c:v>35.17</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150"/>
        <c:overlap val="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522081961976974"/>
          <c:y val="0"/>
          <c:w val="0.70925889819328136"/>
          <c:h val="1"/>
        </c:manualLayout>
      </c:layout>
      <c:barChart>
        <c:barDir val="bar"/>
        <c:grouping val="clustered"/>
        <c:varyColors val="0"/>
        <c:ser>
          <c:idx val="0"/>
          <c:order val="0"/>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0-A1AF-49A3-BB9E-78F23842EAF9}"/>
              </c:ext>
            </c:extLst>
          </c:dPt>
          <c:dPt>
            <c:idx val="3"/>
            <c:invertIfNegative val="0"/>
            <c:bubble3D val="0"/>
            <c:spPr>
              <a:solidFill>
                <a:schemeClr val="tx2"/>
              </a:solidFill>
              <a:ln>
                <a:noFill/>
              </a:ln>
              <a:effectLst/>
            </c:spPr>
            <c:extLst>
              <c:ext xmlns:c16="http://schemas.microsoft.com/office/drawing/2014/chart" uri="{C3380CC4-5D6E-409C-BE32-E72D297353CC}">
                <c16:uniqueId val="{00000004-8DE1-4E81-BC63-C7E0F32FC7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Sheet1!$F$2:$F$6</c:f>
                <c:numCache>
                  <c:formatCode>General</c:formatCode>
                  <c:ptCount val="5"/>
                  <c:pt idx="0">
                    <c:v>7</c:v>
                  </c:pt>
                  <c:pt idx="1">
                    <c:v>6</c:v>
                  </c:pt>
                  <c:pt idx="2">
                    <c:v>7</c:v>
                  </c:pt>
                  <c:pt idx="3">
                    <c:v>3</c:v>
                  </c:pt>
                  <c:pt idx="4">
                    <c:v>5.6800000000000068</c:v>
                  </c:pt>
                </c:numCache>
              </c:numRef>
            </c:plus>
            <c:minus>
              <c:numRef>
                <c:f>Sheet1!$D$2:$D$6</c:f>
                <c:numCache>
                  <c:formatCode>General</c:formatCode>
                  <c:ptCount val="5"/>
                  <c:pt idx="0">
                    <c:v>7</c:v>
                  </c:pt>
                  <c:pt idx="1">
                    <c:v>6</c:v>
                  </c:pt>
                  <c:pt idx="2">
                    <c:v>7</c:v>
                  </c:pt>
                  <c:pt idx="3">
                    <c:v>3</c:v>
                  </c:pt>
                  <c:pt idx="4">
                    <c:v>7.3199999999999932</c:v>
                  </c:pt>
                </c:numCache>
              </c:numRef>
            </c:minus>
            <c:spPr>
              <a:noFill/>
              <a:ln w="19050" cap="flat" cmpd="sng" algn="ctr">
                <a:solidFill>
                  <a:schemeClr val="tx1">
                    <a:lumMod val="65000"/>
                    <a:lumOff val="35000"/>
                  </a:schemeClr>
                </a:solidFill>
                <a:round/>
              </a:ln>
              <a:effectLst/>
            </c:spPr>
          </c:errBars>
          <c:cat>
            <c:strRef>
              <c:f>(Sheet1!$A$2:$A$4,Sheet1!$A$5,Sheet1!$A$6)</c:f>
              <c:strCache>
                <c:ptCount val="5"/>
                <c:pt idx="0">
                  <c:v>Solo practice</c:v>
                </c:pt>
                <c:pt idx="1">
                  <c:v>Majority privately insured patients</c:v>
                </c:pt>
                <c:pt idx="2">
                  <c:v>Majority Medicare patients</c:v>
                </c:pt>
                <c:pt idx="3">
                  <c:v>All PCPs</c:v>
                </c:pt>
                <c:pt idx="4">
                  <c:v>Community health center practice</c:v>
                </c:pt>
              </c:strCache>
              <c:extLst/>
            </c:strRef>
          </c:cat>
          <c:val>
            <c:numRef>
              <c:f>(Sheet1!$B$2:$B$4,Sheet1!$B$5,Sheet1!$B$6)</c:f>
              <c:numCache>
                <c:formatCode>0</c:formatCode>
                <c:ptCount val="5"/>
                <c:pt idx="0">
                  <c:v>53</c:v>
                </c:pt>
                <c:pt idx="1">
                  <c:v>55</c:v>
                </c:pt>
                <c:pt idx="2">
                  <c:v>59</c:v>
                </c:pt>
                <c:pt idx="3">
                  <c:v>63</c:v>
                </c:pt>
                <c:pt idx="4">
                  <c:v>75.319999999999993</c:v>
                </c:pt>
              </c:numCache>
              <c:extLst/>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80"/>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90"/>
        </c:scaling>
        <c:delete val="1"/>
        <c:axPos val="b"/>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Frequently</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0-A1AF-49A3-BB9E-78F23842EAF9}"/>
              </c:ext>
            </c:extLst>
          </c:dPt>
          <c:dPt>
            <c:idx val="2"/>
            <c:invertIfNegative val="0"/>
            <c:bubble3D val="0"/>
            <c:spPr>
              <a:solidFill>
                <a:schemeClr val="tx2"/>
              </a:solidFill>
              <a:ln>
                <a:noFill/>
              </a:ln>
              <a:effectLst/>
            </c:spPr>
            <c:extLst>
              <c:ext xmlns:c16="http://schemas.microsoft.com/office/drawing/2014/chart" uri="{C3380CC4-5D6E-409C-BE32-E72D297353CC}">
                <c16:uniqueId val="{00000006-D670-41D6-A956-407E0DD58B7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Sheet1!$F$2:$F$6</c:f>
                <c:numCache>
                  <c:formatCode>General</c:formatCode>
                  <c:ptCount val="5"/>
                  <c:pt idx="0">
                    <c:v>6.5499999999999972</c:v>
                  </c:pt>
                  <c:pt idx="1">
                    <c:v>7</c:v>
                  </c:pt>
                  <c:pt idx="2">
                    <c:v>2.7299999999999969</c:v>
                  </c:pt>
                  <c:pt idx="3">
                    <c:v>6</c:v>
                  </c:pt>
                  <c:pt idx="4">
                    <c:v>6</c:v>
                  </c:pt>
                </c:numCache>
              </c:numRef>
            </c:plus>
            <c:minus>
              <c:numRef>
                <c:f>Sheet1!$D$2:$D$6</c:f>
                <c:numCache>
                  <c:formatCode>General</c:formatCode>
                  <c:ptCount val="5"/>
                  <c:pt idx="0">
                    <c:v>7.4500000000000028</c:v>
                  </c:pt>
                  <c:pt idx="1">
                    <c:v>7</c:v>
                  </c:pt>
                  <c:pt idx="2">
                    <c:v>3.2700000000000031</c:v>
                  </c:pt>
                  <c:pt idx="3">
                    <c:v>7</c:v>
                  </c:pt>
                  <c:pt idx="4">
                    <c:v>5</c:v>
                  </c:pt>
                </c:numCache>
              </c:numRef>
            </c:minus>
            <c:spPr>
              <a:noFill/>
              <a:ln w="19050" cap="flat" cmpd="sng" algn="ctr">
                <a:solidFill>
                  <a:schemeClr val="tx1">
                    <a:lumMod val="65000"/>
                    <a:lumOff val="35000"/>
                  </a:schemeClr>
                </a:solidFill>
                <a:round/>
              </a:ln>
              <a:effectLst/>
            </c:spPr>
          </c:errBars>
          <c:cat>
            <c:strRef>
              <c:f>Sheet1!$A$2:$A$6</c:f>
              <c:strCache>
                <c:ptCount val="5"/>
                <c:pt idx="0">
                  <c:v>Community health center practice</c:v>
                </c:pt>
                <c:pt idx="1">
                  <c:v>Majority Medicare patients</c:v>
                </c:pt>
                <c:pt idx="2">
                  <c:v>All PCPs</c:v>
                </c:pt>
                <c:pt idx="3">
                  <c:v>Solo practice</c:v>
                </c:pt>
                <c:pt idx="4">
                  <c:v>Majority privately insured patients</c:v>
                </c:pt>
              </c:strCache>
            </c:strRef>
          </c:cat>
          <c:val>
            <c:numRef>
              <c:f>Sheet1!$B$2:$B$6</c:f>
              <c:numCache>
                <c:formatCode>0</c:formatCode>
                <c:ptCount val="5"/>
                <c:pt idx="0">
                  <c:v>62.45</c:v>
                </c:pt>
                <c:pt idx="1">
                  <c:v>59</c:v>
                </c:pt>
                <c:pt idx="2">
                  <c:v>44.27</c:v>
                </c:pt>
                <c:pt idx="3">
                  <c:v>38</c:v>
                </c:pt>
                <c:pt idx="4">
                  <c:v>30</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250"/>
        <c:overlap val="3"/>
        <c:axId val="1666536176"/>
        <c:axId val="1666457536"/>
        <c:extLst/>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75"/>
          <c:min val="15"/>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All PCPs</c:v>
                </c:pt>
              </c:strCache>
            </c:strRef>
          </c:tx>
          <c:spPr>
            <a:solidFill>
              <a:schemeClr val="tx2"/>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0-A1AF-49A3-BB9E-78F23842EAF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Sheet1!$E$12:$E$16</c:f>
                <c:numCache>
                  <c:formatCode>General</c:formatCode>
                  <c:ptCount val="5"/>
                  <c:pt idx="0">
                    <c:v>3.4600000000000009</c:v>
                  </c:pt>
                  <c:pt idx="1">
                    <c:v>2.759999999999998</c:v>
                  </c:pt>
                  <c:pt idx="2">
                    <c:v>3.1300000000000026</c:v>
                  </c:pt>
                  <c:pt idx="3">
                    <c:v>3.5200000000000031</c:v>
                  </c:pt>
                  <c:pt idx="4">
                    <c:v>3.4600000000000009</c:v>
                  </c:pt>
                </c:numCache>
              </c:numRef>
            </c:plus>
            <c:minus>
              <c:numRef>
                <c:f>Sheet1!$C$12:$C$16</c:f>
                <c:numCache>
                  <c:formatCode>General</c:formatCode>
                  <c:ptCount val="5"/>
                  <c:pt idx="0">
                    <c:v>3.5399999999999991</c:v>
                  </c:pt>
                  <c:pt idx="1">
                    <c:v>3.240000000000002</c:v>
                  </c:pt>
                  <c:pt idx="2">
                    <c:v>2.8699999999999974</c:v>
                  </c:pt>
                  <c:pt idx="3">
                    <c:v>2.4799999999999969</c:v>
                  </c:pt>
                  <c:pt idx="4">
                    <c:v>2.5399999999999991</c:v>
                  </c:pt>
                </c:numCache>
              </c:numRef>
            </c:minus>
            <c:spPr>
              <a:noFill/>
              <a:ln w="19050" cap="flat" cmpd="sng" algn="ctr">
                <a:solidFill>
                  <a:schemeClr val="tx1">
                    <a:lumMod val="65000"/>
                    <a:lumOff val="35000"/>
                  </a:schemeClr>
                </a:solidFill>
                <a:round/>
              </a:ln>
              <a:effectLst/>
            </c:spPr>
          </c:errBars>
          <c:cat>
            <c:strRef>
              <c:f>Sheet1!$A$2:$A$6</c:f>
              <c:strCache>
                <c:ptCount val="5"/>
                <c:pt idx="0">
                  <c:v>Inadequate staffing</c:v>
                </c:pt>
                <c:pt idx="1">
                  <c:v>Too much paperwork </c:v>
                </c:pt>
                <c:pt idx="2">
                  <c:v>Lack of follow-up from organizations</c:v>
                </c:pt>
                <c:pt idx="3">
                  <c:v>Lack of information about organizations in the community</c:v>
                </c:pt>
                <c:pt idx="4">
                  <c:v>Lack of referral system</c:v>
                </c:pt>
              </c:strCache>
            </c:strRef>
          </c:cat>
          <c:val>
            <c:numRef>
              <c:f>Sheet1!$B$2:$B$6</c:f>
              <c:numCache>
                <c:formatCode>0</c:formatCode>
                <c:ptCount val="5"/>
                <c:pt idx="0">
                  <c:v>42.54</c:v>
                </c:pt>
                <c:pt idx="1">
                  <c:v>42.24</c:v>
                </c:pt>
                <c:pt idx="2">
                  <c:v>37.869999999999997</c:v>
                </c:pt>
                <c:pt idx="3">
                  <c:v>36.479999999999997</c:v>
                </c:pt>
                <c:pt idx="4">
                  <c:v>32.54</c:v>
                </c:pt>
              </c:numCache>
            </c:numRef>
          </c:val>
          <c:extLst>
            <c:ext xmlns:c16="http://schemas.microsoft.com/office/drawing/2014/chart" uri="{C3380CC4-5D6E-409C-BE32-E72D297353CC}">
              <c16:uniqueId val="{00000000-4F20-7741-ADA6-342E766498B0}"/>
            </c:ext>
          </c:extLst>
        </c:ser>
        <c:ser>
          <c:idx val="1"/>
          <c:order val="1"/>
          <c:tx>
            <c:strRef>
              <c:f>Sheet1!$C$1</c:f>
              <c:strCache>
                <c:ptCount val="1"/>
                <c:pt idx="0">
                  <c:v>Community health center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Sheet1!$E$20:$E$24</c:f>
                <c:numCache>
                  <c:formatCode>General</c:formatCode>
                  <c:ptCount val="5"/>
                  <c:pt idx="0">
                    <c:v>7</c:v>
                  </c:pt>
                  <c:pt idx="1">
                    <c:v>8</c:v>
                  </c:pt>
                  <c:pt idx="2">
                    <c:v>8</c:v>
                  </c:pt>
                  <c:pt idx="3">
                    <c:v>7</c:v>
                  </c:pt>
                  <c:pt idx="4">
                    <c:v>7</c:v>
                  </c:pt>
                </c:numCache>
              </c:numRef>
            </c:plus>
            <c:minus>
              <c:numRef>
                <c:f>Sheet1!$C$20:$C$24</c:f>
                <c:numCache>
                  <c:formatCode>General</c:formatCode>
                  <c:ptCount val="5"/>
                  <c:pt idx="0">
                    <c:v>7</c:v>
                  </c:pt>
                  <c:pt idx="1">
                    <c:v>7</c:v>
                  </c:pt>
                  <c:pt idx="2">
                    <c:v>7</c:v>
                  </c:pt>
                  <c:pt idx="3">
                    <c:v>6</c:v>
                  </c:pt>
                  <c:pt idx="4">
                    <c:v>6</c:v>
                  </c:pt>
                </c:numCache>
              </c:numRef>
            </c:minus>
            <c:spPr>
              <a:noFill/>
              <a:ln w="19050" cap="flat" cmpd="sng" algn="ctr">
                <a:solidFill>
                  <a:schemeClr val="tx1">
                    <a:lumMod val="65000"/>
                    <a:lumOff val="35000"/>
                  </a:schemeClr>
                </a:solidFill>
                <a:round/>
              </a:ln>
              <a:effectLst/>
            </c:spPr>
          </c:errBars>
          <c:cat>
            <c:strRef>
              <c:f>Sheet1!$A$2:$A$6</c:f>
              <c:strCache>
                <c:ptCount val="5"/>
                <c:pt idx="0">
                  <c:v>Inadequate staffing</c:v>
                </c:pt>
                <c:pt idx="1">
                  <c:v>Too much paperwork </c:v>
                </c:pt>
                <c:pt idx="2">
                  <c:v>Lack of follow-up from organizations</c:v>
                </c:pt>
                <c:pt idx="3">
                  <c:v>Lack of information about organizations in the community</c:v>
                </c:pt>
                <c:pt idx="4">
                  <c:v>Lack of referral system</c:v>
                </c:pt>
              </c:strCache>
            </c:strRef>
          </c:cat>
          <c:val>
            <c:numRef>
              <c:f>Sheet1!$C$2:$C$6</c:f>
              <c:numCache>
                <c:formatCode>General</c:formatCode>
                <c:ptCount val="5"/>
                <c:pt idx="0">
                  <c:v>39</c:v>
                </c:pt>
                <c:pt idx="1">
                  <c:v>41</c:v>
                </c:pt>
                <c:pt idx="2">
                  <c:v>39</c:v>
                </c:pt>
                <c:pt idx="3">
                  <c:v>26</c:v>
                </c:pt>
                <c:pt idx="4">
                  <c:v>27</c:v>
                </c:pt>
              </c:numCache>
            </c:numRef>
          </c:val>
          <c:extLst>
            <c:ext xmlns:c16="http://schemas.microsoft.com/office/drawing/2014/chart" uri="{C3380CC4-5D6E-409C-BE32-E72D297353CC}">
              <c16:uniqueId val="{00000002-6721-4694-B216-DDDA3B63134D}"/>
            </c:ext>
          </c:extLst>
        </c:ser>
        <c:ser>
          <c:idx val="3"/>
          <c:order val="3"/>
          <c:tx>
            <c:strRef>
              <c:f>Sheet1!$D$1</c:f>
              <c:strCache>
                <c:ptCount val="1"/>
                <c:pt idx="0">
                  <c:v>Solo practice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Sheet1!$E$28:$E$32</c:f>
                <c:numCache>
                  <c:formatCode>General</c:formatCode>
                  <c:ptCount val="5"/>
                  <c:pt idx="0">
                    <c:v>7</c:v>
                  </c:pt>
                  <c:pt idx="1">
                    <c:v>7</c:v>
                  </c:pt>
                  <c:pt idx="2">
                    <c:v>7</c:v>
                  </c:pt>
                  <c:pt idx="3">
                    <c:v>7</c:v>
                  </c:pt>
                  <c:pt idx="4">
                    <c:v>7</c:v>
                  </c:pt>
                </c:numCache>
              </c:numRef>
            </c:plus>
            <c:minus>
              <c:numRef>
                <c:f>Sheet1!$C$28:$C$32</c:f>
                <c:numCache>
                  <c:formatCode>General</c:formatCode>
                  <c:ptCount val="5"/>
                  <c:pt idx="0">
                    <c:v>7</c:v>
                  </c:pt>
                  <c:pt idx="1">
                    <c:v>7</c:v>
                  </c:pt>
                  <c:pt idx="2">
                    <c:v>7</c:v>
                  </c:pt>
                  <c:pt idx="3">
                    <c:v>6</c:v>
                  </c:pt>
                  <c:pt idx="4">
                    <c:v>6</c:v>
                  </c:pt>
                </c:numCache>
              </c:numRef>
            </c:minus>
            <c:spPr>
              <a:noFill/>
              <a:ln w="19050" cap="flat" cmpd="sng" algn="ctr">
                <a:solidFill>
                  <a:schemeClr val="tx1">
                    <a:lumMod val="65000"/>
                    <a:lumOff val="35000"/>
                  </a:schemeClr>
                </a:solidFill>
                <a:round/>
              </a:ln>
              <a:effectLst/>
            </c:spPr>
          </c:errBars>
          <c:cat>
            <c:strRef>
              <c:f>Sheet1!$A$2:$A$6</c:f>
              <c:strCache>
                <c:ptCount val="5"/>
                <c:pt idx="0">
                  <c:v>Inadequate staffing</c:v>
                </c:pt>
                <c:pt idx="1">
                  <c:v>Too much paperwork </c:v>
                </c:pt>
                <c:pt idx="2">
                  <c:v>Lack of follow-up from organizations</c:v>
                </c:pt>
                <c:pt idx="3">
                  <c:v>Lack of information about organizations in the community</c:v>
                </c:pt>
                <c:pt idx="4">
                  <c:v>Lack of referral system</c:v>
                </c:pt>
              </c:strCache>
            </c:strRef>
          </c:cat>
          <c:val>
            <c:numRef>
              <c:f>Sheet1!$D$2:$D$6</c:f>
              <c:numCache>
                <c:formatCode>General</c:formatCode>
                <c:ptCount val="5"/>
                <c:pt idx="0">
                  <c:v>43</c:v>
                </c:pt>
                <c:pt idx="1">
                  <c:v>48</c:v>
                </c:pt>
                <c:pt idx="2">
                  <c:v>38</c:v>
                </c:pt>
                <c:pt idx="3">
                  <c:v>40</c:v>
                </c:pt>
                <c:pt idx="4">
                  <c:v>41</c:v>
                </c:pt>
              </c:numCache>
            </c:numRef>
          </c:val>
          <c:extLst>
            <c:ext xmlns:c16="http://schemas.microsoft.com/office/drawing/2014/chart" uri="{C3380CC4-5D6E-409C-BE32-E72D297353CC}">
              <c16:uniqueId val="{00000002-25F2-4764-9FE4-E7F19159BBE8}"/>
            </c:ext>
          </c:extLst>
        </c:ser>
        <c:dLbls>
          <c:dLblPos val="inEnd"/>
          <c:showLegendKey val="0"/>
          <c:showVal val="1"/>
          <c:showCatName val="0"/>
          <c:showSerName val="0"/>
          <c:showPercent val="0"/>
          <c:showBubbleSize val="0"/>
        </c:dLbls>
        <c:gapWidth val="150"/>
        <c:overlap val="-15"/>
        <c:axId val="1666536176"/>
        <c:axId val="1666457536"/>
        <c:extLst>
          <c:ext xmlns:c15="http://schemas.microsoft.com/office/drawing/2012/chart" uri="{02D57815-91ED-43cb-92C2-25804820EDAC}">
            <c15:filteredBarSeries>
              <c15:ser>
                <c:idx val="2"/>
                <c:order val="2"/>
                <c:tx>
                  <c:strRef>
                    <c:extLst>
                      <c:ext uri="{02D57815-91ED-43cb-92C2-25804820EDAC}">
                        <c15:formulaRef>
                          <c15:sqref>Sheet1!#REF!</c15:sqref>
                        </c15:formulaRef>
                      </c:ext>
                    </c:extLst>
                    <c:strCache>
                      <c:ptCount val="1"/>
                      <c:pt idx="0">
                        <c:v>#REF!</c:v>
                      </c:pt>
                    </c:strCache>
                  </c:strRef>
                </c:tx>
                <c:spPr>
                  <a:solidFill>
                    <a:schemeClr val="tx2">
                      <a:lumMod val="75000"/>
                      <a:lumOff val="2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Sheet1!$A$2:$A$6</c15:sqref>
                        </c15:formulaRef>
                      </c:ext>
                    </c:extLst>
                    <c:strCache>
                      <c:ptCount val="5"/>
                      <c:pt idx="0">
                        <c:v>Inadequate staffing</c:v>
                      </c:pt>
                      <c:pt idx="1">
                        <c:v>Too much paperwork </c:v>
                      </c:pt>
                      <c:pt idx="2">
                        <c:v>Lack of follow-up from organizations</c:v>
                      </c:pt>
                      <c:pt idx="3">
                        <c:v>Lack of information about organizations in the community</c:v>
                      </c:pt>
                      <c:pt idx="4">
                        <c:v>Lack of referral system</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6721-4694-B216-DDDA3B63134D}"/>
                  </c:ext>
                </c:extLst>
              </c15:ser>
            </c15:filteredBarSeries>
          </c:ext>
        </c:extLst>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legend>
      <c:legendPos val="t"/>
      <c:layout>
        <c:manualLayout>
          <c:xMode val="edge"/>
          <c:yMode val="edge"/>
          <c:x val="0.23569746682368017"/>
          <c:y val="6.8477864372099476E-2"/>
          <c:w val="0.5286050663526396"/>
          <c:h val="5.727243828083754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Sheet1!$A$2:$A$51</cx:f>
        <cx:lvl ptCount="50">
          <cx:pt idx="0">Alabama</cx:pt>
          <cx:pt idx="1">Alaska</cx:pt>
          <cx:pt idx="2">Arizona</cx:pt>
          <cx:pt idx="3">Arkansas</cx:pt>
          <cx:pt idx="4">California</cx:pt>
          <cx:pt idx="5">Colorado</cx:pt>
          <cx:pt idx="6">Connecticut</cx:pt>
          <cx:pt idx="7">Delaware</cx:pt>
          <cx:pt idx="8">Florida</cx:pt>
          <cx:pt idx="9">Georgia</cx:pt>
          <cx:pt idx="10">Hawaii</cx:pt>
          <cx:pt idx="11">Idaho</cx:pt>
          <cx:pt idx="12">Illinois</cx:pt>
          <cx:pt idx="13">Indiana</cx:pt>
          <cx:pt idx="14">Iowa</cx:pt>
          <cx:pt idx="15">Kansas</cx:pt>
          <cx:pt idx="16">Kentucky</cx:pt>
          <cx:pt idx="17">Louisiana</cx:pt>
          <cx:pt idx="18">Maine</cx:pt>
          <cx:pt idx="19">Maryland</cx:pt>
          <cx:pt idx="20">Massachusetts</cx:pt>
          <cx:pt idx="21">Michigan</cx:pt>
          <cx:pt idx="22">Minnesota</cx:pt>
          <cx:pt idx="23">Mississippi</cx:pt>
          <cx:pt idx="24">Missouri</cx:pt>
          <cx:pt idx="25">Montana</cx:pt>
          <cx:pt idx="26">Nebraska</cx:pt>
          <cx:pt idx="27">Nevada</cx:pt>
          <cx:pt idx="28">New Hampshire</cx:pt>
          <cx:pt idx="29">New Jersey</cx:pt>
          <cx:pt idx="30">New Mexico</cx:pt>
          <cx:pt idx="31">New York</cx:pt>
          <cx:pt idx="32">North Carolina</cx:pt>
          <cx:pt idx="33">North Dakota</cx:pt>
          <cx:pt idx="34">Ohio</cx:pt>
          <cx:pt idx="35">Oklahoma</cx:pt>
          <cx:pt idx="36">Oregon</cx:pt>
          <cx:pt idx="37">Pennsylvania</cx:pt>
          <cx:pt idx="38">Rhode Island</cx:pt>
          <cx:pt idx="39">South Carolina</cx:pt>
          <cx:pt idx="40">South Dakota</cx:pt>
          <cx:pt idx="41">Tennessee</cx:pt>
          <cx:pt idx="42">Texas</cx:pt>
          <cx:pt idx="43">Utah</cx:pt>
          <cx:pt idx="44">Vermont</cx:pt>
          <cx:pt idx="45">Virginia</cx:pt>
          <cx:pt idx="46">Washington</cx:pt>
          <cx:pt idx="47">West Virginia</cx:pt>
          <cx:pt idx="48">Wisconsin</cx:pt>
          <cx:pt idx="49">Wyoming</cx:pt>
        </cx:lvl>
      </cx:strDim>
      <cx:numDim type="colorVal">
        <cx:f>Sheet1!$B$2:$B$51</cx:f>
        <cx:nf>Sheet1!$B$1</cx:nf>
        <cx:lvl ptCount="50" formatCode="General" name="Any Efforts">
          <cx:pt idx="0">0</cx:pt>
          <cx:pt idx="1">0</cx:pt>
          <cx:pt idx="2">1</cx:pt>
          <cx:pt idx="3">1</cx:pt>
          <cx:pt idx="4">1</cx:pt>
          <cx:pt idx="5">0</cx:pt>
          <cx:pt idx="6">0</cx:pt>
          <cx:pt idx="7">1</cx:pt>
          <cx:pt idx="8">1</cx:pt>
          <cx:pt idx="9">0</cx:pt>
          <cx:pt idx="10">1</cx:pt>
          <cx:pt idx="11">0</cx:pt>
          <cx:pt idx="12">1</cx:pt>
          <cx:pt idx="13">0</cx:pt>
          <cx:pt idx="14">0</cx:pt>
          <cx:pt idx="15">1</cx:pt>
          <cx:pt idx="16">1</cx:pt>
          <cx:pt idx="17">0</cx:pt>
          <cx:pt idx="18">1</cx:pt>
          <cx:pt idx="19">1</cx:pt>
          <cx:pt idx="20">1</cx:pt>
          <cx:pt idx="21">0</cx:pt>
          <cx:pt idx="22">1</cx:pt>
          <cx:pt idx="23">0</cx:pt>
          <cx:pt idx="24">0</cx:pt>
          <cx:pt idx="25">1</cx:pt>
          <cx:pt idx="26">0</cx:pt>
          <cx:pt idx="27">1</cx:pt>
          <cx:pt idx="28">0</cx:pt>
          <cx:pt idx="29">1</cx:pt>
          <cx:pt idx="30">1</cx:pt>
          <cx:pt idx="31">1</cx:pt>
          <cx:pt idx="32">1</cx:pt>
          <cx:pt idx="33">0</cx:pt>
          <cx:pt idx="34">1</cx:pt>
          <cx:pt idx="35">0</cx:pt>
          <cx:pt idx="36">1</cx:pt>
          <cx:pt idx="37">1</cx:pt>
          <cx:pt idx="38">1</cx:pt>
          <cx:pt idx="39">0</cx:pt>
          <cx:pt idx="40">0</cx:pt>
          <cx:pt idx="41">0</cx:pt>
          <cx:pt idx="42">0</cx:pt>
          <cx:pt idx="43">1</cx:pt>
          <cx:pt idx="44">1</cx:pt>
          <cx:pt idx="45">1</cx:pt>
          <cx:pt idx="46">1</cx:pt>
          <cx:pt idx="47">1</cx:pt>
          <cx:pt idx="48">0</cx:pt>
          <cx:pt idx="49">0</cx:pt>
        </cx:lvl>
      </cx:numDim>
    </cx:data>
  </cx:chartData>
  <cx:chart>
    <cx:plotArea>
      <cx:plotAreaRegion>
        <cx:series layoutId="regionMap" uniqueId="{6A8A12C1-948B-3741-9A66-822A489AF9FD}">
          <cx:tx>
            <cx:txData>
              <cx:f>Sheet1!$B$1</cx:f>
              <cx:v>Any Efforts</cx:v>
            </cx:txData>
          </cx:tx>
          <cx:spPr>
            <a:ln w="12700">
              <a:solidFill>
                <a:schemeClr val="bg1"/>
              </a:solidFill>
            </a:ln>
          </cx:spPr>
          <cx:dataPt idx="4"/>
          <cx:dataPt idx="32"/>
          <cx:dataId val="0"/>
          <cx:layoutPr>
            <cx:geography cultureLanguage="en-US" cultureRegion="US" attribution="Powered by Bing">
              <cx:geoCache provider="{E9337A44-BEBE-4D9F-B70C-5C5E7DAFC167}">
                <cx:binary>1H1pc9y20u5fcfnzpUKCWIhTJ29VAHIWrZYsWYm/sMbSmDtBAtx//e3RYkuMFOtW9N6qmcRJWTM9
bOBBbw8a0H9vhv/c5NuN/jAUeWn+czP8/jFumuo/v/1mbuJtsTEHRXKjlVHfm4MbVfymvn9Pbra/
3epNn5TRb8h28G838UY32+Hj//wXvi3aqmN1s2kSVZ63Wz1ebE2bN+Yf3nvxrQ+b2yIp/cQ0Orlp
nN8/+tt802/09uOHbdkkzXg5VtvfPz771McPv82/62/P/ZCDak17C7IuP7Btj1HkEn7/+vghV2X0
8LbFyAGmHsWu492/TR6ffbopQP4tGt3ps7m91VtjYEh3/38q+Ux/eCP4+OFGtWWzm7cIpvD3j1dl
0mxvP3xuNs3WfPyQGCXvPyDVbhBXn+9G/dvzmf+f/85+APMw+8kTcOaT9qu3/obNH/nm26bYPE7P
O0CDDhilGFGb23cv9zk0Hj3wsO26yEY/oLtfFvfQvEGhl5H5ITgD5o/jvQRGqrLc3jTJTdu8HzjY
OSCMOMR1yT04znNwGIDneshz0Mxg3qjNy8g8E56hIy/3Ep3Tbf/hL6Wzd4QGHXCXI/BYbIYJOaDI
trFHnHuDgfefGsxbVHkZl5+SM1BO/9pLUMADmOwdXRnFBw7GYC78wZWh58g4BB0gxj3X5uDknmLy
a01eRuRRbobHH0f7iYdOJlW+IyAuPkDcReCf8A9TeBr2Hcc5gNhDOCX0zr+Be3sGy68VegWXR8E5
MF/3EpjrUUGGFj1Ozr8P+hicF+cU0Z2t7F7ezFJsdkDIzphs+/4Dj8++D/pvUOhlYH4IzoC53k8P
JlWu9OZWPc7Ov0fG9QAZjxAbQwzZvWYR37HJAcHMc+nMhb1FlZcx+Sk5A0We7aW1/KGzTWk25h1B
wQdQl3i2+4q5cHSAXe4QQrx70GbZ2Fs0ehmbn5IzbP642Ets5CZPvitdJu8ZZdgBIphS7jyE/bnJ
OPyAOgwiv/0Qhh5Xxr0ze5tOL+PzVHaGkPxjLxFagEdLbt8RHuQdEA7BBLn8eZDxwGo85mIECdnd
a+bR3qDJy6D8EJwhstjPynK5VTp6V4NBBxRD1eixh5J+VsF47gHG2GXYfnBnM2DeoNDLwPwQnAGz
3E9TWQFLliSPzuTfx/47P7WjyR7nfe7ICMR+xDCnLn586r0L+7UmLwPyKDfDY7XeS9f1ZasLVb4n
/YIPbEYQ/AMW8LRwAd6FQvbMqefep8ezgP8GTV4G5IfgDJEv+0m7rG838TsmxxgfuB63GcIP1Mq8
bHHwASXcZZA9PzeQXyryMhwPYjMw1v5emsc6z5NSJe+YF2P7wAEsMJQr92Yww8PjQMh41CXeT9r/
aX3/Fo1eAebHWObY7GeMP0mAPTaqece8C9MDF3MHCpOHKD6LJhzYsh0XBvzMc1t5ky4vw/JEdIbL
yel+2kx5m2zelRLjB1CncKhF7i2Gz5NiegB0mWdT/sD4zyL9+tcKvQzND8EZMOs9BUb172krCAI9
poRh/KMUeRrvuXuwg4M69sP79LnJrH+hzSuQ3EnN8fhjLw3l6L0pFw+KQwwFCmP3iMy9lwepgA2G
8rijPNtl+bU+L2PyKDdD5ejzXqJyvTXNhy8JlI/vy7h4UEAiwmDf8d6LzQtIGwgXl7ncdn6Y09O4
/2a1XsZoJj6D6vrLXkJ1BBPU3mTjo2P59+WkCxw+Yi6Czorn1YtHIMaAXWFM7+GbxZi3qPIyMj8l
Z6Ac/bWXoByrNjHvnADYB9wDs/DmNSV3gGR2PNgte0gNZqi8SZeXYXkiOsPleD+jzckmKbfvZymY
QKq824h8Ekyehn/KD5BDHQw5wosG80t1XoblQWwGyUmwl6byWbVN/MHfZO9bxGDYWYGZJ4y9GGnA
kA6QC7y+Q2fm8lZ9XobmufQMoc/+XiJ0stFjvilv389udpuVuxBDZkUMowfMhtzA5Q/2MiOQ36LJ
y7j8lJxhcrKnmCQ3cRJtyvfDBDgyj2HGITm7t5i/B38GDTBgTg/vz0qZkzdo9Ao2PyTn2Kz31F6M
2dzErdk2zXuSZugANiNdQiiQxk+jDINmGBvKTGj2+4Hc06z5ZPNGfV6B57n4HKM9TQQSY3b/VlXy
fibkQlclgn2YH6zlzL0BrQkNSwhI5ocejb+Z0JuUegWmpyOag7SfVegJDEm1+j0RguqfMui2wA8F
5qzTb9eQwRj0yJCHfvIXEPqVRq/Dcy85x2Y/m2VOYMPsXQlOzA52HszhsH1894LY/9TLOTZYDzRp
or9tYr5BlVcweRzDHJLLvYw7p9tv+n0bY3dt5IgBIwNby3evubnwAyhJd90AL/cvvUWjl6H5KTnD
5nQ/q5zTbbd5z+YYOBjjEoqhfnnogZnRnI5DIdYQd9dAc4ccvP80J/i1Pq/hcj+OOSr7yZ3tGuMP
t9psx8fZ+ffs2W5vEwhMTtyXQwyDrWbIEOBU1n2yxvHjs+9bMt6m02vo/BzPHKHDPfVp/YfVpqhM
nLznuTLsHlCPUIc/no+ZBRtIqYE5oAhw/OH4npvPG9V6Hacno5pDtdpbqE62Q3Lzjo0bcBAAI4g/
Dn4IQDOcHJseODY009je3xxc/+HX2rwOz6PsHJuT/cRGaSDZ5EYraOXYPDqcf+/sXGgsc6FvhgAz
cPeabegwaOTwCHYYbLg9JhDP7OjNer2C1Ex+jpbcY7TenRJl0J1JXbCUh96zWXW6o0RhYwfaOh4j
0+M6eQhMd3P9a63+CalH6TlO+0nCncXJO/o6SBwwHAWA3puHneuZr4O2ZwYH0Ij3Cj6/0uZlXO6l
Znic7WcEOstyaBt810PO4N88F8zmoalmfqqGw1YphB/bftxmAJt66t/eotEruPwYyxyb/TwjeKa3
kXpPutqFY7QenP13H/ai594M2XASzXMcd5YY/FqRVwB5GMAcjou9DDFXzSZ+XKrvkAZANYpcBjH+
gYGepQF35zUZbFEjOiPUfqXHy1jcS82QuNpP1ubTtizNmHebd+20gWDicTja9JB2/e04IGMHnut5
uy6pF/cM3qrVy/g8l57h9OmPvbSYixgu8/iwNu+7EwoMG0Ue4o988/xA7a4QdTxo64TDzncvSAqe
Bpi3avUyTs+lZzhdrPcSp8vt8K5HOB1Iil0PQyS5r2AgnDylpTm4PrjkBAzpoaUNtk2fAvRLdV5G
5kFsBsnln3sJyX1TxP9C9Qk5gA29AugRm3nGvHOCcBgNws+98cyCz9v1ehmkufwMrc/7WX1eQkCC
q5C279gnBTSBh8E+oKPwR7R5akRwV5CLXTiM+wrd9iaVXsboiegMnsv9bGD/X+jKhSIGmm7sna3c
vWZmxKBrlwMZCnb2wwU+dXFv0ehlcH5KzrD5sp85wvUGeOoyat610AHaBqoYaJp+pZPtrtCBc7mP
e9qzeudtOr2Mz1PZGULXe4pQYm5UaZL3rERhQwcYNeLCTWj3r+cZAnR9QDM1bMTxl4+rX79FpVfw
+Sk6h2c/krebf7xI797J3Jenzz75/36LIIHzHswmkAA8jTuQvMFREAg8j63Ts+x6drHf6/q8DM9M
/NkQ/j/dGvj6jYI/rl30N80muLuv8cmlgv/87t1w4RbJmehD4vsin3A/d+vb3z/C4UFsP0Fw9yXP
UuZnXdFPJLYb0/z+0aIUmB8KF3cAbnCOmuw2UHs4rwJvQbUER+DhGJwD4QpOwu24n3JHW//+EdpL
MIGLC8CL2nBxBLIBarNrPYa33AMbdvuIDb2ncNUH5PI/rsn8pPIRaKsfs/Hw9w9lW3xSSdkYGA6s
qer+YztdCVxNwcDSd3eGwL4Uvesvrm42FxAXdp/+Pw1LbasZrGnVjoKIqhKpI1Dj261AN86h/tpe
WuvIn1JB1n0knkzUSw+HAc4e7jmw77/r4YTRwE1M8P6Th6uSqBr81LRyh0HYiZyao7w/LdSCNks7
EUMtPbp1+n/7WOhQfPrYFoek0wk8Vv/Z1jIuzlprGbS5HJEIzRGpFrT4xSOhrPrHge5QeDLQjHId
eh08sXFlO507TCQmiEIxJn6TfvnnWcVwN+L8cVBEwLEyBp17DMIxms2rya0qjbpar6KmDw9jypYM
u2dDw2Phll4NnWxZHLjKM4LyqPFHN0tPeNFnImakEAplJ6wopyC1Qm8BK5fLcixc2deVkpMuiA9e
qhWusdvFxOzrkHWOUKljL8bCiDbFt13NxQDAC7dn5aqMMtfXbtEssxJmOKvDIE77s9CqkV+k/Qmm
TiqSyaQ+GUzp09pbdPDyjb2OG2WvsUIXbaSwnOxBDMMYBXoig3BpcRo2SXwYKu2XWF9n3GTCSoYr
16s6aY3s88Dy8PNJm6BBoCpZ9f1kByGzIz9SkXBi46wo9CiNA6w8dxOPUy5UOV4Rm8q+bBuJc3Jo
aMek45oT1iuJCDks43bdo+bGVfwUhVMmeOluSdGeJFX91UXdVT9WvjHmxCL99Yh6JlkDMzulDpOG
hn7maNn2FhbUDJGcSBfk9Bucz6kkHd1BTB2uhdf2V4NJK1lV+qsd1QAMUrJMrMU4WrEsFKsFHbzB
d9Wqzm6cEm1dC+R6F5BAWeLDFbUw5CirpOcV0imnc+WoZdXnY6DbPgxg2lZWPf5ZWodUZUXQNBP1
20o6Re6IMnEGUakkwFh9ZZGSaZIFrB232TRcxdT1STTIRA9XY5/EMg+rZVfSQWRs2rpucRVVt2Vh
Nq2pc3/0vFrw1FiyteSYpUXA+uprOJTCYnSBSg8vXNpdkarY2r0KkqbJ/d33FO5wZY/kbFSfaM0L
PzPYEWaSSUU832uU8Gh8ERFwV5Ue/Km04CNKBRiZ4ykJS8mKvPdbq6pFQYdM5K7b+YWBWfMq5PfU
/m4QjHE9eCoThcJbC+jgpdMkEhd2JjLrU4h6R7A0+W4yGEFhQixiqznOoI1GFu7UCJTrP1MXDyJV
5pYrLxdWzIagzbLDIoNPW5O7tfOkEnkEaw5NVHKaCsdRlaw9UKTGNJRTORXS7qIgtVN0knO2qmmd
ybgGnZkpz7mjL/AEyyR3nGOV8kh2Fs8D11a5yK143eR2UCIHL/oa1k+dNb2I81Ko0faT0KYizmoN
SwYEunp5BzT3wOnU4cbj3if4rkiqBnx8CJPRI72sLGzD0xvfifuTqELnI0vul2+JeCPCWt04Ke38
wcvPozFNRReZSTTYu8h0mMshh9GFllMJNWVGuGQqBKPZerduhrG8zIr+dEQkkm7efHVqGkljdYFS
FZHQ6m8Ji+tRdMiGB7BKlqTd5lbZijG2V11bLMB8j+D+q3Td2lMvKpcGXaY/JeXgLE1rTryqubJK
TUTawvTdrTw7y3zwu6WgUfUVITDDPKmLZZqGQaLDKCA7i1PMhgWztOt4wTs7FsMINltjlK46okSL
qiCLok54zQTWmUVEaMveFk7zGfXpaYYcOWGwVGf3H5e4hTQt+His9YLT/qpjMMeG6K8sKbXPeHuu
RxqJlI9Lr4xqAeY8yu5L2GkUtKRnomiKSkb1gCX4T+lE+eSHbbHeLSdPWZ0/InBmUZP4rEqucveL
rhFe2F6VCVLQc6KsRUrBIOOMiFGNX5qq6kVog4nH4bSYSnD5d+4os+VonEyORXPSkjYTbR63oghh
ULwWNoWHpBHeNgYcVTcCIrkHzn/o/RKFF14FU5ECqHhCW5334Is5X00uvYjdcUlBsWaAH5ZcnSc4
Odddv2x1eWWhTC90MiaCJ/pOfpiaBWHqmqP+qu7GK80L41vhmU1hOdvJwGSUDldtES0ilnxupzoA
p5qJssdbpEDPtt/5GF181Qm5qsugiyomuHa3Kh2vEIHVCL5sbQ/ueY/zc8cuzgtef+cT8zuCRIR2
dowB0WmA6TJWtsCdaoXtFaMkdRHJkI1LbBWH4WROWhumohgAnTY9NjFM67Bz7oMFPoh5CqY1jgTJ
0kpEPa1FAvFH6nE40bkFUZNHWiCNtgmzwHemyWXenHXtsp6aL2O2GjrwnxaHoUVeasRgjWvD9dfd
lIw1hBiEu1REYE1Flo8y66a7ATpWTkTdxod3C55UzdfapIclZ9WST4GBZ8rRgTiaKLJkpvkLInIk
CxQHOgXAeTiGgW2Kc4bNCYT2r7Eb/amz2BEJw0vKpux4hDDeMhM4PAmXfIhzv0Fu0Or82+TQSqY7
r0ZCW4neySzh6KkW+dRokfRJEPa9VH2fnXu9HleqMkY2VZjKnpnzdCw7qbh2Ak/TpROTY12VYEKx
HqXTF+e6BKNAQ/8Jq/i0Dc1JXRJL9Bqc3i7yxU1+4qbNObZUGxAVf4YYfQQQhn7aqUOdoUh6/VU1
sGKBCZpElqpSNgP/3kTlstAQAeLCrnyntIXxYAgNNE74MakCa/KItMBiD72kLCRtxivOYpnSxA7A
y1rLqiqQ7yVx5CdjuBjNke4vp6gIbJadNUhHfk7ryfcG709dMxd8B3dFTASqWRcUTpcLNupENpHJ
A5vAV0FQvTVkCqoCf0pT5EAAHI4z+KOaMhdj2Kwq1KHrPrZ8jxTLvIO0Jkzboz5t2qOU1rBKyaIr
C3Q8WTQXuLUykSS4lj35izJYyrXq4VED+to7/aFRmSzjykilp3bd0TpQfcTPJj2cx1NsgY/FmyFs
OpHlUSm73oQyz8tSeC4MKi49mM6cFouUZ5fdpGqB6BTKLM+/WSprISJPECu6SIm4tWxw2hr5Na5S
qQpXDFOEDw0Cjbq+Wad16Upu9VRG7Lyl4Tc85pnMGuur1SDIdawRZmPsVgmTKqqNHIreE+D4LqzO
W2veeH6KiPBMRURpDQuWQgIHQ6n8QvejsNvJW1lYH6OpPnN7Wh6ZKfsSWeB8ugFZgTulQYXlQDp7
BUeViwV1Kr8qk1oOcKQM0rJwELVTJMKZSLLqvP5mYlV5mLpaeB1xgo54cmy6S69psfCQ5UN0ULCI
bE/An8PRhZiucW8Fk7kFb9cf0W44jtzJCZqhzYXXt5ep0yqZkHCjaghA90okdSy7kazweIas6ZgP
yVen4Ilf230ksZv3YB8x5AZKGekmHEmVRIvUsq+tKGxk0lQr6g72aqqaXHK7KsVQxgKljV4qKEJF
FuPL0U0u3JgVPmu66FAjXPq6cZzA5WHpOwrSn6pz9XIYvFOcu5AHuocaYm9ah2qdpHEVELYeFPsW
epj4uVWgZaV9ZxpuOwZGFcZOdZKk+RocMCQFTdgsvCZJRBxV9qpB6qLMM8iSanNjwDQDVd0mBSyI
uItvMMpKMU5sFGluV4KFk88h4/XTsQmDofIzMtxOducEQ5l3kGgp8NtTBtYCLre2eAIJHih/t6LA
USTMS8BewpNE0dTnwyJkupMJeI9oPHb6igrUlqWEPYByBTPh7ioJR8TOmMs0CpPjwQo/5eQ2ygFs
Q1UakLI8IdmUB7iFlWaGKRgUSYLRC+vATZJvWdPlwVAkUIGkhYCL7ayAk6kTUNxCZuNloQjLxhVT
TfWCRQYivWNc30L2VeJaoo1QFuRQfUme12yZ9WRTFJ0PydZ68nT3qUhGcAOkkCQKlyGE8EVqKGRX
ffN90BCI+yH7BlVRJx1UuqKqMeTChV5absuhfoggoo+ThGWc+o1blVD6kEVpoy8EoVo2Tu75OvIS
6ahTlmSWdGMH5iqcOlnF2UVlN6VIu/AyU2285E7dCt1C2oJMrRZdCv6oQZLHGXjFokt9RdxjnGTf
4rIvIbatW4YK2eaokwPGp1SR2xYKVsnqnC81QU3gQbmlMbstIvS9xFN2qAmktpVKE1EjwJViw5cD
rdeUmEwaO02lnbXXOe0uWMWMcBSDeQnjdeRpWAUobM51PPodc/ogZumpFbXfiR7CgFQGCtsxvXLt
PF5YqO/XkKOekjJfoJwamXiuWjioq48MpBaNs7DsuoFiM0sDyCmpCCvjyNS0UGy4sKRpm/tQKSzo
mJhlxMKFq4dO5sb7s8kc4mtsfU4qdoGqjkI1UZhl7k5U9Cxa4LiCrNkxotYGktixMsswXfGOJCcu
CT+HJ3lJyIXJlJZxmMV+2R2mKZbYVkSGWQey6QQ1ByM+mZpyDX/7xqYm9h2LLnre4SDiTe3HYwre
plu6+Jp7fbMZcv6ZumOzhsxKiXygoYBZo37KGbjwnhxDIlwsuwHsmvf8rJ8iqMiBMojbfpTU6FJm
0J+xaGx0SRA+s7zhG9b56DMHAb7Radrzfl1qyLZz2i+LavgGlz9zcIpgZ46xVdCHJdTunol9mF1Y
7k0fqDSlPsMRXzd9ARUd1kY0dIAqzjTHQ7Mzt1T3K9pSfyo6T6Bx4rtqE5Ynz1I5RHrRM2Itu363
0nJs+w6xl26NAnj2oo+hYtQON1AUJ1xOUGPYieUetkO3nizI9ePaGxcAVawiHxiIVenZRMJZiEVn
gG8os8DqFPialMmmtKcV97Ij1VcnTZ6PgtNxiULI+ZIq82M8ad+OF9Uw2D4t3b9Kpwq002WHXZF/
Y1b8tU+DDH4njj0dYshqREXqjcIW1AWDc5g5+LC2w+MWFcHkDUurqxlwJMW5PdXbbBzXGEKw5Lqs
RJzaI/h/WL/AF66oKf+yxyiGX3PhrEdVnavE2lRRwQTk2UYUdg3hBMuycyCmQZojDOUXTdwZ/8xR
dIQVq2/tPitEWeXAFZROuWRJvZgyVvuqHbhU6qIlUMmGjYolUtm31I2MsEvcyxFXk4THfC4xMIfZ
NK7CMOg8D/u0dZ3jkHlHurSXHfliDaxcTpTEi9ApTpEHFFgywvoMmzwoyoQEVi3hdpJpgat2W5jq
oiviz6wMv5RplEqa11CyxyUVUQ5OlVlHrk0sv4ixXidEXVcNQX5eUrUIvQABHyXqnsSCs0zqzJuO
qsmVeQQawOweD9o9Nwk+canOpbZVukwrZ9Hm7rDGGLTJqbfCBB/ziUwrFaUnVghMSgqwQVbrfqqs
HLSMRkvgoRB6tPASQ4Xis6xYFHl9ZZfAnwxxKsIhnRaZ6bAfVcUnajB4ZmCTgrGC8q7pSu63kNgL
2oMTDCsroHX3qXEHDewQOPHWpl8oJEkLp7RkoVstGW7pEdwStU4+WbbXrca4GUSRtt9pTGs/XbJS
AUFXwXQhE0GOxFrPzycvEm6eLqE46qRdO+FhHg6NaEM/L7JyRZViEtjnq2pM+GJX32Wk1sFYXyNg
MCRNYxmX4N7S1FuG9sgljmEEdXXaMjDHeMzj4zyF9GfE1qGy0UXemz9Z2dg+HqdUdsV4mjHNwaG0
CJIVuhxZNi1igv3WcUrZGzP6YwIuLA4TmZXY+G6cCZoN3cnQDANUbXEtMqAEV2Mx9ovRUcPKcrXk
LvxN5ZV73absuK37fjFZulxiPKkjlQ0BTScuXLuy1h1JL1hkFWuFyLlbu+5RCUlQuHP1mc0O7VAt
rCE1YHMpZKwsdKQZgfl1o6iQtRWRlWsPxh8n91ts9GVvqjPEYua7oeaSj+NR7vR6gRjDYM78pC8m
vW77fN0hdJbXihwNE/JxVPfLqoDoWoy21F0MhFN9BA4HCvtdrKYtz2UPZVoaQ9XEOQRsYmJIdUPG
gU6zY7+f6ms1FcuixZBrxuDZhwlKeEe3nUTUg0yOhZ+4q/yiN64sbDCkCuXHOgcmc5jGs6Hvr8NU
TQLOeXsyH+PDiluQLDNXr+v+zi+mV91Oee4AU0wNsK5aRcs+7BrZoSIPNAaqtSbXoZrcAA2h1FTf
VoX1V57BOjPZkB9OGUSFnPCg300gInrtGEgrHOUtKp7KKBux3/OEL0uWatmB73XikCxMyb94xFiC
YJjTMjMmIF62KDztpwM+zEd9RElxHlvAGhoOEbMfFGQsmZ8C0wYzUy56ysB8skE4Y1ZCQWlcgW2L
yjgdF2PXGh/v1lfTuskSfpHNKJyizoMeVk5uWQbKtxsaYqDrCPrCI+Bv8zIwURL7mY6gNPqLaqc/
jnyouIfloPVaFY592PRAPpZTCrbi5N9LSjuZxWm7IATS8rBtmsA4sOZhcQ9HwPjekrYGUjAHzbSF
T3LXOutSvaDDcFyWTiGnAWWfcGV9KzM/iTLmI7vacG13oo90voJQ5BxGX6n1HU0VX7IcHHBkxkbE
KuZLkkaFcDvYVGACSiC0zMcxPnF0sVIG1hwMBbKstj9P3PLYwlBA8MkhsubZbTmAfx95nS7LKzUN
QcGqUHbE1qJmtZL1ABlbFnpiaMkgXafj0rDimPAY6DkC68+z6ClhtStSVFqXrOw8P3F7Ihs7joMp
xBAZdVEKTYEJ4mrngKIeWFos7r7ZbrxL441NMNQwvSi76fvBz/hYnCfjZjI8XQKLckKt0oKknIM3
yb8lFi8kL3thmckRRUu4QGxHAk7Ajau+PuuRV0FKTBtZ9Oqqb7AlIg3bAaEDUcJpd7k1ogvt0LPe
AgK6sdc5V7LoikvrloTh0TQ1TBb5xOQYk/N6TBZN5fY70Bakixd1Va1bXG9qsh51FgFHCiW5IeE3
GiaLMPVOIblacKyDiZMW0gKHi4h61+7gHtHciI6Nkygb59iiQGPXZlEYsPceRuHBL97INIqBEQR3
CtxoK0ygdHfLEVDKiZOf0iyWJIsgcU/NGKiLgR67dLSA4h+soCEFpIgMYl6jw0VFzXFUhUp6rXNp
VTZ4eBP53a7IiC3Ht0l8HpXxmmjlADMQK8il3eswSwWu642HRti0aa1zyFA3FUrF2I7XaeQdwz7B
uXHA2fXWYZWwXExIb4ZsrGRfqRVNYGh6UBsgBq+Twb2cLHzZZ/kiafoTC/YcRebyXERVWvmw4jeG
Tp+xVf6FNfwgs/QRN63tj8SCXItXAbWqi7yKc2kgWGYTsYJxcBrgsf5s6iYVVcKPC1gLQrnqxrVs
B8YN/ky78J/xS+E4X+vRg2nBKIBdTagSMwyEpwJP3haTrOtcklIzeRd3dAI1cM5kDvWVHWKIInVq
oI7pCxEN8UnHw8CBsjaH/SG/yFkkCb5QFPPPbtiIKIEi0ALvUoa1LQbjZUtdQc5NYJuFpprKrkGJ
r9cjmKTkYdgtbVt7ovcKJqs07c9VV68YG76iNPSh0D4zwC8FKVwWKSs6fIJCkgF/vir/L1/n1Rwp
EGXpX5SxePOaeChvJb1kyAKJTzy/fk/1mpjZ2ZiHVqjVrSoKMq8557vAKmhNirEv+mbbr7353HTj
TTKm3FUqlE5Z1syeVh+yYZ6Qo4VKJ47OXUpHFJ1tiZSKNJMZI6f/mrwyhYqgTSjpJO5nJP8Sxboc
eh1hPyc5rJCU4xjQ+21r17uDabaU2c1VnlTrrBdQ9NZ04W5trG2kKG3nG2ywz3MVSNXvPNlftaWe
iIJtrtvd+zIhWgwC3Y51I2LB+3HBaWmvsJLTnkNn0TYo06XlzDlWvcpXaMqvxnZQQ52JisrYVqUq
q9SszhYeCOmOHAFyyZrYKgx0+yPKElM2b5OcXkQ3QkCd5sxd2/hfwdJ1kIjkeSoTnZz7mguXdOZp
4XWzm+E4nA0pmlTpUc1y7vdCMmJ9yZ987NKYyGXvF6vqk0bKkgZeHZWEcde7WQtL7QRZIA8EM1hS
oXbRYDF1XauEoioukzl1B8Mao2YoRbD1KQ80OeDWRvZFo96ydfnpSQdvCKJ/gmJPJLqaOWSpbLcm
sGAYuvlx2ZBN+gZJN8WFUJiBSIVzZpmNDQFQ3IR+r0ieRqqmpyF5dsJd5QFSgbBi1kK/6l516r9c
mBK8AFcuIACQDRbjkOpI2dZYHFQCAbiCqOqV+r5TLeYSvbZc0po3XVN77Ocsw0W0/Zz18EYX2IgS
Lt6/QA9ioab9zM6D3nLaZfnXv6VLuIMWXyp1iRbdqwLNIPvN5K+UNRRCqr2TKuskyfXgVsV0yLfU
76p+gB3IRmq004e2mAdrkiAovPY5+pU/VeC6K/xL5DJ05a79G9PMsxhe1u4z7vC2UV22ZsG/1TCV
9s1+HWPzKre6YnMHC9JF17wqIuiIHW8at6kbeGIrhNDBdowWdi/AjXDJG7xki2yW8bZ3ubr5o2wZ
To4HrcUKtz/tGTZpzjSvLa015AUqAG5WGZXk8RWIeO0yDXpHObHzqF1VCIux2WwQ6EoP4Wfw8nLc
IP6jVZMsz96Qlbd+hPUtZrTs5I9P8xrLaz66db25hmliD6rVhvoEB6mg31C2mYQDqandoX1C74XK
USKetUh/udzKnp3ZZjyZsTwYP1uf2bHapxIFFaC6mTksh3/fjf0ku1ioMgz9JfdtlpfuaNWNU6IU
yCWkiCGd5lDDg0zojOrYaVWrdsna3vWhKCK5CM3lrBDsWT5UOk2zvqX1sjbxaiFap/JTyVkCv7KM
5YlgJ2eQKUBxysdWUlPcWHhKHWgNbsZTdD3Ij6EgywmkkwnBosqPg1T+lhqyzGKIEZKC5RpMKd86
rgZCsgO11N6bIlvOm76ilcxPGZQZP934Ty2ZsEkVC66NrLrayD70iZiw+1XLaauPdU5HSNklqkZz
X2futo02JcbAD3i6Xkm7bapQKHXPumBQo9BMkVjCfX7cTOZvK44ce3LkiS7Q27Wp7eYFmlYk7V2j
Q1lQOnXwxq7NA7MxvmcY8LpSYs+2eePoVurXMy/fzaY7za+EtulHtRUSEh5PaabyyYMNVlM5X//G
YUr4oGZYgfNpQh9B9bx/r+sugPT/w9p8T4ZadktVgvSW6TmtbPgaebqhO0zZMx0I+TAn31QHFx3Q
remmkS5m/2vDl3dJD6kTem87mILCoG+oxicUyLBWXY3nhj+Y+oeSK1ssFc2Gg0K7X0M6l/Nu19YZ
TKRq6qOuLQ5V2ylBrXQjCpLeb1QYWDKbPslc17dlhBRrF2UAXeter20TzbniKKhYnUUtVEey4X/m
qhSzvstxeaaDWaw81NV0DVDdvFTwZdpprZZ54+zVrcbuCtqzdtJ0Slh2kzXBXCQ+C2XgqkUMf/AA
pgPc8ZgZUgptjdtxWlv7VQZF1FbyZzmMUPDKUg5mrEa3xOL1WZFuXmNOIqgIzE+tLnZqsf4pMETc
cVq3WIG2FGhF/VZnMDttZYE4BJffzxZ/YsacKJ0d9WnDAkMfUB0pSrBwgsW3bT18oqaEYzvB3iWj
BNok51g0L3ZC9vCwMwilaz1fW2ltXENHCkVhYzsCXp9lbt3F1Lxs7IxgbOzTrEDoNLYFTbhlhDVR
C3/g07HQZjlut8pyoLh69cYgpqAfSjvd8uXSPLZmKqPtsLM+/velQRaPVbnOFA+kwf/9VpGwwORe
GyTow5rhd3V/+F+/Cv8Q//Tv/3aD2NS3f6+QSzfOFFoCVkBnkdfxoE05FbiO0OPxsrwacl/l7C6l
rR5t9f5W55Y4lrOawmRL1QCdTeWwSbFBoGz22cYOcNRWXumStXYo235B6tRZeHq0M0E+L8bWCNr3
NjusJhZLrXzVg/lbnNeUyFE+lJXfruzY9nNSZPZ2wmfIY6kdsa51z7TykbbSZB8lpW0d20q9NVXy
c53DPS7HrAAA86vriGOVpJkA2wr4+3i/q4yEvlnkymaqFqW9I7MW1frQ+Lxt34usGKAkzO+8kp1q
YdNeMrIpmC2tAh2QZ6hr1H0qtMFfS1xDNd/uSzuPPnz92lHHvEiqagnsHGekais0L5U+7buG1yBa
lrBt0OspKJkqXvu5rSYiZwUq6+JSVY3wSdHcFwVgBmdVvIH7QmxecAWr8Tk0bGcU7XUtCGxaZTgZ
ohjobMxgTnqRQJOqwZtNkzeUkx4ThSDEyIUWqeD+HF1aXh1Wg4AwOIXZ/EFaRJGul0+7qdwqN/1Z
Zy0ubyzSEUppRxuZJ1L12uka8DxbXfJLrTaHaTZNmkE59OS0t2O4+FEnwV2elcYfhI3WZ05dXlWw
3IFWWcaKLGwDBZvz2fJxg7P+MG6ooNJ+OKiSUgXbZouXjGYHPWw1qA/6eAelw9F4r36WK20EATA/
ZpIdzqUzoCONG7L+rrVVPAFUUKuW4ylLl6juwX7kGdzmrl4XZ9Wh5dXTMHmGrYx+UWOxg9aiXVl1
ydhnsL7aIvUMZih0JNj/Rdv+bJlq+m1mXdp2hjLRwsXtVljT/IUhTZnOE23R/bISRrwqRoUHkM9/
Cp+dsalK9HipY27NH1f1hz6v32PWASvKtR2eh5zAe3MhDEGMlNXupSw9geVlXjrWNyxi/aCtMkMF
XYpwyDbtapwsko/nMZfQdqcQLCWZu6q01W7fMMM15NmM6sqAgV1VXgl3KxbgUbFVJnPPbG0OdLOE
aIaGPBRDZSUcclGU9cSOp4nZUaf2WTzr+BhY/lWU4vFMSSM1PXoQW9kZI9uCpVDUPWet5RfqpB8a
BoedZ/u+09gBPJTiCYVLJ1NmtVd3ah1ucHtAuAjLHZo+vcjQIV0813a6QIEd3Zno5KLOljsRlPNW
Wi3XQYO1LsiQ3zqNaA4RnXQb7W51Us2s7kB2hNOZDQrgzIDJCaM8khkaKg07zDFqJh4z2hin4oV4
2EJghet5+0gZatNFGuvH0MFEahejfGCIsYBSAF9YEm3pQL7kj/71osoqsge0UEBzcpE+2Ap/aUCR
el9qQAQlt607AhME+b4178CrGkeeNHFihe3la6NA4QYeZQkQif/+yrNNOeiskbwlfxtLw6DtDG+d
2QTWYkdOGdf1KDf6+cBSbToMQz4f5rpVd2MGH/P186GbB6+1qwk+lanve3lIBDdDeTSsx1BY92EG
F1lvX+Uy5+5YvOwFIhdeZaXvfBt0p8wE7OO0N11j0WScJb74zZwLrx8raOsTLgRZGtkF6/YNv3L1
cyF0yNSG5nUNvFEhyeteQV0CYaRQvWKoPsm67TDC25y4wedgaw/zrDZB2RXmacMRE27s6pTHNu/K
S6UjHMMBrqC92ohnUw0uCsfPCmEmxawwJCI4gloLUkKr9RewQwanyQQEcOKJPDPABZjTXtcmuCcz
s2JAO6pbi/EypDwZRLMFXT/DrdGLk8jzcBQzj5cX88U2BPlpgp+8qOWONdbsDFvMOtPwIOyjskM5
hSQwfNRSs4Uw2XqvWsWPxTgEt+KgvKJ2WraEGtUo3LGu0B8JHd7oq6+FS+LMwEER3BFE6qnfdQKp
wcg6uH5GsKUAsQCCtQAEFKg8mWp7oCgNqjY9CvZykrCqrG2n6oax5yg20TTZvqWuYyJrs0ZrSMBH
s+E7OF9JL8RGNWY1fmvlSoSAsIRYfjoO7EimpQPEuvnzlEM8N9cUv9sDBTE3VGllpoejYaCnX2pX
WlGHZNuEzoHDWNT4vTfk7pSui0JViGII21ugNt0aoxVS0vyxbdN2SSEj7MwObEutSmzfZ3PmqCJz
RtyMKgYS59SNqsH7LxFKUuEUY2e66wJNAB9yi8ps2E7mJitQ6vZ40EVx6C3DX+dR25X5hDrPNK1Y
m4ycjnlW0VJagyklr75MOcIVBKiqqk/C29+1FPcMIDNW1no0Wpjliy6re7Ih4mb9NNEeUSssUx2i
ZQOtdhR8J7EeogBfTbrY8xGgxWIiHNuSUcXI/cxbjax2pHV6Ngv8kVWyVycfawF/R5sTjaH1UMzj
oI2N22cwbMZWqWKSTRKi/rhbgJdF1jrNlFtNt0Nldkg3Nvkj1hus9cJRpay5oa2TQRsZiVjsJR4W
TUC7n/qg1UYPduzoozMpY90kwptXkHhN+k4kG9g7JONgHbvTulRIDULWQuTQN0VBG5Sp1kv8CYUp
DrZCJEfrS+7XnVUGrFA7z2aAqwYjjUerQvJsxblX0QFPKAjcapyhodaZ6m7LAi+WSTtUNisW47Qz
zcGfl1IkS28c/zWOOJNUVAYJsm4LzbJKIReAIJj0AEyqcSaGUJxu1EtvxOfxS8Xc6yZw3LKeDK+Q
0Ed3kgIynKSHrVLaXb+hvSDqWnmVoUHWYTZUQsB4zlyBG584f6gpK+NiqyNDUozENobdyvUh1Dg/
6c0KlaRMDUfttDEy8xm90JCWcpI2o5xsE/zB9pX8//3s35fp9a9ss4Gl6WKFWF31ulsZphoKow9T
TOAkwNgs4hiC+xrrqkhdVinJX//w7zulhs1f2/pLER+Ya+0t4WvnaQh0xdlSF6SCEecbBSVqnae3
Gbj7LXW7KHflU/1mfUzf9k6GXZg9ZeITCL8eyirtgXZBO3dYCJo3n611zz5VTof53HeBDZaQ0Jes
sjq95mc2ld/TyW8DHkphGdSe8Y0fHJurgV8FRi+j32ho9VDOeX/Y3k1OsTEA2emn2qYC8vXd3OX+
tieST8KHaEDpQ+Sm27Hijn2DRSh9mZFy4KqjXosvw/S1xt1aKgWL2xVu/dPeCght3d5sj1PmGuf0
oVVh331N7R4BoYfFiDwCK7NO5N5bS6oq7pj6JafjHmR0lVLI1lhmthXkLTqG0uc7VgZAYZRL99VI
dAyrcm+ZN0K+8dEB5/nqvRgcoD3QmOafLgJYMsCK/BxKuhw0YFrCaeM26IpbdUXVrdXRKnsScEXE
jjNmSMaofvAH+QBKACkJYw9eE4y6pz60r1JJFImqi7Nlv8Nevdsxx1INxwrscZjCTKRT0u3At5Ud
5R/TZzVR9Zy51gkfbnW07yWYn+0ST2/ZbXzIvlAdoLZ7Ak16o+sVWQ0IUYCOU/aAi0wHzaStI0pQ
GLS+S40LmoTcOKELp8vkTYPLhsN27GeX7+wafg4MH8iVtNSdmTt9vF3nEOMvjQ+zh3AP7lZiZhTX
Zo3rXfWQj/qtnh3NOI9KWILw3WuxUtJpjBf4EFfpbN6U1VWwcEgkYV137tsYYzZggzbMHbKrEmsP
4RiN5I1H5fJaASk6jjVMnzDsJr/+FfvunZyXuAShH1TR5mnJHeCkl+0rfBhMCToAaqAmf/coeT+F
C+3vIP8skPup7nYYczgK5LgPjEM8EYArNWpaT86DWQtAYgxIqgc7ygBf944ZrRWV1IjfLckZ0cku
sQmRGVvVHW+dXx/Qh4MlWB0ixdmjfHHVLq5ID4tFuP1OoTxOr8udBPygB3lk3kV90vPISF2Wuk/5
rJxYhNq06Gj9HAZa/IqkchAGe4gl0Fb9VEPeof177zZvImGQAZ+jr7nkklNeg2OjQ5hlPmiS7LB8
lrHYm6c2+Fwyp9+pQeuByu1cy12exQcGQq7mGYxL86bRBlp06mmFn6deZjnDH/8rBwp4ou8oIMSD
pJ6GUE4g+swfCGXqF3y+F1APAjyA+l0CyzuoODEgNcP6an/phdN9NHfiwDJpA+02JNYM3CGUv/oP
qfBgtNoe2XeRNDqgQG1ncay3LrKucubM3wZtXBGMx+r6mugBirtRKSyu5RySG7QiPuCSQg6Sbpqv
fPdv/JPBpvLMQD9vJhXPtnStK/rE7U8u6VCG1U66qmf7nPEIMhiLNgjIB5whNOs8LizafxHNHQKU
G7UHm8iIs7g5Gm+zb36wnUjSoA7bv97PmMO/upfTRO0qMeGe4MVpq9FRoqwJ4dMlo3kpzyW0Ln8i
tLxDt3+TVKc4cs3VUTRh0iasEIAwPAMa6C+V9hp43REpkZo/4DjXFQMwhxlojeoMiEA3zCx0yDVY
NApwMNraQPNcHbVnRZka4czT9pF9EhOzRk7/jY518YaVgk6EGVvSzOtD+ZSBPg544RrJuMsFLjYW
Uy07r9T0Yh+odWzP0gCV0GVIWXlC5sDUHQDQwOsMr4/ZXWsdbXUkcQEQuWwnclXgO174HTw3gRRM
yyroNU/eryEG77QQbuzgIOp+pwdr33J3ciVv2JHrcrJ325HAREXFsLd3qb5nv7Pl8B3x0SViDkO9
ISPKqN3e9Jt5Mt/TK1LCuxmpP2TXh9h/HE09BIMK82hOFoqHiAED5SBFHeloexhmcLJ34y9NgImn
MF+p8i5D6J8pHIkJHmkoH+yU5gGMXDvuU3AKDgBgSXVt27OuonLFn5R6JOYfEi7pRY7kYzd+8l31
ZFjaqMHBK890cNC1AZNpXPylGY4lQtnKwg7xUJoDLeo7N42q1ed/9vAgG7VcfUbK1PYLjuU1NuKm
uoudpYGudcf3KurbEJYSmAoT6zwie1iwoKxXVwUsAwMk3M5ZHUgKrb3UHWYn80yg2Wd1pYo/POy9
LAVtgiFI3aRdsOyMwMY2kY/krfCGEKW7csp/0z1vXOtHmiIDMfW0yhTswuiaVQBOGEWQ9l2HQwKP
s8JH7O7TQNfZUWpnSYD5Zl5zqN/tN9To8q4j1DQd2IDkEzo/cFz2ox+KmSqnQqOCbeBZ6PBlS+D0
ABjvBUNYcMnZuKbT2VjiLSndPuidFANAQbdP6fRVP5Xb+lbBRvmC9JPFVlIfKs3r37NHu3r9N7ac
nNIhUb/IBWfXl2OWuThh5nzEidg6J+/d/FZkoW2f+UxHOVJgow2QNXGVsKep+pTy2LC8JdKLnUyn
UA42QBpvQziA3LVom1Hjh5W0WNzeMaSESa65n/4GKWTQvhRoQUH96AEMOtOdvG8405M3oxk7Wkmu
wm/y6vVSJmWdsNBG70+7XRZqX5p9Ho8AE5tldVa//2aRShw798cL10My+/2dYAKjogPDAA2tcPIS
DCiunpLDfg7noz7ujCzANIayM/8arO2c6jo19/Dk9fOIdE+uK+qN3NEf4jwDk/+qwVx6BJMeJ+Kn
QGpA1pogk6nWeNiYddAGVlgNodiOWGH9qWojuXYzyYFhBfxhTMrBtTCKVMfKBf/fJLTGtMHkrZdl
SszCf7GVBUWsgo9kZL5a+5Yeo2fPjTMqBd7cDW0/DG5v3dBIknGPgq39FZfBvg48ZChDP3gVyWcE
KOBPSn6HKFhf+mN+rDFTGc+dl17HZ9EFBYwXHTEKg0OuGVkoXNpvyXQyJP2HflxUzKn46IpBBhhh
2hy6IoY4h3IOFFJ+SD+tD2WPIFH+8vP0YUK7CydP/Wh2XZTFYzK8a5e2DFY4wmBKr2qT0RFjU6qT
bWFWua3XmaH9MVSBBaKoShrVWetjbboYAcwcix3T7dr8tB9thskNitYvt1Ca/6a6h3GP+g+zXZX2
i9my9Q2zixjDKg0KSg7g4Av4bungm0ehUCmGTHqrg3xM+ivcTvYkhG777a/ZGdfmjVsOC61bivIr
rh+YQXXUwVkwm7dvdbfFxcLoiOF02Ky4Slhs5052BAgUp7yjjhvqzzSjDaTR/QJd74njxHAohgeQ
vuICXHdBrQscN9Y+9elMTtUVkzKLRlGOw73mQEW/AHtuv0hsHQYjkhSlBLVYIj3BrVx7dB0xUakO
r/1ghT2AaeiKm6Of9T04ev5YfYYa9QsLn8RTGaNuxcCPC8G8/sg7V/yOu96VsWWQnkDVAch/1AjV
MQtRt7jVuUhU4ep+E5e+FeV7a9diFsxCFeyY++yIyiH9wJ4pk6mJW4zAaMEg0fZqbHHL/de8bQGC
3RP2jWE0BqtNj/WDWdElga4OnUILGSb4Wr/AjlCc9gr7N/2QEbBQUXEXgyV1UlhB+WCyuzU/7+Sj
XT6k5jyVbvcG1TklEfNRQeUBEAWA1CjPFnFbtC6wLmPrsRRl/VDDdnNw5uwfXAxk1QJlPBqaSKFk
X92Wu5XT6cM2XRFrGYXK/rPqVL9hoAXupKy520nA8vO7pxTiMrILA1I0I98lGQo/xYcQbClhdscG
bUCO+1pcndMAkK2F+BmXUblrPieLpkl5Sw8tWigbtdIIYOcXQsBF+4I/g0YUBavlYUzG3oFYTmkB
WDzOT/UFhy2fpA/prN4gZuBtMR2FHuEdsz4TiGTg7Enj4uKSpPyAdodGofztWQKA5OWy39IfROOK
xCCqhoP1xMDuF/8TIYelF7We9s12FoY1GXo+1Mi02dsXzDJC12t3c1z1ju72XvZTcXhY6IfCgYKS
eRMx95CjsF7GN0gFyNfjG6SPoXMEBltcxU2P2oW8V770La1+m9IeW/VUIB4C/MQpHz459KVv8Yes
NXfusDlN785RNrmqx75Z0j9TkXDAvJGyI64ZVxhzy9xuoqMVSX73bhuIRNihONl/QOiJTu0YcyAm
WAmXLb4e2GdxHu6AOZ/W6jaYfwT4ib0KItRfd9knqmr+h+gnl66Ru+XXCoEvpb9TC8rSR9kEPhtZ
fniO50zdlT/6G1bnJf9kQRXazF1y107Mg4z5wh94C4Au7O2RQcD0TBUoPNU+yE4KOwzKe/ZKcxfR
30hgnbjZHstq6T0e9XGGEfiTfH0Fmxckhh7OjORT+2piLTgMAfS89LDe5be3ToYt70L2gWmLmXMk
xu6jBMvuLL52wMLBRcrOSpL9YvzVupQNzf/4bfpGEiBX2a/f69taBQ3yxJkFS2ReEaOwKcwfuG47
dbfGHIPC7wVu3VA62xUvtrwPqTtukVZQiLcrd7IIFTH7BTmOdh3sLf/V0GKgMtJATtJsj/Eq6YIo
n9IF4xZ7jhmYW3NoPoGj27uXvkng+njskl4z7CfKnuUv1vD0hhJ6jcFjSuf8iHCkIORg5IzC7uqf
/VN/758Ij9lFSjBIcOr8+YneVdvXO9k3k6g4S575JrDbOgCljY/giWCpv6O2vk8fcwg35tneAagR
dwVHGk8opf31DQ07y2m/a8FJdm7vS7D8YPY97Bir6UucOwJZxikAhdXufLPe1iWx3enAvuflyXuf
VIEuBY2G3pKC6g/NQwHpH9sGEz5o4maMMVLp/bWBlkM3J+0f83Ul3DS/QgUw+lIXpgH+YxPoyXpo
j4iCYA7teMXBikBc9HgJcAakner1MATvmDHOaAE9qH4sOmaBohyJEubW4VU+Y5bwq0ZZlnmLJ/10
VlD0HgL4kyCQv8AF2obmvv3s3zBOoaDxlM/knutOqg8TttKoBSYg6NkuWUxgzcT/visWY8IEamu7
/SZx1xTY0oD3MdD0kRYMF08t5g1CQy7nCWZlM6lI8n8/LwBhVcXQYanYRdLLk+VxgTyOmSfm5hwD
U+pWvpFS7X1z0PG5jZ4osaTX+Da1ihgTh3D8OKZLctReoJRBiM7jqZB4F5Q1jidrJ4w6r9gM8+sL
B3bjjHA2MOO9qcDg+p0mLyiXluZ/f1kssR+11ggKIyvjZa5hUWooKEtRdrH9a/82vT3tbDJaIwXO
BREWfIJXtQSdyr8vxnYvTZIGMBcgYgIwbr1B5CgfMusJyFKEWYvCHNwjRhAhPGuYPQXJAYl23X4k
nd9IcUqhWMxtagEakDH6LA6zpvwohdTTmqOZM6wzw+eN8w72X1eNbtOh52IE/beN6e4uXX/Vlu3Z
wBSUsOmI4bE3big9toqE+WNciFFTQvDKFSXzhvS4nM1+LIINoxZQZmCcsfah9c9VA736+j63lg60
SP9DOL/ZZXsVS38ZyFYgRmpOs5Sfs9FCQl2fa0vUYNCkEMq6L6/mqVjTsCXKQUXjaU/sUsva1WRo
jkxFp4WxomMRaqiU7Mxg7njzYD3acdP9IgUNxJbtPm/KEZcDBUyjMehE7Y9Fpoya0+gKafm2FJ3E
Nssw0ZeFTBW7vl76aMSUFeJMWUbCROlqLuEsrdlBEAydYBhjDVg3BpOU5k6uvVzM3txbpb0kU40i
054gBnYV5CCyaYFtK98rRGPPUkxGc8AZbiozzI8+t1H/02aAj4Rh1xVj6eslyoVRGmMMsB94l6Eb
li3c/PB//J/7BP3/7lyDWwD95xu64C6okqkbtvbvabbm/3NDF2MplXoilghnDfeHaGzcpmBCvlBY
HvXVQKuqC4TG41ZVkIzFev/v3/6/3t/l9e6vp+lYeEQbHqyDo/sPt5MxF30Z9MYUoVTMf2zRXKlP
IR1wqBjkBSgxYUDtkjAr/d+/r4zbDv2Xjy3j3sk2HgkDSEJ5Hdh/eGOpN9pFWWQBp6ViVGBSTBhB
bs6n1cAs/CaBpq/EHmN4e8MGzwk7GZ1to0aaPeOJL//tFXh9xv904yJcAVnBIwbxWCE80+F/knZe
y3FrWbb9lY7zjrrAhtvouKcf0hu6JJNGekFQIgXvPb7+DrCqu6VkBrM7bkSV4kg0mQlsbLPWnGM6
J3dAi0x1QB5ablwVLEJYKGAhlHc/k6gib/1bL6c/OQFhGL493bP20XSLce6wE2694cJwABj96b0I
2N26Lg0TcuTJezEDVxNKFtArL1IMVSEL/IQViIf81ceL5irSuHAn9HMDUGDxsLGYqNZH+PXvdyKi
YzfmuVJurJRyn90ljwSYopNkp9WMNeJNLr+t1d/z3AUYk64rnKhFz9YeOQAuk3inx26IxDicqVhp
Z5Fgr2+Y/JAbrbDd4rgqyyeJBiQfUKbWCbc3b2iBF5AjOBAhDlsGsj58fVPP3VOh6zYWWTlRr07G
9eAZOauSV21kwkJogYeZWUV34eH5GKSnIwcAONnU5FOrti3+HMQ9TuehdkS5aUvzCJvm0Cb2vrMp
ftc8MTklWLtLD2PegmNw+I9ObvvQvMb/0WNfjw+Wz4iKq/yuu3INecW9X+fSeHfqiVmSf4+L8noc
AGjkVrFWK/dObfxfWZmUq68vlvhEz+IJ0IVFOBNR245mTEPkt4fRMY1e84TOccBha+rZGbQCC40T
rZYh4Z6OZZBsElvf9tCe1KmsLFdpGT95WofAMYIwYvXvniPeZVQ+VhNzQfegFYydd+cmsrzwjJyd
O3SDxt3EHBPWx9d/e7t65ViZHfB2GVnzRoNqg+FqPk7YKS1pHyNa6pOn/3tv7kOd2qWHAI6azCyW
an3pvZx7enSHmBcDRT3C0JMh4CEs0RQ5lJvIpHtiF9GwmGgjg09NqBDF2jN5nuqWFrtHG6Pzk7ev
793Zx5e4M2GocN4sBuLJvcNv8s8x2CMoWpSaoMjcBohEh0fZhOFM6Nmsmp48fFkRQJDp5rTiIZTU
lSacTI9NDht7/+5OQJQRsf+8DrX32o4ouHrXeZzD7ok5ZTs19v7h2PruDzgRe2yUFEzDdjdRluoJ
Q/X1B9POX1lp2azGwiDy4M8PFqFBZQCp5abK9mZDid3ScQWiWlv1oGbqEC3xqDnbmMJ5CPnl61c/
ty4ywibimQpwTz+Zh43eNRojYU0YJk6PQmmiG+mmtl241jz7MTRTCiRdfeEzn5u14DYDCoTvA8nu
BCcX9U3aDnFXbsaee4ng5rsls+9ff7JLr3HyyQKzFvhEGbCI/K5Hq1wbMrkw+Z4dkxM5XIfDb9Dk
Ph2TTgirRdQ8FIW20jtaAAOziNMzwMwsPfQfmCAjWJpFc41f5oCpiWY8+uE4vordYh+U7XWr4g8l
E2bRDTFdKpuKgT/434PcW9UVCuBWZyQ3yvDo56zNwwSM8uz7PHB/TMAx6aLS+PrCadOj/OdsD8iU
WBSCUVQHyf7JmmKYeaMrwII2HuL0Wc0yPjPiZCkQQc3DhMfMruJH3N20HMDdeEpB1yRn65s76eLr
t0LGx+d3Yk9MaWEKzT6ddArLVuWQ68WmSH8pHs12X1C/tmuNPu5w6Mva3esAK3ydTJWvtkqfdyeo
JiXCOtuSQpcfV+i3idfxtHoso7jYjKO/sAXPZMXFnmd5ix+NSbd0L+2HphF/cs35fNK0Mc4TEXS6
O3aqIBiHQeIOMyT8CJTZbGVf8jJ8+vqTnX0dQ6gaN5jZ3Jg++W+fzOIMpzulnW0ktZvRFWulw8xQ
uBf2mvLztlfX7N9e52RSU/TYchGOZBuQFLXiGAs035zyrZnSIwvQMoO+4n0cZNusCnvm7fybEW7t
Ijzy8ak1tE27UpxJc6UnSx09lqb76ipkJzQb/YR3nA6Sr0E+6FCwFQaAm8ajZmQ4Pfb7XE3X8EOV
ZW+qKHqh+zSORFTheg9egg9MuBzzQ31rFpW3GttVlvjJVWfQodNaO5s7noEAPquXfjb+xGeubDsO
lHgmO+SR9PLz5mcrVeQFke9xIMYvBlDktbMXHE9ptXl9jV5NftNslBJgH3PMTV29yLbIkLQjPsad
9PxvXWKpCFeh65i9cfBy/5cKE28RuXSwCTimhjlq9qo0zRd1JcLxjkNzsXapsGYODfCW4Jx5GCEe
kL3/FIzj0QvIIf7qGYCx/3lMQsM0J6oxyjDg7X+OlTgeFZ1jWrYJE4AAwu8e2jg96J14kKXzg2pE
O1OH6ICd59lJwrvK8Q0gTR1W/6ssMHdDajxgXn8xtWKp+fnjqMTfNUuPWanrcpbFYj0OPoWdwloE
qvdUtlbKzXWbOabEde+qb2WFv9qODtja6FIZ/lPW0jpVAILqzo+46x7M2rkZ6+ZBRJRcW3dlhCkN
kcS5KQt/aWAjrA1+IIyDud43C7/DyxkeEmFc4SU5iLp9wDLnlW/hkG51XXsbPG3tKvYNPJhoppfi
tUm1dd7Tegy47K5LFysIYkpNy6IcEVfgWZhP71MYXbSo7ObBt7S3j59rrasqqw6obxdVC6FCIOer
Y2fX6+7GpC3YlOprFbYbt2dO04wXXaRbfBY7wv2uR1/ceaZx60WwIfzyURmza9wuMHd8/9Hvom+l
n49XtQ+Tx/WU+zqtro3GfnNMi2q+LJ8z7Ih3Uevg3UrvsMZl95xBGVMuhqsLI+TMQiEcaKkUn0gt
w7r/5wBxE6ilohxQR4Mhy7xy2NWQS+eWQx0yKc1VkDhvAQJ2JBklchaV2x5VPU1QV+82F97LtJyf
TKC6sA1wEw4sD+f0iEKVpW27PMk24ECQp+8iRQkmo1qylOjlGktrdwjv1bmSd6+9Xf/UMvWhKlHW
+L40llmb002Uirft6v7CIqZ9PnXonNBUyxKahIp5OreX3tAqfmOlGw/LAPWuXCKVpfGCuNzbu335
zU1G6IS2iDeVDWfLV7pt06juhUVtgiOfXiL4tqxnUpr8//SsWA+R7NyhAS8rHyECJGv8f4my/OCG
YOqY9WE/7NMYcaKebcuJplFPnnOjdZAVxyGORuunmexj7ASU5fs7eH/jdeYqyJ8wlggjmgsH5axb
1ovRUu70NuazBLWAOAdby8jGldtYMywb8f/+cKJzPtJBMpjUNoQ4mamqqM7jCE8VhNbmphYOrffy
FQbVrI3LY9Glx7gZkP7oI7CY7PXrkfd5B21Mq6lG0BIFJtM82WdGbY67SQuxo0jaTfiVFv0wHKnW
rQKruOpEcj8qiIe+ftEzY4pdO7hr22ZjpKvWySfOqyxrvLaJN1mE5BMtYR5Vr6PVAP0Ib00XnXSK
R65/TUL7gIr67euX/9gC/vm0GarOxxaaoVmWebox84I4T424iDejWRv0FltGhyWQ3qlzSqu3YWwd
WswBtLdNetIKaIuO6kTRGrNelc9lox+b6csyiG6HCi9/3ksqJtnrMNzrzTUYv12YYdG3y0t36/M0
wRvn0MGm3TR5+9OU9tv+pzCpW1tNwhvHdO/ruIFH+RZiwgdBeeF0cG5g6BT9LC4TOyHz5KV8pMKu
rJ1oE0VwDWwcHp69Tszm2kbnjWWME2XtPH99Yz5vmPl4ENN1IOfTZHO67TJywJqKjFAC8eud/DUb
tCNIhoWaa48flzxyk6Uh7Avj8fO20lA5kuvqtFnnhU8eArOiiFG7drRRmmY3xO3GMKLbwFKvvv54
2rlrCuof9raELChOy7hsu/og4HdvvNQ8WC1n+IwHjYIbS2X2rVD0q8gQq1A1VxK2gFExy5Y6Tqtm
2AaIAoFUmXDgRvtZcS+NrDPbJa4BgcUaa6E6JbP9ObR6RfRpGGL7LfEBjYH/oJs9c4B7VQf1vmm/
aW6IyCeEEaVdGmrmtNKePo/T1GebQMJYaU5emwWkdqAcRRvHBC5hYPSjAgJrQbUz5vWs29Yw3WYY
NME1QCJJdY9VWqIqTrxbHxP8rGvdcQ588PoDeCs1jICSh1rX8B73SQSxhpXAC2Y89hTMNFEucMYh
CsmbdOVW6X1sYCLvJ4LMB3Sszg0M9LhJ8InFk6Pt+MEyUAq5NDvgRR/fDhDPgZ0E9AkTOaVWcHBd
972uzF3ZgmQYM3UyxXsrX+rFHPYxSI7gB3U9lG89cD8lazeAuJy50IpXAM+rfDoGXBhw00P66cKS
tMcTpZGfczrgxhCGq28w0Q2d8t0N0cv55tIadkmJGq0AiOKazS5LIZFgmnrDnbPU8+ru6zdx9uEi
coD2hSPsT6fRxCjYPHhZvMHTiaSKj61G2lHa9YVD25l6IyPYsTj3Mqlb1Pr+HMG43fQ0L9J40+k0
ndAmygZkB/N0VbQ7tlBHmAfowbk3tW4e/EZclW571cnx0hv5vFOZKvSaJoWk+MnV//ONjKGKjRg0
60ar4F40/LHoy3XlvUbJ8GJOVs6qin+UhXkzGeET+eN/f8G5CgYLOrE76mlFjsfAaiOf2WyI3Lfp
epfoy5LSvTBZi8+HZIpgzIz0GSjfi9Ontq+iVBszZgwrosXgwPmfxXmMOss+RIMG5YE5K9TrTdBa
zqyrGeWQ52ctGhNRQhGPMDxwctiMDlveqX0XGM5zAjNHuIQN9MgDKw2B0+Vp+NxsQwyFwQnfOVOW
kVYpQfi1EcrOZqd09U7J81cu5TwV4mpQL876Z6+T0GHdgb2Qnzo3MRfJtqh+bYb+VtEakMhR/tpQ
NgUJKVHWxMGPJv5hAH7pFHBVHTtSq9gFKQKYrweGPT0Bp9MBN4omr6HphJOcrHNOIwA8eUW0wWSM
SwfQvwT8AIGygFoZoP3CJJXV1Z3PboItwcGR1VqV32xpHBO0Ndl772FdCZJ2U7FdClkgQU37RDnw
R+toKNt789p03OuhFkfZU8zIGQyqnr8adfTk6PVDkmevTq9e5YDqZxXKSaP8VkpzWXgK6lr2S5Sq
KUE6x1Er7nVoTbkTTODh9yCj2e7LRF9mwrrCY3zf6iBgcrvc+40O3kJd0eFfuLYN8NR6TgOOuQx7
FcVpr4K1FFc+w2EWmQGsne8f/21byfLjKucFFRU/+xGql1ZV4+y9t6mwMv/h7Tvd2pduNZUUEla2
otylwJZk1O46mpyL6YEouw59kD9sTK0pOcD8sLjSoaMdwzJ9Db3yZ+NX21E1jkrALrPumLCLsniA
xXE3GmXHttSZR6X/M/yhOSBHGh9RgjXc4fDaZLDIookzZccWymjFemsZXDI3q3mro3uc5mLd5ksq
BHzwUjlunRYnQebd1xX9LFu5sAyc22BoqsExEoO3Mx3j/pwVY7vpwwCAyEaptZnWp/de7+7UcKl5
xWNWDq9qjlbHjQ9ONlw444gzS5DGZDhtmmnW6qf7faHxVBvYtzejq72Ba3sB9v9ka/6ycNKHMP/e
aPpG3wzv1mQsMxHu+C9qZl9lrv4q2/ohLQDqyZyuXz5VqtZVj4BCuOmKeg+WKqd+8MuYxKuv6lfn
ZldqWprFfp/92KdjdwtttS+9LNt0IYo2O90WDfWdpHsoo3Q75tFO7eyV7uPQQqU5pLw5dCSzTm0e
4hp1hO1jnfFvY3v8GfbGSyLVtxEWXCgftWR4jSr1wpnq7O2dkiynXgxnutPV11CcMChllW2w090U
VlciGnry6nyvqsHBY7OVxv1yCL31IM2LuUJnNta89lR5FprpMFf/ObaY8rq6MgrGFuEpc8Fo1nrj
iqdmbWYLUwkfcNbv/FF9y2P1jTr1CmLbOu3cG1M0D1jzZ1EtkTEDn9bV9PrrO3nusMub4zijswfj
5HYy6yZuaQCc506OdfYCbmw1jOZLaDJder4943x6pabUljzTvLE8Z2f03tOFd3DmXMWdUadEcg5Y
8nQbmNtGUCcp1aViaB+m+9NZzsargJjXL4bTPqhq9JQl1lUfyZsAPxk6jyzUX8JqfKtt76CkxksK
ZF8xcM3a2oWn88xyrOmoahzdYE361J1v4VumI3VolNAN5+rs3TSLY1wxgAKvOMgmvdQMPjdYdGK2
hKkJJCWnExEjw81ENaYbqgOr0kMND89kBnl1kVv+Q+gP/GN/4XGe7vHJyku/XjV1nQ60QdzenwM0
H7u+VF2KVziWn0d0jD3ecLu+Jt3rUuHbPne3f3+tk/HmKGEUGsZUKHPgY1WBi8FUg9TFCUcLXos+
A8AmkTUa+tpXi5sxz2xMOHIvB4eH1lpgWT9ORN/EsFce/bwyH7ZqZjwDqk/o5JNOAm4pHte51gRg
eNRtpeRHLLE+CH29plgLRWJv7/OmPH6Qj5FoJrQfYfPl70aqbQadfaHZgl0Jx23la9sitZdp1t4O
wZsn7KVTpSjp7J3Eg03JRfTZps6GtVo4+7xsb5wE6IsyrMuxulG64hgB8GkUrKYYQOP2OmmHrd7g
UiuaX2FYH9uKd+mlN30KwSRxxwczplMiHCKNMkza88AGYRP34yz/Ibd+xPEsMxyYL676QpTNt6iy
NiXIMmXQhzkgbadftCohOTpEmlWBH+2DcOnwUVYGKknceMbOQhNkh16xSnqU0mrymiPNorJYkYNV
70dviGGhpqwjVkGST8YIBC+wNvRRAEXygh1PME5QWi3r0OsQbtYdbDpAUd0QEhDRRPdNwiaR5GHA
ILEa8ysm6j6yRFgJ5o3f2/4ashCScSrYM0IYXtwCnXXo6OuUWCCp5Acwenh0GPWjTA+gzhd6zn7M
VvttlbIUmlDjIvzCLdlBTvTuYA+yg+ooXbk3ZfneBtnBK9ODUtVoKVw0TwaW9uxnJbVnEeNbTKPs
Key3sAyJAwJ3S+Pg2QaO5OaYvIEUO/7GN/ldkXutEmrVAA7QfXNVK9tpSPRWcXAGey+tARMpb3Ka
B4Ckr9G3rvUI7qHrX3VB85LZXr9Im2H99XR59vnRbJvQWXbJn7QiVlEV9WAxIYnKXZQWM7Lf3Q05
iReohIzBWjajs+cjXpgHz21SqH9wekVMgVZpOsv/Vtsz/QGGijfgIqP9o6nOTRol1PPTCzPR2eXI
ZIdJh5OSM+CbP1/HQBwEvN5JN93gbJquwRMFCT7BrUs1JUNOB3TTPziluA6IxSm0yzuFczM+i6pt
cY2pwp4eHJ08KZK8M+ko4OGICxSnDfr3TrGu+OcbhAIc+uTM9cZ7Jv+lH6B4BYl4pZYAkiXFx4ZA
nrou7yJBpJa09m4i6GCZwJJdgmg6yJmzREt5BCt348XpW+bV943v7eCK752hBaZA2lRrljgUUqr5
HkEhHgbipGsWQ2Yd9QYMXMR02QxTjzBW5qKEVuoPk9NJHV71dNykI4E7vj3XHPsm8VWE/G+iihDm
tBjwyfWa2XpwX+SHUmZo2A1MA2o9vk53M4MMhv+rjxYytJ44SkWJBbRhAJ8VHkp4S5B72Yl8d5UO
4cLUsfOZN3Q4egvNCyjUtOG1ZJNKVkEIToEqVJXY9UKErUeVAYyjBkI4doM1kR+kECBQr+P8HSMV
YFIVNnffguVHGNF5BpEGtXHM+65YDWj+7bz2wDs4OLQ1OBT0Hu3W2lUqJsq49GZNj8e2DZ/GKIe+
kUwicTyfgcsLTFjBr5/Bc+ulpXNEd9C7MVSnZ/S3hyFQKzNJozaFfkiPSTwmVrwfOnUdacTV/H+9
1OkRrc3hDWcgHze+DUkxhS+cUmMHkzjvauXCxzq7S7Y4V6FLQY7Gce7Pz6UWIs8Ko+RzRRvCmv25
ly79PltN+/ZQG75pHvFiONnBDV/4mOd2PVRpKEmx1eIcdrJFtkpkBWnM9NLT9oWAniRYXur6xvad
vZZzf/n71xf2/CuaVPKnYNNP1Qbg1Khb4BhuyrDEAFYeocq8au7wnMXle80aAtVp+fVLfkwdp/us
SR9LrRO1sn0q/hmrHKo/CQqbsI/9uUHIYYvGEbOlQ9CoWs7G2nqoYDORBdfFD1IeiwiKYzmwRyi7
qdWX4TGvDwoLVYXZFZ9pUrMjDca1MyBtMJUM6gTJI3Zi7iNEbxS6XExx49bKbYuszHHtuXk9tyXP
W4crjawBatv7Fo7ugmdlHwTwpWjeVnPNfShjjHE1TLjE0TdZIh57p7hLlXSYuVRiETQv/NqHJuwo
0UKQn0BttsN1PLnPiwpoEgJAQsKyOafPdA7H/1sooU6YwPG+vqpnRy1jVqcVRGsaDeqfo7brXbLS
fCfZdEX+Hg9PDrSRyB234OtuhLGsm0WI33G8VMg8N4DgAVHIpKBrfDoZVK0y+Lmwkg2E6vdw5PY5
Y/U6xPVrMmkw+jI/wP05fv1hz63+dJ5QvKvTHx+7699mHtUpIwTJkA8jlpAMXM3cQac1Lf1lZu5C
qd3GWXGc9idfv+65Ge+31z09P4ejEbeZqSYYm/u1jBljoaxuOqE9l1l78/VrOWcq1KQQW4jEOJYy
K5yUyutOEuhBKNNGT8P7vm+7RYBs3aMaK8q4JsYl/2US5kb3aVwPqo+XXcLMoG6ocaNdt7JnZrXR
vbc4g35kWf1t6OkHWJV94gI41WNEfor25ll4sSoDWJ5rfgvRSC6FQJbXE7tXwRj0Q8A55vhYNyBN
xuiBuRF2L+SplZ9u2dNii8ZtUuHWJrnt+cNcYslQJfYJ251zE2W4kQqF84YG/nrGyYuCccZeX0mP
xGxUWEKoO7va2mtNMu7qijQ9giGRUi1Ts/vWjkZHCBzHHq0218i9blzLg+TcAb8k04QluIYxEc09
AUM40vuDEfu7ad9clPqzZEfcV4wNIhWWnt8/G95IDFZ9DLPmhriHfGlHyr6PzGUHfjZQ/F/KWA5L
0693ZMzWN2bpkxaF+ZWE3gtLzLmHxpkCqGk88LSeijrjOK/QXebU1XNOV5n+3IKjqFXj2czNPQ3f
55qIsgszvTg3eB00GbghbFrFp+OJ86VHbiEThBXbNwLgPbJbVyy0al5Awg2mdChtasFVgbOx3JBI
w8S96YMw3Hhh8lA2tDVzQds3IbVDhL9SN39Bb0+4VTtOaIloD4sXXkIDUB1s1jJusQBrJjSIr5+L
M04BA48FOg/BdEOt8uS58JQhRlMZwzxykxX6KRzuKhXvvtRujIRPRf5WPgsw9SkD/PVI8QnbcxyE
2UNGhdzDiKg49bptmIXr9IFUPfRbWJ3WpBbgxIXfTqRH/NTqK9fSgcfnEC9rhQCKWJ2ioVVyX4PW
33z9oT4nfoN+RDSgTZspSflnGjG/zWiONcikFnq86UW4LCiqg1KTxzojyqIU/Upz3HyRJaDDE6Ed
ffgKnOFT7L0e2SB1Gq2DiGMA1Erpywvz0DkhBqJtWkfTLsH+VJj1enPM3ZbJNpf+VRPEr0pcHPwM
Y7RpYESuyTgp4XhXZn8E/njr9/W1Setr1rqcPOvKfupWiZ++1xE3Cko9MrfkfSCtwO74FU0q94TW
oPYxlF8Xrql6ZgZFG4FUAIEbjZ1TJYYaup5F2ShBn10SpBTh92sGpg1X3ZH8jEaEq9uPWbDt/J3T
gR7Iwmi8dlTYDZ3/pg6FuKWBRnc7hhiku1M+Z1OgetOGV2/kcRniH+RDpssurW+ho8I9IVnRyalx
pBZPixm0yiKEq0puJw/bAHXclME9kxWAyjSzN3HkGKTtppylpL7LBAk5uk9deOp8wU3xdwDUgPTF
FCjaduKauu/4FO+fq0L30Ro6ylItcpSnin4vzeA5RYY00xtDm3U5eyWpyKvI+Wl3TMFW2Lx5prpw
TXYzabtByLYorO8QS98919v1HuwnLzQXnp4dpvWktR+Jwfw+bQrrWH+uyvKoNc2boNdH3/y5DYRG
959frKv10WfP33Xt1slrGuT+Hmp9u/CC7te1q+o3DquBZ4TRmmohlvSyIDLFsQ/EIXN8hAjIFNvC
/MrrzRhP3NFB/Z5mw88LY+HcUECQpquIVjjUnnbVBpoJcVXryaYPsxgspD4D73ufeFW/5jzH9Qmc
Q2sohHhO8xc+myjRLihLzmxaMAhKdObmtKKfFniJuy6KZNqgORm3r4vzJ8sGMdw6BdcGOenGGYrl
iI90FsBavvQUn5n9KZXQ06GMyw7xtPqe0mNvuiRIN1FDiGSehhsjg2FmA7pf6AX2qgwz0pU0H0ye
gVXi+sBDq42bZ+Q++7VcizS8cZtCbPVhigBsHSCE5HKp5rZtevcaWuaCwKRjIAkOZW+xZlfDnrAs
/7mK/Z+f/b9779ndP48J1Yfp82eWE7zq+fXJX//jmCX87/9OP/Nf3/PnT/zHNcltWZX9qr/8rvV7
dvOavFen3/THb+bV//XuFq/16x9/WaboaoZD814O9+9VE9f/aVadvvN/+sV/e//4Lcchf//7r9c3
bgE0YmzPP+u//vWl7dvffzGBqawJ/9Wdml7hX1+ePsLff21jlLu4Gc/80PtrVf/9lyLtf7DdQCYq
ke9M7bfu/ePfHe0fpopjlX+W1uRYY+ikWVn7f/9liOlL/DsSvEmnMGn5q6yZvqRb/3CoDUl+hC3q
9Bv/+s9P/8dd/O+7+m9pk9xlQVpXf/9lYu9ihfvjVIhvFPOVqjoGgnCmgD9XwMAKjDDWwB0bzWOV
Oc52cOHFDhXRZS+DUdISTQitINkG/pNdGkviQaqlLFS5MqLgzerzX2NRKxvTL4u5MsDS9VxMYoFz
N1RtspMxmZVsF2fkq++G3EiupOCglgQNPBlvn2uh+aTOe6n99PTOfugLk/TeXrIK2+N9V40SzhAT
q9BU985shrnTC3+N8KheWQVPLOrkjv1x3a70KtZm8UuX5cW264GZteKqjyMi4ct4rXXhszM4YhFJ
b1iwDYwWtmmABFJZVUsAW5ofeGslN82rKoyf5OCNeyB8dpqKVe9tuprNAUuo9wK9TWkAuw1pWt6J
JMW1R5qHbXPcm1Zdu+NgHeo6Xsm+23UxnfVarWDbpdK9yX2ETy7puObQpmvm6RnBNuWz2pfw8fpJ
TIkRYq3nBnRVU4dGDddnJP9CVm5x8/FHbYmtLIoBnihHIHBuTizomDVaRqHMIWZHCfVlEurKWqYl
RpoAopVjQgLk9RBEj2tTg+RQkrPANndZaKO7RDIE7CMnSstwSFXsm6Zd5ioUunTUNpExvJcdDQ5H
75ZxpaxsGZPok/W3Rg8nNRYjuMiov6M7bs9Cyu59m8FmaxV9XoXGeowg+fSh7uzGReVC/ivZWS5R
hB0x0JIE2qd7I+0grJUU63yLc7PeZe5udG6ltmPnoD+OatUskywOlgY0pjADQ1nUI9KxWJklZpg8
kz59K2NoK5mX71kYX1RXg6RcGQeFGioLeo2ohlb1nSXcdpba8rtr+t0qhZUlmjjfB44dgHYGDZsE
YbPT2Y1gBIXwR9RIRU4NYDW2aNTR9UXdB2JmN3VylfZW/M8/+GhEcMQPbRBfRXmFD7bEQ+Llt5wW
v3EUXGQ9uCJTFONsMljOOjffJIUMNpL0TeqWSBBS0TA9tzXOmApRnAlprcKT0EcR+DJVu7etci78
sb6VVFCpxwfXUaSvKk/XlqLBIFYr3bGAdHxD3XirRES3x3omf0Rky4C3pmhsVfdDlQ8LVkBvGRDa
x1rSFlr4bkn/OnW1H4afmUvXZTVW0ra9LUrtTinI7MpINFnQjkNcoeYOOvuAzIn+BjWts0uT4KAR
6bPsGwtWaK39lIkHiK1SidEibBgAw0ZxnHJhKw2kOScg3c24Gj1wurSQMm3euXG7zZOQ5OcWwilW
D31uEAYXDbR8pQa3P4FOMS9MoJ8eZBIfSqWDOqQNluMofppldGS+VFbk7/DTJczIIZfPYSsrbqdL
MrQhtxLgOCaeEd8E5QojhZBJFMed2oUrJ4UC2lPBmGcRYe2ZgWV4sO21l+S7Xixh2i+0IFm5PSh1
A/AhJ9Zb32I3mQ/dY5sRxjZOqHSFYHqmxnIuRbewBNoRW+t+YFd9EnGuzZKi3pgFlEhC4JB8KT1p
fH1R3XhKCbbu0ONl8HOVsW0QAxlZyNgzPZn78kfpf+ME1q/erUQI0NpvqYJvJRxmxl1dp7cxcQrz
qCpeBkl8dyzxylIjyFaBgVPYzSAZtlUKMbeZ0pr98U5N41+Ezj2gZKKkZy2SglJeAc5Euv0uQCq0
R3EUbhvdh5wOiMo3oh/0HrZeTkFc1N0vMuiDBYEoPymX1/O8dFVm3n7XMGsuOF2BeC2wCIwB2aJT
3GiKZYhYkCn4RpvUkw+JF/9qSZialcZgLgLNgt6alXc0CjCpFXfEFfmyRgRqjs+OARw4j10OyWJT
MN6GqrlBIfYYxMX3tA/uqpiEb89SvI2FjWyWj7BPXdl8T9whANNFFLopJn9wjEXAslmqhEsf05sH
fQocH53DlCJcY/JJPKR1Zf6WvvuYvGM/7ndiUG+smiNETFZdmMhrYfdbPxFUSwd9Hfom0c4xZ0SR
q96aSMopTFZ/Fm78PaarQPzM8JYH6jbvhm94G/NV0eovXpTjECqC517Vbny/MdfaS64CaaeYIxbV
5GVKAgiZRWCr1Cer5yAL927jdvOOSJ9ZoeJg16vxAVX5r4YQJ3fKC3Hdg4mgiHRbZe6LX9mILQcJ
lNzkdZjdOpVnL6143GkdIopMvojYCq/oCHKJyepZERtGyJPf3dJIk3Ut55YI2ltloJ2al2/YkwGZ
h6Q61rzWrG6WgaCx2AbyNQiC61aDC6fhbSG8w3pUyupBdKysbli/G2a5l2Wo3Oi2sqJHcuuZIOZJ
CM9TZu6QjPe9T0Rul8JLphjvrkC/77FQ8DWejzxK2i1wFhCav4LKfDUaia45MB4LQa52lFXLxGkF
RJEWBNZLqBr3g1cY1w107lk7ZS8pwQNTj6wmGrMFsrlj3ajjfp864+NgZ0TO9AAfB+vW6eSrqbRP
FlnMrm68S1YgEgWiZWcSD5B080AM34pOVxZ5NJCVJrRtbBGQVenad7YR2bYJp5Yt94x9NOkOdrQY
bPEtcdv8hrcHM1ofFuAHBLuM6Or/cXVey6lrXRZ+IlUph1tFEGCwMfY2NypjeyuhHNHT9yef7j7d
f9U53gYTpBXmmmHMMUC7z9tUgh6pX234NDwuKhvDndDvjItvtuqyFZKJsxjecJ0pfpBrsFf1c6ul
8jJ3MIEOwk5b5dSh8v+ZFFTlG2hih5SefPR+/nSR9iKSRGnjWv1q5ueoUZCJ1ldSM2IFIIgwtnVa
shsMiSw/vPHw2dB21zpScnwsVMr7mBzLXcF00TY/FBylNZlFFFgVcGBUPDE8AxSJTXGTrfux15SD
2JY3udeucfc2jxF8i0CGDGoEKkt2MF9RbOkT7TLe14owbLylbgRln6Ot1fs5/seSFwejLcNsaj+h
hwCFDH3rXX2Rmvggm9QLGx2i00co91JoQtw1aPW79KDNVGeJiY3wILm5YTX6tbgk0OYoY7Dgp+/S
0ryVw98+6Yag6uTSLibog+N79QWe7pF/KcMSJDm0eXTA/+lKKPxj7RtMqOzOkfGT3p/qaYTUbVnj
smyGCVCzKBwo0SotwuZBMIO+ss2kQWH4MMsT6XbDESLjmpb1rlRIyeIgHOJaQ3Y7t0xIbSn+kXk6
JsridLh+LFhHHm8LZO+LvjwbbXyLx/5CKSg0V79SbJSw/FaV+ERXEgx1XeEjKnecSelxT5RiqZAs
mayiIy6g2R65lUBrv5DQj/dHqPMTil77ooSm09xUI2xhjVciWgdgeNlBc3I2MujZpVi89BLkJlaB
aZkLVEUeCOCa+jafstnp5/cFqeXVOYUmcjbpCTfkzZzIKpesSU7aW4FkAemQqQvCgGIxq0QC6NTr
+LcmfJ8lZNxRIr3fW4EWg1HyGgvG8HwMelW+IlRyyGLhZiAio0mw0ZeS7kQTnaXxoiHqpW7H+g78
tTI3pL3lHMo5ErqvUlvCnQw1czR2B7nLpKC/M/2j3m5KiM9bMN0UhEsUOyAf1VfGjKLOJq8D2WNn
cPGyZGACKtdDRszacBBAESfNRK3391fNHCwXKeu7na1/Nul8/++//D5OG0j7kCFQ/nn171t+/yAz
9vB0r5/274/fv/z70JBXve9HuvmP5//P1/+++PfC/uM1eZ7tFHkog5xqv+T9vo4TtvvvX7H7yFv8
+1WNJm1MZUpw1qNQq4ZzZeS1//vBvz/AwbXhvw9/f9Or7v8+Rztngga7gw7sw7MG87P4/Y7fV6n/
/6X/PKeGIn4qYbJZhp2aV+Gw/liKQQLkDpWuBiURHKHrk7+v+f2htX0VznoL76z+WiWgoP7j/f8+
HHP4zYfeSByUieCd/fcvKLfnQcMI/epwzUA1mNIZLxnFLff3OWOEsXO601acU9b0u0f3jP4azEdJ
WldhUtABwgnDr4MQn8oenSfoGadkLxw6FaUa8K4H4okMMnYPSlSc0sjjpA5NJHQ+pmflTG7wCOx4
csYdngudyhe4fCOnfl/e8UhlcmxfdPzTHQaV5BKmrxJkw2pxNvfISGR6iFAUm8dOf7Kj9QQB0fI+
HObaeL6/micF1NUXFNqoRrWPvYQ/7NxdCZZNeP8nf/hh/xKrkBqVaci9tr2T7qjFCMYm/YT0Wizg
uAn0oJBChJn4tf+CvhdqRFArsIVX43WOHMijE44WV7l1B6DukNgHyjumBIUq/470rgP/0RuqBzsU
RSQyZwV0wIDbXOGMKMDAkXa4w2PrS6+qGib0dUsQPXu6OT4VsXO6H83TgrWAqDJA2kOUGkh5Mi85
FmH1Evd+9SJUwKr3/NT2JZT/8DFsZfnPQj8pYDQTPTThwE8JllPB7n5gHaUH0odfLB7nLXEPahNB
Eaxk9cLGQqSdmrLDkVy2UPABKEHfXNjAikJoHcpQqOec6o76Csen+jq/ZOJF+Dx1KHJF7rIB963s
7ufiioG+n6iebFCCPJdn0u0Oitw+XHuEZvEGmB5Orm3Yxafl/zGs4wPeXGp+yFIKEZSy8N5Zekij
JNk1SKQo1YHRg9QidUHfZ58wxG6Qyv6jHmvvi8A03luHfnLhMYWF+ApB9D4mVf/8PjvIptvpfi3j
hrUHaQTilYSH9j1yTjAzthvTPeXOyNP0g60/q8yFjfoUfZvbEdZvREI+oldzC5Y40E/pQd/q3+WN
f6Fc/WnfIfq/pRcJzoFvYfD7dzUDIWNHp9ijd9HG/WIAlA1Ql+KaoLkaSuSx3R/xVL4Xjn7iVIRi
UN9CwQDHKj1e6TX6+LIu5glJ09ED4VZ4M5qEcWjBTivbsnYiiQRRnUETgnu3A1gqoU+PverS/ORX
YCS+mLuKe62ejvHLH2hFJYBPzs6gtInqj01F2dU2OohESEMjGw4+k+IZjP6QcwfSC3jF9BLttacf
5eUlHbeC89PXXnure6SO3eyYelQ7DckZLq+Zi3AbIHY6nNEsctLnOQnuH63iFuwlgAawdU7oBuSk
/BvhJ34ujw+Y5etj1djLJr9Q8h3hiAyaYNmlMyNVHWA23gmpv60uPcmkq7S4//MsCQ0/DgsTgCK5
lJehYgf4jZK5HcMbh8viAuxnGx2hKf+Bo5a1DAknpJZrk7FTv3V7IhTZelMD8izkepzli8X2dcj2
s79ShUJVmD4Nh/bYn3sFE/I4mgeUepz0jdb4LR0b/o+6bTeNghifm/au4f2zUn5yJ7CcOzGqbTzc
9v0LqeaN4Jiv5Hw4v8sepmIuBXaL3kWpPj8IT5ELrfxss3iKdTszmayyHTJicbgOZvezpSZhT5fc
Q9XKLo91eYjirUGOI4yLnRhqX7A6zg5UR89QeUZoMLGT0fPYpk/JCRyVZTjVATbuK0mSzFneUw+i
Yz+/pl4eNmSHQuKc6hmHiZGrIBezx+LZnxrbuGV4KZ54WLZJsvMrFM1lt3i6VvVJfh7+loPDqLSC
PzgLqlCJQ0cL3MfpU2U5zWf3lL7QTjmwe6mNXOVv+ORF6Q1Pl1RWM3ppQH5ycaVactjIcG/OC8yJ
jqV+jt9a55b9oel9dXYt+7q4Iv2Vf1PxmCn2DdSJ7sgoZjxpjZ9f4Nh9bwbgLTwDR6RGe4Jhk4lC
tf6YkNx02BPFTxW0goNvpdymnxLIrbzKfmLCUg8GrgOLpQoYFS8OIZiALejP8DxRKjoyOssONCzK
y3Z7M104LImN4NVXTB+kAp/PSk8ee3X8qA5Upy7Icv7JRyhfg18i/SJkF8awZdr3Zc8eSVGaeVE2
XTBcJBdpS/jcaPEXXjLyNZIPfA4RcV4PbWvlzUz99JO5uFfriXFWbhyWHIENpP53N8Y4TCjdXlvs
MOUtjzGASOw55aD359sDT1V0Z0qrHH/V7KxzT6qm+kTS0Z43UNCL34q7Qgb1Q+LTcryuvbpzhOEN
OCaI49xLcfEy+YXE5f31ihRD9Rk/389QhB9fuETxpz1zw+tNHzA9c0Tbyob9ts0ofkHyjwTj8oR8
AXIm6//xtF1uMALD4+13l1l0U8NeXPKsT65xd6Ln8lRdqkuM1D0U35PNSEBAMFXOI/dmPbh/iQMA
2B+64zWc3SDzuYIcVBTc1o1HJ4H44EgacycTArljGoofTgbMyPsAh6ngcJ4jxVUfWeccb1HY2KIH
gcyGZZV9m3/1ztdkQk3OKJ8l1LFXmoADyuck5QaRFnqWbiVkz4yKdJN/itDAnN+pQFLMlp2I/By0
btm5t/xFO6bhVuUg8n04nrQu5GcIMx9gRxsI8kLJ9CmLvV5EjeJ52aY/2gAZTVd7lYEqKpo64lvy
avUYS6h781cC71v/Ll7YqD+Ji+BAHCq75pq5jYPxxGY0diI72g1GQXoaY9uPd8OnHtZbtsGf+DO6
Cjtl2+xiX3BJAJgOqr22HFbdqemIx+37Sf6Md+Doob7rnMjwfg2Ti3FyYVdBd+3+dkJaxCZBB1C2
tUDUoGRzMaWAIXQe3jqJCkeGamfu67pMm2Aka2TXO1Ox07Xeb3c+dMT9Y3v/LHHRsHUxY9MFZuay
881TvROwhQQNgkSyAndoqa4lPpwa8hM80qM4qaiqq5xfSOjmkHBH+7F3ZMWXig20MYaJyus5IfWb
Ji3tZNuYqdWzrabustSXXnLHcH4CCH+Ezc4VA83G9zxblv2gB7HwesuW6KMi7+DHrT1c22MCUv0E
G7IXRD7ZLIige1t3WOUvipvCvONNz/Mxmo5xc7sbTvHVCK/tHYz5t0I0CeryIOzA2wP2RWQE3Hp8
koY6XJrCE94yap+6w1ouNuZnnHVU36G32fTG591kcQzb2u0l9G2WV7UG2bFtoOdGEWJyZuNMilOL
9rA7qV4uBEL5Jb9CGwNvJsrdcjOuBBLkvg/RxkLb3CWTQHtPiNmRNne/PGbuom6UG7aN8wRHWlqx
S7PN9h+YueK5NJlbH3elgRcxaMCeIvj+nrDxjlieBMxAOPzQRn5BfUxCxRfD4eKC4lDXI8bjpUMe
56XR9+TjSy1E+yweva9lB4B/iWxTtbscqFUwIklDKlm+KGxtjitPZ4+5fflMc0/ntOel3tS++qP+
CPUGwuOfKVBM3IiP+sg+N95RQ9mKiOlsyZjIUMdzPYtNdsUuXiSNJQwTtEeSuIUjWQoAVaNzNZOC
jl0dwM/KGu+nWDF2/GQjjHMehtXfkaedRi2CTFDlZeVWZrfKczirR1Iqy/3Qpr7wEmVP8exQrLga
fyLVNdWnGSZxUsDfwiowuo4Htu/OkQKTMtcccCYgSM1o348Cgceuy7b1GdeF9KM4bRvVpvxXj46y
zqXH9h/ytzzMMp/9jAwGhSfO3ld12mjxXlvJ2/XDIxS9cfDgLqry07yjdRZuBsvvm7C47xLxR1D3
WeoVpXtNYelBowy3SPaiIEkRyOKcXv5kCD08tafHpZq8SfbF6mVsPOrzA8JCKDFdupTOSFDW9kPH
Sdsq+kHpzg/hLZo/ICeASx7jgtJace3RlMjs954MMy44QhWdg9zIcUag1zcs5Mw8HIxHEA9HHNRl
B508ax7ZDzsxwoFTAAL0IHMLgroDMiEc/hBKX+5nIX+lqBM+IOWcttqt4ySYTneQ4dQPWD+2PLgE
ZtJmrDdtASdqONcbJXpdpQixBpWD8htFN7tSsGaQIPfwVla3FplP8b4ziLaU0yDBHE83h9PXSNY7
04/5MyEYQ0oWbkjazoyAfph8ICVVvSYxpS10S+hZjBwR6QOG5kiRNh6DjNYQxZmgN2/9Mg/zdmMU
OwSJkD2Yh7/ECfQ0mGdyIWoEBshGBI4anUKDAf0xD7fMYBMJ7rkfWd5D2JeggVHKQZ4kDo7r8ttY
x5JqmBVQjskLV/uqk5dsW6LA6uuIcWf7Bx1ROGGcI6gtONXjmUafe7InHV1axK37PKUY0omQAb8U
Odz8BCQAv3SQOyvzd0HLzjOdqPmFCVhueIMp8vRhjvQoi+FU5KhAQhtBLZlyyS7BDqqfpnFqRb8R
Q45sCdEN9TZdVXJbtxo6QWKZH04lWXN+5GgDp9xj2IgnWB4ofu3VmLMcJ3au4TPzHj8YGxFMZebT
UcQxTelYvAdqunngLwsXOnAKPwGhhzTfeyt5RfIdCTa+OwT5sDpv0/mVi8bmIGig1GFMLoSjCIcJ
W7cgxye44yvHA+eT3R/ZN2aoUML2j3Q64r825MN9/A6awDfkrxx4rtCayT/7/RWOOftafyub+f0L
cRD9w4K86RsuKYE4jaA0/UwxTI8Dk/Bu4NOwRN9IC3R2eyKW3aSH4jlDMIccO5lZwrtP4Uy7xHzW
GaRPxR2PM8ROX7hdhqNwjBn719qvBfeOysjF3La38R1bWrrNc8raAysK4C/o6EfzqCZRRcZL5Wd5
LA55yA3Z/VnbrMmDoJ389eAl637LBB9zQ6SHls6xRH3oZf4eUC9uSbSPdixuUt3WSEawqhuv6K4z
qxK9EzhEZPIekIohe8HKRFXoQv1wfQTATd2m4Kyo555geZ4O60Eyn9lbfBORe9BcMGPV8xCw4XKu
r4kdE5u1L89sXnYkPXGKR74Am44o4WDLuE/TJnFaiuBbaZ9AlCo4j5/Uq7/p1EponvcQDipCWiAI
ZJ3mr3iRntnufEtB0HDq0Rv+ztGf/Emf0QfbVcgt4t7ph9/ricdj9iV6y97yOfaqA05+XW/ux2g4
ltnHYoSd7HNTICL5uILuF4CynJHXZS2YDhcFh8p6z/6s7Se+hK7BRv4hwSTcci8qvozaHZ5lD08H
A4lsEjaTtOp8Ymn1RyJV6R33Eq2lj5V8lnSBfxS3zLgRtEdyJej1kHlK0Uz1RDxaBgfR6BQtQxJH
adfhi5KspqJ/p5kF95PQolJXRZv0qn90tc+uibF/gp0fcJo06/XHGP3YA68/+QTtI5wEqIx9VIHk
moFRbQkzkNlRUETUj2nxV7Ktd768n3wgeQLHcbPCQrLeE0c3iT3xVfBhdsOFX7R9f4rpDnqZntCj
kbdRm9h4s6pyqqKN+KGT+9BPJvvrhwW0ReAkdWRUrRxM1uDIy3Z08892jzxS/aohfPUV1SA1nALg
wujFvnUaKeKoTkTmBYG1vV76782XFkz76TXZRe/tZeLAJOhEGAN5MdNOnp24d86t8V6JqHI4n3OY
tTbpRLvw3VU7BxfCRSQ7dzns6R/MP6O/47my9hXLq96Q5srTM2SyUCSyE+msSi3XgJpg3Nfjn+lz
pT0kLEKkA1+o/3iv/xY9xQ/yTcRsQDbrjqKqk1/v59cKpup994w3Mlx1jmskveRdT+IV8vVqA+KC
NGOPH0t2oPt5dDbciSZk9O5C/9aPsgusF3zzHXQPxJcolg3kMOUP+SPzmUgxf0K7Bc46CMDkXU5F
d9kDFUEZDocsD8ozvkBxlR/Bq0E1jJXaOGRASGCQ6cFOAwcmD7ImO36yNrj7iLMdHoBma1+UdwJr
aN4KFDS6g7iQa/ayfZcD34Sm+1JH3qSeaFar38n51gZoGFqzcPa7XfFm9se5fWHWDyIF4GGXj9zq
0WrxBO63ioOgIQeXxYBbebWxFx9/yNCVeigae4gJtOXGf2RkLCA46z9PSrQrFA305gWA5Nzt9NUP
1dMTKmibutq8roqCyfe9cEdhx3cMZPyD6G95ZNV/kRux1GDedOPWNLw2cjFoe2L8NT8CXG8TwROF
YY1cPqh7MeiWQEaG6Eqxow/ydLjwJTkPPF6iJRKWdShEzpaB7iG/uESIwUVO/96/88+acdto79ZL
U75UZJzRoNI/BgFdK+GJdQ9zbh6MKC96/fuI+VlqDzcMq3Ek0jDLT3EabY4qE/XUwZ3vBywqX0P6
mqiNzZxg1XF/Ux8GdR+lvlRzremND7sRXOZoZLodenPE6yR05Z2GdC7Rpj2/C08cQ6CQsTAgTij8
4ETVnhxvkJyrAjl/SnO3Hf15sw7IlSvqJgzpqknHWUkUzYkIOiwlh2F6vxawOGBuz8Tq9bkgqtGz
p/nGaCFM7fAk7j7mKllXH0YPvzT6GC7JF6ELfjG5XAxk6mOWjI2c7Qgsdj93RII+UvWMi5mR9KMm
hITTcsO6zX8KKRh5DUwfy46e+u5QPwiUSWqwtZ7w2u/bLj48HmRjNhKn9DtCgfNNoohNizOpmUjy
82BLaI9cEFiRQFTd8V1EepEobJcjGJe9ipQp0WNPj53pCU8Mcto4GblC1bao4Rymi+ohMd7Y+NU+
m0y59WewZChoM/tIVhGDfuDd38kLSw7Zf0IhXAqJnBU+gs4cvMXEiqA6PJwRiDqk7DiAmrILu/uL
miseVa47pNzVcJo8LSIHg1sCMiIbUVVzq59Jgw0G4NklDrPtH+FMThSTEeRJSEqJy2KC1GCcfmLS
OX9VDsUGAbfKrxYHtwoicUYUYEpOiJSHBEnRx2M6KO/lMfc42z4YNjF7j/CziL9NMjQ54jeuIN5m
2/xIr3m8xTRwNcVlvvFJmBWNgF1EBRQ39XgHPfWqE9Q6cFKY1V65qagWY+CuyXl6Sud1BeZvUUaQ
4EWHLD8aGgI7YLDOWC2ZkSG2OCsbqGDfqCRrjz0i9W80FV55fR3DsuP0txwJ9PO8YyOTrAYJhqQo
C5xMk8nhg5IbUrkMCLarwMXKPQL1NRwBuzF5lmlnFiWlAH4IrX0vHgGlNoqhxK/5K68lsdPgXOSe
rPnMO7OBVDjvm0kJEVajGGGcEjy+xuN9dNfioMP4CKjLhXKWN/BRVrmNSY5q71RnzG1pfVTC3x50
zCNa03BpSK591q+l5evxpla3eM6dsiu0dwHTzzULkVu2AWo39zaYxce6eNI18sBkE1oDfgEiwaqE
PcX0mAfVEYHTj4RtXiK4AicBS+WMY6LGtMb6gAy5eq6VT+YXRWI9k09ndhsSpM06Ntxvr1z4QiwZ
41FjUuZX/lq0DmLjpeyRTeR3Qq7qIs6OCpcPUl3quKGwXrG9k+96/mZQh+mDt/M9a7iySmjShISf
pewYVu6I+6pxd0ZmxBWUDZckUa+nBMafF+A1az3HGE+chYw446UKsD1AgeCay+oG1TYXY5hAGkj2
EBfXzCIpSmShXD5TR3loRKRkU4l/uOs7ycYmfyPtzwMun8w6HYwRPQZIvJO3xlJy8hFSSzUH7nqb
hCjVukqYM+6VaDDKV8+RSeWcZ1RpxxZIaEg2H8j48SncALPejw53xdpqcZkjl6vnGpkirAJLKYL/
ZIZU4Hx3KVFercLhjr4SH3zCWG1E4a9K2h5NzI1EDm30yZOQqhxMb120pqdLf1grPCTlKmvrZ//z
zXyD1W+5BJWwGqQbhAXUx13Ck1qxWxbq5HGh3OsDRFBPMBzM9Zbh5+s5+MvzYwkZVt5PZXyd0Njh
Tdw7zWtMI7fDolc8ropNxF94CdMxBTNNp+l629ytPDtc2r2jj2UdAq4xRQMPS167fBx3zpu4XhbB
Okk1sE23BNlmrxNIDIpu5lq+ER/dPgoJNuI7Zw9eEokWx6Rl/TBd+WJYXA6LQMTk873cDv8t3ZkP
1EnzIOGI4iV5aqJmVT0b2pFdoalbtjwtV722HagKaKKN8iM3C/6NSeTD1o2R0l4aNJo7NBTrXo2d
Svxj+kwsG4Tv4IVMO3fIbao2dzTqQfMcyxsB27Aglv0M+yAvEpHJk/F+3XHdyvTNbwq0QCJ/pqpr
udIr/d0kT4ScZMKZNc+XR6CeBaCc3sM4ZT26bW5lnLifiaWEP7gxlj3TwGutZU2gRABTSD/L65Ja
oa9k3HF3WKvAOi/Tj9YG4EYZZa6C1zENkhkyDQspBVTskMYEMalceEMi7idrT72O9cFUwusYFUEj
BXwTNXfa2bo0zAS2OkVAa0dvnYTQ6+8C57KXPYUNtkWOPMewY5H1p+GFAmncOutezJz+9Q7Ec2aM
vaTBbQGlE1Bio70SYfLSVZJP2N+5Ovaxlnh4jgjRdRldZhB3Sw40UC+L5WJOrIHW4Y8MmFiHROV9
W6gHIG2i7Js6lB+oyHrJ4j/KoBLRgw8sxQMxlkterPmi9s4cc5lj9MreM7ozD7ndFcFVO2A48Msj
aWOMdiu4EpwqqPOgnMC629GdgX0geALhuNTb3+G30QGGHBYyTqLP5qLO239GGFsqIEiaklFFTtsl
Fs5bBzYT823egnXjzh6Cx5SwFxkfrQvYcHQrsQXbk/pGDo/R6BavyumwclmFYAoMGdpO+MKCEinr
wmfqGCiq1krigdW5A/hkYLFAPG41bw2kUCPnummeYiuWIWMqqTga6+JgQ9JzWNs+Oblv7o95ZVlG
1O3UNT853XfWrXmOuCcCJxZjGjKwhHlcEve/AoIMwEUOHewRyXw7rtbYFHxkqoZtcVmWHV+/LoKR
VKYzMp8zKu0gTgKVLCdRGR3kVLG8mY4ldIlqexhpDLMaJ8B6Ok1Hvh8s0Euq/2EzWrvkC5Rq8bKu
V9gBCVLN7UP3s/JK9MAiI8AlBlaJ2qoJPhwIRvfiHHmN8C6C8fzdduix6OM60gojgFAkB+QzZyau
hdIBhXPhmxXLbaoFXQOiwlsHXHdVKlKWo70lxA7YcuBdVBhBT7ko8kaP3ag8A+lvXsmzgeSwzJ0k
lECjyBA9G/coYBus+0d1GhN8oVsDvzu10I0Oe55gqptm1zYEFSgbAD52pqfojREV5QPIrozMveyy
AypsiGxb3UbX6H/YtOZtXdfKM3NJolWkIErZs0kReydTiMt299lZQ+cDuCSTiwUqSZMC50J1gXFD
oyLEDsuyhfUnxG+eDPD9Mi2mTkSNfNxoalD0bh57mOdKDVmG3AVEGgTQAo46G7T1MoKSK+Fuk22t
5An5TZCgscjm8fosoJWCnQYi08zoJf4UvkCsYMbUnyYUrM1svhSV1zGmuDfWH6N9rjsXDOK6koYt
yHLEEZBKFA+W4HYMz7JT4icqe3GzG5PdA+V6hDj717XqRSohgRsFH8G5tyG2Sibl1K/rmr2IZpf6
SRoBdlklqJsNC5OpYMmC+CclBffQ44kdqJHrw8kybLZIGV84jEz0I4S1iDeZO/6EaV99jmTbPQs3
HpvJlo+Kk1edW6i3zBoneSly2odC/gILQfFY74JXovOyPtRdeHNagJHJLgFsbdiztVk9afa9APbz
g4wIX290LjuPT6bixLkNTyEfILMaKfo/VgOyntn0EctbLAkAZfjmyxLOR5pIntmWgNOj7q3B0Hd+
PYYyH7V4fep1/RcLnhpIpDyzdXtY6mlXWLwke5m5IcAO7Aqhc5fG1cVAggiUfUlfJB6Tsww0S1M0
3QgPXyR1Hru18MzsTHevHnfqsiGRw3AL0CfhcWFYfo0Rm7U+3T9YM2wprgxLtIzrZPMiFjPGCMvB
FMViIN63TBqWpwC0gvovG5mbTN3uE0AIBorzTtC2vHwIJuJm/OW7U4BZK5xKOmLGhvTQmuCM8c3d
mDbImrWz+j6cfSTLeMgY4pyxW8SZGPVEBUezSNuvRQamlXcVMY05YMYPlsRhR0tONsMsob6tEhXa
bfX3+ChckDzAhNyXjv4OAMIr1X45svrjyRGHLXuGfNpd+XwBE0BJBk+Muze+MPIncqME68Sr6/EN
8oT0J8iiu6OtMIO+A/W3BWlBMpnDuSXDRIf30jo96o2+OVsFcFJVLW1LxHhoVkpWqNGrUGn6mcFc
HwttSbVo1PSMj8fANs3ShUPbyKCE4SmY9elpMaGbMmEeDjWVZJOSjW6Rg+SESyYNal19TutZCaWh
UkKrkYCRZYCoSrXY0rB2zXraKIr+ISPHwJoSm3wrTgmFboGmllRvS09o8ymMRGMM4yGKC3uSZXbS
pIjOKGLEZ4vEWatLU/ho82Od6oIvLcxIN6mXSZ+gHoJKgcaKGcvVI3Y5Jq8NIhjBnT5eTquoCo1F
+26L+HOKOGRqhdM5WYpggE0MvyaOTYQ3AE3DrmvdvdyQzrOpVL6+vvP37ZGuoyaem8ffp9pcKXBy
xPPv32AlfSAxgUe0tgWV8tyjIK334dSkDNkw7lMZmGj+vz/keAGI+fu4TwzAoHJtOlLDxm3Vugnj
PPmfH0oXaFrFUYL4K+6G+PLvCzI9+zIf+uApZUkRaP3RoqUFF+n/Pv79bUTbU4KycEtnc0XdQwPF
+PvrXaz4VajqLCjLZSc0IDuFvH24szqjcW0Y7JEUvL/bR/Ao/V6tKYAIbZu8h7F//fX3yX/euL4b
ZCd/+ffJOo+2Y0sM1nfkelAyzZzfb/79ka0zk/9ezu+vv09qdfNuiVQSZ4VupbgQG+JKTrp6Hdjf
H9P68D+e+/3D73PykGyUTE8DxZj2hXFHB3qMG6AuDYK0dE4bSUwPdd68taLcoXybGG5PfUOOu8kV
RzSbZR2UubUfMlP3tLtRBTDyXSYyMwtgMc1c09sZmYFy/tvdxZbIL7rFWn7HI2jCKrJ6b2o0CiML
mLaMFFpmjAAIxjI+lgJAGQUidKleG+mSjpxnbWa45B2dTQY4fogB7PwxmBDkTae650AeRc0Zyjuq
WvqqrXJ/aue1m9BU4egazWVjzeat6M6tRkJQa6XyVaQUkhKuiyncmLHZZIEm1xRCSJKorf78kKVT
Iz6qQIG6DNXmyO5n3JMHmMNAa/UKwbJBJyQgP1c9YES9Z16qcqRV4/DSgausyVqh9hUd6mLYaiOa
xZJCEa6FLWweqBqaxFqWBqXxfSIPVaueRXOfV8yMdPyAqK/v3RYqCLc19nkstUTkzfc8CBzQKKM4
Otm2uKaYngk51XoOIXoPDYeqQuJKGVGhQFVmgZTDb+BcrMfRdKeR/KglQvw/gQgpJCKMokrfEJjZ
gqdPdZivq4z4uTKMdCstYJAqssxIpZFIzCPKRMN1rBi0tplUMq9vikXsUM54myJS6zQrumNBR9t8
pT8QbWJjBPFP47+S/GkekUBgmcSOMVRqcK+ym0UGSENbdTMrAofXHecxKSnADCSr9Ih61EJuR0yX
CUxbFtPSNJSHopHP8hp10QqxNUkhAvWig9YAeWQdZ2ti14yCEYjJ9FENXLEg5IACoQxA0kN7Ejm7
jCEJyzlecOwBe9ZJ/mH0eKOidrMyS9vHAwdcodFoWqfxuwQdBQEwDpIgP3ZDQkt/A5fVzlJGGiVg
BRoNWF7v0ureSxXESVN5P9AONlXTuO/aUTmUco2q5wBCikIvLSjLTjK0P42sACUYUeYe0ooNZLrI
ct/lOH6eymOn6NY7+tHjonnWpMCGOZfbLK367VBrkB/VqB0K7cEwtAn5vP6qx5rkT1MDVoXN6zSC
8TxIKede+kCzPjbTdRER56QGjG+18V1CCYqMI71tcHV+NwLuXFwoUG/gjwhjWULeaABmKLpyO6Ti
LoF6ADLAyc2WRwFSaaJ5Lxs+8lSgCrT0SLhKnL8P9duIjWkztTT20fbxpIy5HCr5EsK/j/f/iD41
GOGIRKZDN8Zw8b4WjeGPqmTt27rZ008DP2WOSE4k/VUeHQ00NYkzjgBqDQCSem0HgWEWQNIts129
vpCaUFxeep3m2a5r5bAEHEGb39YcDVBs8oMgqYZir73rXUiH1OCIkfYtFlURFJUeRNKdk6DtLlNb
Xif9TksbJMeLcn9aVzqdupboacJd3iMreDPzGvGzNPHMhJa3iRaVRuqCGf9btdCNkTZTWtPSrNNq
U1pgPdplSncZ54jVj6m7RDR7T0TFK2gRGIjR0AHbaMZWGPC3NLkSfTk2wqIeOViM6PFf7J3HVuTK
loZfpV9AveTNFNKQpMMUBcVEqwqq5L3X0/cXkRwSuKfvuT3viZbCSGVSUsTe+zeLpAurS0jDG01V
5s1g5NOtGYZXMSo6PCLZr9TX924OeL0tRjSVieM6aG72QGVtaEgbhvUPsxmvkJ1WsNMApqEIgmQ5
zsHKcJuHSU3HjaEau4qfhpQj6O8g9C6nzvhtDcQ3MK4GcgLsijRtOozUd4cgJhCKrPlomcZj7WkN
mY852tSRwZ6wIBFVTy0xISQsu0zAm9X9uCk0jLaKkCqysoIIaywKA5qOWtn3+LLDVg/MYR35iBBN
ep5fz2xk7LRAiaU0bjvs7HzNq1Z8jJONHj/YQaEeWr/cecFsbHXqWXYS6d/aqaeoAxSrqRUNW93n
cfJeRxTVrrIh+jOFCHnoRvhQLAIop5vCfVaiGSv3stj71ZSuY0jHsAfUn6mASKiIkW7dst6pZRnt
Ei38nts9cR6VjCnV9niD89l0+2GlJA4qmVn5naf0sqyUcm9nLeF5P7Bv9qx0GTUKVcDAujeVepnO
Fr4fIypio7+LG90ATpull3PJthNfyHaXEu2mCWWXyqQM5Caave38/lsb680mgKFD4UGkSOAOB3Uc
7aOkWplO9qdxNPgB2osPSR0S6DBsGiNKlpatP7ZZMCxD08IvsC/tVeb0m8pCu2gwdXtlDYRHTm2u
MjX9rvUGGI1mulXQM4WM3c/LzM0WXoH7cqh77U4fDfa2fFo6s9dXg6p3O73MboZh/jEW7bHOGnIE
yWhczWq/M7HeXLdR2JODHu5NsobHGKPbVCswckOhN2tR3XRsKyfVOQFxUQyY0bq/0fEyJbRQ6uvW
gpDU2CQVqlZPv0H/OQ7TuFP65KDEtrd05gwWBBt6BGIqVlSw81pMBiVW8tc8LpZpbC3Zv5s/fRXu
Mw/7XW5qpModdxOxQ7/KAmAddtjtlMm706AhB3ntUTJxcwDcC6Vo4quybx48W+PTrpBV1GyCrTlw
X6KZ3WbhdkBlbPJUtR5sbJWUZpI71qYdlpO3SkaCQ60HatKGIE2LltycW/HOqFq3Np0ClHnc72E9
jkn+B+L+Rcf/xc9yfqrq3r0MIvTL8p5/vw3jZZ69aD+FR9fKwDZ0PyZzBMw6EQ3o22mOt21Vj7ta
GbEeCJHAsdmYB3X7PVTuBgs8euI11cqP+9doMv17j8qSWkQdcgKuuw+C/iVoHH+NLI9VXlUlpVu9
HUkDzMWmytjSJ1q2DevMvLWS5kVr+3Wts92oXJLgtTs/RT5AjAqWcDlNvMbPTtMsESFDBkjrKTdr
PkvQnBy0cT8ZEdpKJSVUNzZWg4bk8eAQ5BCGt4VFwIseLIqQRQhV0vlRR95m0LsfLDh3CMclF4VQ
lChxlGzHZen71q700u2ozS1sc5FjUov70cMJMwYHN6WjsBeH4GuRoEegmPJgY8B/tqtlXe2sSJ+P
TtRVe4QJSOtPbFjIELhh3yy1sTwaWmsjK0TpdYSIk4QxTNJ49vk2Jb/cwo/xa+lAB6H3g2g6KdfR
QuFhUJHIdxahviBGsrbaqDQrZ9IeDTs5zt1g77W0/g5tnXVSeHPGENJ1nU/OOJHcm3LvJrH5KRGK
ANWkGxdoHVDnVIdyYWu3ZMzaNGsIKKoMmYB8n5tNTAZciDjZpbVMg+Y67vvqewNscVVSX0fd4c62
a9IXZslPlrKh61Wq9JWWkxquzRzyXnHfxh3hsAXhDkbXJup0fYPn/U1TqdFVFyNUx+abzJnT9Egj
FeW6gYYNHJhm5qbInyXW84Rn5SI06+0AyZikpfZcm9UxKwwPBNSMdB0vj51MS4JH/nMtG29LO2ZL
qmSr3B6nldnWFnxsthEKX6YU8fOhIA+CR9Bzwd53aWTqb1yCqNmrA2rWQx1uo+oKwUSRUg34jBk8
4D7l2nTotI3fZ+6lUWTw3fhM5gNMCyywyIQ33ww1dfdVT2a30IurIhI0BACfuWZp29GfD6raa1c6
4hBXxNPGMItdAdD1JFBXozkDZwQQRkB9rSV1cttFXoy2NcX1RNAiC/zFwc9Pxk71kzWm4jZZs8i/
9KxxYw/Qj1ynI+hDDQFeXh+yXiXkpPzkwtRmg+3J2jXSCer3FHx3Lfyi5iSHO1ZoT8FT6kDBj9nU
L1DYSnaNRzoFDSzWPF31D5OTCL4A5RMc4h5UlbyIbWraTSmUcE22NhdmkM3LsXFhyhtoQZhOsAIG
GK9LH+H5sC228Bh/V5MTXXuohJE5aZ47u9zMKHaRckiH1YyMr1+D3PacJr+uSaPlGFjNqhscW4Mf
t8GquVJnAkNLJV/tqsDIEN1bKMI+rMibJxwkJ5be3mPPEtebegKOThRByikC9d/O7fUM/6VpD4re
B3tXjY+6OSjfCHcN1s6XuW6qS7PZ9jYSxJZLrbFT7orc2fg5gYLTUdVUfZbvtKWKnjsHgqFFnhgv
QxKil5jg1hKbWU7ZYQa/1T71/vidtINF+OTylUM+snDqCgKFV+78zhgoSKSbhOD+2ilrvi1VeN1Q
6VdQzV8nVdLDieTnhNK8VmZkHNvBElGo2l9PjQFwMqBm2LF1zlOQoZoB+0Qbso2TtcaNiXxYT3qk
D/xoH04K0Havqg48n3xOY2NexJbKt9Nt2W7byiuisjGakNHTGLGsqiFvI08LLzRbWOhDY76qNTSX
gb02Gp/RyQ7sizIwXSbUPwpjMJbtVD+rg1VTVIx4RfEis8L5SYvUhzCmVDj3lOVdb/CB/1Pq96dp
pkBdPYdRpS2NMaBICda8KYH/h1j1aGHYE3ZlCXqJxr3iDP1aRX2UugeeJL+GAPg1KqlANYQSZmvU
6bIOb9N5+j7PExQyVLvWXZEd8qZ5mEMsJtMguE+tx6bvX8bYA0QbEkqWpDkW/HVLrHZAxzXqdTNm
sENAkGgIWBuqe927yT6sd2jEPtczkgyZ4W0d1AYuPMt2wd72d42X9beJOvw2BmgkrgUrpI8866Jx
kuTeitIne/heFoX1Opv3eZTcZmNdbbp8pgwUj6LoTCWo8Ui3JuZ+ZEHCb7n901def9V61PLQrelZ
6WdvjYJSQmYRRCP6LT8VJATZIgzLfoJ7poDhW2rJIx+sftXFPkjJnO972UcvUZG+lk6AAil6HLXm
d7scLGXPqurM7qvXqNrSFtIgUTt//9m52nhQO2XpZfwnoVtRrCvsbyt9WeMgeqPV/ZWTZMQ0Q7vK
+YJfdtq46/vA2OiB9M/bz1nRk0twKF2U89WIusYl1prQDjqEIyJ7k+ki5yKIiUNNEmNqSxLiXYX4
3sxmSi+PcHwpXVS8u2GFAYfn/TYypVjFXfMrt/nF9cgv19NsH41UIyMdO6sG09jEIbYrXag0pgIb
sMsrKPoAxkcTJRAP3ha/Oq+PGS6a0QHrkeDdNPahzgcbqoCSTP6h98rXiDJl22Z/LH8IQMjDQa0B
MPOl8T31p5IBJ9KCeVpOKXXkiGKcYtpUaepfuQYLyndXU1PhwmoWfF5NQjm/Dx+7pnka+3k+ptaN
l8E0TrBtWKP5gXjxjKiSorBjbsile9xDSZvbFm+jVTg03f8LvX0UenshB9PW093vICryj5ptuonc
+P8u8/aQR+3v1/+6b3+2vz9pvcnr3pTebLTZHOFQzOZNR7PzXetNc3Q04EwH5TZMlpBQRaPwTerN
0f4b/23cBgwd+z+uaE46b5r732hJWxqem7qDUr7u/F903gxNiKefZd6QNOfupLg0nJRtvG6kuusH
odNUwzZLGxLrd2UUeytXjQfkhyg8hnwzNOQuHwazEsj92lvLUdWFPiJHpRKXHE3T5G307649T/67
azXvZxQUIRyFEsKXOLhpWpVwcf5q872sto44fOmLg5li9KlTaYDmtuMVBpT17nxIS+9jMzIzZUt1
HBtH4zEo02xHxgqPHtGsplxd4i3mrHUsRh51p31FLAvKFGVa1hPyR1AAknmYnsnvgHrRvMc+GNmR
x23rX6jObC5Sf/a301T55II4s0vP3+ZonoL/fW+z/zOu+55YZVJB7JI1ucB6isy0O8xs7lLNqVaI
D2qoZ9NGVP+oFL76q0yi+GqKzXwXo+mzS8UhxEuckldpXn4ZkE15QIOqQIEsUViGxWl55QVDspNj
6TgqQoc5XgbsQ1ajMbuHmNTfKih99xCKs3kcRxg7ZApLbV00RvPdQ2Tlpk2LZI2QLwmGsi8OvTj4
SsLBqYDE8H0HuzkEHRz0zM4WZRV4ayGbrwXtfAhKxbxHc7pZ6r0frOqxtu5DssHIozQPVZYhJhaq
Vn+HxEVzPYaXhJrNXaem7R3/DgxdUXc59ckB8a6Q4IkhFot59qwHd//uInmjlMy1gUbuZhgNsKNW
1E3bwU0+HmRfqTvjhwHZ15vlw9tv7hqHCUd3UxswcCRgvPd9hQKOaWuXtYkr0thMqO4OzbiI9aFF
kaI1tpqmU95gQ3LlalV0QI7ZXubuXNzpVKEuLRTjH5OUGsEwej2UvIpUiz6moCua+Ls8S9/PmkEh
AS5Gz2eOoetXcQrCgggOsL4DpdcL/Y44VbSHHORbkHnBVa+BR+vnELJAM4T3DpH91Vz3Qmlcde/K
hmJlr2TxK/6xS7xVIFD5OO6GphJBXND9XWDgVe+3+PkUHSJpWekHINdU1brgoceXNdWLQziFxUHF
0JmtPweSc5D4vRrotxio3SnUeG8YUcIWea6qfMHubl+hmqXH2UAe26uUa9HM0Z8LLwtnVq6Nrnjm
9eQf9N6sc7O+beaNZswZyhytUVF+NZHnyFOoRG1StCJEqk+dp/G40X7ZZRZCgrKiZREqFNARSXTX
lvKitNm4TxzfOGSjd+nGTjp/hyiL1EMVUTu8cAMqX5pVTpiPJdONN1tIFIlDbpJw96KPPQEYpaLC
4MA3mQpxEggCoHhM4KPbAkOtC32qs5dooOQRd+Oj1dQHJ6/W2AT4W3ngq+dvLfEdkc1MfkzObX7A
I7ERBWJEc3ctWSW2m6ZD+GURuPjqzm50+xUzmHtzRpA4Ywe9VC2SAsVcZ/vI896m9gTaRB7F44el
8E1V9KOKqKZ9FhE1kSr1dKQkhaErUqb6V/95R0PQM7RD93dCRLSJvCSGqSjL0CVlaSSoaeMbUWAn
+rn9deqH9r+cfr22mebkUqHgtcQeSn3oquCOLOJ4zKIohkgINK3JLv1i8pcErMZBHjR7NvmGZcku
F8kC+fOTA0YmQZy64opRqf2lnHe+7P2Kc7+lzwEYhf/sz6jyel+h9H4/uTXcrL4YbiO9rne+HUKa
sdsSbDR18tEIvmeeEm1MF431oHbLn/22jYLkZ5PBEMUXxEVFPmm+K/gaZiIFNLf3lIryGwXZurss
7PbB5HRPk2WFV7NNYkNz2u4JZyv0/esG8RWrERgcSDhaTWqSrHj43PsNYniqyhY9d6f7LKluHNHf
uGOIiszsb6rIyh/nDh6O6EfPy8EOPtZxXEzCZ60VGVC4p1OuXPUdCrGyO+gBJMdl9BB4brttTXyK
2C1Hz4YeL/7h6XOFxcbHvY3nOAZfPNNwDXY4PIqMf9jbzDF5VFu1o1csug100Fi6YjWZn011ti+H
SWfPUPrGXTe7LOXF9Kym7PWVoEVko5mMOyrIjxMv7EobIEhOqZ/sajLaaGfWb2eyT3GzG0IsmA2f
++XcsbMpisp55+HYJpYyav7H/+Z2sk9FbaMMu1vUaJFU6Lphp7aZtUtq6shZMQdPrR0fHfFyWxDd
KhwMH+VUPTTfpvYz2rTvUwsndV4LxbiJQUQ+2v5ULJGwCBd12AYYpismAWF+48J05ZVcDbFJ2VKc
qSitwwPpwrezz6Nf5ynQHcak4IrP8wq3EcKtnQnLxFNJYc8fD16pbWLDrjdf+s9zqRyqO9lElXZH
xteHPDGhdHeecr5W9llYBOpDOl7JS+Wg7P96Weapd0oC/3osILfO6fSNxTMG5qrVT/YkbNRad/gV
lO1+ToIQGh4RWBQpHSUB4v7W8uo79EDrS8XKH7R4JB0UqvrDe2v2AuMhiqoHvc/ioyZaYky2dFaq
88z/6DqsyT/c5fznBfwJsvX5T5AtMfb5T5czrTx1NhQHu4tYi8K9SzYGbWUAAZljBnvZJ8/Oh0QO
BNABbG18m/d3k8PR9//BjcH5bH5mEjsZyKQTn9g4dIug5/OLPIYCPVQbymsUq/ftXLu3rhPH+yZB
tkm+0WwJXrrccG/Z+kT76r3fpb957+/naIAspE9iC/EyOmjMn+fLfiNwXlL/Z1R7d16bzlgYuujO
++9P7elM9KlzUy3jCGw8CA9VeB3yUMtheZBPmzyTE1kdTRJhJneUnaebuxokr2omT60UbIqrVMLE
vHxbiU0xeWkVs0kjWsimmruQoJF1l61CzDB8suTRmBXbyHqeW9wm/MnaplXbHAedalkbJUg9WEhP
+/b4nLFNXp5n2Narb12DLrE3mEwkwLZtNlnndmn8w27A+ix5L39FEeziIarqnmt8/RXLbiocvkHu
qxKkmoWAlkZmSEaRhbZGE1v5JhtJgpBiqXwD+lXcR9PPPsN3sYkDEH81u8L3Zumr/IXjwT+NehHI
UA8Zb5X1xporfWeYaXDVlKq+s8SZIfrkmew7jxalr6zP8+TZEA13lB+i3eBQ6HVMPD+oXDXHZA7e
DnKg6LyRoPCvPjllZpGFS8dAaaXkomtxHS7Lb7eRs+VEL5m8U5bmkxr/xx2X/a9vikNwaLo4ClgY
lzniN/iw5AVWHynqGBqvFpqGoO4jjcL0Xwe7iXhSZbttTXaHZbA02gj8n5giu6qcHwZDFVKukWUe
lCgxDwkQttgIm705deZBFwfZH8VmuvQmYCdfBuTo6KVEtjqAh85TWkQpIyc9qEUPi07Pnqox0jbg
3ZpjM3bN0RBnor8w7enqNBdD1uRodsjMUcF9mPXCuwHcs62H0ngwksm9EWPozX8Ya0TLNIdvRUGN
otCVatMMJUKA4iweprez9P3sPHo+CwYn3iY6TqL/sB+Rphb8QfjRCssA8QII5yjTBj0GVMkzvzjl
hE7op/Gk1q9Jm8+Nib66h1rNpOxTt7oplbHfyNapy9GQ3alx6sQExEVq4NQWs+V4nETT9eDU2Fi7
yt7IQqtfI0H74TZyQM6NsO5ZtAVMZb/EFSUuZuWHpcMWLWuYiyRIphblNVx9b0adpDpq5KBT21y9
V8N5xGVW8fcV4u8bPcqrjWuHxj5h0Vyinl/fGxl4jqkJg2dxxzBxkAiqd6YfJHcu5ilrUxGUkKHK
XkxVRaRlmJ6iPvMx1nCGay21/Rs5I60BnqYxWgStfFzF4zmanbpz5DM7VFN5YRlBuureR84TC0qj
CyMgJwqMtLn1sOpLqzG8NysvRIW40xeR5zaIfND3PqMdoYpqow9tlvjRIs+/0n0fLLFoyr4odZBZ
9dj7OTLiDN7bOZHarZwo+xQvhlKqxQ2Oqwyc75XJwDUX5fhGwcYKk9IK48dDF4zEw+LM0bPiUFo5
RdiKnPHnfjlDDoor5dTzRZa4shZXvt9WzpD9cpoejafbyq4vl3++beMV/7Bmu//ytbd023SxVrFB
bpCW/7Jmt3akxlOS+y8JEHx8lgAddigKbWeVMN3W3Gwrm5XlwySrY1inMzEgxTqGv0yMQS85l6fp
ctIoJsmZ5+nylrIpb+mW1jHVwe6ixzwdItMQatt+2h0Q9xc982BMh0R2O2Xsr4IBxDqAbQSjzuNk
bWGUOWmynrVoOpyG3+6ikUVC7Rxj5SJYlrXbgedTunqnxQWFb3kqDw3VlS0S+7KhAmrdfZh8njaJ
kRC7mq0CDqcsuZ3sOp36XcQC5Bj+ym/SYt/k+YQYB75aDrm3veyTB4vMAuqcYo47oOesouBrY4j4
1neeGHrt2x1kn1da3j8ZIJpfgn9HtfDMJPwi/ucL9S/u9oE3xxYeRMqvBAZ5S+7CuFBqt0IVoRsX
co04ryVu740HF8UAFhdEk5kq15QpQ48/mee3+bJPXjlH83joX/iSiLuKVep0r8/3P/2hUez8cfjJ
kzFrKKBx6J27UDWrm9OeQWwcCMHPPYGbJTeo1piUqEZ+l1tg0Na9p+AW25hgQAPfs+7z2Y63dkU1
TI6icgpsigtMn++A7CLjygUonKVQy9dyb4MyfbfgnSnwDBTs6qzqFjowoysUoY2H0P9rVGbez6My
8y5HVTH5y7VaouYPRUbtdi7HP/6kZxCIw/x0UIL+dS4TbSO75GCHVv0m1us/mdbkN6mqzwtR8uRf
khV5h/5JsOjFzjHumwQcyWQdq0nttk6DRZ/V+MFzAz6o9kPjaUZpOgiqYg0qGCmUsg7ve7yw7rVk
XHpBqxxl1xiNBRtZ0DQUoFnjOkxDvbYDQqxEED20wjtWpuceHXFWWgi9k01JN+eBEV+uPdCcSznt
3C9v0rU5NWlxvRwgVyg0DBU2G5FvouZVg/CwEnZzsfB4UOyXdnLGpwmzhhX40GlNVXB68rviaHfu
cJcAV/z3y77z2WfKdMiKqaapmhb4WI0QRlRgPmzJusF3a7Wax19jTaYfrv6oIG9gjtaefdptYWUo
jjit+cfoMVydY7W/J23bUJNEcF425aEvv9n5XN3Jhh7x3ODG569kM9Rya49d2K1sdX7e3/eR/ydJ
q26r90p5ILdqnvJcEwRCTCqVrcxhnXJVqetRMuxR9jnPM2QWy+sAK3kWhcVruQnLPHbKSQnNRu67
is9NJPCRAnagXTu6tTfA7Mjkvjwg4n8T9HUJsJ3AxecnWKZY/gIDF9WAuLbP87FzMy57dqPXZjwi
RCTOMnt0v1VTvRtEnkb2m1NiXmMziiufW37tNwaV7VAMyWnQ1MD/p52chdXTx8wSvyn+S7ah4nxp
GnjMfPlN3Upv2qmxi1/NBAQ69/1602bdIR4ntJTHPBz3QVGPe3lWJHmzsevmQDzXWNdysmhmA6aO
F55xhx29s/cKfPFKzwuvcW5BBD+e7aWTZ+M9KwveXlGU/XQy1CO6EoRxDf/HAab86kyomuWqddDJ
Ce5J4udkuNyJuhI7kgrgi3th4198kzt45Tnzust8/SLs9ST6rVPZXORATS9nsfScD3YYNTtXHM59
PR5AqjaiyoqpGYYEPu7gRW9vcr++yoBaPhpxWOCiYlobK1UMdNbcna975V2XTsNdjBksn8Dke+kc
8URKdvxV8D94P7j4fMIc6FsUu1NYtGIA1UYqRNjrrU9hM4WnbzACAP+9B9oyNj83ZWAt4+73ubJL
zrCFcJTVt5umDKbt+QCwZNpmmFdm2D1eGUZQVsBI/ppyajshj6iNda8VD+ZxtodFl2fV3hAt2dWy
6mzVdtzLFt+Yt34YB1DkY5Q/zn1yCjWcZ62bmvVAjrf+FRsqpoXtaG+MHBnKtJyCH5mRG5fkLqdt
MWX5o1ajICb6C98vNlMYx0syc+EPAz3zi8zWvCPAIftWM9sHW/TjeEe10hv9da44OUWkKQQ771ej
BgV1HOz73Ciih7ZYycST2WiyITNGZuiGYkQ2MA0iVYuusMhryWkBLPbYC//BhNpQKWl/eaX4Njq6
7bg6Owf7q9f2aAx56eWz8QtzymbjmKq7kwcIdPEK0DNiiu99ZgiA+kInEX6ak6epuuPNs95nyLlf
mnK+pU5ogWT8k5yqvcd2ZAKN6JEYFYfJggNqshM5d9kRnBqcJ3NgLIV5mhaCk1zZauNeyj5jSFBU
rEB9qx6MunJsso02Vt63ylbUpW2UVHRFs5xNzK9bF0ShaMZTTj2wKNFtEc3OtbRjr5p72UrAtH6D
eC4b8pAJ0aA4dm4CL3qJ1SzfZjZJ584c/QtZAptEAPKlTxV9gDU/zjv3KRaV61Ot7ct1neFOW2sA
yjorwY8uQVAG8BM8cj1kSZkCf2+Dm16kVqL+wAFjA1DYfv08NXFYfUwx1ar6fhGN47B269Ch8tKH
B1ccKpV0rqqGyO6n4cG2Kvy25KhsD+54INgzNwpObCo0SOZ4vRUeaiVpIW4izvfhukpBDjN1wQFU
YZgejbl9nh1P/R7bbNNM0IGXslmXg4nzaJhjocZoo+MFY7iDvz5NTn2UzVMoMrKJ28MTtLXuaAc1
GtAJ8i+G9bvDJfPCtAzrfrKqaF/aQB/FKia7qM1tiW8jFMo9Zxck5p05FdQ5ZUCmZUjwlBq5pHOk
dg7L5KhekTf6Eq8pvlpsRi1ygT36fH3aboqvq8jchKOKoIsOF7ScYIaKQ5DBBZDNuUgKvnbe4twl
z+Q0OUM25UFtnWaL1VezpuoeweHq3LXuO2i0FVH0ZBfFhFnMNO+TIYBvPh1Dp4+wVBNOCD60G9nU
vQwJV1vNNrJZtPkWQK5/F9fxD7+xf2LX4CwC2x+vvbDIHtow3eIPNz3L/kj066b6t/0O3x74owZa
hKIcOtoeMs+iKWuishoqB85l03NfN7dX5axucCAzsD8NixWLH9w50TwfwLG9NX0VjRyrMtH5Fn0B
uY/pNBuKbLyHOuKXlbGPPSHWNJqgb2fD3Y+E4RfBMFQ/SBxAsg9tf9uTmXwoO5+XPap+mIliQgnG
n7CZ1fJHpZv7iJX93jVD73T5LKZ9uTzrlIXsZ6tkghmLd1HlQjAWUAd5MOB0XsSZY1zLJjsB7djM
muAqYO+WO3DbZ3aJoP+RQeoeItxs0GUU24SQYuNijOB59DEFLNln2aBHdefB64pP03LrSXjnFRdh
qXi35nQ3k9zDM9fLlUWiI2tiGV14r3qVLwYrgX3we/v47/fRmiUyBh/TZzohPBApW9WwDrOIKj9v
pJ0MxCdmueVz6ZvQ/9h/bdU+ymtUFjSOp3Pbt6xt75Qq7ni24I6JodMEOXQ61Fa5jgdERyl+Vus+
y5GHERFYKZouz+ZShlx+YZfrQmnSpQzI7L54G437rLjFxHol8QsSzyDPuqZ7qJ0u2pz7z1AIQHmn
QTlfYiLO0zx1eIjn5q7AnGjOk+gBfOfS6bP5SddS3qkoQ9clqKcnb5hR6CTHe0i84TRNgYO0z0YF
UW9RqWB3oYKx1nDLEE3Zd94JfalonCd/2U59aZ7vzDolLHP+urPcXkGE2bVG7B69sT3IumQWDbca
nLlHs7aqJVai7c5TEm+nBBMSLUqcPTVGfYgaEvydTBDnQRvc+aylF1rZVkfTYu876Oo1q/b0ZDQW
AqhYv6HiQ1NO04Ey7UpNyHn6SHOQIcluzs9yMGUPfTmq16eH2bDL8crIBHZVPO7y0Iqz0C4euqFQ
r8/957nynqeXRrGK0/3iYkLUYw5rFAzS5I5MtIatveUtSyw17+QBytDznJnTVrb8QXNv/ORJNuQ1
oePj29t6sNPFNX93nzFHZ/bfv0CWQA1+eYEMHI8tD5CRIdJyX6KWZEwaYSRcPrehnl2Tlwv3qekF
+7ERpCaCj4XVWIiMyM6/G5YDbWn9aBqzhOxFoNl6x84O+jvZSGospXXfDdeyqYydtlf98e4U5CaJ
+rvCbW7X1651NSF/femPowU/04NTbFRlsRjqyb6q4u4xIvRZFth4LloYRbD3Bgxfutl4dHMzRo6S
PlukC+JJoRbnV2vZmidMRMDagW0a+pIvYFE0iNr7nnnrhvNS/qUyncyDmtioTIhY2y+68JZC9qVd
BMO9nFGbkGiLPMXPTfwLK8d2Ifjz6MimZqSA95NoWKe41O9KzB5adkt4EU5kFauWPKMWqhCcOyD/
odvlCHmKoUZRn73SNdENDmZkCILwqphyjLnHUbuDnYngIMmduyCBEzCKs1j0Fb6LtovctkOf8Fgj
I0rpaXhjhTplE3FoKupLsp+gDz4MrTlSl9Sxva1rJ87NrPQ/5KejKYJ51ZdKttbqAcn9NrY3Ye7f
YobX7CVkrdXzZBN6tU+xkk+6PCiZf5skTrOXrfMMCXmTV73fQ86IAgDuYLTRPP0MANNxE963/uuX
btl0ej3ck6qSjfMnU34f5ZjfvZ4/lvIMj7++cWv7IBYrCPbJzqBWd03cCBgmtoa9qhWAZdx0JN+H
SMioWvH3LjQRBWqr4meVtTdYy/l/7PZXn08o3igafgYgCF+bVnvObS//ESQg+xHDMa5LnYBaVwxn
P+mxs4+d1tlHoPU3uZbcukkOJQK/wbeB3L23Q/aAvaqIAHwUSjG9HqzPqbkxT1eF10NpC2/dIDRf
3k/SID71xH+diKFWc45K2CdbWzCDFGzsYLjXpBY7CNWEInR6GgjORQXXdJUPTnQbxZZ1XapjdBF2
rQpI0LQCCIMJeudic8DXp76Np2OquOsK/Nru/P1z+N9Ysd/D1kXuF3pmh66ydODmb4YoSb8x/0nz
ze5XF0Gg6DWKPZbpNdeOWkIsqakhOVmDHCUzChjdi7auk33Wdc7B9s3yMqkcfaO4cHhxsra2JZHr
thYH2Twf6gojeyPF/0lMk4fOToa1MdXR/F2rm25NwntJ8i086FQjb0Yq2TcuhEtCKnSMe8eEBFm4
cQ8rxMZOWgybYmI0hjGRR0AhE36RG6V4DPeGBzOnxh0zy/NdmrTaqtNqHh7TNCGe+c5j5Vgv42zl
v8sELSoPGB8My+lKqerxV6KApdC7xl9MJMUxZCzq+0KBSK3r9m3auNV9EXfRUu2SZCUHjf+h7Lya
42S6tf2LqAKaeKrRBE3QjLLkE8pyIOfQwK/fFy2/ll8/+3t2fQem6MBIHkGzeq07xJ17DjTIWsug
6goNDGQ7EpJQwblc0zN0/kP0RnOZdii/yewpS0R2QuOiuK5s8LibusXSK84ph0QZxRXdcqihqFPV
qQ7pMvxxppsY/VUFxZfPOarJcutsPWvU9mkQmUgOWU28j+LkdSxH/xzArjwPy1ltxkjvpdWE/iVN
mZbjLmiQ2mD34q5S3JwPvTdOr3BJ2cm4L9htBwcUItpVQYqnzq1kfp4L2DO9bSb36hBqT31QBxeN
pPN9ZxfjwYAM9DkuGhT2ZDWa16rP1NuvXjkmBAqunMZthmj9JMPqa2fDi8QcvTzGUndvoYDLFXdK
/u1/mVEhYLKRlfUq2J7dh+Q/ofRg8bC0Ehu2+e/WMkakQcl5GSsNbf3ZWsYmx0l/5CRxD1nZJ5ce
zNzH81ZnJP1HMqEf4boCHhct8rwWgL2gym+nztCebQ951GYeHgOtHe51o8Awr9SercIejzUclSu5
zEoq6W7RMKnWajRLovYaXRHQxRUQAvXRZpllF6Pr/9gcDHLAQChAeks98Uko8HsL0wRjAk8cx9m8
73N3zvjLxDC9HEq9hoR4rA7US2/HCgNovF7PtgKuNO2i6RQjZucvwd9HZzbZ5XYwKaUGITpBs6Ox
NzPT4lKJoQAKq8lzEt2ons/uz6mRYecXNZCh6bFM1V3MIQdoodYuLnVkViPRXoEuzX60gMuQqvjh
5shnGE7XPdlw/dfS6OfjWBnGwcWOql8RJOIas4B8RAZR0JmHJz10m/0Qen/0W6NITuVcvmNPLe55
+az0TPiPKtNSerAhY1ndq1YSuK/GEAQfeRmTJOhq6OtyrwaHsMO/QJuxkl9yOLFwum0So8KmPs2Z
mgnTHc1Fby5oN4NRJqQ0fWrFQWMfdTyPz42L2IAMuuidZ+9uMFIUxQQvsMpE2EKPy/oE5RYjt25x
atfi724mcqTrsv4hmENtiwTltAOFNNxns4e6/jIlwckJjJr+JZMaf5EhArxm5sP/kQO3/pdg0tVd
1/CExe0jjL92YwJcZ2j4VfYlhvSOKE5/MYTW3qedme4RP8CpgHrHveqr3BYR6jrrt6qpBmbh/n3V
qBm7qfQ77cF2ICNinoWgFbzT/vMEbEV+J/QQIcZBAxLgCiSx1CHI8dUqbf3rrGntoQjdEV6ea7YH
fTmoKappFR3XqdPPi/+4Rn3OODVv/x58GwrcUf4B/jBd3kOwf8BBg4v+x/fVNnobyVzIN3Mo8k0e
4qsulnjCWA7qrIoyXutY4d43sZvcqL54CSpkbTNAHaDduprA2G7p7NPYO+WmQGFnwMw5KEM2o45x
/utsgDD50Tf+Pvv/nyfNZtPZ4bxVdUobQPBVZJFYU9ti1QytJD2oPbRqptaY/NFUo5+TP6/tSgwc
/5r82Qzbhh+UIX2uj4Z79MqyPHtTussXJIc6kK9HrN8XYksCNnrIZr84Oy6e8aZevzcp+u5glLs7
eBrmrkrZREZoKrEvEMgZjYPzHZpdy1/7uwOvDmv5MdlXBkuyU7XVlTdmxWs4seRr0WhsVbMY3Uet
dIu7wqQYBzrvVvgif4Wgjrym1kM1UM0EBSJHBtNJJsP0LIofST4XrzJDgUdYaO6oz4JpEF+Xng4f
fhmdLJxJoqIBMIq9ufoN1IfpeYwwyfIbfDQt/7HE7/mu94v6vh1sbDUje23bSXzTA6y7bkbXpqRR
BZc4WTCyaR2/83C8xV4pHoSeiBsnNiK0jZPmi+e+a50bvf91YdAbL/9+/5vOAm768/4XruOYLlgQ
29RNy1PgqD/KoDMyNbXmO/mzMxKLPFsGOoJtlKC1tvCQhz44aA6C+9FQ30VhaG1VS/VTWXMbDF8Y
VW3YNGTegYHtpER1bnIS9niRVeYr1+wX3cO5vRGDPd7XtVNdSqdfhQ3GMqqrKHFBGrSiQ9OZGWrA
Mv0Hp+kBDC5dLuScYxvNT6qlDmOAinMWkFWBcu+vExPekju37rbsEU0cE6CSBJl4hOhdhmBDar1A
O16go9MTSLrwpk7cZBUNg90tcKh5ZSJngZUcD/HHI68e5bgrtxbaBGGvo+rOa2mb+HN7tih6fRyq
1DKvrMyGP/57IFrO1BXucoWaXFTOuyECZ1X5Ffy4IewpTvlpfeh+nzVqRLUp9HreyvNQH6x8AN/L
RG1Es0Z3Ln/lAVTzsw+m/AyKDRkYUgglr6PTZ8qgM1HfbMnTXUVeEe1hgGjPYRJ8sVj7z6rVd+fM
Kr2n3AzyO92NzpSdtGdU3UbkqZAqa+xee4akFG8dUq2tBJ16DwGnuGetTu5a/iBRqtsPC3P/oY7Q
M0EzqT6ovrzyt2WHUniQIDupBVp/0MppOPiZic7PZ1udfc7xltmqybbvNiLJbA7GuPvYxEUkL/ZR
UD0pGIUCTqgzK0IwfSx9kOZTxWYvJJX8Oc8uYYC1WoIh6WhYZyNGd85piKDE0lQHHbmdc2FVdwui
F8lDxK6uuiENTg0anH9NS2pEND7YcfocWIe0baKzOhRjk95600U1yAaSdiaz/Fz2GJwUs8RzQY24
8VJ8sgzStsulPjfTweuSEyvOIu/pYiIlMQdaWpWT5tQv4mU1Su7VIc8occ3wqwgv/tNnVRGxPKKG
eTpEp6KZvrfBIJ5Sp/JUC8E+8ZRo8x8tam4frTY3TZzbgj/GBkhR16Rec8Q4nXlvR4m+V2edHBHk
+t0HDxNlcYkDatxn9d61PYQRSyOg3Ob2+Nt/nBsWPMU8QfzfpeZ949XTdDPmfXZE/gM+ngZtu5dI
TmiUOu/LHKksq4i6pwKxq6tAUrcYBzyY2U9+swuD2xndrKskRgthQKCMYKtBOC7EBWjKcFevNe/d
idqfgdN5r4Vf+ldWZeRPJSyx68CDjPTvC+o/mLueAFHF5pFFlcWU4b/QpKkTRIWsW/cp6gL9Sr16
ZdXjkyOTbK/S16MGU7XS9WyvXr1qNI/bX6O6kf0a/bxWjZoogfRmWWFO9c/r1cepCyIThLHdILFz
KGqsmYoOo6a/GAFOD+SezTDSZx9JLC/x5dEyYzw7414+VU3QrELfkU8Wm/YesKummWcLPaaX2Yvn
/eji8qOaZAp1JG7FxCLJqBO6QOnrDhfUzihfkM5c1VOdbXu789dhFzk7uD/11h5M56mf7Xu1EZw6
TBM9AM8PibTtXRvqeI92ifukDeIeLQgMP23k8cWIQFtbFm82Ju74nYbGyRKFeYh8E1270hme0fx8
Vlnu31PRnPs11R2wBldTPX98KSWeWTAm3ZPlQUu+NjK4U0nZHzo/Iqbrp9A7mZRgT6KT3ruZz/cO
D+W7LuofbjQ6bwIBRjSzg/kF1hqUSMcZnkYXEkbum/1DluBOWfckKXStG9ZeHVnnotCGDcDg6DZo
Kn079lZ3dKSF8Yk2+nvfc/O90DAbQg5PP3h1Xe4mBzIgckTxth8r97ZKbG3teNN8MYEFUwKU/T0S
VRnq/V73iGAde3mzkM8sXChB5aPxGrvaIr4htS/uPL/yP2m+EQCc0OJ0EWbLN1aPRElI0QanCP47
g1Vk56mc6ruiqt/RkzLejNDS0YZEGS9tIUIaGJOq/nzssKMC27YZQ1d/i0J7F2Ve9IgNyMjDfTP7
E8JXUKVhSuHpRFEr/WbVPX5hKVbotRde9U5fPcVBFm5MW0O2vy7QbQntfJ3pdfiSSudZ+nP/A7XF
Td/bCH6Xibmb2NOsSpH2KE8HYiN6fTi4oFlZEEOsrZqoemjzhOUyEvm7Xc8bA/2VQ1qi+uKmlXeg
8O9+HFQT5SV0dBsbQ7JlwHANTGXUqZ4nnKpJH6f+crno5uKQxn98jJrsxZ1cIaqR3Zia316PUm9u
Az02971TmBuEbfNHAI8YeWhW8UNEbxLZ3G8FL+bV2BT6nVmjoqMllreztNC8aBF6F2Ht1rgW4sOx
XFN43s/e1MunKrfSTc+td7AFzGzNKFwgvNFIOrrReS0m+Z7V8CFW0cdyEEuUovqbfn4A+fmr67Of
quSDasnAhBSRxe3HZ/w/+9SHqJ+AyNprLoAJOLGHsKsuwsd+qNvbLvcuppZEj6rLsbt9SzH5rC9d
nt/gQwgGeasGE9vD7CahGKCavjmRj3PQNtMT7O3HYQ297lZkc3d2Oq176KL4EGYpaSxjyHa1YSMz
vGS1oE7j/2b67bkWon8w+/CPaf0E0jL3X0TqTruKNF3uS1C8Zu01x9EGu6YOqpmnE38/2y6uSR+J
S2CU4SWJ91BzyVeqLmRIvwjd7371ITI5XQMDwNhhuYAoozr8+/uEPMN/B+gehBHEukxKqzychqEv
mLc/AvRaFPlcJoX5RP2TYsyGtbbay9nbOuTd7hA4Fk+z72+hbf5qLWOfrWVMzeyW1/r4XzP/eZ2a
2S6f+fsn/L4uTrVmi7rljAJKQDkl6CXlFewl2gHMpOdMt6pHHSZAUUhrZkgR/PdA62TsAlSi2PNy
/dpvin2U2jAZlpIbD3h5azdo0ywtdbBahPxZKJqVYUcyBYHo9avB96ZtVCDI7bgeHMDeP7tTHOxj
kdzFReKfVZc6wzh3uO7DWeON8Z8BslvYbebhdJv4yCXls3kJl6h1ymu00lINr2cY+g+RkegH4of0
asrNdzQ4s8fYwDe6M6OnxkC4cUKGcm8EqX1rWSICMYzEZlVKf002CvZWZ9+7VV49pFWxTXOnfHEK
mRztntygao7gFVm17G7TjEX1Ms24MWjG3imr/lbLivyanJQJ/r50eMylXd6GzXo2WiCjrabdEEp0
6yGHBItwzvzVNkt5NaVDhy9G7D31lXkvKLZ+Q0gMUZwSSgjQIGeXCSrp/8sMspslOtOGiRFkhYtx
1VHUMPP8xB64WueVnj/zLvsOUST4YZpvfde3lwxmMQbbLhJxpoWSrOmihiMzxL4SMiVrSBf2q16h
0jva+TdDy37N4LfX9wvpbO06lK/aCjXzKE8JwRfILyn1HhcA9spmBcgFzGmsefLwAZELoj48xgg4
jnpYY7lHFaXTWvigbYKQ7STNn6Fh3ZJmTt8beMFXA1DYF6+qixVBafo4DbFxHfCfuWSxj9YR0PGT
HeVIh3dAWaZ4wDpwtFF280rvRLoR08kGSQD+YogyCArKU5hj700MPp9EPcGNMEuBR7Q2vaYj74Bq
9MmZB81phH+AUSb9VtDikRWNTFsWrhE75M9pelrjZr2sYNpU8Gmd/WsacpZE7v5PXu3pi8VXiIhC
8xYid7DOHC86dknd3GZGijEbBL13A+WRUHe+xTqWkCjoUoQNfXPfdriUVY5Zv6SoZuVO6nzLs+xH
oUnMb2oEuf99qRL2X8wClirfEJZpkE7TbQu6238vVd2YGm7Wl9MTaB0fpfRnT/QsvMhl7O3BhzGQ
pfVbHieoumpdfx5kLe5G00Bag/50TpG9kliONejvoWl5ozYiqhm39p9NNeqU3aGOqzsfXfxjYMQS
266xus8avFlGsh1vIp/vYoXL9b2bynbrn61TfRXIPL1oUDxXOaJ3NxR/fnZdq2Nv2FK86avpS+QW
9y2KQQ/N0h8Bxr8OLTF9GY51EpRnqZN6Vzv6Mp31jZzx9lL7fbX9p8A1nmKzsm+czLW6rV3qeMfb
Itm62UBkCXGcWqWHJPtHMt2VxjVo6eHoJkVIgKSP8qjaQVjKYzjaPVUJlCj/GlBTnMrhEjWx85sR
pdXxqbOci0ISKuwhLPfsuHShctzeRVjCIzHhyWvIl/rJc7EOc/VlM6Tr2Kj68fi9i2GumqH90/Xq
+yTwtFcEBexVmjTGZYaszvpvkIv7fXkcgBlTl/PNfVzu2KH1s4mH+1lM4bm38D5y4xEVamgF+KA5
xWvTxN3Gc9EY1Zq2eI1cfBEDS15QVI0ffGizqnvyC2+HeAISP8tFxcTuzzKb4GhFevcS43sngvwV
zW/nQJUYT6KlOWrTA/ybc7IIAhVNcOsmdv0Yyi47SKT0kJymP0QNHlBd/Sg6PJT92cDWGes3JML2
gkj+CHj8z8Nnn+4izGqVDT70y5TPAdUEKSrXcJbwX5YtIv5mnt35deGvCTd0XpTxsI2TvD6G9VTe
pISF+xzkwkHwgCKZ3/dohOTGRg8HKBPJnK+nPBnvs8wPVkgxtk9pVyIjbRj9K0J+6VWeTOKrGSw1
4Kr80SDKPqVBgDuxvfVssKhXAtu5Pg3j8EovKcIEbvetD+MHMcxF8nMATHGjKmZjS10g6NM7famm
lV68D1jf7tQYFZ2PMbGQ4n+PqSrcP6/zkTi7HiS+ceGCu/Qt/BiC0o92CoEJN1bsyyqCnLVQDVDu
1TaWzCqgrtyR/YOvhzeE8eFPmIo3UVDGb+RCDBaKMb3N/EzsdaRtNnliug9eQxU7RprlR+KsePrd
741R61ezWWj3njGX245gYD+GyCWFNfFmbWbTW1mHh9jPulOrp2LrksnDU08LfwI5zQtL/NSq7q2k
uPzi9ml1XXv9fBZuNe1mYVY3Iuhx89ay6IBSClZyUWscRGPEJ72rszWgr/RFyOwZHYD+ByiXTZ9a
0dcJEwt2hlN0gRjBSlMX0S5sBnHnRik+P5Npv7vyCyEzdIOsEPIUK5qCM1bysNQn5cJXUAMggn6d
IT6MrLKNVZI+2c5lkN1bU/nj6+BN08bF7GNrLUCszrCuEfzzH6dMolXrocqpd1b82iPGfy24PXaq
6c/NqW9Ded8EXXcny/TBXGb5pch2eIUgSrM0Sd6R+dSib4Ut+1vqCXwVFWSkT5DUHCOOjqYMufzf
YKupH641JKfOqsst3Bj/hGhLrUAcMuRu99SC/K1VtawMOq5CrdH3j6kzOld6M8gvXVjdJdwd4VWF
pmKaltFVkVSHSQzhezcbEPvD2HrS59uPwEBLv7FQPwc4j7xUnTHv+ryI1qrp+0OPHh9P2sco/y1Z
hM7tv7/8nH+8+xwhSBCbIPgNX/8Hw9uQMxRpp9YepY/ebREIsZrqeTjrMsdrUzbBBrpk+RiUi2Sr
mbvfK3CBYcdD/Dl3gtd4M6W3hAVMj6visapxCKlK4XxOz3UUqdRHZxBc9x9zl4+2FzZJG2BI9kHU
LmYc47MsO3RkfH80nbEf+zL90rUYCcVdUlwsVKd3JfuOXVgaySWENbpytBIbYxjZIUG5umiQbkoW
FJzGDG7CXFaCys7jRzdMrsylHh8hePWYSoq/ywqixn63pnT+e2y5DpSL+3/IygCZ+3ujBONEoGGg
O4J/IND/O/ogfRNYwAndR0FpF837Ka1eMoyIgJilW4BiiLHrEm6mOm1QWD10y+FjpLAwoVGdMmup
RM4TCtq5DZLUmU8K4qLgMOrsL0zMX00p7Qn1iM6xdlCk0AbqBwxnqac9uIZJ0OkN/cHQavfYpc6A
RqRhPSFVgonu8oXn1RExBvu7uijXYi5yk36jC/b86qI2RVhSjzzx5GYVoX52Ns0q+t5LufbMlqcE
Df6VMwGGgd331e2c+dU3OmyLYH7c61MKLTaNnVOX4LIJ/1C/SfU0OtnABTbWLLW9H1nPUUBCLQNk
cyRF5x/AhyZY087ysYATx7tSTj8wA046ixsEPB54jyF5kqlvr2O/+XURiXAMFZeL2LbWvy+aFFKg
Qaqrycz446Jk+UnLtunjJwWmJh/1wKFEAgBoO1h+vi4AdsbPcxd+NWzPOEqRJvu5SnyCXbKMbUAs
247YlVlLDrIWSOzb9eR/5CCRl8JzN56fqgzDRR38pqYZzms1YCADzr3ru3HTkE/ZeXbiLt21SMpL
aKWvuZsHyKPB1W1b8wUZw+BWdamDavp5tiHxnuB0w9TPfqs1UVHNZbMupvu0F9MhWgQQqYBAJl7O
Pg+qLw2xpk+LIyuUN7Bv0x+KdAEcZ4F9NBYAtOuApzW9wjmag2M+qdGp1+1j4z+EzdjemHkqXlI0
pinSOQ/66EZ3TSQfsoUEVlqtvzPy1MGTyhRrrUcPqKyaYifJv1+rp9bwpmLnT1hwqqYazdFwDoxp
a1fdT3vZmo0A9TekcRy6aGqJcarBf94H5XcxuRrC0pN7UgFuZGyQma1PHzGv6TndTHbexCPe7Ahn
UtTd0NVGPa2NQFcTkrHLDBFwjqJjlUT5gz0nf/bP7PrGws4flvl2n/tvlnnMJhD+eQfHFnsL1PaX
3yjOqxtCf3xpxKDvnNnmD5BH81WOi9KpS6PySevCtdpnTkVf3eTkh1cyNfuHaYyqbeWJBLNRCoVB
iktgnlr+MeUreymSS6Ub0zPos8ePuB2sl7iehaZviI3x2gh67eQNHdvLpKtf7S69hEuuc0iqPZYv
9ptMxwSguB+f6yAObnytbbdx6FsYzWXmlQdW5XuHQ2na/izgOrwV5T3J4BIS4X9ONO3vnj+HCtAL
ydWfc4q6c990yH2q5AD2ZakRodytagRFu3hhxEa4UaMDNMm6xJbEvSom9uoBf84VVILuNsO55djb
ZYz2Wuu+9XmzbrPO+Jbjqo4ldjrfZQRJAAEdb5PF0n/Ku+FRzWjymA1rnD11VVZve6+Ib4ysr+/7
JfmmZrgIT1T2MJ1w+IA9s+iNNMtB6pBp9Cg3rj0jmtjXOwmdriNWWe8mT/kY3wozqy/q5VPS4oLq
ou7bZeyz1WE4+Nn6fV0QcCP++9vf191/vv8XuA2VH4NC3T+1kISttVqoj9Pj7O8bzZD9TZyDSfJ9
C7OaMnEOihihzvBXYwNkwXG6TlqMwGU3BJu+QPYHcgo8fHITh9oaParn+mPqpv7aYanaTlaXbJyg
ICu8gIkVyDhZNG66Ehu7GsJajKjRwWFlfXYt/7nwUvOsWjpeHKJIHtOYrI3hFMGedbvBq8K132Bc
f3cByt1VPlYv6TyMVzkMs9vJ12pyEONd1A0t5L/+u41S7VtDZg3swjC9JKLHIrTJLukUytsygYUe
e1552/husEsM2d407E5z9pDrqa+HhxGXlWMW91+M2Rwephpr1aQbwo3jU1WoeNd99532SvDd7VIj
0XZ10L0jAi/ucyuv+D5CcS0Nv/lq8LQXZuW+WFhRbKEDF1unrvq7yKlOGVDetyxHi3oBGOodukST
LKOLm9R3UouSmxG16kNQwEVRB16fIBTLGrm1hSe08KqGn9LkfUuFJq7916gMENoUenPw3Kk7UxLj
VdojOi/ssd40aWCdG1anlQxqjP4kiIIrWNuoNvWpe+8FOj4Q/fzVADBzVVZlcRW4FQrf87Qpde8l
sovh3fNizC9k066TuU+2TqMbK1YA+eI7TowdXYS5BnT4JqxldNWLx6Gw/J/2oN2xKd51VOevJxfG
wpSaq64z8EPMI2+bWp1/KEc8exxP2wdzWayNCRZ71g5XOujql7nox80ALm5TBj078KI7Y4FHHg3Q
4XufyotHsfUHJSdyNi7ufEHkYR3bdfsMWIxi+zHhP7TAYpoHaAvZcQyj5E4d6lo3DloKhG/pSjWt
WcW5Z68ruzRO0p3gH8jqdfSqS+0U1SOw2kej8bMzIkr6U6kZz2VouLdmUrWnyW4uEAGA9OdJwhbu
R6L3xVGPw3sfXjc+nHlsQcQuraNGAtpfz5GTv0mHrHHVYxCnmtrknL2K7aFjDvK2dzqs7bSieLM0
XIsbvY8Opt+fgGl64J9REVM0msjnrEazKa2icJtP8le/GkxJYpKuWaaoNmpjXzQXZ84hmJ6ojBTn
OkueiE7a22nEsI5IyNhL2Q7POk5LV0DD8y1Jku+8d+Vd7g3iNI7uzs6sKF4hqEVCzwKCvgzqUyDv
htF199WcvlNjZIZEIeHGj9El+2jHKOLiKWhmV8FYDOuKzPIzYQyGVK7Pa21pOgKfUx058psCfeZN
7FfTSnathvyLI4rDx6lr9WyTiLi8lVx605AXlIdCfiQxXov8fdFOl3pK7LOXd1t2n2vLF99LaRDh
Jd27tOzhMne4YZul12ya+G1ueA4TdjoTXiA/pfUgPVc+tWnkH+sA3xW3xstrTHtIJAlLOhJ+wU6X
Ma4hPM6XXOurS7GcuZZxyVn0D6pLDQ5lm2+lFFgmLTMAN+W3mtG8p5SEy9a1H5tUH25k6+BgvzTd
OJzJvKVf8fZxHtEWlvd5X66ypVWVMDbjcOjXoz5qx3k5gCb7dZalYtgOkfP1s+tz2udcH0YxpQ1+
+u8rXac9gOL9WQeVtx/rNrnx+sCHEjrmu9gywpOM43YbNSK9pZSI418l6vPsNS5S/Uh7SBnidUop
uMRl7IAecbePePx3eLx5R4FS6sac9Pk81l25DgB/3PdzivS0JfXHKrtrGhvUgYdtObrWyW6wmuYm
Cf3uPMU9prM+Hg9mUJz0mic9xcGrN4r2S9L0YgVSL78Iyq47gFT6bqj6dFWXJnQ7sqg3hsOnSVtb
XhmyXnmuML4ivb829cb54VX5g0EMsWrJCl6k0HA3S6qfFqSyiLXwLRz4DWWUlhcbq4EdNl+3Ho/S
NjU9jOZtsDK665FbcCLzRbfbd9PJk5+FcwKlicACD/PFofb85kaiWtWD0d4j99Jv6qwrj97YHPyE
mmAQau0FhlG/KloqAXU5rqKyyX7oEdssvyAmcTzca6AXlod5FvbJBEdyHfnSeLXkdCIH4lGo9A2W
7E2rO/XXOLLnNbYk9Z40pXtftPIH3AoWSqr27Ihb5y5v++Qg4hAlv3yYbnN/2b7Y9ntiVCG0jG7C
+6Lrt05IiIRk0V0PSvebD0zuyijy6X7KLQnCvNE3TTH0L6QnKJAwI14CZ68u8ztTtiU4gHanu2F2
486+g51iUh75W6bbSe+cs2/V/nUsF7mqMfF3kxlPx6ICjj/GfvBoW1Z7cZtxn8JMlUJeiZpybzh2
2SlGgG9LBblbK3BXyHd57ci4vlHQrx5hc5AiXoeoFdCvFnvMHk1TnC6H4l7HnFVUi5Veg+OWsAZ5
0/dGuJ49o3iDiPGDqst4qX2oHaWIvsfLmmunGFYPWoUFMnnYydedmyEepu04pMV9aEqffGXffnP8
BjHP3vihUbLATMh9qnVrXhtG+uZNTXVdFsK/5MsBgr28MhNu1MDRTO2KRJBxPTdutY6Cxr+oib7v
WFsvwcTpsw9lN/gtNgvL8ilqWmaPzsX7+OyPD8scYxuCahjk/DJpIY59ZVWctJAEIPxA4udBZEeM
Hr+4qfBPMQZkZdQ+zAKHcXM2Eaz1Ybk3wd71PeNUQVBZzehrAz1BFN/PWvOmGLLpXC2HeFdMOZYs
XRbvKnYK15bTmy/InX4VzTj+pD43g1QmUGG33WhYyLSdX64luW+Wyyyc91rGQm1p9t3IOrLTsYe5
zmrHeMLs0t0FKYbm3PI8r0b2ChAmu569loBLr6bjHIAeyYXtbhJHjOgBpeXG0yf3WNZ9j1NJ1z/Y
pZvvVN/nwWi9/0xpPZO8mgv8i2gERcK2ffFa2eJia8XPA6LuGHna4pL6EVtUsBDgubcY1kARgJAA
vgchSGninznH3Uk2gi0gGaqHnDrTFaTs8Ub1GblwcLHsIBVr3iURsfuDWhQuCKsuCL37UBAlx6b+
Vde0aQ/ydN5bGoHgVYB2cjwtqYlakwSC6avWxtmb1CMA68CBFuCyRwI82oNKH5A5Ew6OXF6zdsDQ
2xFGZ1mYx/j44ZsZzwXPQ6Vr17U7m5T2/OB+ciWW0eEJbnQYIQ6kkWBJe8yfmvKOfBqUZK0u4LF1
0MYdoiYotc2TU07JaSSvQSqka57SqvRu/dR65P5xHmf8xBY6+H8Y4u6iFvNJBavZxV3XAwVgRRBX
A0ndBrdd9U01nCjS11hrpteu28yXFGmsK2F0I8wEMV8++lD72JqZB/ZimaIG2C2gkaKhAUNPJfFN
1e2CAHgRUBt9tz72ffbrLBNVukY20kbmS7YddVjmfJyyEnFfZfqwQTIfXUQbyUlNh9qdG35wUgdu
A/+mh2kl0BY52Y3DCyBP7rpawzu3ZFkkgnXvjBkX74Bv5sZubPdO9XVeuTfTdt6ViWciMAWzq88c
qvAjanBYqcIxmW6pOomLPk32SgRReBfxW28nd8p2GlvLGvdn2GjTkkI4g2C9Hmzd4jUNctOvTLg4
ifU2QOo7RcP3SZQUWvup2vgeidsqTt19G7TEYsuZkSKf89Gp2urQubdUeafN0MfdmrQpJYoKJqTU
srcgjdIvmAksiiha98x6j3d4EoQPYFHitZU0wdnRuSni9CubKwrwfQN4v7d5tSxNdZC+CarW9skO
wGtjyBxd539oe6/lyI2ma/eKEAFvTtuSzaad0XA0J4jRSIL3Hlf/P8imCKplPr2xY58gUJlZBbDZ
BpW5cq1TPuyUIdWfjOYlMhsaG1Ub6hWfFxhKBJiTVa9Ob30bZcd81pRoW87kA8wE8bJoVoxnOVQh
LYE8bXUHLVDfbHXboXk/6tXtmNYojC/Bg6Y9UNCzz0lheYcyXnDijmaeEGqcNx4c1p+10G5ehmbY
qJDgfjadfu8lqvK8PKj7XaO9GiBWzyQI0NJZhlaZZdt4WgTKdeS9EC1EAaOE/v8IBVNKLbb44fpx
gXLAgPq4Q6Z5aM3x2YJJA+nkdD5anu/eJbXyJYyL5GWgQ9Ls6uZzME315wI0Umm02kMZKPVnzxis
bQ9HNd+wDFFh8Y9aT2rGb/0HqwBUReuW/5DH9q+oFcevQYZkUaSGVIS8IHlFuDrdm0MT3YiXjgi4
O5HFAr2CF5kJWG4T5ZPqmuoLvx/AWDCPTk/fYoiQms1G885RZgCDvWXcWEaT7mARsemYStCSBMC0
ow/c/ikjlYB+hauiJ8jQmlTtWBb8vCvIdZNiCeHvBCa6l7m61wfHUiu7/WVuB+iMX3vyfEswT3jN
oZhBxos36cn9mdOMmOOyMjAtfrAmVB8lOB9S6pujCZ3h4lWDJN/XHYmxy9xx9HcOBe2jBBt9q+/q
0PUvXiTFOvgtsurmMjdC9rDqKQnJn5DMobKlwpocEeO5sRyvf+yhvj9k0Vye3eQO9En0WWm2vaYO
nxXNQR2wHr/QReXdF2gz3lQ9zZuKMQ6PXQsFXdQj2GUokX2xtdr3aoZP7WLqISt4MCk2+2oJz23M
jhmgeXhyB3d4lDXyOkrhPMmjo5uPW7S/Bx7xImcHfDq9CwIav+l6+5GTnPpelshJgfKwHjPfim+i
0T217Zw9dVbyU6cmwSv9yPoJXQsYr70xeK2Ttj2Qa58O4gU80GypEXon8RZm/Slriv4J9TrjS/e9
qbLgRg8LdVcOiKzFmV3vGvpWj01MkRNNC2iQvBJ1kH1sOX+cpsupqaFcvf0Q8OHUzLTykEykDwLr
xacJ84vNn0dBFhjv6AVfDN5tz36KusMyUqzBfEQe/EVG8ZxDgZoPP2RU80fTvh1VlFur8Mtcwx3k
jtToZNW4RcHWB5myi23FeJx89e1gKreOMgSPq5kH/vKU+sFPErTaU7PT9uFEpfjKUQSxuql8ugXW
YAkhH8FeBx6z4f1yfs+G0ao17Sf64Q/R0E4/u7Pt7+YWUPOk5eq9qpPuAju9c+F6of+9DrfR0gQv
h2oRRZGz1LBcPt45v+EO+idi097P0iLz9mNPQ8mVQ4LFO3RK8MFLsw/yK/bQkJUg93pZtWncTdrM
APc6mopJsExzfoIu7O0Q86hwSpeDnK2ONW51XMX9h5B1+dluQbbJ+us8Ga4x65X+Q8jVUuvcf7zL
f7zaegdryNXyTbAA867cV1dal1lv5mqZNeR/ez3+cZl/v5JMk7vU+qk6dGH0sv4JYl+H/3iJfwxZ
HVcvxP++1PpnXC21vmD/09Wu7uB/mvvvr8s/LvXvdwq9A7qCvlFsYQHh0S5aPoZy+JfxBxelKGbl
qfs26zLuzKS4rHIZXyZ8mPa3VxCjLPVx1j/f0XrVNUal7jzvV8/Hlf6/Xp/NDFvvwURC9i+v0+U6
63Uv1/p49fUer+/j//q7L1f8y1otPRBWNfSH9arrNa5s6/D6Rv9xijg+3Oq6hHjS5V9+ZRPHf7D9
h5D/fSkw9d1uQuFnY8ZT89CNobOvQcRvZRj2C2WAmTcgd/CC0bK2auUirus2hX5MG0T9mtrjiXJx
S+A4BWDiAK+caVKvT3qBZtNO3EG/N83UuwfzSwedmPrZS+8qj6fAUi/1oz4Zzs6kqLSl729LmQHo
5SLXdhFzE103kXSjZw9KTzm1xjlRtqvQm+68TVxNqxSc7xsxLMdN+t1H2ffWhPJ5m2dZcqQmRT5K
zYoXUJk3ZpW3D5At5S8K2Zez5bVP4pOoik/uwbPrcUdbeP4iYXqClFhIsuUkIbqv8oiU82jKqhKQ
lgUYLjPWNutC//HqOorDjqX7JFH/5sreBPOS7v8S5AYZuNwd7meQWNPGhvvjXsaITYbbMfXe3KvD
fA+xTYWQYiSkGN6myVw5SJz3vopVJeGhMGne1Uo6Wow6pgogp3IgSwhJ6Tr+EJS47j3oy+n4YQ7I
0z/CP1ghV0zd7Wigsqo0cPgj/WY/9FrkPMhZinZF3+fd/ZWdB6Jox/Mp76GrCWMbnvskgK3hjzUk
Qg4l21tYoOz+uNrkLEyd/oY2yN+u7LJI2bh3dTnbJ3GKyUGsOlOn4bbSBgvMJHVChJwsXiJnm9u1
d7GLU+xyth6A19nIrzN1FgI8OXUppvh1/DZXpjVm5O8io27RPMvGAxCAfhvFs+4hgO01T5tKI0mC
qJHCuxYINWk7ezwgcNw+DYHaPtVa6Zyc3v0sptUO/dZnK2td9hqEyiEDjnywzaDfTstMsV2uISut
RrmO6wTT5TriUMv5a1bUzVHadOUMHqjnt37dq9ZdSPi8cnPxXc6lZ1e6d6GFBe3Q7jx4OUNquCe1
NYwUXvMqa05Kpdic+4pa/+m81Yxa3Uq439b9eNdqur0Jmj7bNbHx1judKB2y9OrSHb0ejLKBrJNs
vpg+hFx3Xos/iF3asT+EGoo/yHRpxIa+YBPB849wGjlr06BRukld+y5cQBEoRKrfsgJ2oEVJY40I
bU2DNHjItvrtFegnyQCfH8ToLGqh9L9aJEB2xTs2CE6ju9wOqBwtGUA+KS8RVVSIK/8gyIOQPUNX
ru0vpHml8EkvcS3VsEscUIthD+tJA3Vc2TwvDAWHqK3jXQjVe7gFKZgDB8ni3eB79XM5TPWz2LTF
1tHUjeQQOdqDjMV9tc6IxnrT+cFtbzfDuVet/uwNVIg3Mo5hob9z9YeiK8Z8d3GQfAIPMDrdLyHi
NhTu9R7+5aDcrSt0efy21pUtXNbz9Ycrs61GylHRx+fuXSX0w+/Km4po7c9bcgho3L8Hydm//CJd
fmQGP1K3AaCnLR1+8OMqVEyzNHod6As75ouonBzS97NJROXWsbj7AQHvZcaVXYbsoPsjyP+vzdCh
gU7ik64pjybmzIyU+/WQ+83b0AzaTQdM5CxOsV/m9nTjbIO5nvfrNLLq/q4vK20LSRJstyYNh7RB
DZABmkYUAQLWqr3iND8bU5cFpzZ3hnMe52xMowZhnjmtbhMjddWXwSJ3oI5uvpWYeglMpFVh8kBG
d1TdyEM+iMkN9WLLw+gAPUijqdnW0234ikdnvuFnTnukmVV/lLMMHVB9jrr71a4j3XbOdAvuIkI9
FVDtRhtL6+hw27T4YVwPpPX4S0B97yLFWyoDizsyPagq368mtma55FgolGS42noDYZ03574xL1f7
YM/TCnQMunjDrN/OaVTB8YHujtdlEFUqvv2rjpxH2GXDL26bD9uapv4n/z02Mpz5KnZwvtZcJq3g
Uw40SgBdAzla6jWkk/LgxoCvabi4KzsiIwnS4c1W0FhVjBUKO8uMy2RZZwiXpF4Vuptm8dTwmGk7
WdEewxsJuZ6yrE1rbQTrOzPEW1jVLtUdZ7Qfwazne7eBaJh/nf2rHdInoiXV99CO4fWwmvSxqhO0
fxEzPFj0uXyWWKFr+XOs2s8WZRqgD4peKxtH4ydJegYaVA9ohkkYLjBi1YBXTbzSbSBexwXoIF6Z
W3TUIVXPML1667PO1qROvqkXPSny9WTgK/BT61C81aJEJd6sQFWmNgE0NRosv163Mf20eYSohA6e
5Wx1rLZw8YLg0I52TLeCxMlhgI354qB349eZCt88DBRR1wlyiauV5BITbCcwQrOwBK/XTpebAn3V
3FfAmgzHLPf2BBwvssf4Z/qgkINRfw54ASgWRlAND532c2VpgKzK6dNUDPTnKUlKJTzQfnZy1aH4
qfr3QTqrCCDyhl2my6p5m9e3I/ne/7aqP+pwYygK+j48PN5ag2sdNb+nMxt81sablf4c6VHwGpbz
bVCR7W/deP5cVMV2XIjR6J8rHvQO2ahgiaJpkWdnG40Z8XqJXvGnsKR4ZUm68oazeCNT/bBkPuUU
ilnDbYtfKSmkVBi8AgS9072oEI7fdm5oHxC7sr8oc/Qgv8NrRArw87aMHOsQNhakyybsVMOmnq3q
KM/JcxwZd6aTb6+elWmq5Al8VlXjzorfvG828URN/cEzjfyybC6P6hR8boyi+ZQs8o1GmsKiYzan
Vh2U4eF9SFE0uJfDnDu3NEeX97aCnh0LFTeN5kYvcvAAeJQJWDwZwW2h31dme2f0JgIw2ZSNx6wb
er5kmTDz+X9xsrTdLvpbxwIqOkRiWvVUtp1zLyGT7g8Ptjsf1wm6PSc3fIPSVS8TfLWwti306ZeY
y3Xn5LEsivCyiAG942M4UfiUu3CA4SPb7lsbiZUDUOh0B7ZpOJjL8rPiltsRVYRPSrpTY7hdi64Z
Pk1BrW+jAeFbsY0gbs+gon71Fr5XMVWFCVVQpt47i2kAnX5IapunyGVYsul7Mayv4pNwM6aP1Mto
2WlV3zxNmf8z3CHDnRcEw93kj6DQ5VQOfL0rCroW7wHXUdW7R2Jk6BdtUG1kDNVZtNetub+sucZk
RTz523W2rGvV09t9XJaQcZk5n9WhDo5XIXaj8osaeD+FVo2SSueZJ7dXIrCDs8qpHNax+CVS3A5U
WW+RMrbXyItLQilITFstgGdEgmQNOVsviTaBYmz/9moSyR41hHUQZKKqN+OjA8HgLh61ZC/D3gux
9cb42LuzsxngoDhcOfwh/TWk3nJ7bS/GU1hm2l2d16mNnAqLjO4nfSqHh0APWsBJmXPw2Fk+Q2pf
b/x6Hm5lKIekc19Us4/PMqriWHvurHGXIyD0WCwjzwyCZxoz1ykVLBz3XWfd+FMzR1uva2EZ8LLv
Gu3f0RaOl5mPiA7Zn0xfLjya4XBoogycUlVvgfcMz7Wjhp9oBABX6X+SgxHbLQgiyz+li81tAKrO
s4K4yzKkWt895oF+qkzvbYLeA2GwEBIUE61o2d6Ze2hjl3iwt/m5L5zf13haA4F32ajbLQFVX03b
oA+nGxnObdkBRrOjrQwVNzVe8vJLlqRvV4MVqSJ9aTu3RtomoG4Kg6SNu+iWwSUa85fFwQ6KdRTL
FltUWICI17F5a9AoB1c/Af4SIFEylIMR2TE4miLYXTnWIdot5iG0bDCCXwzNRSdnMgKkUlyKTSM8
9hbAx107NPOBKjzU9W4UPquRu4mnMvuLV+aaSPJIbGq4wSeZT3P/9XyJCCGnvUSsV3i/vjjXNQAF
w+ULCN2D6v9ghXB4JTUSehub5p17V2n3dGYEEAlYw4+6jYNTvGCsNxLd2ZGznUJjfJJDC2vqfek3
0Nq301Nu0+SRxX52lHuCYhpJBqs+X0YuZbRGscZNIi/Hu1fuLvsbb0pK7MPcbpk7LC9dribWDbXq
gA6nlNabpKxPwAXhlgIA+zKG2zRaCv6LpVBj72SP+e/iugTVfrdPKzfar3OCoUg3Ux+8rSMOyIz/
f1xnvfb4f99P18/q1rBgKKtSyzgXjX7sY926bX2D5620743zVLEMj16pcU5tIz6NtAAjC2mcxTSI
9xIj4RVNOXut9eglWaZIpKwtQ2VEPWJXBRA+tUk17cUo7ssVJXykCWlP81W9idwoefuWLidwPpvS
NKYbNDH2qN9F5pakhnmKqswCus13fhvwk4fEBGNPvt/FTy5ncvdl1bY3b881/hjdkuVTHviABI9u
l7qHsWgNuI7/sKmLA/07OnNq/WLPYd5BLHkJQZb8a69b5a3MF5NM0Hj77HinQIuyzBfH0Gfu2dYn
5RBnI/0cQ3kGK1GdZ80qz383FIeETLBa2/VMa+3/HSsrpVHw3bFhRKvtT6ViKFs5MwGjXM7yxVam
CuJ/795/j0MPVgEVTDLTTfdX3Fgy1IHxKnkEYHZ5jhOTHOqwDz7IcKdAC1LfgLYtC+41J6D5jPqy
aWZgnEfTAMAcfzIWs591yWliL72VoVXReg9HkgKAeS5edY0kPFkgCEeXYJ7oL2vMPNM8xU74KaBZ
6ZVDwsfW5DkGhQs7Q+/tWJTOS+PbqEmuQ5pDbvsAQpOj0ngXbwBZ2XNsm9YZivDxaYYmxZqM7g4S
tOnJNzk0kQILdhXpO6cv+fIaYzs5z+7bBJklB9dIL1NlJPNHK4n3DlCaXelWKbnObjoWWmQ8lzRa
7buSPJlpWUjqLTZfMdttWdjNJUQcEwtsYGbLT6U+/dYFlnYiNWw8Q2p6UuNQvde61o22xetEr9hz
u7imrlXuNXu8aQ3HixDSzqZToui/XyJNmrVAp5vFVq653kwawPUdA4spwbDfiT1tvXZbIfFxvCy1
3oy45QZjJ73cyLpc8ap5iXObx3oAYQIbO2PZT7qR0t8A9advS2FLv1mN2jSDu5X9ooSD+SYS0vpL
zLrE6lht6zKo/cSbmc8pWvfjF1JorzRUKp/bYrKORWeWN21Wp5+VGc4ygI8//hwwRghe1AFpGaEC
mlT6ZAyIvIQMUA1tY2dX2cehuQwlWLwSvA7FezW3sIGnt2Cst0NnGfdZAh5o9N2v4Fs1/xRo0KXT
xAPLV10qE2ma2Lwnt2vcS3QztrukNoa7ov09LSzzFELxdEcnKf+qSkGnks7QooZEDCs65uMdKSHx
TkuInMmhbmiSuniux3bUGie7/4GkmU1f9BIny8mYJFJHK3R1iqcAuvYg6TPaoDkYsxYqN2NFwn7m
d2TbW1Xu/p6mZnYHGrgk9Rll2V0DImqbOL62lUmNm3r7qOvoigMFq5j3VYnAUTBMdAAuCunLENao
6dEL/Q4Rcu/Na6l9/TwjDXBPA94ru87ia5fF80YrIv+164AjaX0xvfpVZG28tslffQfZwaIIPFQU
GmWjWPTsdgYdTZQNvJOGOu2lT9uMY/8y1ITqAbaaD8PVK311/3VumgbR1hnYkrdL96fRAY8x6kjj
WcFz7u2F7YTyGSj2iZrh3RBUe7GNQC7n3cW9TMn6QtvXywomDV17T9PrvVsr5Q30Ke4+oW33Zz2J
vzS0GDyrfaU/DlmVbsSeZ725y1Rg5N4C6qX9mUcz7as/Vy36lEDqgGslP9Pd1myawPMfwALOL6XS
Pos90LPqkPqmRWKMi0RNe+hM4EQtPJuv0TcjjMdfhzlAroCvtee+bOcb1E+qG9XMghe2g2Do7dz+
Nfqmt/CfSCT0ZtOzHUML8/ZkDd8knU9oOu6gsEjpgXqXnxcjrQbpfpqc9B40nvOYV4qyVQKLX7P3
syAnVSq26P1s9V7O4rG473LIsaLAfg55er3lvWg8yIEmdvPBin1UG1EO3Fw5ZDjF/nNZZu6txK4R
8LyTCbPAnPZp8AK5X/5Jq9N476vA/ouGxrFYKcut1Tvpj3aMt7M5jd8C1MX2c518jGiWEsm/RghP
VBpH2ywKURMNFBo+cqg2j7DbZHyKFDV89JcNRxN6zs5S4QS7iCiHsjlxlm2I+P2A/gYlsu48OEO7
nbc4xOulLh+atL6flLKmKWTZ03yYtqxNDXi8a+r7dpHa1XsSvkbllS8TwMTbwVX0wziXyhcyWJcI
g6afTTZBPGTHtETl1Ie1hW8dFfDvlJ61O5h12xd4FKcHuM9vjJzb3qrFVBysSR92EisHQ02/Q2Gn
3cmo6qKZnsr+Bj735onN5bafa8qSPmJuIpTbNuThCoPsyNy000+Onu+kBRp6VLbDyKnspMvZ1R1t
49q2ek+D4jYNtV75FPnTtId1v7DplIEWVw6hraonxVoOYM0zvkU4BVtr6rQUdL9kfDdSKVg8Er70
tP/TaR4gAlnTDkvfazWNz9HyfQ3Zl0UNJ7XY1tO4kP82+21+WCU9Z3C3qPtVaAVOzo3Yr1U/JSSP
jfEunUJzM8PCsZNAcaxLyVmQNMf4famrsMR9VDwta6IjlCt6vGsza9e2dv5klSkbTTOJj7XeprtG
j9hpqimN852KzqhZ/zKUmXfQe3VGisBBgXqRrRZb6/XzdlTG5lkc/2hTl7l0+NGausbIlLRuhm03
jdpOCo8rQfSlbPmhjhmiXnTwh+EnqVpe3Bfu6L+eX8qbpoEk3YVzuis6+9AX3U9utIP8cmPpY3o/
TH0f7hOFVk8n/8swWbqM84EMXdq3Rxm9h7ZLL3K9HN7tsqKMxC4R7/FiNxeBpPd4uaSEet/sCgKm
cmGtlkNR+va+6et5s9rkbOHPvNcLDxpbibFceAnp13+b17oDTUESOSQVUlpD4uyLKvkYs67YQrx2
pBr1K3oJ9qmqrIfL6yFDWK9oi+YFWP8iqmyXMDG5uUMV4H3qZSieKxsZ3+9+UFcbTR/UfdPyzSbs
AmVj/Aqgvn8MgBaDYdU2wkHQBFV2Nk14QiVKJjlBD/vCwlDw10ltk9y/lUq0SEPp28xpdyuTCQ0p
5Jk3SWmP9zIOkMc59BOlRLEpS8zHQLqu93xbOZfZ4iYnrFFZJP8G9tqAeCj+zaTydqvkk/Ekh7nt
nZ0zNMF+tdW011FCVINNlqsm22Kk2odFJEwOZKvhW63JeeejD4PjIhwW2omBGPU3Cfhg7nrtAJ1t
thXbugY5OXBPjeNc1hCHnWvevR7wqLlcqnu/Hiig9DDP5nDt4JnjB6XX/nZdvPL4GJRmx5vP029g
UIISZhFthdSwfjb0gj5rx3xsclToEYesn5cAMUmAHGLno0lCl4mAla3LxD+vtS7/57Wmov3qRbF2
cvVw49jWm8RkrBUo3mt+96Zr0xaQIumzZ952atq+9H3mPfVZuOSo0JIZAvRVfZXoy5jEFbX4XHuL
dmjHeSrYylxHr9eTGeqyvtgmc/SeRtaXUVdqr1EWvo5J5DyPA497VWKEtzKU1h1vdu7oQmvupYcn
i73gOdbuZCBBIcz09DKan6Ol70fsRPvHpAc1VVs0g207pPN2WsMnR2ZIDB3Ib5dal1ou5ZDERXab
m9HaInz2a/r8ljVUOq/OA5fJvKWypfr5IVBDQBbg9J/CrH+o53S6E5McSlidjshe65A5EkbmES75
mDjV6qa7RHGqUzWasYOSMLLbN7KVSOQnTk7lAIejv2s1TdvINkVssi2Rs9W2zriyyQImVb+N6hbd
PqQBFMgQfGEfSMNoFnVuazVFiWGhE6Pd9Y0wrJjqvWXpUGT2iAseFPonD/VSIJ2TMjvQZpAcqqWa
unqnQP8xaiBoKOlFW/qUnP0VTF6G4i0pOV68K0xe4PRUacPL3CvHZanFm8y8k9E2JLtFFxGaRl/m
EqYuX4PR3+0164vf6d8QZMofxdm1+gaSPP1zldXey6SHRzGHGUJ8xkAf7qhH9pexUJvbXC2TnXit
oFH2gRdTR1su4KN9fLnAZcnRuboAxcQPF4jcxj1AZQrqlTaX9myFyZYhaRcZZhaAvknTt2nSnyDw
dM+dP0W7xoqiXyoaOWYd/lOE4MzDoBc2pBZF8tOo1M8SAIDSgewiMB7XmcgDhr9UGptgzze/pnNm
HRB34W1lwVqfjhn8MBFvu37BsawHseUIr0Bvmx9XuxfVw6ECKEmeC3Gwq6kyVARMucylTxe9qPeF
p5c44s1kdUFdbrpFn0IOdtGRqJLTOgaC1S6H1S22aQ7C3TyQCBLH9RKXdcqaQjFZ6J2h1/Aovh+G
rm9OfQl06d0UgEY6GyNEe7s/Tmk57OfmQ0zRRuMxab1f+mAsHuBK1u9r5SADqKEBvtg8jl/sVXYU
u1jkrF3mDEmj3/Nss5oDBCXhtKPI+qdFP6y32v+0aIAgVp83ketsdTqnlj2FbEAs37WP45h8u2xR
pHCyHK72HzQKf0X0Czzt4gRfph+ieCRb/OdYZ1mtCqNvlx2QeC/7mb4adgCc3LvYyCpSOnn9qUlp
4FOVmWaUrHLgEa6cz5NNZzqENb8jYef+pPH9SQ5P889zXNd3ugEQEv0i4xOv+bAJlVb9VWkfRedr
mWNV+tscX1P8cxNESHMnxbTXhmk7ZQW7YjLa31q+nzc9JC6PddND56EG7L7CbP7WOHA/wBc5bdMG
LkdnmIodFZX4EejxeGu7k3LUnaZ4djWvYudDH5bhQbe8kIdN0fA09o3+9WqS1tYKbKtm8dzW8B64
k+7cmoM3ZahO8ABJf1DtHBIrN74k9fiQTm76IzESOil5enuBX7Omx5SIUFGNL/XQP0j+7O8i3tf4
xwia2NxtThfwzu2Sn+ClyJ4E6NDtVapbX6ypqWkACz8LoKIIVfs0wrF1gTlkpQHUEzWMgzHCXtXB
t3ssjbzfFoWJ2vaChIjz6LKozG93sugEWlIWFQwFjZ3OZdFOm7p9jGgJ0GIeU1RneArUKj+jbcAO
BHGyy1BE6oU3VsNE7gSGleVxR+yLqY7V/CxLvK8jJgQ9t06saLzM0PfbgB5pvILkIzjPtp48NouQ
XheG+Y8uBDHVet63aVb9XcpG6xJhtWq/CQHpeCDtDnYT00D1nk+FDqB5LMpUw4GM3CT509VowYON
zKXC1kVmU7SpNjqcD8sPcmDvinEmvTZl2WNWwiUquuZdFY8Aqv7qqG2FvcTiCMioXWYkvce7eHEE
cWmedQMe4vuRVFVWNGrz6S2/MxhOdhgpUIve3c7vJ/V7m7yiFAoHUR+q28ib5gcNfNOZBnYowt4C
8j7a16kCnk+J3ePUdgdLbZ07e/ItZ0e6JDnkECmCMkJjXtyRojt3EX8P9EPoVaa03t2mOk3s8pcB
s94boP9fuxGmj9UON87eTJPw9W/i7cWuR14BsrGBi6yA3iNNaj6lS05Sxqob1BvKxhaCduQuvFIb
N6adtUjGVsZrQ+WlbklCkhx4COuu3AjLJjwrUFop8B3K0LTNf59UaSbgvHy6J0lVQH+7HBR4KoEX
op/Rzn/YFkeMTBmKMAOwJ9XeT7Abl5pbneNmmp7D5ZCP1r4pC9jdl5EcAPybUcND52Lxsk597KgV
ywhKR/g4QPYhiRzcraZ4rLO7oVd/FpMc7M4rbl1Vby8zm6gOb/Pa+g2Jnu4O7k9kjLox6REHLbot
ROgWNaahJN++GMUjkXJ2CZexGWS/5amqgpdJxjNbJm1fzf2wEaylNtB9w3M5HhlLjJzJAZY0eAuS
82qGvhcAZ9l1bxPqBontalYfE91BykhpPYfvZEXnletqfz9VgbuLE2P63PQheVTLe9ZVsFzhWMIe
amvKnTjnQVVpqERoXbwu9E83iFb7W/G6/NTc25Pznc7i6bMFF/Qn5ACKuq67bVErj9UAt5hEFhbd
2dWUq7eyjl7z0WmsYdqLV2+64aTR7wobJncEjiN+ivXyJMtKBEhICPuU6kVGUQ4RJVvO6iyrkbPq
ILGvJmi0bPRGTfTwLK1nGzaH+k8+zawUPCJoolAivRl4I98a0Oje05XNV3MdlJ8ryDE26oAyW8GL
5pPwCZALanZqEI83XZADuFhyqmyntW0UhRWseAwzvQiNDWiG5J4fJfhaSpNmG8V0dnEba9vUz/4U
GDqIAPhVdlDzChXgpQSnLCU4fynNpeSAvH5sH8QkTruBwEb1zOEgEeKwO4icZL7Y1kU0qwOjm3UP
YlcbZUCSBs0s+vW1c91V+U0Z+s/+rJhQfwmlVZDpEFlpcKTOfvwj47cccpXFEzYep2jBJAcb7eCN
GOFuJlxOL6FQV+b7rqMshTz1zvNew6KdHtcUwKSYtAX4kXIjiQNxRI05IoTd1Du+YI0ncaR6Q827
0F4hyEhPTlHkfPF5+tHMOu+hbNE1yKwIQQV/nrdq7cSv7eAWG2fO/O+VWz0MAwn5zTh/K9nw8aoW
LR0kffVbYmZfrCHJv3UK/1r6l6ef2A9kuzBPm+euL0gImJZ274bjfDMFTneqVG9AlVf/y5WL0fx4
ZWu5shKWD+VUkGcp0m8U7T9eue+SL3GZqds4N3ukv/MDJGawcc+mcjSLSfluDLzPvS7RIcOu3T0U
/96Znv/+RB0dUcEhVp8SCM22TlOVX62me11A28z/HWojKp1z8l3RFPU16J1kp/OhfwpSXznSvx2f
oiRu7sc2nveWNxefndCHMDo0tV8Q0ni7DY3bUPwg+KUzSAJe3cY0e3+5jch0iz/dRs2Dzb3Bc/K2
G/k8VwPyFRQhss9QwRbPRsvXyjIyPZUDWL7cmfIHMfG01ey8xuiOMpTp4QxWSYatMV6m09ftNNtl
Ko0B9JhDiuzMZrTrjdBCIF7LntlqAUxorU/oCVif+mBJwiCCdCe2OggW1O/CdQXJ8ScQRtmz7b9N
RxKMemJkkU0wO/XctebboVnOEuDvttKDLl1GdtTP5FZSg8Tp4oGcB9UeTb1VYancia6DqZFdoAQy
n2GDRVNP/SFm1EWRilmiRKdGovJ5ms5lpT7z3OJvo7KED3MazPrcLwwqctDbvuf5GDLoCPrH29WB
NALR6nv0NNb7ovVvkOvstgb5s1sp3qUJ3FcwTLiQoYKzFi+c196tFP4yfUaO14Ve1vb9/QU4MA9h
uPH9wT0WkVYbO9F71xYjmgruUYTdJ4eeeDkTrw6L26ZdvFULdqYbWlTXIQl7nEPjsy4stctostXP
QmErvmW0+pZI9T3yz/MQGL5ElkZt0EgGLMwfrGmftHAoySPg5WlQjGNUohOyPCxKqVwOl2izNejy
pTS/HrxJmfZTydPvENo3sakYgBSi6RvArl2ZesnrFNUlrX7YhZs2iTyYLKr0YnenhWHM9advi32N
13TzNx7fBr7DyL2MC2O7HNpEp1tk6CLSbdhWb7DEZU47A3aQ3WKeZuFDoPHD1bYDnRaTM371PD/Y
jUamn6S64xRP8zw1r1dRgxMvtcVTyg7+WeGf1hk2hQs3csydm4cUOBdh1sFoxudq4l8qZY1eZ88m
5bXRUJzn1FSNT7Ds7BV+b9BMsbqzkrJfE6UaPdV4nNNDmogWHRtkX3Kg6WFzJ942tU4TtBUvQRCa
soaYe6RFz2HGGrKkQR4MPFKSbbKwSFCw6sJP5VRV0O8AVKqMKPxUQNwPWYu7nUfYZ7eV0aNp6PvO
oTLtN2/Ctlqmiunv5i8R4nRosNtbaNLQO1A77f9j7cqW5NSV7RcRAWJ+rXmuHtyD/ULY3jZiHgRI
8PV3KWl3tb197okbcV8IlEqJcrsKSZkr16r1P0XMBOZ+5TQn/FPEzFluurw9Ue+kM+PUi+w4nDn4
zW+99GuiJvfZx7F/c6bfGt5q2Ukey8RXy9ILjU9GPP7rblTszSbf7/7wM1JouSvRqq0oM/vIVQDS
Hf2lBQ7iYazV+OgOnX2s+zGHqiG+nC3ovm2cXj7Y6csc/fKXKbhAp6GSnrmuPR8BIpCYHCfB2XFk
nbeCJLy9INut429NxBJYs6Bxt267nLxVx6GQ/UeHpefPseKuusCGxJdh8Stdiir/hPpVH4jHXya6
A69buASnfL6uSC+TjHUqQJviBaBA+9074QC75963m9ke4+T2hMKv3p7gu8Buada4cMlinq9pxM3Z
M4rHWBZ7wwDLJqqX0kVTqHTTQeUTWnIB23eT2VxMnek1eBEezR4QA53pxUorHgRiTpBZaKDbqj2o
oxDO3kIN2TwI5cX9SkDcbLSm6AI50m5h5GH9uauRjnRZwY9FNNQv0COb7e0IlSIIEjnrJmubzzX2
qpZVVQ92GYGtqBiBNNb2QQ9HBVR8G95AcvUx9vpniFxUK2jvZY/SRLiF7sgmtW3UNrr7//EzKoQX
ShPU5UpxaxnaE+j29RvN3U7D2L06jI/H0QRmmaxZXlhLJfFGqbkN/Yp1P4EEO4QIjwGCvE0rUmtL
QheTb19cqzIfskJld4lg/5CZvIIkMLel44yv2ssM/a1dAA9TGc4j9prl0XLxEkA+3n0kW8X5SqHI
8d52bfcxhVDzygfqekseNMAZEe7UArCPZNMDBg/srXMcIGBxAhBftgZrN38BXLrdR0PL1lyHvnzY
3c79aK9wLPqi/f9ml1MO9dkmWnDF+0tWymCTsaFaVyUvnkBjaO+gSxkuedQVT5K3KFr2Y39hhGim
U4SgRA16THK2bPD5DIW8UGdWp9NDBhKyGFsnCZ2tVRFX7BPrZXIv/U7uhswLTIThvO5QY7HMF9KK
o71jby1XiOEf6jAq0F0dC6a6w+wO2T7ozUCECuipBiwsU60uTlL1L93KU458MQ3RQXBK5QtqxnWv
GSYNyMDqXqiS1hBXQCkLNQsFBbPYlY/ITIf3Qe+dyYy/LhiKYoDc66zFlAFU0AoIweyo17fGL5Ez
dpssx/nuttwiOpKPiwQREmgBfFiGabW9Lb6RWuui3g8O1MdJgQWdE2Re5rWaBjLEoBOQIZ0csLvj
DGnJzaCzbEWvuodkijZdz+MrmXozgN4xb/+hPjLdBt1svw/q1NQcrV7+Q/7/10FJD7QY2B7w0XoR
IE7qq2uYxoB61ELazbexjY9Git3mYxl11acyi35aetfV+G2yCLCZPINO0J6b3u9N6r05I2Ilzrem
zFBxZuVxswqNfeToymJlB9MdWjHVGQ9/bdl+WS5k7jUPgISwpVtwdh8wa9xAVro9gQhuOEgBsZzQ
D8QV8WV7ZQAw8TQ1ENIYq6b9FjR8LyzgbRcV4NzgJ4BQaGF/g/IOf/WYz5YZ0m3zlIOhaR/98m1K
OQGw1Ev3bUqUlJ9ifHeTTshXo2IDqBlxN6IGbwGdA/laCjyT7qS2/dWvsifQxIYgLF2qruAb0gaL
EFY5ez4oLhoQJ6+p2fYthMKhyElKYaQZVhfMP7/bSVrMQwADi3GWYi94DkrIBi9w40RYfxaQ6phv
Pnb9Lz4mAD+HYUrsTdzb/YpPfrRPwnB89SFn3cuqfhZWlZ5zMEQvFHQ9XsktSTJjD45g6Gw6/qJm
Q7hLMxZtOYoVVyhMdtaJrPF/XedTv7KrHLof1B47pwetiOOsFUSFoAvqTWvb9LfAMv0TuWO8J956
gK66K929228msk+uNfsTxT2ZXA0YUbBjVY33ZCcTdf5X+x/z4zv+4fP8Pj99zpAQHe9zS+ZuQlS1
bSzDc/CF/HUZQGQ7sv7alxl43xsZIHVRpt9a24+yNbDtiP+0PUhG9IDZx55SCL2kPlRhUryl/z3V
zfI+3Tw8BaWvpwoohGs1BKdy9bdI1MvQCvIN2Ug7oQfz6UXm5sIeGHixsZTaTmztkRo1Z9yYDHJn
4YqgP/tgmX9KGvttAU7rN7cZRqbdwq7qz2AN8Z6yX25Tp/412+9uNLyKYvwXe/j22xMOxlBguna1
C016u/HvE5E490B7StQP44temae8A7MFeQrH7naeZwfgSmQ4lGj/dkpAdchbcN2Sz2i43qIVQNMx
5FhmH/0EsC+7H55grmb3XEbTCbQRd+RN06oQ7y17Tg6ZQh2UD9SKExnFLocO5rNZIyUR+VF8piao
/rZt0SWPBhTpHovRXo26xjXLbYaqJ1EtqDlNlr0DGbM59+aKAwijynJHvTQlh+DGmZp6yjEHJx9N
WYJeJ+/j7uzGEWhRjBDBCr5kFDfRF9EWgIlDDu5EsZQ+rido4iXxhppWxuWRmdAsGhpefoqRN3p0
8jmUQg5tA8rn23AhGnMZ+v3a6myoFMZpeK8alKoxrRZaywG0E34HoHE/gP3h3x4y6I6twlL/hweQ
UwiL65THX+bwcX5fqcSGPjz2LAVbA4mDkIpnO7hOmnZ/SI0NEenPtrkfpPog2W9asMC6pWFt3cZB
VoKB1RR5sObkUxMpk7lJCBvC1HDpzqYbpuZ9EKF1yOvdRC1yfR/IUI5w4jFKqVNWXfs8O0J+0H8E
NNh/9Bl7RhlXewZJrA/J8iZYI76t1tTZ+UZ4HhGy6nQnmcoyv1R+zsBKi9FZ4qZrlNS3GxoemMLC
SbT9No/WgyClsQW8P7kjkxkM2FSB+HlLn0ANQX/k0ANeUC/NwZCDK0023JNJ1gYqiKSf7egjQF27
ObjMMwEA+fWJQPoD1S/jgSydWUD1afoWpcmwpwCcAEHudmr6eg7gycTuLlho76mTvmTIxkL0PeX3
9AXjWYeyj9+Hi6KuV9xjoG8us2CfYB0AdjfYd2FTfHJZWn4qsE+yVaaucWPjO+4yZ+kyLnbUCYT0
tLNBlLCkAe/D8b4qQOI6+uvAq9KLbT8SaIJhEVoB0juBfQd891mDpHIrVfINNLhfvR76PiAaCfcF
hxqjn+fWFwykfho41kawclOAZsqVYaZs72oIvmU04w5pcUtDL8Q98sLuIqrbfBOAtUBCBum1zxIb
bKc5Mhi5VpLSUi7aDmQt+2D/3R85wzMLW97vUbqsAGHNgFTQkb8/YoC1n9RLO0FC49bxIVjYUiTQ
l2DVLBO8w4ehApeGjO6h4hXdexayLNgeh9sBMrb34AhAzN9D6ZcMwhN5sCi17lT/dRpdN13mIfc0
ffiPyJdeunQ1O3CrpyRfmoOmdJsWmn36Cc3AELztod4dDSh60yc7vJc8yPjF3Z6aLTNXHKywTwlO
Hti2/NuNlorBhYJ2WHR/dWv0bARkfnfT55h5NrLTQ43eEbeH0mz9AEblIZMATkCYbNtNWXaELlh+
LCzD2Y5AIVy5rABjr6zgsY8Qum6YW31mCf+ccFn/aFLo3WW+4gtbAQLd8upHHzafR4OXn4umTCGN
k/mPI8OPuTZ4foVAxdtTGkt9fIrnJOkaebAW9MdfGtt8Y42B0rQ8ArNFHDEfzNCGnGll/majQZqC
I4gtSGyEwTpH7O0RIjHVwUXKBsI8rvNItli8dtIZHqSF5SB0ITvcTuDCuvlD+gqQRmFil9pa7f18
eRm6CaKllXPnjso72Hqz6gG7sbGyMUUaexJXJNsV0K6/G2fxeDLa2jNdOwclguCfKjNPJlhObje+
Z82W8NfNbz5VGo7PSdd8oT0y7ZZpozwOEJsXkbknuwyDK7cDYB/y6XMfQ3bgFt6lMLC2Owxi544X
b6jyYJTPdQylCkhFWKsEeUZIzqXTxY6EuSQHN3zOusZZ8hLF6q2I86WYzHgzJa5zMYC4nS9WyPgp
FM56KCKEt6iDXCTklpYlfmQbsg2o/1uZbhJDmK4X10GCLqRzM7WpSoG/X1MZCECK8YBN4/gK9lwf
EpWuceh1k7FNEyr/pQZ5zdENoN7HtXa0VUz+sheg8J98owQTVv2jHm3ji74JsvrtxgI/biYgCOJa
yC6WVm49N0HXrXgvnKu0oC2QtUlxQMIAjA7RFK5rBlWE1IrKZV6DfCfW8nSlvusDoL0B5EHbtJD0
S5Vprf+zDznSJU3BdsK1920yuuPF17LsQhy37BMdOYeKT3fMmE4kQ5albLzTfXTCpL6W4duiD6fv
ff/bOPChgOVeOV9ayDIsQHzEH7kdBZsxAMZGgsbwzNIwWfeNsJ4ro/9aVApq5gl48LCr+w66Z3uh
9CCD/RoE8K06o6AnBbOmYT5PSs2DIKs6D2orBLQANzGiITsmjWss80mmS8ScsmMcKZC0U08XpePb
LXVNmYkAiltMB1shgVbqssrKQCF4YkF4HVpgySmMwKBhFKJ9MJy0Xla14F/GQl59F7Vei0F+HUTQ
/UDJ1E8euMGzn9vgYQ6Uc818M4Puk+AH/GXrczbabC2cwH9kqXhJong76fwRXWQ1hsDWcNSNUzu3
kS7OXHWwKAP1wee9mwd8PFCrM6E4343htCVIUKWgUz60iOjNCCENHwIly99twgMDBYlSkzP5qfex
hDqi+cjvP87nttijB1l3Av8GylNM31jdIiyDY34CSzowNzpIUzoABVauB6oyjY7WFxoUQdtpfbNN
aXixjC8Njt2HJAhrnJJNQ+FvGK/mppKFdx1lkaJyNwkRLgBxUqIv1AEmu2hhuyXffvDGbnnVjvlw
vjm7vib2zurHD24Qck/Wyi1acIG/gCAmPIuqdu1Fh3jAPrSjl5qx6DIKnFtWgN9vPBsMZLMLaq6m
RZpEBt4uY7ECngiiBrf3k2J5DTLrNb2YOrI7Y+9cyrwrVlI7U0+UIwO3MAUAgqmYnf94+dHsBbMt
kC2iLF2zHXqaHjFmJeoy6dYk4sNbFxmllTpA9QGboYeQBt4HPz5YFV+Ro5tYKA+ya9/eM0fOtnkG
e6x3LWTaHL4o6gJyE5bl3CXZ1OzcpMv3pe2O1wlCkNCIS5vPCnKPvhEbPwLZ7LyK+V86v1BLGlR4
abOTuQXmkbAfrzamnAcVpnemN4JTdjvEiLx5UARc212YjmsGhb5FoSsVPF2pQJdaNUsErcKz7UgL
uBp9tAfXBgf9FUoPQMj45odTE5hLRN0Ab46Qz+J9sFklcgt9NMgbI51zBWZYXYtMNmfmQaFesMKD
+A4oUMykHQ9VaN5Ty9MmugNvSb7rPV2eoIfSJNRRGnG2MWvA7/yoLd9mCfO8W7EekdTECqJkXTo4
aKqMgZDw9ijklvBpgKDZ0WxqTHdRmoqLAKnCOghksqZfVKV/VmZSPkLJjZ2o1UZhdy6bHrx/6KNL
2Jhy7QFxsU6r8M2GytX7qDKC+beIqtryXE/2lfzppwjyeLGOuWzWt4lkJO5syBafaR4Eh0G/Mfop
gkygVKk1/5WVJT+FTP07d4B4t4jAWk924bn+0motdmzjUj2xlG+7MbA+59KCknXZjltyy5BCzy0c
7NtpYIf/NO3EjHrhSdBw0bRFJMuDTbDA1ujtHaoGo3XhTt2GWMiomSK2/qHJdZMoy8y2ida33kgi
KGGWP2MsC08DNIUOIsO/kpoOR7S88gIUIuje1NUckbwGLlE3zRTYQ6Fp+qmJlEFyzuoum5vxKM1z
XBs/5pmQ8bikcfmVWrFw3cvQmc/+NE1PXSm6qwEdMerjls3v2jy8UJ8CcvGuHW1wBuCJYNRo7rHB
2kUgWHlKjMkApmjcUF8xMOvBA2Egjevdvn0cu2RJffUUJ5+84meNb95WpsC691E5PMqizEDLlQ9H
T5M7ATZs71Lm1NDSAV/U7IJqmsZ23XtqpWXOgAFMrA01BwsY7jILL9SiQSU26AsECIYjNWlKP+jv
/Sz9NGrak3xoswdDR23LmjtbbDAGyN3weq9Qu38hFyRl+AUaFPvbgK4Q5haFAEBQ6Eno0heJmCeJ
i2bY24AuL8AwESKVXXuLtAmBZq4dx1gww+UQ2RLhyumn6K7Oq+gO1ZL5LoG80cIkn4ahzK6s+wv1
0oWcx0MZxt7d7JS1eLm0+A7M82YhmJJMN4t3t0G3Z5X6MVYKCtswK90VCq6AIQljkx1d/HHe9wKF
TIDWpvaH1V8lY77ufQTB687cpn0+7DxUCz3G3P2Hp1PxvTRDZA786qkAXdrfHLLWfwrHqp4dsPAO
u3rEoUvPkOOw9OCDR2aReNC0L624Pvu5Yb8wsZmiInmpG9VcVBIDp63NfSn5NgNwfINklP1yG/TW
xG49RSRrmqrjvDIqFuI3kvAK5X2QR/pw6SMA3vgwQuUXHa1eW+kOMu/+BQeexFbhiiwhY9jnZFW1
jfISaniuE0LWNRdrV7D0SRTYCiZd3P1TIVZlMMf5KZDGqv0x/ex2CGrkwGfjpN3jeIjt98GqWxTb
6eERxG7m4VNgtk9IeQzrNMduv9VYCE/jI0TrYLn0+wu1fBNsClOXiaU1WsB36N4+kG+9cYxy+cat
gJjSQ9/Hh4EqN2YIBtMEFNaIBaAQftA1KrkNWhX8QB6Rtw/AFYWzwOAz80svP1F/BG63FbPD6UgD
cz2wo+KWSX1q8mQ8+LqsoumC8uLqO2rGXoTfaTScrAla22DhAD9jU8kTuZHHZMTVtutBFrsH+Khf
Bm7RIOM5GnNtQJSn1SKxTHlnDUF9AfbFAJoVqVNP1hW+n7UWJ/01wo6z8B6EgOAwz53vvgjEkRan
vk3CC2TQth3HSr9sWTxswKTXrm5bPT3Ak3l3JJMETd/GDGyApBEeFamnvkR5vQfxjvHDcq0ThEun
zwLMAksf9f5X8GYZO7c3hx3KS4Ha1IN8F3WLqdnsJ8Wr6xQ55SIbS37OdVVqlgAeLSEJNLfe7a5w
S7EqZHEobXAp3khmAAuFro/R+2BXNcsDdeT4eq2r3EGOn0VQcu3N8dyAIe2l/1lLq3+JmYrBkQtW
tLAJ7RcB/q9Nakm1ISewtr6NYV7jvFjfnTjfyaZM7vvG5o+ssAGMz03QV7Vp8piLqj3hjfOZOifO
6zMoqs+l8vKTPWb5Csq4EFjUzbDHCrigW7pERopXmO4ZVYYeH8KdWqjHW5NxcL8BEpffO6PfXHLg
RxfdEJqvvFXGqmpYuadmhowF1DHlU2bpIxhwtgsOZpjXKG0UsBVmsPd5kB5RdeotsR1a9JkQz1MR
87NpjCEIdAEDgJBstzKqID5UuqndhHYz44afEa+EJlrcIhkGFNYKVDb8QM13N0vPBrAYuNEIVDC1
31DZAYatuvoaeoip64h5arYSSKs+uKiwrE6oiPNW7x5ISaAEIJVy6WmPqAOlPHlAk6j6Gjdvc5CH
AcU5cBGBIxkvJPOhQzJtPTWoAVFVYz2glN56yEW4aRGlvJJHkaQ2EAehWiA6BZ5dP/WmBd42456c
HRs12WJsgbnCUBrR6jkRjmzXTiWnYll7xkYN7mcGTa19BjqmRaeZYdwpqo/UhEiN/eT24q0ZqzHZ
JChVXqlGeLu6hGAYndU9/Kt3opLJig7y1EtNOq3fnJ1ORkcEddIFZbU6pwNVcFoOm6QNDICUi/4g
HDs4mkBtzdmxLAIll0KGlQaQnVJn7aiS7QgM0DzTbcCfcyJSBFXCVcax7WE5gG68GLK7MMOKpib/
volKmIAhOCoWfLmZhtSDJIJTyGXc5X269HkhVqnRZZu5XceT5ixP7P3ctiIsvk1VXmiKqvCyu1H1
OB/qwcDbzfPnKLEFSZ065MmxiGV2wm7n7TIFKcA+f7Z5VQ/Hoj2SnUZ0UWiDRtUkqhn74muw+TRE
EAz2UUtpRwZbkM3VHfjvr5YlQFHrGw0I3SGMjjQqkHY8KR4nd3Q/KQGYzJhce2G4n8hiG9Me9BH9
ndCmwTabRVr3/pE8SmQkVq2AElprtB52VCiVFA04pGgoh5TsAcVY4YKaKIm1Lv/lSb7d9HcJIC4t
svBhn7uolJ6a4tjpS6JstPuRF8AMTcWR7qi7cnoFcmJbgbfxfUxM7tRPnvVUg8/nz1vqN9qhWUNK
K9k6eZytSDd8X+jqsBrfkxVrTXnuAcA/u3merXKT2UflVT9ElPUnS/Zvlzh1+hPZvAD8eq6TH6lz
0h492BoQR3t3oR6FCjpQOoNXrTDub2mqafD50Rybz+K9stxBmoFMlKaii9GBolJ7UYtcaeDEu3ng
nNH6Nddt+t/nIvv7E29zsV9PpJlZWdpH1GLj9YmXUZOh8pYQvMF7E8cd9pR2eK3cerGd+NikXiTE
ec7as+Ma8qyYiPZY2g4dS4HYIdt8GwCgsk8t60A2upRejXpmfUGZAUhKX3iHEwR4u4Q/PhmA3wep
8VJ3TfWttIOXAF+Eb6CCnm+AJ51vfusyI+U/QyrjoLtLPfK/TPH/7gMJMFR5gb977faue2qU5yyI
6KHgOd+00Kmd2SFsH8oudW26lw7/5GcWfEomZr/8bVAUsHZmh/j3IJXW9ktsO8lJlii+7AtD3dGl
S/wcWpnLm2VCIO7OS/SGPONa9NXUbJZlbW2tBGdUT1rjh6F5vzSipormKQcLXB2m0kEJ/QQd07tr
Im5tswhEsGRzkKFctJ1fghq0rNcDaur3kS/y59GYtmXDAGrVdtPOwptdxtWb3Qdj274Bvu7ZrXCG
fLff/H+3Vw3q1yh7NSe+dPYKlJfQZB7nZFkD2tpTH7afbvmzfGDNdnADtbzlzyRSmIjCJsHmlhTr
nfhzHjvqSKbZzpdVhIoyyrlNRpSduF1/uj26xwtn2zR8XN6maaPh49TUMVr5PDVNZILK+a732HKy
UCEovAmBwRyQlEtee97SaEWBOgAVXeYevKHGPepangptI7+WRVBQBIJkSzPMY2mC91kk2H1Q0KQn
fb9gezrPdDPd5mySbIv1xj9SJ3BgD6mb96cBZfwrVfjYceuNzLzzwMJXjw5Ss9oUgGd6V+UjqLp0
k7Yrbhkj1yaj7Eg2LwDBAUDhV+qc3fS8HlLhm5utZD9v0xpj8HFaGhQaCGalUmQ4R2EbRNMOYLSm
Trp079NGAkeFscauSnWGu6877OxoPxPEwEFQk/Yz1PSCQaIQCamJW5N6UcuG30t2CmKcegZUEG8j
NX0NOxyJYt8cTiAUxx6P2r420h1dkqiERGzWbmloBJZ1LBt6CLVvM0QVCP7toX34wz7P/OEhYx4m
Cz8o5QYhjmGv/PiROYP5xYcQaxi5yfeiT4dlq9LgAsHf7gQaD5QTjlX41WrO5OBClXhZ+eCUb1Rd
n0voiKyow9va0Jj6BmXnZuU1MjmHPC4ufAL2AKmt5LvHPg21NX21UZS+go5tqbfN0RYpYsQeBIQ7
seaOXwrTEYsks+O7svScC3XgCIDaCt1hoMRu7qgN8C9HDHUUqjn4Fge1oqshUErIB7LJzgXKbhzG
hwaRwY0dG/Ia5Zxdrda8F3pTmyKVRC3ZGXxjgDEfisAoaIl9nx0QVdlTUcut0IWaUHd2DyA/nzvJ
n+x0GZFaOriJt/vTrqcFO7RxqKxu98H/vX4mmwx+REHO3PnHcFTvIn9syvnj3eptyA2QyPI41fn2
Ni0Dpv6cBnLZGEKdPQ8JHQVM/nWIsFyj0Cx5EFkI2G8FxQbVhuXScqz6xRctyvhkm38JAqAApCy/
hxnIk0qv/9k75SrLCh/6oQ9IBqU4peRiWYd29BOpM8C48+ybSv5BjV7z5PT9uOZ4NZ4as6yOFrKr
mylwsKkE+cAiLoLuu83ipTHlxU9wcD/37ui8hIZCcB+R94tnmOa+clC67+NMdp+WwbCUnWl9GZ1h
Lz0r/2n606Efw+YLQJsQ6AL7od+LBZfD9GiyMt1GTpMdGl9kVyfg8coKB/kFSPrtWGf5D3Pkr32e
js+DVCNOn1Z5Cq3eOeGXXa39wa9e/B7hQO1qd9M+8QN+bNrEXdZx2oMC2xXHJLCmx05Yj+DpcL9A
oxlqTpHTnaAfVj+Apu0b2fGPQVRmaOS5BG3dfSs4gNRJsDJCFNeBADO+GEWZnBuL47Bv28O31l17
aVJ+B7gGMlnagQlv3KKGkq9TlpV3KH4p76oIBV4IONSI17vFnQXttWBRF/jEU34lE2q4DGSmZWjz
hTKqXWx06UZq0Af+q417FuTJAmFjebD1ujd3RKgWmKLqjlrci6pzwfj5NiivsOqPPAGJ5/tEJRLG
K/yY0o1BEBFsqN8mJh+fW2JRBO13InubNB9nnfXjsSsWpasp32bit/lKPnT50K5VPB0FsK69FRwg
YbNwPbB4VLl9mTELE6QxEBxIN4RxiEsmzijQeKZOMnncOjN7ePMXQLgjTRa7R6MN3CXRUThV+1ol
jvXAEDQ7/cU+NOVHe8q6VzcXb/4NAEBLYq/A9+Y1jFL2oGJUU82RrDIaxBu/K5IgJ98DNyhhEqhU
rQD/Qtd24J6InDv8YaqnAZJMuw4l3JtutK3XCS/euPf5NyxhoE8RmXEae3e6QqU6AFEGCpL1SOR0
qyelR4oKgaHYq+eR5OBGKAKjkTYQFdc+hei4/2skPdP0AVGkkS4PzFcB8BE5YKeH2ot4XcSt8wCE
eLrBf0Z4klkCvmGIV+9sYdfIC3AbauG9CT1qG/SqNsu+Q7poM9b+FKMmka/B0WV9Tx1UFgIxmz67
kylXIZPsWsnY2A7T0B28phtPyLNDfNyvmocGr3mU5w3lZ2wjPkUZwL0L/jD1LRjDar/WqiLOZ2GY
5fJvn23q7X99trg2P3y2xDAgsqtrv6h0iytRLIXNu8NcnKWbQM13Byr7Esx4QB2J2Ncyy+QCkVVQ
yFG4Lmj9Zm0nYAyYjR7StutAcWOBNHaJU2vnbxTEzJZcRfirk1FUCdbo2D1NWsVL6UvZm/5GxBA7
92u1tZVfHgxAQs7S69WZ7ujSpxUYyiLPW906mib6lggzWhStrzZ2Gtv7wK/5QzDqkrYRVL9AnpxQ
4lm/kMfo2Az5TfsJ1T9yCT32+KDwKrFvaf0PMf75lpwmOFEKwE8TdyMVx7EfbHQjgruuH6AGJcrX
jYYVC1t0C6sDMnAALOiT5wIi7WTTK7lFJmhO3bpGBG7AWSNJuu7SabchRi2fHv43N4Vf/rYEFBEy
Vn7/1BbFFqXcyOvhl7dhLp+2hW7KvF6m0A15ycrGPGTMg+y4MZmfTVf9GNMwuEOiWV3Bpo2Kde1v
W6G3FL2PzJWetujLLfmPqf82bYW48W4qUNkOam0w7G4CYMaWyC4mezraUrM203Q/H3x1Lyo2kg9N
xDKTfdqYyEQ3qC4NCLgaJ+6wsKzBXYdlaJ5cQrtikRi8Dcoz7t6eCHWaY9whTpNPrDuhyAT0EgWI
qk8Q6IzYJq5RVF75Sm6ony6Gn3xNvZptVcl61LDgkpTxcK5EU6GUP3fBIBN4akHGpBJvPrbX98ta
CGR/tTd19H6swH8JpYWsRvIWWuv9uZcRwITQl1p2FSQaZQY0P1L3uMXOq9uA8a1bBAhNqgUZW91D
dwGQMvuq8a83e20xUH/Mvb29smoADRV2Bi6W8aOgHxp+QvzcZQ5+c3TLg8fazlMonCFuThfkqHKJ
kO6vdgd+oRK8/mT5MJLaU5ZY0Cxf0ly3MRASQiheX1jh22tH5V5+AT1YtzHBBX6prcg+m/2TpeFe
dCEz3U1c2ksvHct1gp2KjzNIFJymuFiSS0a2MSxb6PdwZ32boU3MJ5xOOGj6gr5cGFAlO4T6Qndx
5nYlmBQ8GHGeC9dk7abWAXxXe7m+A6VzMe7Ih0yOW/0aTVPe2uRDzaoqXGd56/Esv1pZHgQlW4mE
kSyTt0uKaGSLenm0cxU0IByKf8y2nHrI3W39ajMUxk+KQH4IUmZJApUfDvL0Dmj2E86OH6OZfwQ3
aXDgxk9GYjwDBW2fmQF+QGnzEUrxY3puxrwE91Jv3KMIjS2bjjPEePJ4AcbI8h8VZ2uAFEtgPxII
17gR/9Gnzbcq9rrXdkTe3vC4+YANTwDuSWHi/7HK9li0BrDgtKjm97O1h8UVvwe3xN8ileNpvjXs
3jhYLfZUZdagkkj30MWTQGaNoMVTOA12CUPRHugwPgN4eQ+xzvYxmOrwhGLBdkl2owf5YtXy5ppF
9nQXugr7Fz2AgysAGaPKPTqoL/4UVJDTlWb5FFdTu1Bg5DvRZZRGcTL15WajZi97sXRztqkmAMJl
Kc7Ci6unECjYBxFES5O1HLiWVeuV+ZOruuoJkVfAG+v+gRzjKr8AJRVcqdWm7T+qbMZ5EujVgVY1
5/gd6jkrfaDFi0juqZlP7rQCFsjZUrMLaqQHEeDeUHNMIoHTWBusbP1QcIUme2Q37CX1IhNvHJoK
9BbUG3hDcu467FCp11SsvSJkcE+d2Lomi9odzV1hGPYEtuWsRUFGe+iwOUAoqciiM75b0ZnuDFm/
gi9b7phVudOCNdGAAPwIJnirwMGwgDKzvqNLDFWAQ5Tgcmv+ze82jEaQCw27Nf/vU90e+cdUf3yC
2zP+8KMOX8h+P1iPEYfIsgGVkGpBt7cLiD/cVWXXagGhhPx46/ATUNI3VfFrCLVv3f9D2Jc12Ylr
Xf6VG/e5iRYgQHT01w9nnjNPDk6nX4i0XWYSYhTTr+/FJqtO2uVb1+EgkLQlOCQIsffaa4lpxFuR
9n49gGwQkTQ9sBz+8zBR+deJ0VHoTObK21Gp0q1Kni9cbl5HHePbbTqJWxcqzia0S12KInmB8ma5
N+w4v28gDekgFHRSE2MnbYrBAQrECIrlYNnvdR3tJenGgKjReZieAGCjdb2pdIpcib/6Uo88AVqu
96zzrX5kyN0eJWYiOuqtYQC9Tud26UWJCCtzHbXuOi1ifzkf8a+B4aVC4jY4vDs6ttQKX8mlmazm
oahzpF+l10V381BSm8U6io1yNvEN/2KDhGgLhgl9cDXTh3nPk+373m/qyKQX3JN4sNGPNuqvvVud
Ow1zG5UabnUlWEKXCccTD3o3/6FoPXBTRWBSp2LgpP6DtiCh3aXWXTRZlJBX20WN0y6pseTCf8jh
b8nKjp3nTp2GUiCSeOD5AkRU6VrdCdu+gCal/F6MzsVwWfGda+8SedhRqBFBUp+8WIKbyWfB3qv6
ZwKkEww9nLDo8ATM9bcqsqD6rBzvkGW+YAM+CKST3INAj1+TOPEumJDWVKKNMYLNWdrN93YIU0T6
GiDyCr+sl8INwGLgZeGxknz6ni/d1+avvTQx3+tor5XcfY2iQS5Ynnmvc2u4Zab/mGqdXh3HSa/g
vXZPdTMeqQriEOm1ARD/LsBcBtW8PlySWdteI5Ax3ZMVbZqq3qV23p2p1MdJeq1U/pJ7Ckwa08hU
1dfgrHANK9zf6trcrpYiYemWTKhB6gxJFzmSeKiOxoxKyImGDU9Xt6OGnra3aQ8G6tt4oS2tvWf2
wGuZAiec5KM4cre5Ujf6ScBFlFAqLT6Mbpag4U3mU7j9hBRflB3Yvy63KhVU973vRafbmWkviBcm
aBKRk4oLRra1WwULw3C9D7+qtALASC3QVZEJbfwRHCC1WZvzr6JBvdaH6F6W6eXtsKxRYmeUwK3f
fmlbtcaBie7z7cLBQQrefy33t7PrlePf5eErjTX/Df2+mLyuw91cHAt+AMNGNyXTdHvPgkiCkWf9
W1I3T5bM0qcEko0HjzEgdKd66NnZRt5cRqzDAf4U9aYBldFeZAV/1iC6IyPmWuaycVl1jm3HWBlO
ni00BPge29781DWDOndTyS38cQOsCJiTS998rNy+uhcgvWpEaj5SVWuC2ivMwvhIdX0bFrssztly
7uBY4WNvbgKtTTBxAqKHdXWb7GlwcOKmB3hFzAUVqYOPm8Vwzf5KVe0IV6Ls22pLgyPbJDsltvqD
Gul0jdg8IoQb3s1Hb+wOaLPYXdNgwku7C+PFhexp4yfJW5565olKPZaH28CzWtCJ4AeNRh9egVRZ
USNV5ZDIXPAq6A9UTMfC3nkxnHVkQqfQITOOjY9UYXjQePHLke3oBEDrwQ6h7vEpiW+qLn5hsd1e
R+7p+2Lsvged73+GtPuwhiLgsAt7FCNtrEC6BYxm4vunosqgwIcM6s/gKeSgxM2aY9HGgK5Z17m6
hQKfLkvwhcBHs3z/4gaF2m7G6d2w+SlCH8dWFYsPQD07qSEmbtoPBk67CIMXil+HTH3Vtc6fCgTZ
drqGxA+8tP7TZEChbawBv/L6iwEn59fEAQAy7fiP1JZ3jRysV500A/RALXV17bjditLqD0HppvBT
pAysgbx/Sgco4yoIdH6bukOjlP+I0d3L4AzGLRpsAlvi1pAMKQlTHnksDDBbmCmSz2TUf4JGBbic
UX8z66bsc+l7CCPCoTabuci9JzNkR7yPNkxmt9Hi5FtARAeQPB5A8430DmORDd8zLwK61LdeIDtc
ApRoZru6b9JPZctPXmFGX5HPI5cF4NEX7VnsnJsDQmv2EH/9q2cnIUZBPXM3BGzbttnKSBIEiEIl
P9GeCt103ut+U/c7u5CZDPNmIT/E2QzXHo5gBtt9iOrNMTZneDSc0d1TeG1u9RAlWztGiTSTv2J0
ZEyjyLLeUX2fyIUaEdi9FG1RbF3QD7xYWTHzWblSmOvUFtUeKCSI88p85rPCWhr1SQMCbcs3Pk32
An4yZKkBpuCQgLhVdNZ6ws4vI9cHD3YZpf+h3C0TvQhiHRz9FLIjgMqk+SUbHQRczG5FDYgT5pcY
GoL2Khn7FTBUwfFmFgxOtBlC6S17jmzODkCNo87a9inqLLUGS1m/mYsjiNi4W+GULK990p05gsBV
nqiRNp0HwjAkdV2pRKP1qfk+Gje799FC2wg3rVYNPF7CShfEmQX5oVMnzOpCpZrJepf4WbWkIm3g
5AUxZ1hfeOkDsDlZ1CAQW/JJSoTqfjPGbDF1+HmM3x3FLqH9WrTgnowGXjwaqXkkboYA6qS7FLlW
6356KKDRF0++6O6uhGj3I+/GI4P46xqTo3eM6jBaNmLkpzrN7U8MdOkzbZ1W+QEslMUqBGruM5kF
suQnk4VbYeUtkurdr/TE1DWEK0r4LK4NY82xCVuxYmEaf9XZOS9t/0ubgnZ1bMb4wDKpHqeO1F6l
OTR0LMCF7Dh196nEOG5tud9DOHyiqOm+IlraLVvuR/epME2IuY5gGbXzESLK6butA0UWDTlGtTIR
PG3B0AvuD85WPe3Z+FTtlBZwF2Bvbp327OjNaXqouAukCU0bkGLqcFsD0Lt1Go6grMZM1GAZAX5/
b9z6mGeupYfQ+sSXNv8xomZY1S6crvS3lFGbXKEsN2lw3Ts+c75IcO1CTLH7Yo09W+o06aClF3a7
xm2NHUOk865DSvgScbnxtez7E3Fo+wrsnXHefWGlhBwk8i+MLsmeFFLvkbqNvbAqIBuKKfnJSPR7
3a2V9hRj9bpTFZiBOCZKpGhkBzrlwJXy5JbV23zG009xC5B9kUUW6R0UC5JnPytOeW74TwkInw6Y
UaansBu+TPWS4W1hRRE/uB6oUn6uHxHIWORmXe4w/fVnLPj78+i4HfSheb5NrSJelKyHCAG1eFE8
LprSibZ5N0DXzIAOgvAnp9ZUvNV5qRx2wLZV13ba1CDWR/QCdVSkhltdXnv1pgysdkkoN8K74Rv4
6nE32BO+7VZveMm4ZcAOLyTRtN6UrXy7uiK2Vq+VxuwRGqZ1p1LHWMfTXugO73tU97tWAEtBnwOs
5DbB3XMQCB1s6tErnqtKfbfhZfwel/UGjrjui5kF6Qr4qeGihYBnz8zrjZKeu7TUaCwCkZknQYwI
5CimsgOPHNY54YGqaONNXmTaQ5gCWq7FCCFagFc3iaeRrTwl3BGIi+pAAAD9G9s9w5GTX/xp+lXa
erXGhu0S7mBKLow+3XNm4C1RptBAb+uQQ0zHTL4HeCqE5TpvhR8lK9NxsoufMnGMxrxe91pp5Hoj
Xxxqnt95nf0Y8rZ5ElHcbIMgz/Zh5kApbRqMLEYbiutx7bzBtZ+sAm9UK4+JYQcKQcKo08ZXqlwH
nmOtqdghee/BfTfgtrN1swxw8aF5HFWA1P40zvaIaSDBEAoPVyiDvNeV3tkIkr2K3PXvNCsCG6/a
qXGcQvGeitgKkMXOeIR3DVehi8NiRbn/KUJXO8R6LbzCoPIEIsXqGsEZM9dRkRqAbm929tLwQIDQ
8tZ6Rhp4e+BWMXFTC7gPK0hD3IouCBRxXe1zYodASAvXX6YTwzikWj+5dRU+ek4jT+2QBkti9Hb/
rNe5LU+5PckzwQO/BpevhChhscBja34F34YG5t+S9552B3C94A8hnbh9ZKIC4dA01Q7Ru20bgdHY
tnT0EJkgr9YBAln4Nhy/cAZlnl4PL5CLea8nIAY4Mud6sh9VEqxDY0SOQdOkO97F0QZBDsT1xIh5
EbFysNsgKSSVcmemWfOZLKIm5tsE4nwLLLay5Uw93xis3/62TMTziJchS8YR/s5yQQ0XuTXUz+iS
6upjkVrh8e/2dP3LuPtb6y99b8btNFQpDL0dw/HQDQi6Qgq9PPbwAGxUZdqPCpAwyByr8Xse3BV9
F/xhj+UP2xHiWUsTX5ZhH5yAAq/mPjorjLUakKlEzxsbeLVNjCiH72laA+lpwdNNG+mP9pKxt1vO
9C2vugCZxD4rIe7DkXnduVkNgeJBv2di3+ygyYC1eZs9c1Yz3KddBW6azN5IB+DiOC2LM5Lg1Rqw
p/JT5ZnfKLXRcL9h2kq/3/qweIxWRuC8ahd/TMpaA8K43NyKft2XG8gjRxvpheHJGZB65fQvhH7P
8xbSdFEwXAQX3cnS+JCJy8B8q9PZwO4fWW8uEC0ogRDBI5FjhQm3MC9OJEOTTUVnKlKr3SK3k1rx
rWg9U+vv+qZuhMhFpkCgaqgLlglYV0KA1ip7cSw1w1Jzqu8qF4QBQ/NaapHbP3TqiQfo0a7AcBtm
1yicEhh0fAJTt8O/KeQQr0Crwe+MAqp/g+Glz6HMqzWUpMYzUr7kwS1SdzsWuX1vJ4WzbB03em0t
9ZDJnP9AYj/wjb7+HpV/dvciDfhGm1og8se7AvwIPlwxfnZymjYAeqD/RI8/1VtcuVuvqGb1IX+w
snvkdh+VgjDSTZAoK6Jm6+gIZLgjBIluDWbBIfhh3IPBBkxUBVD7cK4sSifujlRshvy9SKmHeDt8
bB1+LlJrwpAe9h/75iMwOqXKVqC2PTm1p/b+tMACGhGKbKLMojOVaTOZBPmo9knqxScTi0/iM0h0
90fg5NG92/X8gY3phcgQbNXZW8BGkw1ZDdn4B7L0wnusbWcrqrYGG1a9hNW0cv1rLPBXzFaqLtyN
FrW9hocSAOG+Yi+xDW44PNfBVUU1+Lgx+Z+RI4MYVNBGcLp09nkEVBziiLX90OR1s8xN1X9OfPut
9b30D6ts0H2KQzmyxKcSS7+7PoRW+9BhEGQL8UyHNbhRugFhktaMz4FpvEkj4POCsk3N7JQn0Rst
0+gDQSDLdSHsNj3QYs3nuAeRDF+sic2LeL10H8izUeFVMTF/UX3Ta6R2TPW8E8ubKdVDplPixeCX
CxD2jlskzWQvHuTFlSmir1mANGgPXGyXREbdRSCBGlCDJvqaQBrAYeDesLw42P7cMzXj8V5l9ovC
yuYMCiZ1xqpXnfEFkuyc3vgk7Dg+2km8Ca2sfJQyae/d1AOgpYMyaA+fy7IKGNtRq9E6zSkMxZe5
lQ3u9xrJH0csjvDV4nIDkpfwkJEtbUBct3E6ZdxRKS59d/Xvf/3v//d/v/X/J/wjvweMNMzVv5TO
7vNYNfX//Ntl//5XMVfvv//Pv7kvbOE4HBwWjg/2EdcVaP/29oAgOKzN/xU14BuDGpH1yOu8fmys
FQQIsu+JCkLkpoUlXLc+39n+xKqATPqHJh2Qhqu19x2hc4TP1bfWWM3fsWEXpUdkrGxTWmF1jtPu
ADVz5MUdo2wriFcOcql8EQ1lvJ1VBtO4+amMPOJLBCDMbZmRpE6yQjQmg0AImIloE6bBxzoyLjO5
YrjHD5AnBnp22jgq68/2tOmTptrkmPTAyPRnq6z0Z5DpZzunZVixO5lbAY8k2tmE+pIxDQA1Bbb4
50vPrb9fetflLu4sx0EM2uU/X3rQ4+VGV3vuY9PFww5B4BCoKXNcZ9woX6sUQZNpOdGNyIMuBa/u
ycJFzhNStRlgYr+3qlRgHLJIfBinYxPNht1riBUbB8epo1cZV9YqsdPu7EES81gW4MkYEJv6NIL0
GZfX/T6Zgn8aGO/JlAVQGgnlcKLHzKyGOx0l9oFzC3MuUhq8/3Jf+vavF4czeH1xdTigIa7jOj9f
nE6kpQB0Xj3Oi3S3cJCXn/NPiFDkVyjKtlek6j/TdBjXytjQlEfFyQpwLXUdCmgVW5H/Bh+wXrtO
psCahokpUjXEGhyn+Wzp6uxNa0S8FB9UwvIXxyggGVR0MB1yfqy9+8jIq3sA7TcI2DuP+cSmX4Lb
FnQHaXCkOlCGpdumAP8jtVKHKu43zsTLD68ZVGurmCNvz86WcE4l+9FTYO0PFFIe+wCcGXaXVss6
QBZh1DxCu955/MWWm/e1a+0FlDt+WdqTwpylHf8wNZL83NiGyE7q4PTA8pedTB7/UXV+9tRMG3gK
i8pJQACGQha77aJF6uEh8wv1ZGmz2hjmmK+plXp3nZx75yDvvZv9jbyw2NriTfqBXL5tvGlWNpsN
NZQWi/7LHcH9n+4IhzFh4r8DxWwPaciePT1OH2YqzCzWACqZ8NHBKwrycay/dCbolSnPMC4/mX5t
vdEijBttfwqdoL8YkY8lmlFBCjJJz6QqO6vEknjsLA9Lu5VfFMWimdTeYoAAob1TJhCXScsjdaIG
Kv7HunmwkKXBtq4FUDaDLeTO60bzyLgwj7TH+9QuFyoegLZCoIjtuEj2t+a/2cwVvNLb/zL3/Dzt
TxcTBFAuZ67wLRDR+e7PFzONKmbKjAUPXl8PCMVm/sJE/sK9FRs+QN+ZuW6lr15z5qxprUsWVRUh
S6/jHRhuQTyLMGIhkHvcFrsacYZpnq2m2fXDBklG51ZDyw0GVA2NDzidzAjutHBUyyo1Qe9qsexq
+mm8IGcLNbDMeG9AdCaGlwC07gbXapkUBbhsAl9eXeBc/vmq+N7fbjGbe8zxTAuUu4zbv1wVrKh4
qBrpPjDI5Z7tSTAD1CYpIGyTyi1xooZukqz64hq7o1x9oF7OIWhAdMlUB/48JMYKUMkTtXLgDcDB
9W6zqqvEABd3Vi8JCpg7oOeAFHJ4dCbEYBJuPV14Lzer2gU6zWOQbuwm11ARJCDFiI1wR0U91XUC
GUrRYP+tjuyKydU0G092VDfUAkttbrxWE733wgtH/ohpGLoiVpiAqcst99QSl9DYCirIcFHrB2uf
1zUEcrl/irQ13QLDF9xOxSax6nGnHABVpnqW9y7mCDgVwZqCL34Q9guA8R2xaGu/f7SmBJICicgI
3eJLaSpNbd0ABSXZwC0HibAoVKB37sxgD3Hv4qKbGDTzYxMcReZ9lko3D1SV49W1kohhbKhIDaZE
ChUz3/75HrGcvz06PvQ2fBPiAr7D8RU+tX+Yhwaf4XU32OVDFJmT11m9JHUVf1UdQIdB77J7RH5i
wPMAAAa/XvS1ACMG4vvBa4Gw0ga6qWDJ8Nz46eeeftUyfMAMJz8zYuS4govF7ZIKPinQ1VJRxOM6
KvT42EYeWEVCtYknRbwiN/IzaGIBNZ2K+MJodsKbWG6mYlaBfLQUTr+jIhKN3oekIqSQ1zGgZmth
4y6njKA4sOp1PLrNh9RrZItjZVRVc+IQHFXjXnKkus2p104GIgkogZlz6jXU5vK7wHY+pF4XYV+v
dZfp+RB0nAGJOcB9W6n3almevrqWH96lLfJfeyTxvNraglI4Y9kJCAXvyQzLfRAV5itYRZoN5tRg
S2ZJAv7zArGurhHAO7X4gqB6lzdvt2HtcIQHeOpOwxY6D+GKL0615iNwo5BuHMo2egLnOgc+B966
yqv3Q42IANIKvCXYL+LvWD6pRTaWwXPajtYqMHp5p4AN3em8tfY0ktMgAngbqWNZ+OAXPZKToZPV
Bv3SgmgcnNPITRbThuqdqhnWtWPrpemO73XUQHY9etmM2fMYIt5CxKq+EyE8KIrr7AsI4A+kDNkk
zdHpR/8VIEZ3mXhDhPwJyKd6TWXu+hgOe9OybZyByL6IuD7UgXpGMkN6xzAdXgd8GEHzAgLXTt4+
Ic4VQs4uzJ/ybKwhE1C0Wyq6pdT7ugVwnIoQYbbv65ptEm3nV3jYzVXOpPdglbm8Y6W3NYfee6Cq
Pg6aVWAF48ae6ixe1lDumM2DTqqLVag9OWshGgR2Q+nuyWEUUYRsqmt6D9joliEhHIslAeq2V0OZ
17hy4NTL670dVOWP1krf7GQUyHmtgyU+0/l9adr1lsvaAB5oBF0Dsjg3Razzh9+NI9N9nxXlFg6L
dl22kMRTcfFQTNkogEFCJXlKRFFGDtHGWio8UqijjQPhALJ1R8xSIi4Rk++HzyLPV+OQD89JigQN
UbomYi34YsfqliNBI8eLdCI3dGSxQmJRf+iqpkIErmu79FwnebmsTeZfwU8abW1RxFCcyYdTasE7
D0ii9+haCBS4eSS+IqdqLbOQ/wi1f2wbRGSoO+AA/pWHUbwFoGnc/PNMaP/6tsSqgTOb4cXgmqaJ
OeXniRBuqLKxeqOFYLwJF2sXILxEKQOgm7r3I23uQBUGjwjVtdCOipr2aWzcEoI3YMl3vcK8Jq3C
eqArs2857kqAy/jLzQIY/hCB6iDeeRPFCvGsaJCs4vun9ddEqqInAVvag4QjhHGXYV1n8zrCBvp4
qfmQXnTUWPfUwBABuf/ny2D+ui6dLoPDsG6Y/rkufWF/eB94fQ+ct2D68o5p9/wpkxSPPIPyMUi8
4AawrRF8mbeHXob2ivd2+etkQD0KCZA/Pf1RAT47RMqS5T+fMjd/Wed4pjCFwF9OYPLgf/vyRKap
CaHBOLnMC/ox8CowoYfxF/iE5eSUB9tOui39gG3/rKZ3fGUCSvX36hC8jXM1s3X8BVIbN+s6abyV
E5cKHE1rcnNmnh8/Ww64XHK5HqIaxMEIeaxUakYPRli+70EIga86jTQPFZp8NUx7NzsFibz/8jlO
3w83T4iDdzo+gzk+LGzX5wzln2/nbhj7uBqddDcESPVyljZEWdoRUtseFppwIHkP3dhBUHdKOOl0
eg/QW/XpZhEYfER8yOoXXRhAtdFCKkPc95ByikAwLfHOQRZoHj06LCsP3dRKRdqECAQPbh+eIs6g
VfVXf9U5KfKETfMr647/fA9Yk3fh55+Lh1d4YAnhluchJ+vnn4tUi2xAJCvczTlcdrGcPTLw7ftn
K1QIXIJDpZo26RjW4AFHfTso5LSBoHqRumBxDHULYj7mwW0dWvZ2AJdzhO8FpO5+KN/aKSdMVP/l
bsYfyZ68AR9+jMMs/BLfty14eLgQv3qxGFR9cy+O6q3UKT9oyIUvgRQCgq1zws9x5oMCD8Bz4VXI
lOR9vKB6IIC8DbgYEYCOVfTZZ7mE2JHjXkzEHJ4zxEXJTOWOOoYR3C5UzB3QUtdJx0DqGGO13DfF
ARGzrwBbJT+y4oJFI95IKrQRkQrE60Q1vIRnUD/wQDabjJXlqZGtd0AQuds2FR/vkZsdrjCVWy/T
OG0TxD/G8X0cywDTo4tgYlFczDDCCwQMku0FQPuzCNP8YOHpNif3kAYDVajPo/FcgXfjQlZUTcVB
l+MO2c9vVE9V1EiboS2DlYll/3I+AlXW05C12bcLrVS4pboPBxNes9VDUh8/1GWtyk4NK1dOV0Jv
krrQoRwkf20tWWUf68jGcKp80kBr4bD4+1lDihrfhIL5W6y0yn3IwIIokTkGFUcT+ZlCqhWy/Szn
lBQW3PWpGYAmTxvtkcq5yMNlE5oxVrfDWga1C1W1MR2WIFDGG8VtskdPR9555MGdyyOUpiotA3NR
N8yBVoiTIX4T8qPBsx83i85hP0CC7WFq5ynWi+iJQJy3bzzILNMY/jQQiNNBWqCdM1lwWaY7+Mbh
gJ4aqc5O+Rquq+h+PlLmD5tsGMbVPEaMFW8yJndetY3rFExxUz+rFmpt+qa3nkfIg/JqQ9/yNqhn
jvEKiZ7FlkblYxFcYhkehMOcfIl0QChSFMGwk2w+ThMG/ATplhcyp3F6hPUXDYg0D1QMIsGnrB3g
OqdToE0Zgk9DutaJeoUiNHZVgb8JnRXV2RbSERDrvpB9zGOQcwRmtKJrM/TBFzuv45MANxzmmHZj
RZw/gOiRP9gjqLCgJ+GvG9eJ1LI30gUUW7IrmQBjYCOFDWqksWXlayvhzdZvwSZcyzfZSbnpRx7v
uWEVn+QYYAHiyTcgIOuV2+TWEaqj/YPRtl/NMkjfgIvCUkI15kWEfnqH1am7oAbl9j/a0jOucZCn
p7Fu5IoOAM/4UUxwxrwdLqDqA419jz8FHUQGT3nh22Bf7eVWFp2/rblRfIb09nJgVbCxZI3UUh9h
HKM5dkmJ2IOGM3CJ2SXZm6nHkGONSwbPI1sUfczKZYBJLDBDdaVW043blYsv/y0VI8MHngnCq/NQ
Fe7hEj6ai/A1e4QgRrwJLDjyqFiqit0hpXE32zY98rMhFZBvgtr+RqN5hWdsIbLrLPEVbj5aRs8f
MvtIbXONQiZEBsTbfKrCaNQB3yyQWpnO3Jb4vgKJCNKGarw04Y99P+fJJ5ogWLel89A54yebq/dz
7lxxBzixms95uh024DbI13RU6QDBPnoeIunTAaYNnTf8zd18Xv90ztSpr42/nXOYViDsR9ztrlH9
pjNSZ6srf18gNoccNF0A2GG0WFrQ7iB1BdgqYiJF7Dk7n1qEkSNbUUnIus2WDZI6EkeEUG2bcCHT
GB0Q1ZsgFi+pHUFImuoY6EWjE+3OtUVrsQWgdoEy0lUU4wVgp49JXSKfowLLG5Yg8hF5l/KxzKBI
2flXMgBowF4zpFKtqViw1HpAZzKkLlAAE6su6tSG6mqBYLGOl5BCHfZ5K5fv3TBuHTXA5egSvNtW
Kx9Z6DR3g+lubxZZOWj8TJ3vaCw9Nv4ZV0S1y7IojmRHXauwhxwb6+s91amedaeBJ69jOeq9sEu5
gmc32fKmdw4sVdk57Cus1PtVoIq9SHPIWzGVLWRUDH9E40Yqr/4xyPEbvqCtTyJHcCGpAgVMOIjv
xprjw9JqwmsfgEdGtVb2xTIFYsXoBMAsvnQa6y1xbBDxN2P2QEfuh9w5JEnv7kENuC2EC3oha/SO
TRL9YXdWiTCpAXJLVzjnGG+NDS9CE9l0kMwe0tJfsgCYB6NelxzEHBIoizcRsgsotKfwJ7w2osdF
TgAUiGIr/27o8FsJZdfPbs/SJe+G4LEGP+UKMgwMaR/j+7GRxV8cfjlurENxRT4E0uaiqPsElDAS
nE0gCn46HiS6kc+X18XGHwowmIP9fFOBA2QVSEjoqNbEgntozTck5i2C1qpf/Rqp9hFY43YMvoxP
PncPZTaNWvnmUowQOrL71rxTcYpYDvWELzKIyuEx8M3i4EFMek0dMrUdrUR8QWqJhEBOV+8B0xdP
o+/eU/voJvDpmmV3iQq455HdCL3z6UiZH4Loi3tPeOyafc+idFNaVfAlqDZzR1u0a0uP+cFk8HBB
5O/zfCJAzS4MhQuX4oPgbCF+s8ynAQFcOuSxVp9GEQ07C6ngm6zR+jUthgUZGDby86Ddlx1BvlQ+
+ALiU3So2kHydo1Vw30IDMTJBQPmihoMp974mDVftLD5VoCqdBulvfGSc/zlp2OC4q5cjZGQCOEC
8QON5HK+XDmE1RfAu4QPrgGFmmASEaYeVQLEDxxJr83ohtt+LKodVEiGT2MOnZXpQqcZeBVAgJmd
3dHwAcFLrMWIV9IzglXP5QAFjxh4gl0eppANmwPfiH474E6AP8tF6HIigqEGM/QejR7inNPbtDIS
56GYNkJibVfaibGm12fst2gQ3yK3r+cXapHF4zYH78+SOpFVC/TugOXkmUpur32obnR4Dee5tcUy
1zwgg2rhARXzLLlhXNOwOJpBG770Xo6Lg2TP2RdZVSZgTizr19TqZqFcGQjd7cn5CCTpD1kIdqHS
NKIFFMWzmkYEPR2I1eG/dEoc989kcRlBbxJJISdgT8VJOy1Wp23ZW7vO03fW1IBcNySRfWg2+mKH
Sd/dj0UCDTvgssQpcKw/d4fIhcrO2H8PzS8dD0H2rdsMTjDfTpeRFzVLgXfktrQZT5eQY9xarbAv
NfJNHsaKRWc7Y3fvxspAwK/X2WouW/AXIkOzbKB0Mw1WK+iQsuQqY18+IDQOh3/k/6FdiTZLi2xt
NTVuMzpQzfNvumjMNZDobA28sw0mLjd5kaHhrjPDzyFsg2LZgZI9iNLiRMXetnbAoGEVlQfOoxqL
dT6o9CWMKkQyJlEvLKTTF6gliG3FgvfWRPbpCoxNw55aW+a98Tyq7qirEa5HmyFjQZbFPZwvz3Sc
TPHyQCeVTeMjZfz3J0WtGbyPdFIGGD6xWEjLbTCM7EQozxnvORUVAuCLAF8yM1kAmcw0Ah+QoaER
wME+GXlEJnAbaDaiMePJyMmycVU24Rqf9EvAkpJH4EDGZxto97RBdjCVWJdjiQY2dioJ097bI0vn
kiyGkx3m3T21BY1/B74ucUclK2SPJagl5xJQlS+698wLtakw+2pGTjyzhjMozCM2wrvzfAhWyQWe
jeBE3OAgWK0Wyh8ACJlOLtA5OAtMKY7UqvCeX5gZR5yGWqH/jmdKAmmrQ/bser5cZuzcuFW6R2gs
fxpdL9mmBjNXVAwla86iCj57zI1xF0OnNBzANkaNrMGhcrv2D6o28qc+bfONSuCip9YusLNTPWBG
m/s24EkR8olMMwWqcjjqsXCfDhrprl1D8UEi+o6BfDAwHID+l1VXX6QNaQGZZuYK8fX64pTQ+QUo
B7tJBIzFAMWGzVxZRj6aytq8T7KW7+F6GCAJN43BAATJ7Oxz1UX7fgRGHeSI6tH0u+xSxtGFGaaR
Ayw64oPN/P+Uncdy3MiWhp8IEfBmi0J5QyOSIrVBtLolJLy3Tz8fsnSbip6OGzMbBNKhLJCZ5/zG
wE5obbXitjuHM4izMK/LL7IOo6tvVq4DxFqrYm/ENH7dCM3yArMGa0EvW56+jJ80oFOhwNxRFuUI
vdqJdFCfZY0mWOvNVpbuZJuY0/GRMMi9u+wxThhe9xWRJFl0CXsi3D88L870Damc7iKrOwVYI3/Q
4SSLUVubMI2gC8iiPIyN/mJ0WXaVr+Qt0CtiZi8oS7xReVCtAO+NgD9K9jiak7o11H7Y8qSpd0VX
OoEcOJSa8jz+uH/atvaWYIZsDiyPqyyJoT+kWbLXxVx8kd2tgsSsri76r7fvRiZ7IOurl+I3tYEv
Ch8/2uDshLK3YxiPqbMisxX39Fklz9LJ2YHkm66ydK/CcIO04TTtIdT+Go7OvwF0fB42KB0cRTU5
28yE5zCDgn0cEje/H8LWXQ0XwpPXl8jM5C1yd9NU/OpneP246x2M/TxRxcGYRtqVfHZ3BQmYB+mU
iT/Dowwzf7ar5vBf2+V4puaczV9W7shyOUFNiujcd3DzpTv6Z1GK6HwWoQ4hP7N2hqZIZ5bfr5+t
cmwLLDNoPHU6umSwHlpD+ylTwrYrkGhrGnsvU8Ks2q4zRgTPHatQ2StMnNd5RK84ykdvd/dQ0rXX
oY+7J8/06qfMyN4kEqZKInfnVJW365k6Scn6sw2tEpJxuf/U2cqUJr8Iti1pGosKFNB/ukiNrXQS
dYAUzrSdxzKdfccrHtE9TI4SIHWvkzApe+ra4G7uhuc3AJFqQgHdVl2+NISUxWIC2S0gzqD7Z7zK
VizGMDjG1yFLx2g3RcTpKmVETVPTS/UqUm+rkR17NNbDjPrFY5RX32e9SU+yJOvdXv81VNbJg2or
UzCzaXuwDLSOY8Spz7PTDi9W2rfbrhbtblyLpqI5RzuJ4o1sLc3Ee6gb8yQbZVU1DIFnqNqTLOGX
gzzvnJdnPNh/v5qq7eKosZ9wyu6elfTa68X4pK3252NOCt0LO9WXbbLOjhRsrOKRgNDaX9Z56bVr
ev0yJPntc6A9T6ovi/8YaBQWaXEGwQcbCVMsv15JDkjyIjyUuutmt4J1AqILGiGsyDkoSqGfi3C0
/9cZK/yd5oSgvzqiR0TSiFKsLATgAWM9WBdZ6ifFOmOM8YcsyQOQ/3mT4HS+N/IRoe7BjZ4H4qnr
YHmZMO6U9e6Og6FNUd1er9gJy7qMoyKebQFIKivwgFzedPmREmStA1PYLhKofH3ykDTNOTMM5SpL
8wiPdhq1N1lqnHG4NKW77DMyZ5c4EjhKrof07zMr9vp9l9Yfskem1b96yOKcZRvLrBJsCc0OCVpI
QAuWtb6HWvZtrDPvQV0b8rWhNAGzIggLTb8cvQfIxr9GwHb9uVQ6dB0rOw4rRMHQFvPJRP1y0dvn
fIUpODzaD21FGEV2kHXjKgakgIW9D2pLxXxyvF3hXG1r2tipHgOWLsybPIzehA0bHrq7AUMlNvQ0
CHcFOs9riwl/cTIIqcl+shVw4cuAK9tBKmsVno0liu2epbCWp6Gx78sGWV5blTD6E8wn/HuBl1Dh
jfqXz7NImUVQrXVKRKuZer+3fvabSuuC2c13MY71B8FZ0iH8/DfyrvpzTTZS1jd40BM2a6uDOsX1
h2CblE+V/Tb0LHiQ4GTLvdZ/Di9wqTk3QLMfOx3FmgUfp69sJBBAX8+atU6eyTrZKvuNQyP+2ep6
46+xZRM2G28U+l5ZDEhynUAkCSX+EwCUraz6rJdnpd1F1941271npcuLmYVXBZOOv9YTIJOjPMEU
/l7jNDj53q3IQ36JPunFSWm0xyxkDxHLX06ett6CWY87jwRI+E3t9SAbjEUXJ+8/I1w+6e1OBXIw
bgHjYSyBXk7dfnRr7YWfUtmPWVQEspi1II0twja+LLZTyjaNlULUxHq/MRR9N45JAnaIoR4IR7/m
zjsrnaG9yAs3SU1gdS0Kmwt7BbH2kAgvOsGz+4jA2LYS+nTzVnJQOmERqlpRMMB6IpUddqbxFcUw
JA3TvNpoXmZ+VeyCaK1S1PDcauNrU7Ufs2VkjxHxz5d/GaRosxoUpW5fC2y1FSVJWSsFUQTqkjsm
iOXJuATMWPbBNmxrlyt6sZ/BeBMfZ/KVRaM12Vmtk68sdvipbpZc1E/znJknPfOUDTJQ87uKaNJm
6K38Qshl+AomrTDxTJC9RGUq0M286d1zEe1F8Cm/GIMie8nB/9bLUOCCFJotiIakw1dTucorVF3/
62Vl8R8vS682G8tdrYxaQP4wv30eEgM9uEq9ftbkGvO4DyZr0zRWdZENuIsUN8jv/UVF2Pe9yLmX
mWdecQmzD/lcW7uUzOf70LRBtmKWEgcTg6jq3EuCEuzDNGB5fgczMTJskvQ1q7tfI7Uwv4+UHbK/
R9Z6btxHSrQTFpNPc9kdYrwq/miL/YRg1c8GJ0q/rgb71UKlY1sOY3xtaiU9N8qk7zzLLr8QaSG3
5Qzmn/3S+3JUWs4fvVjirx3B+ABUmbgJk9SqZhG/gwSbPidtKDZRntXf49FF5YHMWRoyoypV+77E
Xo1mSysekIscjm5TfrDoz4N6MolFYbyE3tPsfmPBCaa2j3+uRicprLePItecTVha8aPWhfrBdVP7
UBoaSSLw99j0jtOHaZfY2DC3akr40TMh9Jrl3cJaK18GKASbCo+Qg+aV5YtKqgq6p7dsKlNUL+M8
qg8dboncd+WL7GFN7iFa5uxRVtmN124S1xVH2X+JBmtf51oWyFaC+N0NebQn+VKyyhVTgNVO/yRL
nTA8+Eb4mMhrx3Gj7Gw8lZGG5c3YkVECgq2+yb5TmTe3PLZgfMeKgZlOnL8QuroNWVF+M2Iw0iaS
PqfGdcHWLpA6Wq38Noczap69yZ8CL4/3Sv0uuysa2KTJZWEvi+gyOGU3fpRGXx9w1mt3shof06Az
kxwuRa4fS13UW3nRQbFOJTfji110UPIM8wiGLH1OSxPfHhNwd+sM+FOVQ8hUWDNXE01+rjpQRmIe
IHkVY7qxo6Y/oOKlkCBdy//HwfdLra/2rxfQIlxAk65EfWVVbOhg9qNn8ZpoiJH1WmX5sr7QpiWo
otG4d2uK6bdunZv93s1msXRUWSdf51hagpNE/CtOO89vHQ2/hG4xv6o47xboQb+pqicebLsW/rI+
RFkfDHsPbsZWFu3aIg9PoOAii6HxOkR29yaMxrxNeZSSxuRig21BJu6ROEwG3ybn/yds9kDVC4IT
AJvOieZ530wDNzmsE9VnxFqG3ZR2yjn06v4MudvdGXGlPCUzgm8Cjvc3a+hvuhy/pMhAjXHzV1Vg
UTE53YhCK97DVegVN6ea+yMy1vMhCdvuIZ8VVIWxInkjQfQjTwbxM1IPlm7wPmpNf3Uzd8KNhntP
WUlmSVJre5gB/akTC26tQ2FtY7Q/X9T1QcHuffqu2C1a1sTE8IscDqmhhodZaaKga3XjtYg791DV
BCFkcQZSdkiVNLkXMTk1DrrXpvfiGHGX5lifBWqZmK+ZOpEtN4qC+ZViZyUTRbu8d3ZIVx9qjBTv
rXYTdQeHiNB9rCgd1nmZwGpwHVvZZE/aWcP+cX1X0HtybOOU4d6aWxBJe1dFhXJt9bwqPkSaMt9b
My9U9tGgqffWJUvCPSl2yBjrlRuHRAiW4Ma91dJwerZ0BMflpUSsGnu1Q0dVFpnbtP3St8gWrGOL
aVz2uhVimrK+rjbo0x77Nqhac3ts3ao7hHPxivfQNPmwLNurPPDz/jpLjAenXabLP3vIbgLKq08i
L9vLYlthMlwIC9Ok1T4yN3X36i0dOKMqfGDyNRzEUex4V0eIn8pK2U8eojL57sQgS2VJNtoK+pN9
Pu6Sdfxn1yQjFpUl5MI+6+RZp6sveoGl6ee1W5xZz66wTm0cMuPJbmEC57ZGKyeQF9ZyHj5+DHs8
h2V9/nyxsMR+pFbKx5QN+W+vD4WjReSoSLay7+eLOXp6tNy2unzW95GSn9CufpOv/HntuNDdDYEx
7X4N50voaFBFV7sVeVBinFaEh0v2vLLK/lOdZcLqfFnWscr4+9QilYZ+C5IDhpIHKgCLy/1Udu2q
TPFFhx+fbPkvl+uyeK+HEamF9SXn9Tp21LMrkmVzVlwkRjx9qyUuazN0cL1R8451xL9cFm0rddg3
ifKqWl701uDhJuu1yTWOdaOyjAV89a61UMHsFrgzKGfzNScaIOvT3JuOi5ggB8qLY8tDjgRcITEQ
FrQaqQB5qLrEuzTrQRa7zqp3aghRXNaNdU2Smhx/5au6ahKZSpxr4nTONc3aoPeM5cwkbBIbWxvs
0Bm2BL6YV9KCdbbsKFu0GNvGtbdYx37WyzMv1H4Nk8X72CayTmaJ5ur3Omv386wrFyANmWvmV3mY
zRjBqvUgz2RdTMIoAAfdbP7RgNQ4BMR1rOycKMN+Vqvy9I962UMOJU0e7hqWy/dX/LcXk2O1xvtO
AHGNzBH6zcZw3qmrPeK8HsB1/TpU0kAxg1ZytCN128jiZ5/RiNSN6injXm+dxLc0K8ZQuomOTpVn
+1FE2Vscpk+SUrK0YcLfovu9hwcY/b/3CJW6C+alQx7WQ0HU6zuCV11UXHTV2ZoGXrufVU6WII7w
Wf4c0ehpfzDK+go9Jr/I+ntnZ1adYMhxtLP6vntEax5mi4ljx0TsxCPd1zgHbKlKv56t7vFeWRXt
HkDfKuRKXbke2iaLt+yx1UBe5t6gOfjHpKhpL+pq47R6O03KrG6yLOw3n3WJKxznXi6ld9Nnk6Yh
p+rLkbLyt3ZZblu0MP5xuX/tOK3vQLbIg7yirbm/6j6L3HVM7LKPW9Q4wuxSCGiBR8Zl8qtorq4T
boxkdspaPddwU1RDUJQtfdjqfRB1DdxKfuWdrLQbezUFmY0kSBu0T42xfa5jlWeJHjtH10sJl4xN
+qS777JN1oA4TQ4OkcfNZ51t4eMRF7DptNRqngVYgefyWXaXh8zwWLarrnN/DVlnCjVBNES0B710
x4OWq2Bg8jy7EozLri2xj4NABaIOS23kv+tylC2yD1jODjz2gI7z2ls2wJ3UduVgIBmWZ/qptNKh
fQlzDH+tGis8z42+5FY8fWg5mPXGyjvy0DWmdFkEQKJo59NcQ6pn4Rg9IqSJQaMCAzNl6+yPuTn/
BdF+AwlljPysH8EaGR6YJRNBgSzuX5SQJN5gNEh3OEhvq1maHJV13QV3qdwa0zy9VC1g8thGWV9z
0+P9ShidElwJEXzsuf2yvLiFS46IaledDUsnj+vMWUV26D9leSYPbdyWB7M1EHuKoqv994HQGtz3
icdaHrv6XnXbD9n4Wf+PvstUixXb9q/X+BwqUnc44cm3ldf+rJdnn3VL5caXGNns9R3845U+6+Sb
SRekl11cCP/u6hZmvK/tAqGtyGqvCMNiVO9Exm5y83bbJAv4/fzJcyByKmXnvlSF/lhhv/Sgkkh9
aXtt8Reny87DmHsvS9i3AXEXh++AVrMd7Z3B8n+rr0Vv9dJdFCA48krJ0Gj4xog/ZKOFVNBzyO3C
mvvSpFaFDVvErY73OsdwlbMlAwWWQZblKTLp4wlE68r7mLzXPMTnO5vGmyxB5fySF+r4cC8Jk8CW
Oz3eS7ZzyJdSfZIlLyVCYqMbUBjOV/Dn0IbHbnmQBx0g7LYIDRWIAnVFbf5qaEBUYrniuttOtXob
hv/agqiKH/GEOnxeoUYn4CGJxL7IYszo/74y5HhvWxigLz1MOKE75eYW7TH7sQN082iWTnKYTQdm
2VABLVkPBlGRa471vB6yG2FVSl1vRHujWSaWp5Rk3yQ2db+xY+jq2Ps89pgmJcp0UeN5DHIiW99R
4ak1+3uD0l6gprl+MZTKuc0DaTXZUMM2x7dT/RhGCw7n0v2AkOXu57YrTzlmDYgAfp4mwLNPpHXb
ZZNEennqNBvvrkkJj1g6EHOGUGlbTfUiBmDgzPDNkeBe9ZKzwNk3WGEHsjWHXHhtxvyNYHTWbfpx
8d0+bp+rNamKysziWw4ujkPkYQoAQwpbkb5QT60WLvdDWoy/F78ri50j9KtEZ6JC8FLWs3ApxW9F
2fCPumztV7kFFrRyiLZ0W54t1qEBDjQJQcZjzsXWEWoDKzZOnjSrgQlTt/X3drBfvEk1XtJ+Mg+p
Y4a7rBrCrwo0ggkozfd6QXK0GObulqi5cZ3Idm7qZioeplio7T6KYKIVoLzQwxjDo9ameEW2evio
rwd2TfVtXIlsCeH+LRhYFuntiGsMjbIbU/QPwtfJSV5DHoQdAwKPdtBSwaUJc8HbHClD05i/GVWF
0iaJdFyh+mQfDyDCw8EStwQdh1tZCzRf29AmEkHxs0GsxdzsgD4ZmDB9Nii2VV8VgJtOXaCcW7TO
uxGFaC2LxjnbEIu/jv13e60O8YA69mtwkCxB7YNgjg4aXFcUsEYFd1RbuUAeNrdjlJP4WRtknWy1
NLa5iLXTBzhsvUGD0FfyxXnwOhDirmPG39U5e27rWnmpgHYd2sXUd1ldKO+FpWxkhxmH7aCvU/Mi
R4YFUB1pvYLNyHOuqeR3f1lBdFbGbJcaD4lt6Q9EJMddlCs4iPxdJ8+aRNSbNZyxm715gEPIzmiY
J5c/JmPlwWoy/eaVL7JglDwg/BzQ33Eqnb+cZu7TLevubGvC4As+R9Xr+MioBr+dQ2cvG+RbCcE+
YOETITK/umI7UPGVvhVvM57vD0OlRT4JfQLOzTLvnbp1trKbG5IisE2PeXdt/X+Psoa4fu0xX1IM
fXhEnGh4hI2A1IeBTzKZpMtnfR8XJIqXxWU7SDfZkGaqeiHEepSDZD2fF9GHblxDXI7xQLabCPvo
2l9VS32XojqJt0d3wPmhRC3y/ZpbvTmtYgeDB77OiER3bHGMOoDMMh6sqv01mm/0HfTwTyPqf3C5
6HrX+ZMKgM4qTSMsXJziEEPPT2lA2dAN00ORpWqgZxpg4Na9zhqqalKRKhn0faTG7lWWZP1aJXt5
iwj398SvXpQA/kxbfKlmPXxS8mdAwlBe1sOCJVOQ1FO8k0XgoquNcj3v62RB2NLtL63WzQ/WkiNk
SdZ9A6VqOcrG2JnmHS7MxVa24nc7nfMCHx7Z2uQoes3guGSjrIJpAdTWnB9kyQqJMYTtJWR7U+jB
6jedrXYaA4DSIAOQvpHFT7/qu9GNLE9rn7ZWuo30tFYdd4Ibrc1fXBfZTl3ByJQl7/JFgdXDZmJ6
ndeSrFJ1/Q2Z2Owq+7f8ZffYxDPrrD1cYERPgzAJ4HMxDzIFIhsgxXRsdPT4hj0WS8CJp0+VPc2q
zerRjK/kpdSANzQ+IWuns7D1eW4+Tc1QAa7U082cz/jtKQMuAf171FneY3qyedg8OXC7s3km25rl
zt4kur5zHc/emWX2XiWVAkjfVjaC9OSBdOwRIeD4yQt5uGtwFL+5BLrNDoVmTTcNNC7M6SbPFAu4
UV0h4Kjb/KyJMubYt1er6LG3If7ELE0olsgZU/Kohrgdt6EZuKVOFDddkeQHZ3qavXVF5CHtG/H6
SGDM5cnQm2XzqsewvJHPOHH/Tz4wtj9LJPaeK9WIjpGbf3hD9IdIIm8fxpp3SEOF2BbbYWbJmH/R
8mrFc7a3VzSD207HpKn4rOjnuDE2xablz8hJPVYwEXcC2YM0BH1eay+9oX3zNN31VRBhgdmHRDsV
x28MEkTqDPBnjPrNMHL3ECUo8JzqsO1CM0R99DwV+XPyhL6+CAhAJCK2gJ4diKfV1AZkOrbj2DMv
q1lynoAt+qLsrj3h+IiI/V+pVWgABo1uG5Vavas6JfdHE4Cpng0bdCUBOsUfmt0vf3R1v8e/8Ngu
1oNRNerZa8G2MjkNWy9uCl+L559h/0dToL7M3vcHUth8F+0HKoP7xCu+DjlgEr3qoeKWzzpoNX9s
MJfXla9RkW6spmZaqTvsx4T5R1a8o/u1M/hmCg/TvMlpf6gsEwLLfIMNUJ+AHLM7wezFN5OBkIGi
jBt9KTIAVtY3PdYXAN+sKb24FBs6fEAm3VYFE+ycYzZVV+kttkFWLxF5OyvFo2Aq+z1o0T+UsShe
+vBnjYTuHhLaq0J0lHXCcqsmAkh5vApOTRmTx+IEqqbfwGPySZYaVSbCC0Akxx9ZEjU3bTYwQ8te
+mHQXg3nNICg3CiheNHghQQlygbBxDOAiKd5xF78Zi7TqRQqTlxpfhs7PJ80KDLbJeXHINE77GPw
pKc4Onp1t3V0zBPDssEixxyfei1uWHx29T62ER0chv4R6EdgNvMICtk8aaWr+Goc5yDt+i/OUpKw
nMsl6MOiOYlkPDY92FyklkjNAl9XevUwjnDMSrMA+AquC9l6sv2xg4VKRZqo63GLG3BliEP75jrA
nHHNEX1t77s+RjszVjc2CEiB9MJhWeAxmFgA+VpYaCe25e5m7BWW7mFzJIbtm3U3g+JQT4kn4IfX
daxv67luT32KcPqDPK3hvWX+b22LrlJRlPawb9X+WFYEukBHMkpeRZPN9wtEeAQloe7n0zLuIXsU
sJ3NxsfqfUJHY2lPwov1ndWrD6pe1SeA5At3WOxil8L+OGhnQCa9Pv9grrKhySzeUytWNXlWBj6z
X3SydcQVimgTVg4eVJn71zN+Th+JywZudurYL/Tvuu18EWHv6+T0jhFc1a2TDH9WLT+P8JbHyrQR
8K3QbiYDXxarSPbgPTRZGqMfjPGqLV6KeKm3WQ8Quel/5A6aJQB1HWRTq2q7KLH7MDThMV9c5UuI
wG84x2fN6F8Lqyt3KJd8dEWmbJ2w5cdD2BH1n+Gq2mIghU+iWmvLL208fIsas0PJMLb3qU1CpRr7
XTg0xYb3m57zfNp7MV9IXqHZoufWcK1LviwtEy/5SF5fr9m6hGKfJvluIaB8sEV7yfMSaZ+0fB0r
dSNWbxh8KrGJwjONjGa668rw0lSoSqTcjKo2PFah9h7rDqGatjmr7Dc2/TIMW5iL1knRFUHMPjWP
mUDkounqn0IrSx9PakNtfqLSk/iTmWBN3mYYpkZPXWFoBxR6m6i3AhSQS6f9ombirTbV2PeMia2v
m99ix452jTGiLxyBTW28/KhrLBJSN33vGm/x+9SdN057qbrMd+3Z9oVXYPieV+6uJN1z64EsNlHb
3QqrJ5qLHAliavCwOqGiSdn2r8T0E18M1rtRRjCyCDk9CNU7jBmaJ257KpX5h+egf2V5H9aYY/9p
jMeCzJMfC9LFTM7TZraA85W6524IQ08Hdl4Z2TXUbLK8PidjxzPYncwd5hm6369On0amvUHonsCu
Nhdzdr0gqQa8M1LIqWJMzvIwCCs5kx09Z3ljQx22c2C8wxc3hWBBZMnPbcXvu+ZnYlhv1jj/2egd
ObDYvADGPlewEJ2ZOKJpu3WADsLXFrPRrVNkL8iKW7eJ6d7vmqw5VFGbP+YzODwl7p9Ev/hmn2fb
nEVdoEPMQhQrweFLG8HS5vam13BWrnVhIAjkpocmd6MLtjQhaj9GfF683DqGrNROIk61UzIaMDTj
YjmXSToeCkSQL0DDjb0mxHwd4jxiMQutFXhMvRtGjBHJNWnbKkmdx7yL4m3UXOseWo8pbJKpGECi
ncGSuKjxOYwR/92sKMhNl6rkzU0g8ZYQ1otteNgFLqJ+bdvDoNj4DRSJ+9qRtN80jtWjth+jMdwD
AzJmLJmQyFe/LjU7J60eynelJifqpd10rCzTCqC8tn7H4/J9smD6xPBa3qEVd4CTwT6AU8X1rxfG
OxMYzopQtd4nu+/x8BUq3poW/hnERd4jBFF8HuvjO/F0NmxpPbxrXjj4OSipd89CCsla3OY9KnlE
oGNYv0MhmxDVRuItUowThoP6Df1Jj4CEEwaymIhFvxUKLKIpfl+6tNrASzLBdEfdrjYnJlnTPMU2
e+IwModbh4jrreWznie32QE4Y6/MBBRUXg7VMnOsK2ttIkreo7I0ykuX8pWN5maweZdIDKVIeU8j
GsmIwvSRsUZBUfMBGgXsN8JBz55MbWMDGd+pqtJinNL+4Q4ZKWa0QeD4l1/I6cy7AT2RAKSQvcEN
y/AHzcgeamt0/FmkxjYlBOwb1rDXy9TDkzwZd0t1G9J6PvRtEt4WPouS2Bcwi69ZHIpHAqm9jyYV
U1ajqA9IoaPoVyyPtjkzYZfNvCGQALoO5W4SU+xk1SHpN5AZup2xmqD2RbKBEZ8+2GNfHr0Fp1Wk
HfFgqZZvZV/iM1Iu+xpXvu1ceW+Ag4O+GROIL9z/4QLid65dwUexwYZgONwtoLUdexumceSHGYHW
tkEHR3C6SxIoQyJE40sbs0dbSW/6+uiOMgJXdt43QY92qIIOGxO3gPhAQAAt1tDa9F7u+Gpekohk
euiS0H4eK4+gupXv2t6o/LEkqFF6kRukGMD5LZnlbRtXdjC7zXBCqMO+JkJL+NMt4BZawmWayQO1
YAn94JTJpTBqQLrGZUaabjtYc3KG21HvWfhbvLMHdNPqg4ZihlDa8NxxqyIOVf1pOkuPEZuwDgNS
NHGcEEKeHW3bdWG5LyORbczktbW1+jGaJ90novaNpzcZ5lHMp8Lyh3mo/LiNlAe7avvbZE+KX5Cu
v7ZiFBs0m/ngqneKsd4oSsI8adc8Eu0G3NAD/CkbFCgLCwNtR9NQpkfz0keU1lW19Aa9ccdfYrp1
LdlGbBS9UxS6OKbm7hUh9/0QKZk/uOqDSUBna9jz7Gudcuq88lUI27kUnfKjmfihJkszrmZVF9t2
Tv9qDfA7DaLiOOc8ln2TXLJhnHwlmR1/wmWgY95HFYJpRbXzE0be4XYOcQ8SA0zpPgwxXUO6QzjK
D3Myx7MZAt+aqngT95O1aQX/k77S85MiBiigBoHReSqP7jzgDOKW9QXNsZvasKUygIoYWCLqWG4A
lmVFJnL73Eweji4TiyetGdo9JNttPClQ1mqxHHIra4FWVi9dWz4pKoA3BLbbvdO2H5rI9I3RaCZ3
WMbN55kPSz/BkluioxvhWrTGRPshTrfIQbOCj7Q5UNl9VF4sTnCUVLJXy7e2NcDKsSwIuCngUOCz
vlmmCfeh3vvIwsL0O2cg1oFM05ShDd3aD6RKp9sEyBDNonaXudGbg1jNdvJ03ExFtl2myGYzPPAF
DYPY2VGoboWTvWEINAU1IbMtkqvqNotBE5ZKhNCKXl2KCT2sNmSKym3T8B0k4XZKMjibLk+6jQjj
PTG47JQivWurun1mjX/B7LJDxjx5NDRN2VfcSH44P2YAOMY8EU8t+9nIItFsuORNBLySrm7ZsaqN
zkqfnV1lRNM+r2wtSADY+MJFTjZ5iMRksbxph00OQjKwnPQp9sTZttxm2yGRS946V3cDdLzD4qge
jF9ETniGQ6UZ0nzXI/y+9HaJnFeCFwN66rtwVret4zY+dOVsF3oWT5JQRFtUnj40dHe2dd+OX7Sc
sFAO+6bWday+PA/PUgPhrzpMpgDzxy/8VC4xFvcPwp/ZTig4XcxG4GRgZCKCcqD1nQZHkwZBOz3M
gflM4i0mPgPPdaOADQTU3jWbgSXFrrZQMK9RggAdXnbPdQaFyyAR6JHzbyYQ9Nlkzr7KStrssQbj
+fMdmYXxLJLsSQnrZTOoWngVrfFhm+Thl6E6JX0qjsXM49pUgHOVZDMq5+ywy4R6esZ7N9BwodvU
tYYiUhlCnQvBKaXtqdMLQF5ThqZjVPshAqt7VWHPMtRWcz9YCygIs8yxRrKtp9BLlx0cTcwwUgip
/aKwU5/yBCCAVx+xvOxP0yiGkzz7PES22Z/yBOgUnBpmaodwO/j2/Vxk7p4ftzoZmVqdbOJdu24p
bzNivyckkZZTkrNp8+AlbeTV3I5kQJ9N+5oEIzI0Z6IXrk+o/yY0rzmldfHWuDkBlMIcm8MS52yR
PVjNbjYjS9zPp9Ho0TJ3WrxwbS3PfctCnUUvzOOgrIZ41X6al+LELFKwCZrCrdWXb3YMKqAbopLr
E2pp8dnNzXKjxGXMXsoNT/LA8pV1aJzeLMLuu1BRm9PSN+hljda+4XF4atQU7GLMstSvm/IlSbs/
267o79+VPJNfU7xYaJ/P4eKi/NKLfbi6Ucp9hjxz1+JqzcfvHTRVMfGmOdhTOJ7s6BVSU8WDbqsh
9c/ugqys5yRvRhEV2qZV6/TYdQsJ9yXQxvRJU7wEN3s+GMm3/+HrvJbcxrW2fUWsYg6norLUQVJ3
ezwnLNttgznnq/8eQrNHLv97/ycoAgTZagYQWOsNFjKUKEEwg2+aIPAZpJYfUL30RfOcKAwXSOj6
UTIF2SpSg2A3p9V+aCqEFXJcEePoMLTwEhUma8BgR+MofwFiHuSFnfmdtF2JX4Xhzr7cbLSoZPkb
GKuoBUSJVAj077ci91haDSbxGgypjgAd9GMIx9wvHXhs1Xd3Tr8Td3G5sgEacr1uuayOqeOBhQ1q
FB7kvSr1sTjWSyGrsjAR8+AxX27lf9sdYET/W+/B8ZrtNIQEF/OdVg4+ZstfWZx0fmOiCrexFROB
kTzZ91XmkdShgyjx/y7cGLH0aVV7NfjM0KmA3FH0IP6202eIpwQZwFFT2nOQdtEhVTLk3F86bAK3
XdRf8qA8J4wDR1SycUgrs2/IyQkC5Q00rQ6P2Vl/adCGJxyuuBsnqZUVwGjSCSKer0GV5Yzdc7bV
BnFxyIoF2Q3f9fdadY1dv4QJVMvKjqNAJrKu9dOkYW2zg4jg3Lqad9jrXfCSWfHmSRok9gO5gEjZ
DwelsBNeHXd6DicE2SxHaZg1EWf0EG+o+vQYqCG63K3CtAoy1olLc0ALRrFWM1nnlTIC0nINfZV4
wryheJSXZXL0ivmTm40/DaDVgznkeGvqcbuOSJHpQ+s9D+Fs7Agql7DG/JglxNqqm+JFzSA19iyj
/DAt41WXiuLFisk4I2SFaH++g2g/r8nCePRC8NkYUbbF40Z35+QvUP/1Kchj08cSOV83ylydE4Qz
DK1QPkqG2a0z1u4hxZfogncmOWlrbn+MSbhz5hbv+da8OU5Y7HgF8n1AHP2jyAMUE2LlWxeYpY88
bQ9iNEyfFZV1T+P1mzKNwm+ijN6JJPk4cJtfexFeEER1fmYh8TS+C3qu2C9pwPQlF3G1qlVs28zG
/k5k3iUWwBjlqG23J1hyJTUIx6WrIFoRLVkXokkOOorzaycz5z0qpvNuJnWwBqVprGelbTZMH9dF
OcQ7tVriHR4RqZxIaxt29jNAf+wKw/6awycx4iL6GiilDROcZIJ+S0q1WMgr0UY17PnaDOrXttH+
yoe2Qp0cwiTZfvIweLXEbuyhAzTkazSXk0sYJxnk1mRikNq0U5aeqqwcTtYSvZuA+g5GXe29vlbe
sb7ehJ5BSBXG3jro0s0oYvEOUvB7iNHUk1nrypuhWgr2GeqwcbsMZKNVRNu0Ht2vNfHr2nPB1jfB
dCLwKdapiZxSTwZ5jyL/2kXJ/VvjDYbvJI72wgrAONRl1OwauGe3yGxhvZMJ/1kjH2x58WeNITHz
ac24eEVaLt4j5t4z+vBiVAGhDSXMf6TlT2QFInKkUbmaa9u7gTYOtiJyIAxXMx5bczK/EGL4nPT2
ME9hexua1r10CFtEOXhmjKbrHUrgDEcy/53yY48y552QS0tXj/p9t+wpG2VdFrL74+hH2389hdxt
z4Ec5xErUw6CyCfsj8XU+L5ZDNgdy7rckt+bPlLpJOu/bT72P7rLNln80SbPI9smrc3XhlqOK9Z2
KdpveV7yUV02VYcpDOHU/7QavcmEYNmfKkB2N/ix/VO/H3ovw4k0oGIpW5GE1VEW5fKZHcwC8TFZ
N5vpP3XUq5lF9vG5mHRxtTSV18HNDB8QkbjKtjKzGd1jc9jJNlmocNPVaAjO96bMTl4Fw9jjoBbn
xoOJmv+9Te7Im7kmv7NoHS8nv7fFSrPStF49PNpYcfqI2RsvhZlqm8gtxc4qkRovlMp6VktTfQ4y
L+LTN7bfalf7yAAi33RVGY9zEGYbGwOiSzHNLJ/EtELirfgagbjYxRhA7kmMwFqGnYjJ3lrTvX7d
1ymxlCB/sou+OZtxunP5xp5w8mSKNCfpAebYLmHJf8qRbN0h7vKe16nzDP1Q3SgsuxhWhP00tGPM
DF99Ssb2iBhKdsK9N8RSByA3KKp5Y3iajelJhn5cMX8LHWQnudDejYD+U97W6lf01vJ1ONj5Rp21
V9LNHUvMDpnGIhn9BnXDnVkXZHpUBJk0HaIcU+910vfqe+UMAEbbZGFTEElK8YfCgkoYf8Xlp9F0
DStlAI2dsD7mwSzXGdy5axohUlCOxXdi+dNJNtVC7569NDvImiwgCottA/V7LfvLtrbT3z2rr8+y
1kfFTIZpfGrbyQOn1obrIkuGax4GOTTYaNgoYhiusi0qmOwCjnqWNQ9XzlNUZT+RofmnwzwiVU1U
EgzKcg5ZZPqvaLDCizyNV87RQcW6cPXo0HfYPZhKnR5kW8V7e26V4NlryOFPxRq9RPGqzZmKiWcy
bR1XLOEJhm3ZJqzokuVkUGWTVfSgbtPihxzXZVM0zJOvlpq+k9V4aorrRFT8foYcC2wdoJLEvEqQ
K3DQ17iMnX3cML4i2fIf0O29SzMzP9eCL4/2P/sR4s+BQxr6Vp7v0bHXottINo6VTTb4KDgVT0gG
mgdjXPRzqmhcyTZZ9IVaPLVLIWIFOKc+zYvmE9Scf3c8OmvJ7OxLXX19NMmtKQ2Kp0ebG2c/Va9m
9lNH3sqtm/ip0EkZh5j13rcebbbSAiKovaPsoZBhunfLRZXuFR0wTKujOh6XJmYoata+CwJBm4A5
w1ZWtbDIcEPo4F07VvMeBsEC8llihUvnaAizfRyGgKqX6hB2JY7B4EyQamLtFdrvhpeCbytMIsxL
1SSpvtcbkPvt0NnvY14P+1Bhxib3pmOT7Nu6nNbChCvft7ZzDGomJXZCdE5VtBCRtNR+c/qcJZgX
fsialWnJbckTyFrkBvabYVqoJLXZRTYVnWA2kZXzWVZBTJk+Ho5fK3Qe1vpYeW9W1CtIgkXKxvI8
901jarRXcyZ1slog9YL+GpMc2dlguHiFwXCSOwMQHW9fdB7r3h8mg/eqLF/V5aRJy3S39bz8LDti
S8ycbupwRsK4cCXbBr48m7BBhcpjfe9FZQ+Jhk/eKD9s8tvk6k5AuHNJ47Q9dBHfsPV576TNNnT6
FOyniHY5aiFvYriUZZ1tPQVj6HRYdC8H+0aQwCL5q3WbAlTWu5L0RKdS9UsnEr7uU569W9o4Mc9n
lMM0JmUubjinOYLujI5o+t4rI8kWL/hADhoLjhHxZ68zd7JWlUP95hgHRsdoY+Nl6YAKOjq67kHf
SpCizoPwvRmJZKUVKSloNPpey4Xjh+QEliif4/cgXTZRanZbwlhLbMxlOp/dps7IfVPPxN7T14iP
uq/24gcjCz3dG6byYuT1l05XsOJxq+mFH40MRzESr05ZuygGtMiY5LEv7BKqoY6GIKpZxbc271+D
oFLfcDKUiJtVbXrBLSOulVTM1VWl4vpMGuiipZBb4TLHsAvzSeQivTdpYxAdFaO/xk36o7RdY99g
Y/EcWujDTUxxT1mV/cXcu/nhmuFzP2baT2w2tonXWCyWXpppXjEhz8lhty1wCStZeYgrfxEL/jrM
65XAG+PdjJtDBJD3h5YhDKe8ptiYXHW7OKHMm28LjThtrsT5xh3ikqR39IVJX7XrXYgMYeuF6NMn
7avZFzWBADv6UYffVDHbO6/RFnR+7q4nlRhhHocFxtkuQVsVZKw965c5HvK3oYsXdmEaHmU1rdAb
BTRxhnlvvwbdRB6qGyq4Gsb4GtXmwi+Lmy2o4HjfVGiEWEq+x+4JE4fUrvcE/eqNudDKWZkbV6b+
/PmZHCQJijUgqE2skOgnqZWuYr2NCN7YK1O/4Dp4FTMjkMFQuxWBXuD2nYP6UrTyXXdaNGuz/GKx
WnvvZ1e7tI2+lfuQPvVOHR7aq9H+7Bic383Q8W5ZiTw/FhnvvWVMuGhjwrzsGxGCI9aMq+lSU9Fb
vFY9kful1pMsvuY48coaesDltfGSbRiU1ntbVJjt5tlO7us8S704Qb2/10qzurTDfDDVREXWQt8n
VTo/Z0vRqsNpjludcA21smv6be8qNlpGuv086prDmnfKVkR00AyQjcayJ7b4xkxTdsr02n5WB429
wdTOGzOKegRrl7rcJQsSmNg89c+ycj9VVjUWSdWCMGo2hPuhzwhLNiGGaa5VhxCGUA6T1WL5AyQB
bI5eYM9kLYATUR1bnd6zq86HLpze7lW5R6vL/hhZyXOW9n+ZRVwcMiJez31f/VOggOls8JWr/D92
DKo3Pun8lEff1nA0Y9WMWrUCQI60yHKWqCUYNOoxggFmIF6MxB23YQ+ZUktV8cKbBEnA7ufpvHgY
yTbZz8Ua6EVW3cp8hXFHlGE5/tE+Vw3yRbWtoMsoaqZygbYOpyCEcUqRx20OwBiK5ZCWJJGXtshk
9EQISADnsNu3zMrfy6AKn2XN86ZggVbiSL7sHNpY2SmDHbOQzrs31c71JxvfDxAjLaAXelTAUlkc
32QlrMkxoVc/n2VVa4FyQMZLd7JaTnl8CAYP5PByJDKe2cs8RPc/LJtsa/KjOhVXWbOygRDrgCaK
rEZ4v29scwlEL4eHtlUe4WLYK1lNdcd6raHgypr8fa3Q96md1a/yt2cLzmu0YgU/zeV3L8CiSdfK
jayWmMvzaOa43cjfZmfIIMUIQS01ebYo6F/TkhAviWVSa5aWq75SNfXRJllAIHmqGKvNotmrNpkh
gfnnuzMW0yoWwvkGgPhUs4UnHe9TY82/iFt8TERCv5YddBGS8uENn28+9UwNV3h0ls8gONJ9WdjB
sTXm8BQESrQnD5nvC0Q8X/Qs/kiRZ/tsJ+dqTvi1O275mWeFjeVyMh61ElNjNwZ9Q+wn+jyQiG+I
4LMw0IQbP6djHoPEEeJEinQXj/ObPefGCjlO4Btlaj+1c1fMq6zSeLx5U/s0e5GFYtvpC9FQJLKD
bw4Kj36fwEB3h4p8mqh6AFdAz+HQqWhsdrBYvHY8AZafD3VTfcc2UzlYWja9WV3FYze+avjBf+C7
9iOfXZ8EPcrdZbAN7fBn1WXJSxRH6NamjrKFpq9+lFasMWltt5qr2++hvSMlln4x5nnYGkoUb1wl
PQnF+8F0XT2adfTTjIrv3RiapHcqZ6+BGCXL5mKchdDYWMcpCkyQH7zQSP4eSBKlk+UCRapIVjq8
2Ek1ems9JL1UAQS4FsWOiHxMyg/T8zaPMX9BnZgsgfalmoW3tzwynwDf000VIo9pOoCVBrDwTdMH
Z+tvF9b385BrV0NtjhDRqxVZKLFVCyJiFnKXBF5G4r0qc/PaMV7G8W8dxxPjUrS2u5+yDvnDEYBy
7RNnVPaaQl4NTlO1hTuvIw8SGMcfQD3U55QI2Bp9JXud2/niIzsf+DwisWmLr1Xm1rdZ56NNk/7i
kLgH3O2EREwpFHMMz6MX/5hyTBfHAe1crBZ/zdBgylb3cAMUjW/1YXsheavtrMoKj8LKicpHpbsW
uWp8gPz8Plhx+ctEBZNc0M+o6yrI3yHB+qJEHGJou5WKSN0B577hqhZa9FqBUpE1WVRWq20hzhMc
W3rIIih1kC6jdwogq1yRUdGA/cV7sBGbGC+Gl14z1dtEanXj6eS6ZdVCSPE5i9GCX3b2oAtvgwEZ
e7T7s2wyYB/snMiu1o2baDevN1pQngCIlpps0gwLwbc2TY7ygOXrczD4MjN3ifaFFixqn2V3mwIg
rWZUXmQNTyqxSd0AC51l58jKhnx1e5Q1T9e6W6SkIAQcJOllm45HyKH3chsWDQfIgknJllcDe9Hl
AOEq0yapEhU0Aj2YVcevnU72YdmpLMU4EPhTIA0cZA9C3cMxKFCBepxSuOkR8dXk/puzaCj8yJtu
U0y4Y7I0/dYEWKPldXhMs5AvXdHGv+zWRleaudPVCe1rOnyWeOK+EdP0J8MasSbJjbdyLH+ECUIT
ch8hWtVHnNLbgxg132wNP0Ol94aN7JsbujhW2NT4cu+gkunBft3aBeYr3/sSMEw9ZUcvZAYBFS26
ygJxlGJTJUGxSf5t06coW4nKQ7zb1qPrJEZQXoGH9re5S8PIuLlFZ9ySWWHQB9NykNVY8bqDNgMP
kV20wTZufMAmJ4vu/fOGNPKISuveXg6vRL0F7h4giA63rVI65yqLJG4Y7ZphPDgidq4t2ujPY6xA
M9cBoBWmgB2NI81OdiYiGF7QkmNNE7S5D+q32XCBxg3A5n/OV3e/ikwJNjD7AUZhm3KFS6djcdd0
96psa816XWt8z2QNE9NiN1cA7O5VPeCoOdsFADdeZNNozKTzuljF1qMSN9k2zcFRy3kxZK1ulX7f
WnVBD/6oLHp7eikBhzzdm2BB4mg1eCvDyaNXx+U1b9HOsifdXJHbJVNsDOIqC08Nd2phzM+yNgZu
8xzV7q7Q0yjx52aJAteVs5J7i4ivfGrphM6aJN4+2gwv+empKh+9vmwuWgSr7KeDt+jYqFdZ8Byh
4NGTrX60BebwXkfqeEbRR732IojPtWb/9eiQsE5BeaNpdo82F7uydryftOkHBCuQEfKt0Z7OehS/
tqOXPfMNzJ5JoR97SBBHWcMo01ZXctNLw6vWmu3htzZ5mNUU3+s2EGutrDJAPrlzkYVbEyV0IATA
UKetVBVAuuRi6mGdwFG91XFQ3oKkJLzmxdFOtmVRTqwyBmIe5kXpT1Wgrnj2g4PsbBp4tBaoFBsm
8J9SxQ4rZZjdiC6qb/VcXlsChU/ovda3IkHk1gyVwFehg+L1MJyczuy5AOwMgU+tSaSClNLs+qZO
dfzSxO5B7pRN+IxpBO8b76BNQ/k8mePJrsOe+zkY7405lEdvrDtQQZPInmpRbvJyo6hDuW4ap15r
lpgBHgXN1lQM56lPoGjEfZAs9mMbfNy+NEZQwIfvz0HZP1m9QLE9JCcFL+F70MVbK0TwILFY6RTM
ALxSq/ZjZH/Obg6CrT6ovYA5oYRgutVeX7fMQfyG2Ufu4S+kZ6sZlLA/RgpE0oCvucz2gY+BXW+C
QVeV4Qhi4l2rnWgn+CAQ4FaBpANS7nv9pM5ozbWaYpBcgJ3kKrt01D9YdzHYgF5Yl4b6nHXpATNq
5Vx1JfTYfnAPWQ8BzjDe42aIWf65rJNBe2Z96N7mzNKOExlt4h0twUSjWGX51MKZWqkjTrqoE5O+
nXAD8Mo+WbUz30gWw09qf9HCxntdRPgmSAz2VJnwHoVxNptY3SoYo6yK6GOe5zcyQuuo1cptYbfu
qc9wgyEQwOajmAYU4G2jOiFa9gWExYgLXdtvSyfEx1XXg+c+/+Q04RG5FWOF7vPgO6ZB5rZQtHPG
XDWzRvVipJx5qLL5ZCE4K0JAIpmC5WKiw8mbkn2jDfWx7oJ6g33ksG4cR5xTt57Xaqt/ESP+ASCm
uo2YoWioc3mxgH9cKt18V+Ko2meoNZ6RSQRXwjdlkzZOey6LgiiJPsDfmgNfVFN/Bkiw72oEGds6
8fO63HnZ6B1yY6rWKfMGllZmuDJw0/Lrvttb1YIIFJ22MQc72QIQ/o5U07fFTHRvkiX3uVq9Dxyu
81FnI4LHc2M3CnC9pG1PGiU6CcC10JJgxd4ZfO0NG7aN+r1K9AlenVmfBoAGB2UJeBjNRc6otWVa
zRSFx6gjD5KGCLPkCZIR0dCq73r2rbeV5zSF54s4ip/GF9DLv2bXqI7k31S+hEmN5pp6nIpKu5ow
PEwee9K9dj0k4G+cyjfyMDp3eSWOYmSGkWm8v1OIL0/alcjtDcvTW2aErJweTQoneseolwlmQgzV
rup6F9rTd9dU3fPoJq1PKLANCYXewQ54q5Fbsp2D6EMcIQRkGi3HtKyol0jJF4gAuT/E0WeTlbhk
R+aeb3mfgFhB3qreckF/1SkWMSNheLIPmHK0lfVKYERfxaDL1kHc3Dy3gWPmNri/qUZxCGvGwVgx
/XnoG7/siAnU+Suapuq5jyLt3C6FY2JY6UDCTPNVqItgY3Yg9UJNZ4WiOB1jr9VsRJK4PqCsbVSI
T4XMA0oMEYpChDJ+9NZQfrTImvPR3nc5NnaOC6dJF+RA1BF6qsf0+Ek0AHnmCyuS1ifvWZXmM7bm
2Qo3gPc0VkP+vGMtEOr1BLn4ZfQIsNd6N5EVFleEVfh8thUIpUDtwOGb8XkEebnCNotZBYvCLlHh
8Jgtwes5FVvbW9Rnq/5TuEGGQJkBvNHVU0AMZg7wMNiFM1aNOoT5VadBZWp/DpAGI2C/m8YDzlfb
DlFnZ2XmreojNF1s1KIDodwpGLBoqoJ8JHoxQgQkFkr3NlXTdQzt5kyoMfPnbkIULWtfYC9fiTQ3
Kws9+YM36aBA9cA6OLZ7VILeOypJ4B6tBadTxd23xvXOZcQwazYKw1haVfsZhSUsVP8eAKLuqq77
G+8DA06wLTZKmUxPA15FZ4fgcbEQiEWq31LHPYF/mJhljwFXcPh7ZNVOdEMAX4rjjW50waopIFFk
cUWgohUmWbfS2lduVaysxG53QNcLQHGeBeiGj8EWMvPRyUlK6QWaW0jH3kqrc4nyFNo6ieNdObXm
rq8r76/Ue4PL1Klt8GO26zWcd76l3gKRUX5ERu/nViaO+ijwR6zUZs1K3dv3AM92FjhQcCekpJSA
xVsH4d6xCoIeqrlmzvjkjdbwmg5oFDnUEJNJNq0p3vJMsU+PohoK5161mfkf7BqKGDZfz1bA3NEb
LHCMbgbQs/K8bSACzw891Nc0hj6fJfNKVwWvYmAap7mOSZsy+/hMc32Ti2Q6qjPyTQhFXbRY/LQW
hyioOmd0i+XDyOqMD/FSLOI5Zj5qZ9Ws28vQt9NzGy8jNzWvFO2ljpjqVnW6K4Wjhn7qcBvBhB2U
lvVH16fMPKzoI0l1dA7N4tUyRns75hHr76UI3KfZ6+ChtVq8abpL6jTJMWR5cEwDJ1obBQQA2NjR
ybLNiy4M2BveyBOF3eMA4or4XrwZlPoyY1BJYI/FWbcInGnZXmLA7CUjDVUYWKJpLV5XIDD/LZSO
fFGPtmnhYZdhhEhqBSVIjTHzWsIs+DU4yJ4viQBl1jd6gK0rhltwJDAD9eBYix401iSGiRVnwLGE
Rs4ISh94UItTY06vajiPUDsCez2iSuNPSxWZgsnvTW6WmboAzZwwhVfSIT05a6CLPLM4gcjYDxOM
FOBKz53ZXZQW/6fcjJO1jonm7EvMXLgQ+C3wZxtnmHI4BbP7PKaaxlSwy148UnPHuKk+ZuBG73ht
gDYsvoVDlL6rOS4xXvvpFgEPt4wSOEuooJ51VjopD5TjudqTLCY+YQCsPGUdyN5ogGOvVspSAewZ
gBSY6tw8ytPgWvkW1SI/ZHHJkD12zhrDbuAhpBQAwRWzX6CYFjmFzXth+yZD3tOgQemtAQrgvzZs
k4a/h+RI8BQTYN0nc/gRIgWH+Oh2wlpu7TgjBPcFbwRAe51o3F30f1PFT/v6F+ua9tQO2a4eaz6T
oAITB0trNYEk1MLjrOuDE34t8tL4goQ8ipzjVU+EtU8H5ToTBFjorequMhfjgfhvtTP2sTeGZOvX
Xjx7hzCynmNSaX6qI6vUqjnCfwaIcfvkmvp01tL4bVRZpYaVQEYxhDK8mDRVAbo2ScPfAwr0cVeA
EFndbW0S3mC5SvsuHJFOv7rB0W7Adl2ksZWJhYDJOK0tuPo87Zt1kdreKywA50Wd3mYQfK8GYAQ7
F822ipMvJRMD5CsjoJUlyVRZnVM9Y85XZgA0FWWXdG7I/MlIgb9Y61x0hl+VRb+HHVG8dWbd7EfY
Ir6s6onTgDeuLfxCleaJ6TL/T9vZa70Un5OtTLsiTucTwh+v/QzY23Tt5EUg5fIiGq0mM4wUptM7
6caq7WpXQgM3BOwMJUFiLuPnLUwNd0Aq2AlJMhZi5cxjtmEV/WIQ52AUX2fZSxcCFvuW22+YlrWH
bMHMlAuuLgRhcTCdl2jBjdbGpB4ARoQLklQWkx59KIoRbOJ/m2S77J4tr119LAXX1Wuh062yIqWU
QM9GBzmt1ZVYB9sJR8i9Fb7FDUiB4DY2It0K6Lx2a8AtGsYbQuWoG+J5d9fVkBghiRvKTBYMbuyg
5L0IbsgdXZBCkhy/T24jjuCyrHnDZJVfIjflG21VcMn2cjOZiSDBwuLfG+oCtK/b6igIlcpuWiCF
zGWzY9EDtxYNXg/BKlG0JY5AqwCLtSGr8tVR8nWiChxyP81+AMW8XLhmOaPceuATbS1R542EKsrG
cc6mbC97Rk7LlUEWUfxzfLucRPbSQnVa2U6WruWvTNCaJgGL8Nni6rcTjbqTCiOO50NyHw5gOH90
y/0bzcjZ56hRyxywLBJ5/eVmzBKZlBbGd7KaZdUuLBUd/5nlN+XgPgXeGXv5J+XPwHk5jKoBcZK+
2nhl+SmPS0cBx3y5jfc7LBslXioPyLpYC2n00TaWerdDagVPJkAfd+yvfBqg3ZKhHqd03Kh6/U3i
gWUxAKPuavh1xFORHMmqwcaMqHJSxni32cik9x3nFari7x7m4sZrQu6ojYTotk2am7z3duK+DMR9
tnNtMKxbQ4TeHlN30lvFMXVY/rUhmm2PmwZ2WAdC3Yi1vF3ybsitEo/PZCU35VNghXpAXrlbeUWf
H/F19ECfyc2lgIjAs6HsKrzeGVuGZAaIAMwZq2GMQH/blEc7OFKARHaN/HjfnNMeNJQd7eXfG5uG
GHWzjtvkyzzqR3nl7lcJaumqsNJpLa+1vCpJW7D+bzXEVxYMgLwn8gi5Jdvuj4Osy8JIcQxpuhCI
JqKPQ3eVN/7+aMpL83ga5J6ayOeqAsO+lpdC/ki9r7k+rSh0nwg6s1yr+t4utiHIXd6vr5k7/Qzw
ythmzAZ46m5albcwbcNtPkN0bvXpqi9Dh/xsZ7Ht7GYxgwTGjm+lQudECbdBT8hK8uL/+cO//Qa5
ie0VZHc91O8973cPNRkcSntDX8shQH7fO+TG9zaArPGawuW9X9w7nOK3t+Y3UMWfV9AgjVdEsCbn
ZmuEuTZvYjf8W+kydfO4wgyCR91xoXQ/Bhe1f80wsdzK39IH1Utqz+oWjcZ+9pssPLeDrgDzWMah
5bWWR8qt/9nmdeWMcECYrOWT0MfplikMS5flQdBHpJ1MONaPx2fpYFczHUzdH5Bg28sneOysYT/l
FsuSapM7A8ZH7gKu/J9/1y7SQxCCFfZyA7jCAkh5PHtz/OTqC4DRKOx6kbdheFuGZfkkyeqjrSD6
s4xIlj47m8CpBjAr6asjFMZI2V8Wj7f1t0f0vin3z5U37L3G9OWTcD8EW4Gd8tE2JAjkWMiCvdmh
0H14vOGPZ1m2yapYnkK177cNIL1d6ERbuc+UD7vs8Tj+z0dQ1uVdk1v3Y2T9vvnHfln9o+3+2JaV
bf8z9GArR4I/NQ8CrtwqBR5TpIDcehuE8/Lh0D2IpkJnoTrpW3woyNMzL5B3fLB1jEGdl3xuLw5z
A9aHZ52IxawWeGwnlxxQylB3J2vBqs5jeckHt9ua5sxUotHVtSoKYjc9AjMrErxbyTuY8sUu0pyH
ei2i8sXBvPhx4+VfldX76/Soy8bHY/LHIcWQtvse+0H5MMqiXoZruaUn0JfMGM6TvPryJAV4xgnM
Co9dH0Cr9+VbAqudVrn5W+vgGn/lFiJKct0y4Rq8gVT31ZZcipAL1sVKeiAODjUkXvANY6K/Rz1w
d2RMNvIay0Le9niZniCUyxp5Sr/nk370YiPbqvN4SswSgTKv28tBRmPUbuHslqjnrsNC3L8ARvsJ
KT87yBPKOy+3GOnbhQ1jR8PnPHivmMW5d8xykNi3AM+zbS6fiMdgoGqqc+C4x+/T21Fb9xPE+8dV
LDOHkTRZPjOZm1nrwIIuJEkl8AL+ApdsMBP3kB+VXcitQTkx0EUZNWtz1zGTky3wutVucp3DBDCH
fO4OeiQaxZHtZziG3WdX91VUpImCnJuu3QdhuNTPtZEYW3l++bsCOxoPrf4yG3m7VU3jIu/q49bK
rbzrfsTGFK3GokDpHwr5Pwu0x8ChyG+/rN8ndixPSxxpWD6A8d9omZ3Dzm/z4QlBdnMPNK06StbO
EHXVkWfhVxlm2f3+yjvxGGMeN4YP9M8UeqY5efXagiCNLIZj4HBS8BK4jOBrFAI3JZdM3hn5WAuV
2KMFPDgo8A35dzCXHR4j+uNO3h/oZbx/XITHXrklu/z/T8VcbYS99PQY6uWPkdX7XPxRl1v3xjnC
9oMJLcIMcqKrdPZexWNRdpF/9j7lkps4bPKq3TfJa/8Dq79/KOXv/G2WcT+2zF0fWMCZhCD2GHzo
5fyV5Aiha/mazAVyML6YzL/RWiGeHPbJvmjCUN3I7vfNYPmCRoBBOpHe53HySZUzukfxaJvmjJSD
hlKkBkxsmYTJf+dR3FGSsv7bXPb+68t5hInzNBbouvVsN8DTtzZZqtlHr7cgCfXdlT/ErI+6q6sH
OS2Tkzq5JYv7qZdpoaySCELzWkAAeXSWXR5VufUoHrfx0fb4G38cG+XvHUIdjGGMmXLg7AAC5HtZ
l28eVzxhGb/sv//4udSKVaQM6m/TSHkL70/e/E1AtD/IxzVCSRfQ9HIPwq5DckM+Kf99Ux59H6oA
5TR7t0zXf1JBBEyRxxLuD06IJHjIvY8djzWg3CGLRz9ZHYIfg1bnh/uvX57kO9nj8c7c5zP3h1m2
enrekT/5972TW/decvPPujzoftbfev35B/48StFIbLT2mzYjNSvHlcfsQR7739oeXeTe+zxbbj4K
eT8eVbklj/ufZ/0/xs5rt3Vk26JfRIA5vEpUDpac7Rdi9w7MOfPr72Cp+8jH6APcF4IVSMk0SVWt
WnPML9MZ0Vt0/PZR/1b37azfPsmfX/gYzVVtgKJvfsTxcGatopxuc1XxwIsNoRTEmciImLzPYbb7
5l43pXiCIr+jT9lo7N46idetOPm965cWsevpPhlCLMHf7mjxsIjn5P6w3B+q/1l3P0w8d6Lfv9X9
f0/lTdks7s8jsv0G18ahjWHtPBYWP1z3zW0mey9/iVX8W/dvdbf5xHza2yeI83zrc/uEPnaOitT/
kVsnWIpXg5iDir37b7R4h9yLYu8+ILt3/lb3rSj6eR3AgO6nUoFEiHMTIR8PJ2vvDG/FLXzbFbWi
PBHKZlqdluladfKn++udZCpk4/eyNM0yclEWb37GQj4RJSM17FvoyPONZlqK1wPRf5CsNWTgv+Vq
t5eGKRNDEG+XvJgQYQJ/c//tdXu/FSwx6b/3ud8G97pvt4soitbBrxNCFjZKr16edLe11GRaivlv
TIIB4aJ4ePabPlzfnnhxUe6b22v1XhaX638WRcP90RVFn0DK369vUf52BlE3pTG5E0rMY3R/2d8G
1rd28f+5H1njVcLkLd0ZBEa0OULyZeZ47yaOFRsxMLgXxd63fuIleq/78oeLlm+H9E4prSbtRFbg
pUJKgWuA6EGkXFPI5Jh/uAoc8Zon8ery0jhNt+LKFHGXpdtJthZ1ahlb8bDf/6O3Z/9LMPPLUOHe
VeyJf2+Yd0T0bp1uQa7MAnqiRSGYFBVWdj85Bcsx0FyU8Swe0VucUtwBw6RG9bt4kP+OalWyv8I6
m6WTmsXBLEt3MYhgVOKI1sSmqlmtXNzLnuFL8M8CY1HM3GFrMjAg44V8j3wYquJvdNU7CM22wQJA
KMOuEVdV/F+qFCmTWubPRYTOROjJ1fkfPDVAd5pbPPPb5RcX9cu/6DZ1vV11MWcRu7fHPGRxcnL0
cSWusvjY+0Z8gXtRXNhvdbdZnWj5Lua89xTN9z9JDQJ1aWKtt8DGEKs4P/Ne2zwaNhogwJWKYpYi
0jMApPkOn0laDZW1M80C0zO3Og5pnmoc491U+U+hkm6U+RxyXKWnwq+aheg1temwlaZCd+UuJUmv
7/NFHfKoi42T2vrSdEjwVMgpOiaxvZbDwMhWIIMwXGZmvyIqSdbwaO1q1a8f0GSx1gw0FuF5auFe
FMnHxBue54z2Rx8M7CP6m8qFGjdA5aAo6lKAR2nM8kQ1QIGIzDJ5jBwLsqDensYIFoJF2sJaZW1/
4xjedEnK+id6x22nK8XrkOm4aiXeZ1YwJK/wgd97vkymeFo/d85k/HCI1rOy6/ksOCgNdJy+X/h1
Vb1VEzm9TMmLF1VOzCVEHdKrQrBdcj7bAuiEkqfMKOE3ybJbggiGDFWQx40RY3ke5hZCSZgJ9DgK
BLGyqXOzOE9jXJ7FntikeW7BPcsywMIE4Y088t2iBD/kjf2HzuLZppFnlF8qlxp2JJA43DkAvLA9
Zm5RHkG9lhF8ah5GojIEQ7dJc3KCnKZnPlzn9p5MDZbXHILtDdSvsRvDSz9vELqEF0+OP8FqSjtR
VaSYdMNdhMqVAz7TDFZrLP9SQ8O+yKyEXhJJUZbjMPjMIGiITIfUqsTkWmZYiuIhuxj7vj0rces8
TPOmSknbM7m3UFfT494QqGmyVAoLV7Se1Rl9xGxuGFS4MN7vMQ6n861ENgfkX4t77n58GRrOA5SZ
cFkGzQLuqbayFEN3x7HOYLyRTJ9rir43LVKdSWtVXNVU42aBFTwYDBzACycojiVSu2M9b+5F7s9N
nBND7UEbmWjTCnWfTXqiLRVdU/Zik4/+P5V5V0rL0UHl7gQJwWagBs+dR8KobQ7dR9xn7xpL6eSF
I/fn2dLRM5OZSLZCXkKJ6abfLHe+BVmsfox1TLYCQJxnf0hJu4aD9TAprCUbY2wcSjvr9moXNdsk
ifIz/wIFyX8jP9aDxM2VJvpJ1rrnCmrQyQ7jh94sa6SvUvUYdSwcWcAeV6IoGlgKfQG/nq2qYdFh
3LEY5+6RkmDKF5HLNR/HCjZVloTslneG++VgI/u0kkk/iFNVta6cLSfYIg7DqTMFi7bmB6d079+g
8eM/QTDFt/NW2tQ81G2zymSwNksPi+XOT58wKpwI2uc1c2VTPyC0qB/RnndnQsc7UcJot3nEtA4x
VDoAa5p7iDpLK74fFNvPsg2PC9dAErWR/RCxmHclFHRH+GndseoJKxcJtBPRYEGy2IHBjMlm41Ko
utRsgG0qS1EUlydN5PmnyiInbL4+5jCQ6FLOA71oYw5/bn9OEmfexswrNGfz9YM6TUZeOjr403PP
DL0OOUXsik3pTyjc72Vxtw0NCMkvlaJZtLSIO9z+gcQZMvD8fkFeF5YKRclLSa3eq8oPtp3Z+zDe
g/KzKNaiPeqDap2oUJvKSbIIWEs2buHEA3e1H/rHdt70MdwTW/M2Xxq6LsFO5tX3zGiFhCE6FEOK
h+G8EXuiTmeWjWWDCVEtUsIav8H/0VEccut9P7odMAf8/xyS2D35FbKy+X6aps2B3F6HcyETDVx+
+3ait/iQMS/U+pg0s46CZUfdaFDAQqQ8hfMmAzBxEsXR8yAWhl6PeF2OCK7PzYUMuXxx7yT2cNA7
8MPXso7MwZFNVCUoSgdPjFGS9tarQSo+ZCnR+u1QURQf3EAd3VqAwG+Hik/7ckSq6qu2IEHje8P8
rcYiQux4nXLzPcGelMylyU4OzVgmB3sISThRIG+2KeuMMqsVqzgPlCe5CPqjrVZ/ZYEiP/VmLj+p
QXVuecGeWZtG6QJ0kF+/ToP/ZVWNejBJLXm1U07FYk5xSqAZvIal9IYe2X8QjXrhn7w8Mi+ijUzh
VYKg7jGbew7Va9wr+rPihfmLEu9EF35z0ie5rpFfnoMqGY+drySnYd4A91P7hR5X7Jr1tOCdTTbe
XBR9EJqykOPZv+W4x73UJnaJcil5TZ0KjraiNUtR1Lq632q4prqFbkDEX5hG2z1iYwW6yBjUVYig
8rXusEWQ0ettZn3lK6lghWumnr4dsMy8FObwTApN+2EUPya7tt8MyW72aRGCTjLV9qOeSKSQLSO7
ANGBpRt0f3zLbD5I2VLdKcJF3Ky9Z4XkMxi2TU++J3tR0KwmrGHRC/9ThSzy78ZvdaphkRWbTsei
d6oVfm0FhDkrf04lw9zXSTvC3O7yZxXF9CPW7wvRKJHG9kwGxhtKXvkkqkyvZn3B7ouNKA7QJHaK
M8ZLUawiW79MrNKJkjhj28snGdabiiL64I8TeQm5EWiHClYMsujKg8JmZieC7lHrkosH1hO07Kr0
emsvWrrGc1a60hvcd7idTB5vHoAx4Wsnl90SjU+4F0UrlE3SFMLuIIomRkT4QKreURQnafxh85t/
FqWxSy+8r7OLFpHf4w3+Ngh76ZqkjXwKPWTEgYddVZ+VFxJ9VmAnumvhNC9x1MgHkhX6q6o2PCoR
VPkyto+ig6iHi7gupCo9iyqx0aEchSYChqpVMVzNcY9NTf8qukfI0S6Zfq3rfG23dolhYbUCY14c
zNHKD2GLWG6GBRcHSWZTt6UNZlYe3cjpgI6bYf0QKBZW4KPxDCEs+ZCN0lnBzSy2oohGh5R6NX8t
9AEkpdaRSzB3U7rRW8D0I6smG3BXlhsSxcvkgyzqdIMc31qrrH18mIZ2yGzJeNKD1DoVsUGCxdyt
GeXfI9mSO37alBPDOgU3IvbseTMpibckgleTv/tP3b2L2DOk5nfZqcrm345XGxJgWjN6qIapPg9S
Sbp0boO+I6tL55fodyZ7L/rQm6+1NcAHytT8mAaaCdm4TMiI66e3rrSvouugJccq1Jz3qs5k164i
45QUDgYsVQUtBS7sC3KknxLwq1WUL23Sho5ywUNlD9GPViFBzNDs+sHRW38vmVa8CZNAfoKqUi3E
6a3pXS6c+mfLuhFpRHoEh3HUtsRsC6i7hXF1TJjjPO4WYEslW8RplUPGhVF1LHinHs0icDtPjfYV
cPK/G259RHNxr0VHQvIzGH9Xnnw5ckV7QN7jUZwtsmwqzRI5YWnpu1tRNKuOEg9rHu3w1tNX1Kuh
x8ZGNnu02/dTGJZ+MEkv31uBIa0SJVexpeqtrUG+7w6vm/qoaLq1NuN0vIz4uLhdI9cvPI0yqT+2
9cnY+QqbR/pTO892HzMkHXJjfX0ym1z/iSYRWKTOe567j4c2jS1EKv60qsqyOkdqU211rez3od0Y
uPt6BbYErQUfi2RVXnwoM9UCLJbXeR+RP7zEoS79lsi0vH1Qmimg4nLj15j0PwJJst4Vs06hHSvT
U2DCBmeI4j8gobY36QwVlyUvOXRJZGwIByQPNlIgcpxrg/gZLzLTm4IPXsCfiA+lX6qPDzLZSYyw
GYTHvq3/TiEjq2337GPNUTePXUvOMpzi+tlpmBO2Xak8kLfRkp6DwxK6K8sluOZ5W1XV8KAarBlp
ICe4xSltehB7llWxBAgC4dTGYF3wr3lUrN55zhLnXRkj6aR3jsM1AN9bBUm1F8VWgzyXWVG7U6MO
MJXCuGzXFqS65bXtvPgI0hdlH8inriy8l7CaPlTDV8+iNM0Z4JZqPIiujmIdQsXwLqIUdP6mSYrk
Uc9V78WbWEvMjfqp0CzrxdsMXmp9RPxUbppBbjZW0/ufubqp+sr8LMjIwjKnrLa93+fv2NwtOyO0
H5lHHjF5yM+VJwHP9xFvtF2gLG51c0OYs+KMs+6sZBk2wI5GHiLAa1qo/RZ2hwYwtcDy25d7h1qr
NLc0W2PdYyl4bucNN8bo1ngju6IoGliwzc/1hNsWltUHkp34ZL8tyW7AcHRB7C4/a/PGBMV7sCXt
lFnl9EgU4L0twvFzDOdEjwY9BxwokHuJ+h5N/fg5VKGxHOb6cK7/7/42yKV7f8/2OA/pacvatwG+
/XP+e/3/Ov9/9xefq5Y9ym1HX+mZES17JuzXoh+rq2rp6sac68BlVFfRkDH5vdWJLoAi62sx1307
ll9OcFaSs4lUfhPFxpjVlk5Zy2vujPTvOhn7aCfT1/duonGIHGdRVegN/OJBShsDwSSar0Gpen9l
8ay7HRwbNx2U/EFsBp3/V969qgulLldqEMtHv0SIx0tKFCC0y8dm3oiiqUmI7m/ltHQ7pmuwHv9p
FfX3ojhC1MG2O2QhCW33qtuZ7uWEl9402A8Fl+tHh/0HRDLnI0bPxE1VZDvHQ0uqDtbjaHbODw0A
HdFCp38wbBvD0RjeSp7IIauvqIkRHu/qQlprqjO9QWToNy1nFcDTV2RZO/EZQUo6X1c2xgknbOfs
tQoLXfO5Ma94ULlqL+SNGLgOaNparZthr1YBzO7ZcEc46tzMdYwgR5zL5Es0iE0Hq3tlk2SFEr2z
dnqiF8B1Gu+aWrF0BRDduurWwUYsniaYLhrsGCDklr5gCIIuJhqqjVSm3YbJH1h87U+pN58gRvq3
MMIJPm6b7iGsO2UrR02684ZEPwe+iieGVEyvSZD8Iekw/cPBAXbwe0nXoWNh/XvFT2ajDa1/LvO6
vubzRpMZHgY5uMS5g6bOUqSalA2jKc5Kgi4eZLK86p28PYv+ohsGTytMI0cM0IDTxLMnOynzeMl2
8dUH1oGvWp1cgA5hEGFgjKa18rDGB606G34bb0qkNac4RVShDfp0tGwyi1HHmwcr7cNdDsr44Oih
sSPske+dcer3aTkMO0kOi0Oq5Rj7eF14jGsPxFNv2ce4GPF6rQiShG3sraOmkXFgkKu17eQDQleg
ywCgugvrE8Uqiaz26kF7ghtM7iBvHLKByq57mlqsfjB3Hp5DAzxyqy+6NiAo5efyS80a9DIYZO11
sG1Y3nBP3/Ce6RZlOA4nDx8qENRZ4pZjEELCgh/HbxOCDy+Z/opre+XhR/bO6nUN1yactfZT+EQu
6Z/QlKe/pFj7i8Av8nLDJ1Du2+o6bfhx9np9081nsCP8O8gDK7B4GJhQmSOQTlJM/srJS1Rb/YdD
rgFTwLQ/wEYdLhVG6jONfwK6Vp0cY2xBIfMEMDMqtmmtAJIB3jecI2gtDMqHbaZL4bMnOdbZUlDT
CiP4QO+Q3Blev+2SfnzXTeZOiuI/2zlPijJmOdgAeXgPSQBc+UXfbcVRahTvKq1X9pml9C6xxHyP
IihiqjpnBhsOhhxes7hV6SNARNFF7H2pNOcWUfm95d59SAWfkA+4n0fUlaWNDo0FvGWKY+DZKBqs
HBupfW0xsNwPnpyCr+CSpPC2iVv2KD3mIkQ7ZzU2OT6Xc1HVR0RLupHvRNFLKmWBOjFaYPKASM60
mBTMGzUL8Hsq9LE4DE5c4mDBntjc+4g9UYfTOL1rlRSlPiMb6/9x3AQwqkCg/l/nFsUvH23hI7Bj
JLT4Unc/RHz+EBbTPk3e6zEInnnneos8soyd6qGt6DLtSXYsb6P1gbScMv7NlpNHF7PMt6IkDtI1
56lpU+dkGNIWdNF0dtoaSWGTNW/dYJULrbf8H40vPSMocn7pirLObF4HcMCXvpKpIR2A8rZp9Idg
xgN0kOivMqwifnbq5n22u1/GRluciHMfZCDuJ4QC5SlTymANznRaxLpcnu4NopUB1t/9dCx58sZa
yu0rKTI4N89nEIeIjvdiZw7Wwuor1iz/8yHfTi0NMXoh1XtNyFEFmDl/yP0Eopj08pbFr2jv2r1k
HdvBx4AI61AcX6QuQEKiWhcdkuMlMee3r5KTYaAH9q0OpS+WSom9tQgVnCwZ45JIBvV/K851OHX3
p3DeiDpSMJUVvmisgsyt9wbRT9SVlZyu9R5XAFFsTC1bhWBh3DYaCe+X1V8hwgUnl6sPxR+Rv3XF
+GoVTNqrsfaesinrXFLFuqvaRtAwrSF9sDWgKhEQt9NodP02J6sWgmNIzj62VTsjcWCCzG/x3pLD
c5bI5TplrnuRYe0SMSB6nRiVRGA9T1/4dsGSmLf9FpsQUIxJ1z/xFH336sT8WRjeXiaQ6UPCQdcU
VzFD6Ze8aEzwfQQZWNBo/wyjc/SyLP+p1dEPSSdKzduSBHqyhgyjww1LB7VggPRMp7R/8aq+hmnO
BEK0DlZQHIIUKaBozbDwPHrdVC9Ea5QEKZ6XMOVE69iYybmS9M94PhMrHtlDUpVPoi3SbWJOgJYY
k4cPRSNL5wgnIfZ9YwofxJ7YyKn/MalyubtXiT3cUAM3wsfndtS9VbZSaxOxELUQdVYdgJu0a3Sn
wEGX9373z5H79FTrubn3JpW+U4QrFUqkpyF2CpaIPBZPlEQ5OHarHGR0VGjWQ2WTTKBiRIPYDDbU
oKU096kkaSzX92MUT/pZTAVku/+c5ksXw4rQkImT38/WYdOx7KyxcG/nFc1eEvERX3pOpiQtscPS
Xc10EILNp5f6CokgCtYvB4qG20eKLxiksrd2dP31VqeJb3D/8NGJuQU9q5V3ddC4//o33Xv/fV7l
V+rDbbh9h/kqiL0vX3b+crfvJFpuH9oW6UME2BWp+MZobPmQz91EB0+vCPOIXdEiNqO4/GJXt1vQ
Df1fDitCJ6nt14w2sFMb6lMdh+WywsDCD5Ga+XX2w8jrEYYeOY2dvDMDb9pYTvubtNzRTQAryuHP
To2xjtRN/Cgc+GBO3+6CpPlVpZ6zZsx0sEGYhqUauoo5zihb56cpYZEdtQup4kUOaFYHh287xBhr
3K3sKn5lnrlFhPei152z6Hjs4HqMz5VXklzcvij+wMmQ+UHEjs+dXB+tCP1lSdYTAZ1VQnQr19Uf
Qd4fJVY9xxxLxBEEQzEv+OUSiw4xet8tOmKmqU58CCXlWjWxdJEjprwFfkaX0jvojEWwl5ur+qFD
JpXEp1udgonLYsr7dHc/yieS56YVyCV8U6WLaECD9qOZUFyVTYeUc3qqy6c60ftLz0CosSpY6BlT
8n4iZQR4WcQX8V+kApMVHHKwPShbC7JDMywGpKa6Q76hkZw7ZcABbN6MiXetenT8aX6w/N4g659N
TrR4icZsWKs5rDFRl0Fg2Ey4rBEw/aeunRhIgDRVNyUuerlteA/pvAFH4RRWeWlMcE1JAxdnYAxz
meZNmGjF1h6tcSGKvEG0SwSNAsFQfau619em/hYajbYXVbZUqnDJhgm70DpfiTqx0VRPZZkIZqPo
8qUBYp421rcPFtWGmrO+O+bZTnywqPOCfmE6jeY2Y8WK9fwlRWMYy9nBMAEQzlUGYfWzZUlu7wfR
NS9WOYLgS6Mo4ZU18z9DWHq7XtFOgMiT44BZ1UVs7AnWP1grY32vS8Yuw8QNMn8sS5GEpNHT8Lxu
97ERGxeC/cbt2DY0V1Pu4X4UNDUuWjaTNi/BY2gyCntzK+OQVK6rPNGX5PnSHhSGepgHz1FtP0wO
o4NuKlkrKlv94jix9GCEB38uaGH092Ywqo+WqOV+1JN5WojeB/c/EjPu/YYYylEy8eoVJ7Lk3MS7
IrxgeNeei3x0b3fUVIQ+ucbNAipy/ZBXqX/VCZJd1Sh/Kjx/OIhuYsOQTF1gC1RsRVH0VaCsu0ZJ
5rg4StShqEiQJMQn5nDD0pF955JkmnOByz3tNa399L0KSshcr1pph5NUtPAiG+W/6AYBc8fKfXAS
PRj5XeRQ0Q7hxP2Xj2GzlXzHvCAWtS44iJUrJbDxMhgm6yIalAa4p1ywOCOKogFgin4uEwaMOG9I
kGODhqVkTVt2Ie/fuDOO974BsVPMzGprk6hltLZHMibAWQbXAjWEiz1LvNIsyGhLqym9teZokMPh
t1xBPYdXvanRhmox8YOBeKitJZgKzV4mYsPYZcItCzdPdRoYbRQ+dngSZiHeTOrzAA//vTcX4eu9
ZQ1efnhrOOTfzdYqHubQe7GHXXPK+vW+mVVC7ZzCKPbEpheJkvOGSS2Jk6ISdG27cVRWvIcI4Es+
Pge3xKs5z1tm2F29y+pEmKVhFjsLH+4bxshIHUQ5FaqHTk/f9Fl41M5Kmmr+CngToTwyhf7IKAG7
QYMkKAB3dy82atkMEwZH1czf+M+umjg/w1iFgVFnYB9Fc9dNKETFbgR2BuR/HLHMATifRTsoe7cr
Zo9YkMRwRiLbZAlRXMVbM7CXwxyV2cA+we4AhRnyBX0ljZqExK79Pbb6Lw9aRJKXmwH7L9dQnnx8
Hfd5271bXNZDiB3YulH0z2DUndUwZ9XGnCZ3Drxx0pX4e+9XW+yJ/wBrWMFK97lWEi5pB7lV3Sr2
9W2DUdve1PJiZzJJiMuoWkhyu+l18yXhrzaMAYU+og6Z/zC3gFIxJrcB0k+S4UYVIuZZlJbNGdfW
/M8SeynQhlUJFoTf3U7Z15At/NJkoUsrIPHFyXD8cmGQKHPdTKcGoWgpS0lKPeL9BNzKwPipp4G0
0oxj3lfDvg7M/rbR9HDYe+p85dLxM1XUco/kt9w7WQl0XOxmttMpK7ErrFfFntjElleS7eRAw5hz
5/PZjqXQSgQ6DDr+9cYqHCvbhSkggFkjOv+ZYiP+4HuxTTXIMgq+md6sYZrmHEVxOXKhORW7zUTA
K0ut0b3/Z8R9ei+KPUfpsbdCwMvLO4cTyEab0/7uG6PVg02rG4d4zr0X94HYhHOxZ4ljPYX1UVQV
noG5g28zGhG2Bp1wNDCljv9vl+ePiVJXuI9qGRqwWTV227Vatd/FQL4QyXNNZz5EqWNjIDaiGIVQ
iJVQ+lMxpOwPGEM2i6m2OlxRpGg4WHbuath0NfkwLvwUa90Af2pXtktmMarsbYj9/HKS4VkpZrAu
4xF8Y3MM55DSjyydr9S0Qzcan9K8DBYwylgonYrgaJILc/K9dsl6e73ox/ScKvxEZE5puA6U1YNc
NkteGQVL6EQWi7LdgRuYp7aTfEV9r26nHgch08aT1nprqiZb6yzCkMXednix1P46bDCi1LOF1KWs
j5Am6PKDy0sjetBVxVyOyiitPKnBFqZT17D/wdNNL5qe7LKiIH6HJVFY6x9lX+JZOCZr8EvhykDo
lzftMfArecGPI8rkIM/dGkFG0B4Bv5JPErGkK8ksvfoRQRW0VEugbOG6L2eP6EYjC5cQBYvTy6lQ
e/yN7dotQFTUNrHGbvhTW1wYu3OwSuH4qXOO/hhHyxCDLS+LZLimWJSGCuHqTgZ8q0XQ8THNLLs/
kYciWyaTajlMhr3xYN1IRbNt1ICLAIcu1E2utB6gFa97nbyY/tWx59AlRpCMx+pfFj/d87tFUWDH
WOYuizeaNCIElsj3b3tpw4hiWrL++MngOVjZI/r9QjJj2ESk6dgTY08dbY4NHo30Tf5wP3PGbWxf
BxBIW1Y85SPJtLhn2DgwyBn/6AKVLpr51gcYbPu2jNdWq8OcQvUUSH8aD2+ZajjNd5Aamc0pCabf
Bo3LrOaHsmSSLVneOVfbn2UKHUnlEV0qfYdZ09iz3hhYOObIke4SED3mcY0DrolODAW3mxBO0HRE
4VMsJ0uzmZEisJYXg9q8efxeuFBeF/gy4w+asoRj81lm6YQwIaZuSVbOCNHLOLWltE792ruOENen
0v6rSHDV82X/x9hJ68ZmItgrnTsPADtTCw7kyq0NJ/glwWFd5APexMowvTslAQsCkIr028IiEa6R
Fu40hUieE8lXiAv2UhsT1wu651Gx1xjhkj4SkIol6TKrrcyQpPhnXCrteiqH1h2DpFhL9msgZdnC
iFJvVSUZ8ZkuWxumlB+ngBP2DZHBUFEe/CFqQFOOu1b+wcw/WDqj1a3a6qmOsWqt8Osinr8yneJD
aTrwLACSbA3T46Z7JSNXA3YUBUtcPNMFo0FlOcFfXTgYpi6acUgXkRVsDV2SFx3ILjPSXwGJlTpJ
kmC+EsZHpexmEe4rNsRQWWm3iuYbtI1vvtP98PyyAuqU/4qm90mNga8lwU+Sc1O3Vl+wUHzpyJdk
1QVaan9wQKbOaxvN0NousbZhbC1CZiQBm576h/ANCBPzI+qNcz6waJ84R12lW6r0J01m9M87PVp1
uA43RX30phYD2WzcYM9r4i6bBdvxL5yziVc/x1n7qbQYysvNeNEjRv7tNON6cwKBWKOz0Kfzhs6A
TLbkDAM29LknllXeAgSLfnRcpEVVYAosadKuGBhkBbpSLpsN1152E4uAP5YCB61YV6nhXfE2bFYs
7UTLobRezCF1tazlRSCBoU2SdzzuE1dxWPCuqyZc1HX6Rr4oIseGOfQQh/glkb1pVhgJzz6xZEYP
q1pKXoH5X0Gn2Yv6rTMh0JVhjO6+39mh+iuX4l9pqP6sSw2zwAoyv8wcigj3JuvbcW2nLBaECrns
dkIeUTD67wpR0CEF9teP+ZMcledyDlRl47wQ+1urLawXer5wQKps3ekLuHfVapDMWe5cPHRBtAhz
k2jJnKhb+sMuV/hRSMkRMoH3wXrhrWn6y0jZVWn4YJGIsSiS/JzG+Z9Us3Zlaf6oQyZeg34J7CR1
dTnZkqhCPMhr8GvpPXT1dr9vcDPzQVW7JRnoq1aLIPL0XeyaEm70qtSMC8nIBtfTpJ82ZKPA60hE
D7WVjqmU2ljmZhyqZ2zeWIZO9Q1RgI0xEckMspdskNc6rt5rOzDJHyZnJTS4zaT83ZHzaN8t/cCe
GWKPnRZAG09ex6lJXPgzz0E1/cwH803Nx2tnLtXULNemP5wm0JyxCXmuxn9SMc1TDsbazms4g7nK
ippe72LPI03b3PSh5NohXvcfY1h8On7ybBbtcTDJaZT716BJtjU5OPHAPRE19RokG2ia7hgADiSh
DTBalRhuXDADlypXq3g+ocobybas854g7ggzDj400AC8K3zjc2yGT7yp04WVSC+1DcimCdWPOo1/
9uD0tHL4QF/2m7Rd8mK1zdSFu1ZPn0dk5MtEzh+LFnh5CIepi8mo5no86ZiIbXKWAcj504gd1dOG
BUhgavXOb9srnkZ4CNrEx/vG+l3rNWgKfmHx2MbqPdNB/gJQXkh6j+WlnIFtSo5qk11j0DwLZeqN
le44m8F0dh9pDaAP2tAuH4wG3n5MsvxIekSAjyZu7AdMMfIzumFS+Cyw6SpPZOER2SEq3Bg/5bQ5
xnL/3vKlmPq9hSRhQPpMXp1KOvDmeyK5rFi0rcWl988KzvS5oW6aqN8Oubeut3WfrWsuCy8JZv6s
HQ4L1vZCxv89KGCrOIdEqbYNfmpyjbHY4BzjHNZnq8Wsp2TrPuTp7W3vd5JgoRyTn5YN1ZvZNkfV
aS6tnSzxc7gWjf9ppMwbkZBh3dAnHxaaevikebdkaQaXBx3rz4l7gxUBsPEZw4ZK6RnRDCtbk0kw
bjc684ydw2w5T89Yj1aMA0KZWBWPS/tmNgSVp8QeFnB4HpJoqBelBRFQ1kk40lL/OTeT30UzVIu0
SXq3dFocIxEdVoG862Tn0dIYRI4B5OzM7w5azSi7aL3PtuG5m1p1bQLzturupBG9g5wSuyDuTClh
NbT0QImSOwVy9w0GIYlOPiE0jdhh1WlcZIvLiOXJxAtdSd1WtRwE/7a96KI+ddOnOoUR1cWSvFY1
mA11FT5iAN94sO35gWMkeXV+yUPbHhVAZMzGjK3tNc+SPoLddNpPvYE0PkoheS/tZ1U7a78DKVqH
eBQ7seMmhAgqFjgSEuPdTJZ4eBiElXq0LH0iAq0sp0Ss4206dfYOk8k3KwTewy942xW/lIax8djz
eObwdaLwqEs5DnM9DMWI26X8P7rOa7lVbevWT0QVYZBuhVCwknO6oRzJYZDh6f8PzbXXrLOqzo3K
QgjZFgx6b72F+F5j+VmjToLVRH7PHMtjGJe/hIxGK6F1jJWMp6BxCCopPjWc65y5RiWhkQgWxA75
nMWpC+XBolgM2+LcuwwNyRfB6uqEgOiZWvvZYWjhmeGSFaGPX5NJB5A6/Xh2XG411rROnW5JGORu
bhEglTT4qMqXVJdcHYNn1bN6Mft8pBjP0pVwqMGsDN5GGP/24NntwSwXhyxzxO9tHJ7McvA13Rwp
rAjNiG28HazuVhnGah8r6a0RUpCTSVvoZrE1QKaknAcK2qjfItI2GitfAwg9WVH4ib8V3qkpnL1I
k1wBnDTKL6DfR1ym+8AyRpKBW6aV57zCxgyLe7HKYNvuZjOs1w2OmO6QeMlsnurOhZva/ZjKDVHL
x5hg1gIQGsNHuHdp5SNlvE16ITZqId8wWbjpihnH53KxaH6XguDq0dUQ65fRUyVsKiE4UA4gwUqq
IXVnGWMzCQW9cLaQlkyiIe3BSyzEPdaEKsT8SDosIPthIrPd0jfCmB511TrKhCsw4j+cCkIlmEr+
mHbQr7MWx+HcjzRrG1vj+zzewJx5ymCkrsgFkX6u8X8iSvyMEgPayEy/bqFVaqcFgjdfFJz5Fm6b
h3vIq94cFG1jEXi0ck3lQZRi02NwuyxS5QofVKRQEwTq7eIuR/pHysKmGAesA9/6yPjULWXaBHqP
WTISUhwNaU+zDHs7KkLT5ewvFbQDFCbEJkboV6jx2zjCIyk1fg2rLVbWCNxv4prEugmEaGIvqKt3
saPquMrZ65SU05XicpbYpv4B4PJDhnJ16FOm1jqD+4moolTX7jHsy9dQZRBQGtpaTUtzeYMfgxGv
dZ3BvpNuhYkvrTaOO1vrHeqApPKwmmtwT2lfE01iR90elJizrazFqsmqpyQrkCNZNxhjrueS+nlo
XVJ9ASlWVhZtBxLHce2czxYU9kp8T5r7VeVzsobIVnGadnd2MbzZzfCFk+hunibP0rX3coxN3JIH
LHoRXwRjbeJPMhQecxC1Eg99at91jYMsI8lPvdMxQJEqg2z3LTFbEu1z4zFo7zuhYtWNhygJYiTu
qHawHqPilJniKDSLSzdsyXNijlGr9qWi6+jLYlhHsXpL4MiT3pOK6XbFJoym+ygwe7iA9h0DFQJc
kgDP5vnVce8dS4Ekoi9efHk7em2bUGBTYGJfF64TvVxPuNgSc77q6455Q7RVquJUZE/Y5rkMO4Md
56RXV5Hhj4lGJ9Zr7KrHha/oluE5N02IYSegH9wFssHdDs5JYfuDVF+VLGPU0unbYMRzbwwIw8uw
QZN254V9+xVJqPemsae+aIqMAmOwVyZVJd3XcFHTPZW0ietwRkpV7Hpa2Vt8DHkImat4AdzcQhqa
5zjJ92RHrxFzymnqck/p8QZMXH3a29NLKeLMD/RtJhhIF+hQ0aCGvkUOTCm617QIF4Sazj9I+NZc
q/a4ITArqTWQVvLqlG2CiHSy0qdx5O5tkuq9qQZKjt5qGRM2jIcjQqJd28VD+bsKyMhIo+rchtHG
IEhk407joUr1z0xBsBslOL8vfkOy/YKR9MRAvNwocFRWkivedxWb3tDlUhqG5lxMGxcX4GkCbofP
JddBGuLOViILlCgRMqZaSYP2LwvAQuL4uwyyo2ormJonFclCgcnoKW52EQYbK0hL9qou9e/BwHYq
e9Isu9iGpfZua8rOnkfwExc2j1F9lyVWp/h1f+M380FFPWykHp1nLIdx9k1TjzRYXAjmSx0R4Xo7
cjflUkRwWHxAiYH63f+Sb3kOXCKWY9YojaDzvLefXW08TDVmJPjMkSVv1Je+Fh8FXxaWKHdx6upb
ZYlcjqrpmJkqru9x0W3imD5NpfavquGZaxQaCKT6ZTm0/DqctryPKXgXYnwb7YkVeko1XVmTgLV9
RkgarAYZwB76dscX6RgvYNuPdt5RbUJMNWcYZ0RXI504ZKlLm8oSFRgUvFybkGzBemUNveZNtfR3
qcGlyuFMANjel/zzVsVg3ClZCmQojNeeuaUWDv2a9J/FT8UNj5EpHsPZ2mkZBboICeVjdaICwGmP
HtbR8W6VnQHRGCdhAKtbNwrvqh8W3oDJz4Cycoz6u0zQqVk1eppkIBZFqK9RTVDDpJfkQQ2PGJBm
Gzhct4ndHxkrIPRTsrPIwnZNE3gcFufWyXjQPsLC+bC75rlROTFT85nsiwfdKtYiJKeQCGBcwAmS
nW6amqsFWRcM8V1jqK9da34qdg+uDNOtMciuS1TAmIT7vz3HBoqJfi+7cyrxAWcBgAa3mDdrb8HS
vDpKeJxxKsRS+5jq1gxw13xVctxIW3nOiCRe2ZExeENJ4a2asBkCzhaqmK4oXaTiQl2ZIrspg/az
EEgoom7GlBL6U9092Jk4GLnVeLrSUVMV0O9VDKrHRFHWYsnn7VzNRwpOFH1SfkV5tMO44qaOo42a
mt+RU4NT1UwBSVIlSjHe6lN1Ti0CRWuZ7aueyNROrXxY4R+p1kAX1UnoNmM/SRk8Jy38t6DAONj0
+RUOXXSx4wKS8HAsFA1/J0uLVogeg8G4D1okFEHwOxfKo06U0GiV0aOSvuOZWJiz7imhChtr0M8T
3mNro9W+7K7d6278UA5M1lEAfrfB8s+OsvdJ61/SAl01aQu4X5X8zfFwntLhVCbQ84LwgxLig2DV
aGWX/caspveuWnR5KjdyJXdhBM4l3uM6bDtq8wWpHLdM8aK1MQHNqrFOALwOmhC9uyaJFGlTHPOM
OKXSvM+dQTBBV97mcDiqEgtptzjpLOHCdrZtWTpePmByV7R+PMSvcVYL71ea1ZdpZJ9BVcG11Mu7
HLfG1s5ZXKyatCWzxR7vMBeDH5AfD8sJrbZWHdAZPehKDzkd5S8qi900YEsYkQ2aJCqgXlf0nI1w
zmdhrFVmqnhwhWhBisFTvXYeE5IS43Qzh/YBBeWHJeR7Ns+XHp8vxmrWiSvkxUpxa1O6tVuUcDCd
cKvXiWcPHYRjhbSoZD4jXrrBtXbeStPwTewNuP9o5FFmnqNzdfWz2u/IdMBFHxr46HSYrPNHVYZ7
P9qANzZ4ysqgouMsLk5G9tyJdE2A6m0dta9Rzwh8OQXniYgpiCXqJrQ4UdBPnOcs2IKIvwZ2ewa5
vQQY5dMloEPLpOaTQnTIRP7QRvpbPlqCRi+irEVP5bi4PImWG2MRP1ypAqEKKAN4XO3oxh4I1X6t
2uSL7vcRFWi7xzafTOU5WKN7eTWrY10Fb5QH8DEiSpQAoP6oMMipNcJWuslMfSfXd7CMgPWSyaBk
kCH5kMqxtCvlTK/5MuZgu3Nnb8jLLtalaQ309KO7yWesaGaRpbuiPhWlwoCAA/hOqnzR964mtBAi
DpzdOCvoJnMsKwnJCkcnvOnjgaYR5wRm+4pXJSaxxZO5nZpcu1EyJlgSJQKTCJtGzYlU5Bnadppc
uUceF6/qiQymUTPye2VqMI2302Z7ffpnGzb0CddlkwVrGwkHRvyVzr2qJWzczkuyDJb0p/HVETFm
3ARYWPY4edKd9qWNJB2R07sFjqwJ+Ke20Sk7/p7NrFGodiIA6cPEntbmec7qZttTodcD97C+BoCM
2wfyhT+6NluUXdx9ZmXYC613t3bwa5PZ6U2Z9gGPjHtNA90tUUVIznH2pnQYqpYGpb01aD9B4XDR
UGHnQfBpJKLzgIicNbYBwjUwcVYL/iaLZcmRN/GwlGyRcohsOHyB/RW5+lffQN+eWISDLtjjxIxB
OohV6+ovborpt7mpJuUkl4+LlwmMYUGfGnC+d51n/POwPSxIlpgLr5+S46xa93l1qRLRr5JseChC
ps+Z4+zrSgBp2pdUR01uO9/1aGLiH8rbyczukmV04Co5sOFYH4QaDl5TG1wRLinwqMpuyMco1jKU
IzP8dk1xPXBZG/uiFwTqmHRvOyOMBGYTMDtUC0cCza7wRE0NG4fGsPYTs7rUSf865kvQ4pj028DI
f4d4bk4tThsh8LZq0ikbocsNdjKYDxiG70bqazzZJzf81RuDmWxNHppDw1nFTsHymDzkw3NgxLgL
OfRoUWiEKyTWq7HFy2EsR89xE3pn2xxWzFS3SaxqL6nLao13LN0tEMuYkw+lxQfRgb5YvTjTYz9a
av7S5E7mK7WIIVqEr3iMIGF39C1qJtWD6MEyuJAObWKHQA4BqTpvgT39XkesrvMd68u0dVYIhjTT
dEuQKe/SDwazsI3qWB8zSv58AKoMeoYrWKggcWfiPrQjPZxC7pJTZI6XWpaGoql/1DIMAVUDy5e+
rKBVAViZ1XeaSLxfimGXTeDMWma6e13s27ztVlPIYKqZAZ9sO/3oAPm425TKqoD00GRltA+Tfimg
9TcTicsKtDLE7mSsb9U8Z7Cim5/lMnoK3iUIi6elCrVre2zALKHJ1jch0sCOYuQusDgrixKws1PR
nfTnHn2dB0el8t3CxCV9YuxhLYk1nQTxi+duYF7GCYMzQrqtI1wqKO9WY512d5LM9HVDvNFiyH8A
lz+FpvSyDtxmxFFDG4A1qaWqfdJLHD+4I0RSBJ7sYvXUDuomp6ZcTTbK6XgmsVyoF7cSxlaondzg
ELmfZWKvrLTwI53Aljnk5hCGojkM4O2pA8E9Scdnq4BkqrZPTM34/osZ6g+IbBA3yU1WAqvTt+JT
m1hEr/QbvBhwkZBFfGxt5qeyBrSvjFFBFIsfZObm/twa3IyH5hWLHr8wl/qzRBo393szZSXN4vK5
sGZjZ+slbGZRTjeiWWZCNXQa4jfg8NlpTV2bkSeOdsMXEaeFMggE2A1AIBcabZZlPudZnXu2VgQe
lisFXE5Ur1XiEdlWYAC1XJKXbOQj0olL2Mhq0xNCLHkK8miK5KW1+N8GWmvtkjiFwMRlj8znubb4
i6XJR6InAokJLZY1RjKW07+YrgmxOM2PWH2Oh7C8U4FQOKOKVcC34kdpg913U9Pu8dlaNW0IGumZ
OlNl2cx6fMupSi8J+52gcSdeOCditRPFlmGxgUfMxu1PZUR4C1rZD9US7X2uB36fTC/GgOqyt/un
JkDrCQ2o3hYE0bBEt5cxntlJ+RWkBAHrhJ+VYXVr2+luQmaoAIeujjFKOAGbW9U3/s38i6bktlc7
hfBpBwVM7xC7USBMkBV8Wh2ETidspCNhs+BMNgPs1riQUP1XJzG1LDdjoe8xKilnygqTc05U2vcY
mh+q/tuP8zfWM4RbYBRuytu5sVSccQJw6OAD8y3eLXRro2YoKBgZ4l7TIDIB91CG/jwwY7ZI8Umi
3m8i5c2theN3Wk3gWpyWJyZ/tp/NDul4gpkOYy9P1ah06HMQ91Kx0tduMfYRHp4Y6Zrb9j4xgunG
ClRmG7Q+ooCSY4fluFHwgoeH/NAqmbqpnVs8LigM1em5H7Xd3KigwmP91PZMRKyh9fSwaLxxcDUK
xWzmtw9PUdO+ZRYjMuNX7+Nbh26fJpi7Yt+PUI1oB7qRAXTkKtTsuxrd+CUkj0QpCbMm3Gk9NMp3
XfZvRkiuVxac0g5upei+BwdAv0qA4GFXPraAAuS9ufj+Fhbgh/HUB7SHCe4NPgKdD2VRr0X2dBht
ogvyJLlTRIV7vjlxys1VuSqhoqy1np7PXjzxm6r4UY3hs+1VKhZr2GmsPdvFdHsos0+4G6RX4n7K
vJfOWLfre/6ihLMqSoBfzGwbYYEL2XCdKskuVwl0rgPjVjZuclM2nNuGXIf8k1dT5UIPZAiuSdf0
o3YYzpXjG7Bn184oSNvoPqapvHCHTaiCjZWokM/VZQEPpNpMySLYbek7CG2DID9X3wkiK1qF5EFX
3cCLJNBrVJoxPwGcZGHZXQoLZa7yBdY+vCvhjumrirWTOPcNY7Z5LL5se/FmEbRGdQOxrudb0dR5
G7pzc4mXBxP0LYdJe3PdZGWSKCOQhyq1+GubJYImGHc59Ec4uTprKcHqjuLi4l/307qSrMNBpT0m
XZxwHqgvDfYSa03XbS80do5lmWsxuy9hHAlUbmDaZZMPfh3QyOQDOohkVY+l3Muxeeztat7qiRH7
fZ2dRyhjzI6Zzhl1JrdcPAQbO12Kj/DIrJZJHCUcaywqfWwqQId9o266c18591nBP7SYs1VeafW5
dduKDO+Nw03fqfBkaRlv4Dp2qYMJkB+YsY3Gz6HTcBG3GcsnnfZsWDALq+a9kji5oOiiFMp9t7Yv
OROxdTWLxqNo9QOkgz0jVjxzlqCN4Sepp3Vg9S3xhTdp3Y0bjL9hLgZndw5PoUWvQlu2SfUq8gYl
BY/RhhuN/AGKnPGHJRfzKNu51Yz6TnYpMIwVPmcT80/BfSnEQbpWpt+R/OAkMLRzbBr9ui3ycKNk
JCNIzfm1TTiaefs8tn2wEtgge/akenYzsT4b87cYnV1tEJOd/NoWJ+icZ19yRFur2i21n0KIUTGF
h8GonuoUMkXLyaU3j+g4Dm4NwycMIj+Ia1w8On1lu+JrUZxQiONO0ri64QW6fdRhXmfMX/w+tPYu
lJ8bhIpP2hIzHlYK0/aSf4AtvpsMsSU6ohLwdTMGDqY2SfboWsypdZuMIrxAbqxyuvQG0wNTBG/R
LQwUVhUvGGa/06Hu9/Vp6tJsCy1jP/XBhbgQpC9gEak2QtWxOWY4TS95Yf7U83gSortQpWJbHB3S
gD04OxUIQc0mFR1n91KdMUe5WEkkKGebHOTE2Emz3WsjOej5+KBMs3bq4ALp8IA3ZbzLa0rc1jV+
9NToVoXVvChlO4NzpdwM+L/pKDMlpKfaiQ4tszQwtw9dtO1RIyw2iZxpo7Stu27m0nNFxNkS32U4
M3gha31Zb7FV2sOZ5Faeqjr6/uo9s4gTC0aDxGnlJzS7j1Skn20dzZz9+naQfC8iJryQvPWNNTfv
oQEImSSLnD5hgmaQ8aSXTugJLMpAGJjYmvyb+7rfQHxihb1J2uSJ7//e/qyr2l2H4AXAtID+jauu
lIG2ygx/xma8b3T7p8raF2dqHphCBJ6eKPjk2wRnuThKyYB2QGgLe4c5qkJqsCWgZBN54Ky6fJa0
/CpTZzswDhilfWrB4HiygCe2TLOKFnk+nVq2JnZn348W5g83kzFtba6gIiy3OQt3YCmvRhf/Ym5W
gDzLcVuq0NqQv0f1T2E3L+RMgUYX5UWKjRZw52RNx13Z3eWix/24+NRTB2766HdODKVOFRW5DOhO
qyV+Rpkg2AXat63/MNB0/Gh2TyOUtHWhYY0A9TqWKpxeN7oZzVlbJXF0qkqF1EojP1qo1dJC5tt2
MlUf2pxJdTF4XWFttWEMcRurJBEs8l7nwDiscfmn4qamKQ1RdJLuGCG8dmXLCr+dquQnKuViOtXu
jULh7yaVU1igOJS3NGFLBto0PGtz5B5ANryxIXvcMWPNH+3iMarqW6MjCAKban6NeD3kcF0d0HL0
3ubJSmmFJONyL55UgquM9Iin3h30b0z/xoqJ1cgQYyTcCebUVrZK5Q/VpZ1V7VDk/WYolHAtU4qy
qtmVhUbdCiYcFzHf3lj4TjSf4pwFKIhk4atVexM6BLeHKrELMI40V2l8N1OQK/ev2Vj7dd9QArTh
raJR9A9F+R0y0JMJYZRuqMRrZdI/rFZehNrucjeb/Faj3s3a1AIPMhALZTiyBMNtGxqflTiEBqsm
OYE247BfF45DKUxk7r37Q0bKB+CXkM4zE5TtSAwcmpaDQVMahZQRY6hfEKxcokG9xEMH20PbV2GW
bzTgASu3bkfdXag8lKOVJEhxguta1fpLM8aPMCwpR/GhMtseoUZhnYvZeAiM5F6wpmwcu9um9bx1
K+0m4E6OWNTrSgZkRFP6SQIaSWJnEtcrXY7GGholz5yQYqeCF9PkoOZoueMy2k69trHblqoEsNEl
s2BVKdlRjPV3kPTfacOsIplXmrzPZNdx0SD5C8pXPbK+49H86foSv359bahZtcX8nnnZhLGCpGu3
ok8gWQb2VVEDnikXo5wfI9N+Tuxxp+rGXkaUqkqrH7HfQe4h4Oh03BDNxulWx19NKL5UK24YWEP0
rtiYkjusOnzWBbaB6acwBDls6R5Q986yQeKytnyZA3ddT7PYRq325JLDKqX7FnULIz6OjsoAkQKi
HSkQ+Xg0c3JPSx2AO3eeVFzcuqC8YHjUw7zqH2QPFtOGiGFL2zohHCPQLqjuc4QMK3eejkXnruPZ
JEWJXZiYHA18UhizOhvTqe8NM/+oG7LKFNXGax9Cmto/ugJ42XCRFZjOw9BqFGzmmiWXCTQeCdBw
xVNKQCdyE+zFTKP+KNRurcBSlaSGjrF+sTSbzFB8AxMw964Kdsstj7nAy1yk5kpEBdp0pD6BNO+k
0ZzNenQ8Zo203YTWrRRp3Gad1fgFnJ7Bgfk4tge9YxocMk6plS+cHIh6BFtdDTUOkvBSdZuvdmBe
nmUafam9B4JnbYy1ivvavO207jlXgcBwRVoU6VsFYXfjWhQlFIoDapVlDIifVIzthBpOgANUv0Hz
Lh1t09Xi2Nk2figVyZApazaGFnYJoNm1p6ES7Ukr4+4EADEz1huUHfSRYdUo1bjPG1HdJ0JJ72mr
l5+vG8oG/SM+Rdw2rQAvyCAKNa821Wb7z8vsqIy9T6yhvFw3QQdgDmGKt78HSYYwYR13Rt+cm+oe
HEbeQxd7qFTMO66bDOJdz9JVd392WPbKCDDd8NtG678HAkhHpT/oyv66H2Tr8W6UxNcvR70+oC3Z
RQgqGVvzm123NVbTejDsTGxc/rctix1Pw9Tnct0D764JtksCoG2mw0WM/T8P9HZ3jiiGm/9sF9QG
WOkMDLT+t78mLVwsxJE5qX7+uzkjWu0cwjC6HvS6PSsnoqci85ZeZFPpMrhNyPR8lAHEqbIa2pvr
U8st0yUDbvbjMeke3TrMDroESyzCoePO0Tp3ZCB4GfKb1ivs8TSoLL7Xt06123ghZL399WmSuckW
YYNY/zlwGAxHsgoBzZaPrTNc51Ltz67Xj3Lc6oWpizhdP2mIiWycAycEkGD3oZP5jnZa8a5PY5Sn
p8HVn3Kp8Huo6sWQWvNwPY7GO4Eyanm8HsgsIPXJwg0211fbxPQmOL2oarLy7vpgZrLepDWXFlZZ
UeR1VonXxZA33vVlGM3lHR8Y72oymFnFl33yeI5gXTHU+nuctJlG+oFiC0ihb9rWiC9A7NGmHMbs
lhH8whyoqjss6ux1Gcb9fYql5rrBVeFhqqXlBahvHqm9ai8crOy5BX3jujOHl2jGz87OTPu1GM1i
lSld+S7q6odQWeSSdfHi9En+NVYFssHE+C5miOyZU/62IxVFzkyFCUfp9WrFwjGrt8FIRbOqj6BV
UHJzXGiElUA/IJqYcqdn77ncRsxCfhhEHIx2lt9Zbd/ZMPw/4yF5c4qo/lDpCajeGvdNZ3a7SpNs
2sRVSDSKq8k7wuTx1cxslqAlcPm6LUwrJJWzQvHTS3l3fUELNZtFIqj869PrC3UMOJSEmUK5w6H+
7FeFo29BMVtfn7bLAUpbd/x+dHDU+/czyHouoU8zRzMHWUbeXNvqRjE0XIiXfa7Hd5kJbkdp9n9+
1esLRRN026JhpnXd5Xr8UVHh+fcR8/5SwmdDkb6b+5S4SEagF9KC8l0nzYRI0Co6cZkpfquMyQMm
BrFXa2b7nmfKWTerIWRGfDc7QfQrc/MDgrf7Mli6QwRyi2x2sDNQFVcelKI0DrY+OBua157rP9eZ
ixv96xD0r2aJlUtk+qgH+ILmdL4r7Mp6Gy299MJwmO9dLS43rpVjt5M3/Q3sfmdLanNwIda0WRsy
VZ9hFCYYJkW3Uk3vi1nXz0aVY7RgWAOjCWaBXRrJMycOg6KwTM8prdPWwGvhlKYi23YSl5SsYMCV
p8N0Sk2j3RoFrIJCMPzvhJaftG7StzjbhCfN1a0tF4p9TFOEACULLlfZTQHpZFsh7d8ZZhLdUY1Q
0mm29RVmN/hKWN8tffiqacPp/rprbM4KqMz/dh375j+7Gsic71Uyvrd9a7L6dukD7KnkSPbZdgjw
NsVtGTjjug3Ac9vLaoj8gbjQdVWrTP2C4S7XG5KVk2D29Xge7q4PxMvanoGdxOb6VFv203qUuKFR
mduKpY3g7gQsG1efcK/HcvzzvigBVHb0oL5hCP49k+aHURVIP1z/27Zysb1Bp0Q36OxKUlTgWA6I
gdEl3Bm4Cq8h7Yz+ddtQOsEd1T0cfRw3mQmx33WbPRjrYcKe6fpsiIL8jEXZ7vrseiD0ae4uIT0P
OjPHuD6YwgwIbuYa+rsNPmfNKNfS992/+zH/WOtY212umyrXKbB0q3dlTYT6mGXtWtUH2BUAKO1G
SQTfHXGQkY8aET2mMqdgWXpzsbktQARYNoJNpt6f542sMeADx/2z5/UpxvlATcvD30NcXyjNsL1Y
jNTxnHawgRmaixZM6u4K3BdKxi/Bifn/2RialrpTNCD+6xuvO14fri+gQ2UcvLx5nivo46lr7cOl
AZVRbZx78J9LmEtoLbgGvoMaNgx5zPJWrzCqMGf0OGXHwNGwi59CL927OER440rw9Ov23HYfsPtQ
H9yl3JUSWYwSdexflIeywhXKnEibDqZC+tftXURHNHTVC1McG3OikXjVhNFlbhI5q0WDcmhszqbV
9cd2Irm0GHuszE3lcN1UJymvXp//+fG69e/rvYtwLcuV3/9svz79zzZTd7R9LlN/cMBQyb2aDpE+
/fOgqs1d3PG3zgK+eB7Z5quWID5Qq7R6Z2j3bYrK+lDs4rnVtHYvLENsHS2JfDc3cP3AA/5ZlBrj
MxQehe6wnoYavkx1Fr+QeEmoMQsmrAzFb4zp4OCyFUyJsYYVzvpXjOdJyvxnqjD17Br9NTQbFQZp
6dCxD8rN8LLTtR5bUZXR/UodjHAX5AWtdYu0y9Hzj8rV3sgnV+4xzC4PhY7NYGzPEBLGbiPzKnvp
VYZok5JpGwUJ17sVeBwg97uXvg6rG03W2UZFILYvuzB/dqZpDxhZfGiDUaJ6CoJDHvXJfSDC3+vH
zbrDNyjH8mKXeX8OQqYM4/KG5feAQclMK4EbWFih2GIn+ZlgSXq6PhjF2J2k6KDXmg4WBwpduoQg
eTL0WIyr6z5oOZcfoWmjgROHf57+e4jr7nlVveR5Vu7+HjozoAULpW/9TiINGMd5j2+Le74+K1IE
aHaP7f31aVLDYoGeuh+c5mwzEGz3DQgI7DA19kqp1C9Tz1w1KYR8s2fm1vGYNR9llr9A8xi+iGg+
ddSjP01vIckqQhLsy3lVOsgEVgqN/AJHuyH6lnyEIeOEYpHb5+jEW3TKi7lcaUsc5nStWsVES2+v
T/++kGZKTg4yPMseuPsSPys9MeIGhtRHx4qku2kqKL7DaDX7yOhurs+uD9ddzGW/61O5qIvEEIKX
tfZdPKrKvnDQdeWo1OnSe0wUdMRX63h5+bpPrQSql2VgorVpsg+31S9aeuXmz1t0LfNqPTQvf3bm
ezprJEuYtWnfIRjiIP9+xp/3D0Fec2bxGQ2UgsNYtcPGa+Fh34dpXtwHS8sRqzVcnX+3OU3XrlMg
MKg7WMKhXNFva9VxjlJP6iNalhd6YvNRRVaF35h1WzU2lrIJfHKbE/F4fdHE1X4ND6TaqRU8wbY3
qm1hw3fNWiN8ioPS9qsecwQ9GdFRIe8kPKdH6jbm1uOcwbJxy1D52TBfC36KnpLUqFvzMedYPgTZ
9DiaRrSukgwBEUyBB9BMf+RYt4ZpmA9zHQCc2jodJiI7enNM3Q3RJqvrq7bBpHNq7eDIeB6D0TjO
zlVj1Wcbxhoj9Dr+lHZ+UxeJ+VwblY2mIsQOZM7jl0oBQFh2sP/fdzJLbQDVnegTvsifd1qsWF41
NfotsyUQd1tmj0OGQgkDz/guCQJ8o7S2ZESS2dthsvRDwj0COkzeMdFOyiPrW7udctU+C/4/vp2m
xl2ZEX8Xq4r9OC6WRfjxrqQUzrbpgnla5UsGQ2dP2olRZwZwievWsqmAwX+qloc/+7W1KMm2UP55
x/WVdppISB5EQAQh4nZm3D6MxO7eMrroobLwrIgxevOvT68P7CBsq7unsl9UQBgP/d3huo0dNAEc
CAIy7IP/Y+y8duTGsm37KwU9X/bZ9NwHpxq4EQyfkd6/EKmURO89v/4OMtWVKnXj4AICEXSRoTDk
3mvNOaZsDZJpO/9kZUl17oM+3cRp0jxqYfS+fNSq/iM0++BbxHeVYvpI0MV8jgOq6GTM5yQ2NYUq
MurHSZ/bB7333cg+zslkoq40J/15TmmhS4mT7ISlSp7UZpQnWp70t3qNhkQZZf425t5QkYbNrmzZ
9ftDBsG6q7ThNhnKtCWkwMDHR6ruquZ/D+WZHPXRB8KwMoXDMps3fC6aJCQAGNXr/YSRdtMOJK7X
4aBf5JkWb0IzUp4wyV/1fAu/mWF3bdS9/oRvIaMtXv/boV7aXi1DVyMYrgsZ/jz0t2c1JkHGel7G
lBHftCrTH4RXFfd+98tK2L2pnaV97FHlL3t+P6eQRb+rKw8RylR2JIvXYuAei+OfhqgwNsvDWAUI
EM6LQkYQJp0rAbfrVMXzfG15mMGgVchU/fvWZR0yfHWcdErWclSOmemfsIwYu4RW8ZGuvHJctmN8
p3i6bFTTwYGLPB9N009mq+Wo1lJbc78cUC9bl4fLonRMemV2G60KyBk/j1/2jKr/2soqOI1c5699
fhr7ZKAwp6Zldu1lana9PGIU+tjQTD1+bh88X907Oo375dS/H4va9OexDezeFYyDFuyw45+XhQno
k+9RamzsMoVd0rR4v5eHn8fUI+2O349ZdlvCBNbSESwTIjP07xXg76csawT16fmhpqD4Wh4ti9rn
3oU8KVh9bus0ZyzPn+uxNcXbKIVjtpyMxRFS02/PQ7mSJk1dW1yuHHpkvzwHAyd7nY2DQF9T4NUC
19fJ8BqQQXbtiyC7LpPRxiPu6a4ctfTXHfumA+D3ubXQddul06q7y4nLArRydl3vq/nIZUPdow+z
GHLs8GmkJM08TbQbz4QhlKtlFStTvqt1SEvLqmZgGVXwal4sq6EVutwgtftCatp1nBr3y+Y+hN3a
GGTIRWM2PtUqrV6mEPZh2auY4ookzemGoGzjrs6mj6eWidGe+qgt4ClxEh2PcQNXiPno/LLUBJpg
bir6ZU+u0pPmkUzy76/WmF8tw7BgSydpePp8tctTxrzatAbQXOLS3y0k9JTbxbbJfXTRMyz9g44+
89Q/V8s6wIkmkdAse5cd05BwZV/WE5G9JGqS7Ze1MS1PXCqx+CTqRkaMdbEFhuE1bLfBralnb4ba
HpEyBenaA1RwmTMUIjrJM2k/VOCzlqM/TrT1AO106cy5HuG1qdThNXozn6lFfxOTf3EBQP7UKoPz
JDT+/CgHXEdSXpdd/FDPmzOJz6aKaac3bew8DY0erSnEhxfL3saKyMQY40dfRT3dGETsDL3iPFWY
xrZZFQ3b5SxN6ylHtlF0KZVEPk7RxfInHaUTF5Be6QDOf8qLIhq5VabsltUxHl8mcmdhWNXFfe17
m+VPyobemDqRfN12ifZo4BqLQ+fcJDodDyEwFxNkdSYp2z73pUnvJVItD12ocTeOiQFu6K/dg4KG
4fOUaZpGLqIg9k1urbqJ6yTo7vyg7e4IWqJ0mCAO9XxWQd4QINOPb59HqK330Ed6cl6OJ/Wk3ukd
RstltZqfcO7izs+1nNNXqbmGKSJ3Ujd3TTtWV0OG354BAFL7SuHXKoBktrrlfwtu2qDLv5HhlKIT
9OesAQO37dQ4GP376MG06q9SV7Jvsachf7HKZ10zy00DmfCCaqR1Lia1JANJ2q+RUrrLoaVDn0/r
hXM7JWTDjSLkTmJW/e1UyG61/D0Lk2LSWeWbVyBVVMqBwZgSm6caU+UmDy3nCeHAeTm0ibSXzhF4
EDVL5UVR0Vn+D7nXl2ubedS//g8xc6iP/0OeMqZa/g8VrqGHMCu/It/ttl4ZG9tExNMecUDqaoA9
HpbVroozVwuE9mA09c+9k/T1X1ZFrJV7mkbpFrczfRJdiR4FOemuGEV1iRi+P5RqXO/BJsMRVcLE
teHmPY9j94QE2vjh1Kc6UabvTcllAgh5hKGcsyfpVZc19cy8BbjQ69lbn5bBDl5WCv4u6YsLKnNE
Rs2PflttgTwTM2w0a+YBHF2W/Yg7ghhor0mty0TVN96ghBe0jZx1Qt11s2wvHQ0tEEbn7EI3803e
9ERG+C1n6DIk+EUOzscT9AfdNkjVUud4PdsWF4aBFnReKyMfFU9ejR87uypQN1XVQSSYdyyHLHtl
p+UnGghQ9CMaVJDAtknlm2eD+ubZmhfLapD01mkiXHJZW7YvR6gp/SOaPjZk6izC+j6f2+dkHAVm
ug1IvVkvAHacrg8FoP+70EcwWavoLBYQuj3VD5Z04jva6cHH9iKx162q1a/QNnCbd9+gjXMPQ/5y
4xeGt/dBB+2cIMnu4p4mR6OI7pveizUA6PZNQG1ywTiql6BTSUBrk3A7lEr9WAn1wa/iHqQOQVlj
Jp/MiAyVSLXji7YoezJA9BFq/+hfM8fAjJ35N9jK+wtda6wbc14YGrpFM78Zo9CaiWLtGQnmCf8f
WsvKiKuDNjGs+Dy+retwKxqmbMu25bQuQIU/hm26W1aXHSKsvoOtN4+fh9koqew6T68wb1o3SenV
V06nrD8PgCzD0Cwa3z+fptbtctdMmPqWk5YdbRsObpwEHpYLnmjZpjbZQNh1mB6W1S73rG0WFqgh
BNk40jefHKZ0p14iAlhW63EMNpBqxH5ZteP8oaHddY2ZyrvDob6tm9Z8KkYfA5u8VYfIONO6AMHv
ix/IsMQuqgqmNMu2ZRGGWX2B5wrbMseKKde33lQVh6bLXtACYz2Xnuaqwolu+zEzrw3ta0ttAeMM
cRUHMGZYXuedeZXHt8IIhSvoDm2WbR87vOJFHzX1tKyBUjSvZfZ1OXzZEpqqODBo/fV5oiQXqCIa
ZVPZXYeRtKlffDxUH8/B5AK5djm9YH5x1pWkMx3R+lfnC1AI7/Xuc83zPtaWa9UA5eJzX/e3tb/O
Wy5yfx25nEfPqb/TenrV8wXwryM//t68bwbu/Ifz5OCjfvT7g9+P8RlnY3w2Y++2TcduD44lPn9u
Xx59bCsHGmY9ygYO/9ycVVzpV8t6PXXviY8wn3yGs5ea+Xl5tCzqcoSpoiUtAWL/2uGpIhx+WTfs
cJ8LPz1GPTmUH0/z+QxdrYwbNZrZffPzL4vluRgUdKsvf/zXP//nffhv/3t+nSejn2d/4Fa8zuFp
1X9+sdQvfxQfmw/f/vxio26UljQcTRcCE6mpWux/f7sNM5+j1f+TiSbwoqGQ7yLSTOt18Ab8CvPU
q3OrshEPJrruhxEDGo+XyRp1MTlcaVaMUxzpxYs3D5mDeRidzgNqbGb3ktLfMV7G2pnWddxgkNcu
hywLJy2ddVah9y1XSthLBiqEBCRbP4qNy2oy9Y9FOqmXBpfWI71h3mtoScYlqvxip6h+u/o8btlB
z40AzTwEmVyEFEXNbF9mTn82s3Q4L4/0vx7NR0BOyRjGoTsNmJqcPU09NGGb3xQhUlrPGH9Zk5k4
mIEct//7O2/K399529Aty3CkqTu2pjvO39/50BzR8fmh/a0ixvVsaWl+2bciuSTdYn6Me7umvzFv
KTfmSDIZso0BdMi8+Lk5qiTYwLL2zgrNTTc1hAnwZqhvZGhXIBTYNniWiZxUdAGuvn+tF231XiZV
S/pM8Fgi178K6YY/Cu0xiZv2Qcc0dRuj5V62Om0TnVUPi+Gymqg0VQZdAZ4/n2PiPdj4SV1h3m/N
R7QWyXqys+S07M3y+JfnH4pfnl/RxaFvK4yWnkrqqec1wDrq7kz1+X9/o6X+b2+0pQq+57bhqFi+
DOPvb3TrZA4DVj/7TkWkhxfD+7e8w34qeVNNUBYY+6DlLe/x5+4+B4taZ9nx47igbnEKwxE9BsZU
XVDWwQ8b84VLrbElNHPe2Dmzfnh56HnG/NDWfh5VmNb3rmTcVfqFPMCs0jed00xvTbMaa+rhEwEx
W5Fq7aFNDefe9NTrZX/KLIeKuVbg5PSsywq88brunOnNq+P7gRrzPdeA354wQX5wK6SO0HA9JHBL
J3O47mw7uGj74rysAQkcr39u767JeYbA1xWZt+p0yI/IXHTXMz4P4dTGyD5O1RSjcifGJ/s8QuUR
gA4BYR8Ot8Ir78dBVQl466glOc38f/GVZ9vejK0pXgT0/z1iIetj1RrDywwP653uEBIU5mZKYCpn
/6dnnU+vdFgIy1fjv/52+auXy+F7XoxV6AfNb6v/vM9T/v3PfM5fx/z9jH+ew/cqrxEJ/K9H7b7n
l2/p9/r3g/72zPz1n6/OfWve/rayyZqwGW/a79V4+71uk+Zfl/H5yP/fnX98X57lfiy+//nlDX4W
ZVbCWcP35svPXfNlX8WP8suPaP4DP/fO/4M/v/zfKn7L6rf638/5/lY3f35RHPkPyzAN4pSkIWfc
nfnlj/77sksa/7BUS1qWZtim6QDg+PJHBv8s+POLbv2DKqPKz1Dquinxmn35o8aqM+/S/4Elg6Md
NqN40pwv//rv/7yLfXxu//mupqna3+9rpqrydELHZ8Nkg56u9duPvgxLzSgw0QDYd2AXpAZa3bRm
eGo+Jtx+D60W+pveMt71aWvXawtX7MGS1Ys9lGLTwtzZ+9Z451jpSy2TwLUmp5rzaHWCCfwHCWiP
nJCQZnQ7bDQ9tI4B0ycKaK1A+BLBonQjjwzNrrWf/JGoaalEGGEhMPo0cdFfkohqT2c3cCgJYPdB
pamO5pY0Laqu0O6KWP3qDGsvEvWFgA64DlI09o0NqSdVdQJTcvtH3OnWXY2YuddoVSNKu0pMb5/U
jecyzkczK0fsA4MwdwCkV3wsw9oSltjYY0B+gtQOidhUcfqKGxKeTDFZhJQ5o9uWIA27CZqNk0/o
ogC0x/Uk3PomwPGC+xbVpLBT/Dp5LPdMz8cwjlBcRuH1ZCIX7yVNBDocV2Z+JVWHSlDURhspUhXV
9YxFTL1h7bf598y0v3v0OMAZoOBnFIH+JstO/XQaJ7SDQZ4RP5Gg079UO5BxeUvxlhk9pIFz3eE2
xQmxs6PxsU+1O6raupulwZPE2LYZKIlsxxTPNK2Jajv1P7xkuGoq7zqhR+yi+RA7owM2TXqDtWbe
uo/bkKS4HmFqKeQVyv16jZaNMTruh85Qn7w8DqkgiGpN0MfW88MtdjAo+Wa3RXaVbw3ZiV3em2cT
cKJT+rtIOscu18ttESSIbGH30xga/J0aO+kKvA9+lzEY174p7wszM1dlVVW7sM9JziwikKPZa44y
BRLbwa6L14q8A+Sccrr0FJt6ViPwNMsqPIyyviTN7SgZOq0tK0jcSWSvJaLCsvAf6mhnZ4h0/Ow9
wkrfBsMtt5sMDjQmrpT+ojm8Bk5OG88CaJoSbJoKFRK6f8ARpu4by3kW1GqYAXfxppHqN6UMH2S9
8WSBaM3Jj3YCfldX7TdEJC8o8hCCtHy6pZm/2bMs3+8pUngO1oaQBLt96mvgWUmTsCbKSoT7xQV4
cY2aIwTqln5AabyIIvw+aRWljhwopl4YSPDRx2LdSpLCjaikYolVCAlL/beO/iKAumuF/Dya6+Nz
pGt74Ha7EfcDxS5yL2ofGljKYB+q0RQIkqDN9y5MDKxNyOmy+psXYMeJgWHwhmo3de/c4XvTN48E
6xXbjFe9ammkrgTzyKG1CAXSIUMAzMOeqdgllq04OnUGVjA9AtDqBe+QGRhXGQ7XD3xopaa/GpEJ
8tHrjXUura2KxcZWicSrTATtEP9XfXabW323s6bO2nVt+Bi0ER1xBGkDP+hASx4LgZaTOkDARJQo
YuYFoFjIk8p72EG3eR+f1dC5jfjFNXQ/zVC79CobNj734XWGHGo1dC3C6b7a4cNwFUc5dIl9QxQA
jOceDWAb7QejbFdDTXtqquhGi/Rd64CZj2lKAaBxNmMS3vsKHkRf68++jPIVCYWam5YSN2oXt8jR
+x+KPg0rJSlfzJau3wRRWYFi5RACUidBcGlU1cF7Ka2hJ0gxsI5G1K51ht37EFveSm3MHx41VVTH
5Hr6t06BGyH2SnhR2hEn6zdcM84WK5uxCZHB+maTrnPfCDbCRw0vRXdIveSoZRUpbdJ/jmfyN/cA
vub4mFd5hy4FwctLn423EHPE/KPsUa1nMEw8nXBiMuVThDko+eO13g1nwvooctLGWmtg8Pc2+WQw
XYDuWh3kCnIHhlUaDq/9qBBgac4IKfsrtvzKrL7RXvGR08SryS6ADtQo46uAaFA+tUFOyTZtoys9
LoGkxDAGLb+u3NSLZrc+li48rwdCSI4BPxVGmGgDqrkm1kywnbj67OOEBnbyLR/oeBNJuMp9bIoh
hv8pEcKVMXI6oD0douRuo1BMOrW9f6tBLIBFRkUx8jTs5W5XKGc6qdR/aSuvQ8In/EK1wKwXDEit
OtkNJt+MfLiY8SeB42ubSWC7cJKKCpIOfYhG7EYlRoQvNC4lNciBeBI+s23K9NFj1sjNDKBTUIcb
HeTIeugsiyZHpLk5Dp2RnLGtlmrK20ATYj9kObdY4YgNjKGrbihewhBAqeyby6HMicyoh2elTcRh
aJ+VBstl4ogc74uyBigwkSFKFq+pYnOAb1LhYyZ0euSijG0ef1a/Mz2ixlENYKtY5dUQ7yIGyJjo
BhwkuvkIXfKxtLCQll2luJGZ+q5qUnCMPKxY4Yi/PW4vE0tDRpdQTushBa40P34j6PgB8uv0iISt
NqTjtuQp4w7edJACMz9q9zDHjW1Dy5DvDKkTLaqTobzKugkDjTz6el26RmafrZxop9YKj56j76uM
RVyE+x6ptTuo8rGzgocQAb5PoFpoSbpqOhTjortAmsJLbX0+2ckkOnd2ggVcdjENJfiQPP4qdHju
QB3Iq8fS4fZieSTMFRMHFpNir7sYWoSnHbN4BM+BEr/hNSpcSDCBh8o+RATXKU1FEi5Z37E33oyp
9eqX2HGroT9MoSpPpt/jlMKJUCGZ8Sp+yLlIdmrRBmcvsi7CEaJljcK0EfmeCQYOm7B8G4ElRtop
82zVXxXGD6kXfPPHLZ3S+iFAHVn4Odfcwad9InO3DaVwWyW40qYuOaunOvP58ZmDfvbwi6thax0c
Rk2QS0s3bOVeTN532TylkQkRd/YPgeHcBw0GvCFJD6j6vY1ij9fmVcucDzdc+WoJOJsKsfBqT23O
5mLmUqabVg28QRy4oHj4wvVeC1BWGl8ROsWgndvnTslrGiHFzmoTy52ebdG8jrmRXgjPuc4ZvZ2S
dCR3kbjskxnLV6o6xbbUbEZAfXwPFkgCaOGuTdxqeXCo0Bwj3kCbuePGhvfs6mn9PDFT3gVGcbap
D3LkPSkP81Txu1bGKPJAj+RdffD65M2IUxjhBXfSDBsm1yMuVjVu/b0tpoNjyBtNkwMOQ0aClPOf
xhBbrk0gIxYNIuxEWcNEEMPAQAdQnN9oh6hS+Hq0KhqwwIlpN6g++ZnDAeAp1KEmcHDwewcH5tI6
nybGTDCcD4wCWxgUh0HnU4/R+LmqTmOpS2mvdmF7UdCMcBsT+3EVAMD2PblvpZTrVC862H3BWwI4
Yx3niPUm55L7EtyGnGK0T3Y430i+oEnm0YbE09Ted0Mn18TRC2QXGzBm9rbLohyAlPZs2mWxyYCQ
Ok49fIy5YkxSI0bqgxOhRhy8I9iMAir6SjWTdp865C2TTHToLW6BYCTATAeMLCrwEapqtIyX9NAV
bQzou9iQo3FFYIHPHWzkJZWC1lGxb7zqNgh1H7kyVfoIjCxEhFVFlEar6k/olcaDGmFxjTKU3ULH
FaMigcedZ1Pqkd0+acwdNAG44HyY2NUt0vR0PzlYhtjE03PC2AVNfQRwcKi6sz3Zr7T8v7YgrF38
Q19hSmy0zqtXakRsxEDCJJZwyhYtGp+RKQdhft0PtfZt4FSE2NgUqDDI29bGKOH+oaxmuMlQ0zPA
jeU9feEfvV68jQSAIxI5pxrtzZC4tlXQ6s8lqJU2bgzXiJpjkYQ1FzdnyxDROZa5BK4OKzoqtnVf
2AdNpeHZta1w+4BcWTKVCAwnrlq386NZD/dxV1CqKtCEmNQZUFc5CB7rUq4rQSQGKdW3dc7l3YRy
MtkdWRINHGXZMARPtegtxPSQMViZ74ZwdySeVWmvBoukiOxgf3Nsf2OKVl11SsbvpIIz2ouDlXSn
PP2GLVBZmV0BDcNxTsxcxf3YH0yyh7GdV9swr98ZK70y0svQ1zPpMdrN0reOhb2pxrbeNEPnWpqv
4sefXZlWTmAoAfQrzSo3ndXlW77WXgoUTzBtce1wBLQvDpHaWmecWRZEDO99svp8O3LPae1M32Ro
HdZ1jXrfUUiJSkBrbuOgs7cO3KA1yYMMvpLmiubWypw66u8mWLM4V04xP0CCI7WroEWM4ke4T2mK
49yNXtMaDUekFGd9QiWbztIjSqAzUqI/IZeQN+0YnZVAtoeBVjEk+v5FtMBu9WraV4X+I9GTu67k
UmrRxw8SpogSLk+Uy00Siyu/BuE5W1u9+iKzCqYxle5ses06dGN1QcLFQYlFuHNK/dG30aSUbZ/v
rCQhQK9/mJiFrezuZGlXnc9YAkTUEfWntfYrcmjHZnJ9U3nX851oGMpmdUescpxC4uaLvDU8z62U
GoCR8jWCxLeiFgDANucOZ+qMSZjsQOG2g2CrCf9o4F0ISFoKjk6SA+AEw7FiUMv9XKUUGDAQW8d+
7Dp1CVQ1iwEQpPgPuZ3+ADd7GdQ2WrhA7nL8G2jm5EtoaE+q8Bq62MqtyCDrRsWe7FoDmscDVVDu
o6HXb32m7NnI3KS8NQpm83LqyDew4OD5xbjSRPGmxhpsGLCBW6tmlBVNmQs8yQD1G99LKHpyTjbA
RnivyADqYDXC10NBIO6jSF/VA2btsq3ybaAGhLWE8QrqVQsFsnzEe0niztgUGz8EmlebD0UU8bFr
z9LEthpEiFLmYRREUzOgENv3UeiqhCptsc66XWIdYxJnXeyPJK7AqtFjwka6/KWpFW+d0yPbav1r
HwZourkUhJnj7KJAu3OIS0qw0Nwb6a4TWrgJLUtniHAtaofo5BlMjn4FQna8kX4drPPoHW3sU+SU
5gX9izPoAmfF/XJQf0ilevVb70gRd4sWpdw5VF5WWt1vtBSgjKe2F9K0xrUCw8kKeoN7SKyuWg2v
zwShhBKEd/Dr6yx+7ZsRbHdfF+upjy5t0WNC/6H1Urp5P8FqasEQm3EHcgeg96DgFbaMDOfVDFBs
7G1mDeomBRYE5e7StrAhgCqhxDtUx1jTiUdQkfG0zplez4bZm7JJFTocpgNwwau8Pckt67RhVumU
gunp2CKzxg+RJw21Vdx9QUuNqg6yLbn391pf2gdHn55SewsoH2VOxMUl99Q58VfbN4x4rIh6aIfF
lBgCB46VA91yHpf4HvMmHaysairGrnFGOt2DeCw6+YBKFCtw82ihd9jqlvbe51AdSU0uRgMuI/QI
uNdNQKMbn6Dmn9Mive8El6hQUrXoAMP4aXQ3BCXMl4CyzBqLxx0i2CNzsfHclJSGmgLGdCCEhq0m
fI41Ud+qAT7jKOvfJnPX11FxsHX9GWzy+gx64g732P2kOzqfKBew0CjWYJDzY93yWX88XNaj9Fvc
OvlBQY+8L+F1FlXDbWdeqJazs/jNIfZhLfG1/FiqWbNzDO9aE6SzpLY4eEEmj1oyKVuvFVddKGx+
JO2hTkEIeHNIjzk64cS3iYd9Aj2Q2tsuUEk2oAVLtgiTSacy5DbxQdwHOGlvgh6Abtn/yEh6PuAe
qTa+FlzXtvbY1pXvFk6X7XWmd2qHZa3hivzeK9dWYLZfifc8lIm0Vl1tZmgspLUWLYDXNOkBEkGd
45UNXJjKhPfTr96BvB0sZaJgYbZc0Yi95Z0mTAexwUrVYohCzBQDGY8b5U7YoMeE6K91zz4rvcUY
coxbN/SLw9x7R0oQMqUDUVY3462n5OSy1iApk+ZWMct3LkXkXenW2XDSI3qCVwtCCwLn3s0VsUZM
cKnZpyo0QCAAO55CBKd54MER4atdONCipTbhPXgNYZ7yn+jggyVwRUZHu02ko7mNXbxwe6CJ3BzL
KALbFE3TzjHNC68g0QTUoLGrQCwDv3Mu48Z6kYX2XMj0FgJRTTWoe2/xT2DnOYV5KtYGmspdVPqo
XdE+8aXnsjIVINxBs/ClFddoJ8/qiE3Mzm2V+iwN5AwlfVGi5R+FvjeRTcyt8ghDnKnEu7yZM9Xs
7jnVg7Wte/6qT9P42BMImYQRlmp9W2XBOrbNIEHdNnk7P4lPlBMuDV27AN1ebs2OUCSams1qaIPW
FbRVjtpfCz0jb1mfD1m2mYFXrxV9yNbORFhzT7rFRnMIDE0T7WhN/lXNV2m3rHll+gCI7WvYUTUh
uKp2J7geq+XHQb46Ac7C0bjIEOCAG/qYhyR1NUdBw/SYSUBjSe+4YPOe9UTw+iaZctObd3bJNLq1
YXGlml+WMkxzxDVzv8lWJwohbGuWICi7D8j2IW3B7+LX3Jhuqoghv2M6xXFZgH7JeVP+Wlf5oERk
BegY+D0vixEbPoSJeT3S4PSV+gGu66nRI7ktfbeaw7UiiYGSxEwLZKNXnf1ag9wezr8/ZpsEwZJ9
O6/oSGx0rav2xvx/X55S9ZGNfDz7/Ld1mnMHgqzS9lTyRxIlS3fL/9i0WwBey/uwrGeBrLa2Nt6a
evsVARDoVMonPf22ndlWO+AMYcq9duiPw2QwnGI+hu6JF8FkzO+PhmwOfQi4T5kDv5ZXulxFltW8
0qe1M8+bqvl/vbz0Sk+eS+5W3GKIdZMauDyrM/b0W5p95uUbEAjDJmh7ho1ae9PUnrEdUGJTH02R
kpE5xAUXvlO2xcp7S6ciO3bE3QdFTjoHpTqua1IW+yCaKEuRKjamg7LTrZpWaxiRCR16xkmtALp0
Q9Bj0o37o/AbkmkqG3ceNsCYGz3WvOXvTD7hNWYyqVw44uZoK3Z9RDAKcr3W9pZiWGJNcXEs9vMI
Y7n+xoHWEK1WXzbj8hGC6DOAPVEOC8qjF7FYHi2L5RsnyASbxJBuxiVpTIMl7Tki2X/8VJbfy7zA
qs0Fs7ChVQBzOraFA5U5mi/2kpNxztS2S/e+5ZuvewQ3ZdYqanUGeiHJXvmhGEuILoX5PfVb7Zgm
5qVDpWArAH0el4VuV/nGbPjJ23bSHfWixARCkATpPrKibuTVPvVurjZzBGLNUJ3JVb5uAaPGQxSe
MJQWrtow61l+jMuimL/Py6OA1JN9A6FVqeZ0QFMSJuiXpC4vC+wG+fG9tVrusmqb60e/GPRjaz2I
DJfb8jkQkp39/ESo5jia8q50JlNBCw9IL8cLpnrTRY0UcGX6UbXzxfQwaKbtmmF6NSoOwaDzooQ0
3CraiE46eASsop8HZ/y5T62UnRlZzsGGe3ORwNuHHyU2TsGEKaUicWE5VLoSwGfLAVk/1CfNalbL
PjXtL2rL+9EbaOL0UtkZVT/uREwLXOv9jqyqtOp2Oj+0VVVk6WVn6HtY6eSVUA1VuwqInOKZwbk0
qUGYQys3Pfr5iyEvsE53d9QWqOBWDJK0+UWLih5XoZCQlTLQOAcD01KlY1UxJhKBW26PeguG0CA7
I9uTP31uZUL5Ar382Rt/5K0aXFhaTQ2JgttqCsb4QJjA3oEvtY0aZs99PxJgwldcPXPJ1M5d1SL7
BhpDTENyEcTlhN9ZAQTcJfB7AsjGjvJS+nN6RkSVM09PDiDUfNWS9+sWg3kjJHYvdUhfC1KzXFMk
zy1xExuz4Mug9s57WKXXBA1Rdai7CHsxY2xxEToF9FwrvFBNrTi1JH2uAEKbrqXWEdOTwJ/zuqpw
DXMkPX0u7AHNgU5Kmpt5hLfZ1jZw5A2FW9iSHalB2ORGHJpTwxjEJ2Qs5FbnNLmLHkU7OpA3GQrx
yIg0Atc1ay9Ekp70yUk+FqTJUAQyGZy19vdhBE2AtHETypy4jtHXjqqhq8flUTmvLo8+dwR1oR3x
j2jrmI7petkhAoPRX2GSqPzXEyzPshxsqOFjTX19WwrFOnaGZh3hQ9bZankobVXZw9V0EwVLA0DA
Zevnoupz++OkrIJvj8ggXqudzhBtsI9Z0xBsOs13EurkR98TznEQWrztU7HH/eomjAjHOaCoB6mx
Apb3leKKwROoMDf7newhZRXA/AcJc4hbAZ8Ll0dfJ3WOG+eh4KqKhqw5poqRUJTvrbVNUNZJHclO
jHrE6ymDSdBOB0PjutYocb41uQpg/1LfTdDBnVU/hQ1RNwkFNqt5xjXDz8tptm1e34cxc9zYwUEf
Qxck1xjhib6n3NpeZl7wLUEcuoL6HKz1vqD1Vm20GtDqXMM86nHyqvbnaOxdM6aS1lmV4xIb/j6I
stzovGVJVb9Lm56302zkoN9H8tkYKYyHEDLXjTE+cMueEWcNWRo9la68urOx44EMi6icNMyzIZAC
FNqVQXgfCOL8KGaYa6ZHmyHHG1lHW0/XqDzqRH+3XPFMwKN1/f/YO48tOZW1TV8RZ0FAEDBNb8qq
nKQJq2QKAu/d1fdDqs+/t0paUv/zniCSKhWJiYjPvAZiZSspt+XxnddEpwAMMB226LHPPuus95jX
bu3JWGTVs9tCoIFQZuhZYZTYKiymnBRzbQSxrBz7H78iWJijRWMkReQ3L28Aq66s2mXUB/3JE2l7
XsqyS9SPsNEbHoY0v9TBreI7e3LkRiiW0jltv7AyDDtP3KbGeKKPfwdbZT/E0cdqosfmp4+4Li4v
FiPGXdVD/lirYHH1xPhpLngDmCn3vj+6WBuP2PYG8e3MH8OojopSzT1q9R6JRCrGKTg45DCds2JS
xJ9OwjNazeV0k6FTfEgfm1bXm97GyZoJkBEMC5EEdy0qRPLN2byuguBTa1Gm1NW2qLLjiGdlmenX
kk6AyhDfyJE0KOjmwDsVGHfSJ3H9FOWBTdvBS2uD/Ma1/BWiIcdo9L/1Kr9BlYCWQq9fAW5sx27b
lXbPinYfeF4C7RRV4gIbqBJPYwOskYEORhYV66HbUI3YdF6/tyj5FTFGMX65lY64ohBYkKqa1yg5
7EEjnXobEQyUUymfO2K8Sd8M0R90w1OVNToe8zXiv5tkgKEhwufatR4s9ypQ8hsE9STDPYb638M4
LDK1Ha4ceBmdJ8MdNxLS9WrubfCqy+ayd9l0diggdDOXZlH8GSoARhaKeDJx5gjRuOxFSKxnYzfN
qfRHEZ31aJUtUwA9h4ox3mFx18RYJKPbQ/SGsXt9MnOGvVv7wxKc8blp1LzRBVH3IOAmJyM67DEV
xm5wKnI4Zt4hTOxPEbEHNNNJkArRh1vyTGoVPMyWaumpXjYiGihLlVPM6GzqrQ7VTWegI2njYduF
8NIsnzxWu7lHQYGw8LIB9HnfZHO9K6Gwpiu9BHMTVLB53Yxf3NmM12lGEqOWjKPvsUMP1LSPymCB
EyDVC7WSwGf54XgbN/AzqbhC/F424yVCy8y+XVRfOrT7kBwUGg+wmLGSR9AOKwfhVZUzhi+kO8PF
sEDSoEOfDYZHPmeoxiT+uo8kyvz+jKPfMJo5HV13AGjHJiPlOZmf7SXebmfjwcu5EnwIWfIuv1Tj
IXOI3HwdQfLF4FdVJ5I1jHwvu2NcBkek0qwkhR/jhS9iaLmcTNdEi/JyUT+iR5pBEHBQ6U+V3Z3H
kGBPdBml+CVCtZupYtUoyGf++Zxb8mgOYbv324Fu7z+nj5cvQmOPTjdzy2J9nSWOt3YrEII/PLGX
Y5e9y8YQxVXB0Cc+8scToYrCVwzhyHT+ZDtNuyi7PUucbM6sBRYlOIpMRa5o0hWIdeVd99FsNCXh
fmkWEv66ndmdKAWi66vQOp60pAnkIpx52YQzAzY0xn1Obfh02chIbT1cXw/A1rlCxBXzTUrIQyUg
FmtEWyhjWbHe6RKuicG0iODFOKwsVdSLUgjzdAf4PltibXIv0g1kOLdNw4zKLgfTxm1PQ+s//H+w
3v8TWA8cm/gTWm+XFrX+9voTWO/H//kvWs/8D/VbzzWJG6Qr/sHqeeo/ri1c6fsA6ACELoC8/2L1
rP+Ypu35OBwDCpMgs/4Hqyec/0ixRESe6SpXIIT6v8LqLUi8fxDoEvw5UmS2A0zPZte0uNZ/I9BD
xv/slQWEK2xMNlVW61sjLuJzU1a39FasDT5Y0R4R3+RKI9i87kRVoLyQUGq/c8o5QuutuzFaeqFe
SY6rZJ1fSeISotsIrci8ObZWf93ICm1XkFd7H13rzb/u9//FH/4bRf8zlFtKU4Cgp/kiMFjgBgNe
/OkSqiqc/X4ekbXlUa3poO0SIxOkNPD/ciFwBkHHr/PVN1UY6V/ObZk/378fJ/c9aYJxdngk705e
23FvWZls93WFBGJf7KuUaaCGpJKy2q7oDd6WbmksUnR0MnS3/vO1//b8PDbfdhXvGJj2ny9+tsaE
8rHT7jOvubOdIdlYA/nLkoBnKjSoGh4rPWxMnWGCgIPLXxgM1rv353L9Nlfv8HoDcXiPox97Vv4U
zb89MhTRGp3DDyE1upU9SWtlOvSobRstQNKWrzX47PUwAYvEWRWwSZ7ZS1GxNv5yS37/jWxkBRhc
YG3f3ZF2jILALtulIuTgCxaP0RZV1OrqLzeewfnvgcOFS8FwUZ7nAD7x1LvTNKFn01FErWucLZzS
vCKm0O/Gz2VA+9xtQ8o6eXAz4yHgid46YKw93Km6pjGjKkGnG0v4dHTdc6xRZvjzd1veuX+N6ctX
s5gfhG0JXsn3kHtZ9cKOrLZD9O4bWhs2ld3oq2P7dKKCR+1go+AGJAp/Pumvt10KEAxCAjB2LGat
n1/EIEpiqnIFFWHqXus8gIlQmn6x/fNZfnfXhSN831Mmoqj28vN/EWZQURCxlSRcWjh6m9lb8p0C
A4LUxl75z6f63V3896nePWB6/mEVgkzYg6z0V10K+K6Lv5VxgvOfciirIy2io+n6z2e11W8enqc8
F16K6/MCv5uQpyjBx5hKzl4oE08FAFcHPzPPrVbZbi6XdNG/xSynuy7L4ZEqS7ydKuBNtGCQWFUJ
EQvmRAMQMdoPArgaxoHU3Hb0wr2N1/X4UozJVSVH3LqBPGxhnr7VoT3vjUBQnkHpJK/Dt8bCuHJK
7moPR+AwkZRPJqGvAEqH7b3VGZ+dSurDX658uaHvXlv4Icq08KSBmfH+tfWaEBG5loGLLW+ys0Z9
b7dU+qKQq6JNfN+adPkGlJlU7z82WIuDLZzuhrxXm3GU/dbNH8BfVzg4+HQg0XQuvWKgARM3m1Db
mPzxskCIMlcNfcx1KosbsDOHckTEF4dyaxb2lRROfD022DmCbqMLbx6Cj+DxAHPG3ZUh4pc/X7Jl
/bp2SRtQvr1MVmRFYhlV/3qfYz9F5FimmCNXCpmnbj4PVfx9LNB3bujNx3ifzJ2HD4qU4yFfMAqG
fFtwx2ard+UcG1dh8S1P+Nc0Py04xA0NnE9RAPpTLw14qAg7t5N4ALQujfBUPfodvo3mlxi6+VOG
Eju+HqyTRtUJTMmweewzHEoDauxmm50zv2mhw/MzJ87uxx4H3aJ8IuO3Enr9+YSWM/R20ZrWkQTD
Gc/xDNbFhngDtKA6DV0PTXZ48vpzMpKiFlmnN4XzYJryyZPpQx1LefBdA1wDPuptTyWlyE9pQn5U
O4baAeC0N4UYWEcd/YyaoUf7yGvH3eyF1ED0Xaf629pF0p2+zMqbhq9TKco1NpWgI8Mq496tUpWc
hHenNpObGQeQLo+OiU/jYLS34aDPSQNDeyyfKnS4kNRIYTr3Kd0cIHfAnROYAjUiwL3xwSpQSC/8
r1EtvxaqvpPOo1s0i7yW/Cws99GZnY/k+YiM+2jJWkB7gNe7q9bjj9R99+SGHvgEWes9rm42uG3U
qkDL3qbR9Je36teJi5YdUStTMeGdUu9mkLEJJWKdjKMOjbsyG/den4AR1eMjXqRQtyMkrzEh+Mv8
/9uzQkpxpSnVshD8/Cajqt7jN7Y0Ysznxh7uuyJ962r3BjLsE4Rk3I7cj38ZPb/GXp6ErqIs3/J9
1xHvlhzQ5T0SfB2xl0OpO0+wZUf3sjbw165fpYIa59NxQRd1Vcr57s8n/3Xg0ksTS3ju+6Ztv2e4
hJ3EdLovuFxVfERde4e4gXF0Zhy/ylac0ABXxjdjoAz35/Na9i+zJCd2MPMVng2P5/3TzczAyNqB
++x06sZnhG0REu/XaTiNxyTXrxk5w1r2UA3SaL4BbIY6dJ6+uv0z/Wvrb9/m11Wfb+PBHaKdYSlC
op+fOrif2XJLHxc11NI2sFxXZlheUCXQGTzsTtKhsdArMPtV6BS3+NlvUiBs2ywasBFHekum5ubP
d0j87tEQD1uSXjzmDs6716KqaI/qXjV7YYPGRiRtW7oQw3vdP5fh9AadBYOYqsCaFuAY6176ktnF
h0kFJooJ6OKNoGKBFLenyAONmnQWLofwQlY8101rho9WLK5bIAw3hCL9ntw8QOT0upqjt8gJgG4k
/Ok/X9IlrPl5aYScpdSSEdo+udq7WCR0DAPEo93slTOjjrBpQ3QWVJBt875b2EsJqroUHhHxcAB7
pGNymBvwaalcBj5KipvGdF/FTOji9gC4k2YzlCV+oH7jb2egoWpIERYEN75JwsA+dnAgTYH4WuhG
8wYyOFOYf+WDTUMThguG1h3aLKtIcR4WgTBEqrO/RF/OOwoZQSyX7FsWmj62w3S2/PxfK2Ng1cDI
vQFLB9Ti2yg6RFSSVWRMh7myrvq2goMQOcdowA+ty1ERKKK3WBvgqAj4+84xDoTntJGCEWhwhVci
9wbr837CBSsuPmYjjAsMCwv+trtr0y+GNzwhQ+Wd0txqtt2wxD/QmhA2oj0iF4syUdprt09OXjgg
qB80gIb09Do3GS6xiVOv0wDKMJCbh6Fwv/35BbhEfb+8AP+6G+/GGf5sg4M0abMP6QSDeZ5qeBFo
kyEkN2xKaE1b5oUSNm+ycq1F2V80Yq2UfOrj9vbP30X+bqYnAGeRZhay1Pupz5tg3Eyya/Z+pvr9
APPojK3uSxfgFlZZ05WWKD6VGtFo2ABMCKl1m41FArGrPPpOepj54lcBDKuVRCySVHU6K8Q5IZUj
yp4tMU6cg/7COkQK/oiuilcK6/3RD50SGXpki7gZj/zZR5hZ8WZWwWIEjd2X5WGplnn6Lc1b0PBK
3KKVHOxk5n7MSto1ng9uFQTmuE+AKkxQoKmZElDYXkZX0PN3+BZT5zRfbCd4peD25HYxa3vpb1Vb
vXRIUNg0VK50RfUSGRlURdPTX+7tr5O7a5qWAw1XuiYljZ9feoRPVRLETKeek7yGAX1BA+LHqpiJ
6f98pt9Mki4prAMPGXlqZS4P+V/Dq0kTFxEAq9nDwXmLS5xgVHlg6rzzBkAWURkhVofNmJM7j38+
8W9CXmphwvMhrzquMt8nzhWiRSU21EzPuYTrCQwJ/rNzTNrmq7DVuEKgeqMEpG43X0DHISjUbCKT
D4jr10labEo8Ix2wWPu5XByqozpGAWgXuJS+//xVf/OiuyYtTRBxBBcktj/fozaExrqQQPd5hMfF
UJ2LJn4FrXU3GpIKrH5rVPG3YtYlaHk30qn4Cd+ju2tLzDp/PqnfG/h0aEaX1Xc3cGw3zP2oQaJB
76oroIbYngFS3Rm+faDK8EEE3hGLmX4z+Dhb24VzNyKYsomitgfBQ6A56+lRW8O5Nf4WAv2ar/Eg
JUsn+gnKMd+HX7prexn1zEmDV6DIXCqabAmaxrA5NALM8dufn8Zv31hSJA/eqjSp9P18Y1xYlkgo
jEhZ5ddDKzBM4qz4r90wOdurlPeXjsaIONTfXthfM3LPtaiS8rryQBzP+fnEcWNhie6UOD7M7QvY
hHtLkR0GEQywaKxvSVcwEyT/TEbg027YBqtYNpuoN8jDAySmUJt11zZYXdNLTvPsln9ZKq1fiyJ8
QUXyaDKYPfl+1gDMCruywcoWcYBXZhVcNJEx3SGbfk3e+D3SRMe9g5w7gFhPTQ+lg6+9M5dbVQtM
WOL0DZSi/ZfB4/zueREh86TIbj3n/Yvchn0gbEi7e/gP8c7Mpuho5PKYNujyjRPBa9PCO4FEhdNx
b4YbAsdjKSgidrGX3U0ZIlBSP9jj+B129fDQWeE9eL3mJszPPlTHc+VhQM9Mc1X5VQe1SuZ7TaB5
k7Mu+LF13Xp0F7Uf+ddzuVA6e0I4bU4uoA6/f2mq67wkQ0AwuNsfm7Z9TUf5ce5SQK52rJ6xMv6G
oPA26RHpH/JovE4tljUA+SXatpumIgb4X7/fHsR9l8lYEUu/14KJ8CeeZO5W+z6Ua7x3cQxxZrhj
eQdAu5OPOuruXaN+i4e/FrF/E2v5rDrKNxWSQ977IraOLcr9iPTv8VFUh9jsnIM2gmAvAnvR9XWt
41DXdCuz4ZSi90PHvpKnaLL/9zkVuZR0THfpRvyyMpR5Obel51TQCabb2slg2iemiXs4UC8VWa8I
e1qYoudXsSOav7yuvymke5ycai5JjKKW/26UI5cVxkD8Ua1SiLp3YbQXXvElLsPwKgsrsdWGn6/x
tDnGfQivHMbOnx//b2YZ36TkB2rWtRzUF3+eZYiUcvy6ZLVPuzlDPuAIji72mmal40xsavOvV0wq
9JtckpjS9H0FmgSm+Lu1BhnCogvR49unfeZ/KYSC2V227t1I0Wan2/ohzXvcDMfKfzSkh6pZF3yz
YXOc1RhU+3AM/LvYeM1jM9oi6gRcV2vgucie33UC3qFVAT1Dp27dqkhvaPUaT/j0AHevJbSLJrky
klE9N5SYGjMoH0SUvjRTP60V1KXXxSYcj+/0Hv4uPkA2rkaMdtLefNRPeVsOW11m4SETo/2SOM4X
eJpyO4gxZ6RDAwit5Q85VvCaKGMf4/cqTPMD1Rzj0QkII9UgnzVg1yPlr+A60LglwC4y7qTZ1/ez
AMTfDfY9jY3qqX2zC8yjNCTaFw/w0mzF33vq+vUgVnWnHxUZxD3yAxjB1AHM3wyX+pUXBf6HWOFE
GYYo13foM8yT9dzkFm5uk+1/DJo438PAokQkHOcWceJnIpnuWC+SeKMwz7LsrFPb+p9JgpLrEvoh
fpAAu1kh8+dxih/NOkR1CDDxzke9+NPCNcqmdnx1CpkydwjMKGcDatLCnp+mrniItfoqonL+aibW
fe6ln9pMG7scMvX1pDp93Y3tN7SoYRB0A+B3Lyu6LeDymXwPTKamDQ46Ip3rDW6dE0qWEOS2ukc+
ILWb01yURPVd+tIacbe3lk+XQyqavfUcOBluXgrngmXTFkV7miiTXA5ZXilPLZbWaa6HK1zshivc
Yvsfe5djQbJIjdbBXsNxixNbXlF6dK8ue/9sECXot+VATc6TZbabgOMiRFvo62CY9HXoAOofwgkY
SZAUZ2wzjQKAQFucK1V/Hl24VAgjtCcNygTwN3vYLafbNBUmFK5wvjUgG9/C0RBFUN1ejtD5m251
GjsHb04wp3Cv2jyQd/9sqrxDkqMVSNc30UY2CUAAyu8H3MxQ+Bal8zQmdnRoVbYfWsRB2yEANob6
o3fye9hDPIFdpCDQpZYMHhzkPKwpt16MqCjOTUQuYxAmm2VpfGhLy/iAVek9dLn2ukAA7s6qqR37
ut0j6mhvZCiDxxDw5ClqGkDFy0ecBZzraYYM1IzHukcJBchaMtwRJgAgTcHix7q7a5KNMuMz9i3B
PbwJAAjGmB77sgrWFiDaXWy68b1T9PE9BaZ+O04aeYzJpfzu9tHZNnV/DmZUCVukZ/ALjdN9WZQK
mqsInt0Y6+ncaTNiK/TJ3XF+nhwMoHFjnq9zI5ifRZKdDMfy7zOzrp+zz+ly0GmiFDZ6zmBAeL0i
fXmCyDo9uFD8a2VVTxU+RhDuw5wauR1v3aKjRUdKfOs22r697BG6DuQagEcRRrSGlhgJt/f6SlWz
2qkq+Wynnjwpr3VPWQQRa4ax5rQBEmBjFq5pr9V7aUWbjGt5WmqUK5F4ahXJEJJ/blsPZpYn4GLv
OpTwt/7MZft94D/1Ue6iEOipvZ1wYii5KTTzobzGPnA+j2Wzw5zdqlEeoHse3Ld9330OR+djD1PQ
mvP81h2EfYORF3wkAcTMqLP2ugHW5bhl9C1yMxhtTiipQZjVrggBh/YNXqGofGYPc9bdT97ofsrg
p26bHtMzYzSaj3J8llJlz7Z2tnZpUDjO434fIBT3qYtOlZjcz/R/x91Yz+0B0dfko4Qv0yzHXQRs
t2kJ7rgfmVZtSOBPrmNMa1GL6dBFuJDXc/ycT/ozE0n6ObcDfj15QEe4vvMQDXiO4KGGOnseu6G7
tz19HU3PpVNZjx7W5bdeNj6FAHmfpJ6Tm7g1vl4+pY7GVx3lrlUWFJjJ5QZPg9rrPYsMVtJu8OAv
m6l1QJ1Gs3NOaYFiBICHjJ2jgTlTXDqUwpqe/MCFOAfYhn5bMT2ljky2qTK/jLBB1hVQ14cOC9pr
39EfatSOH9plYy1EirHwBJZHCWDAXlJ2hudxGnJBj2r5GKPb9qDzcuMO5md/wV9X3qgOg+t/HO08
IV9zGYsClQrDUQcrTPSX5jsPejj0xtCx+HjOXeAq8nHc/NJGItYVgmYcEw8eZ0ubYqgr6HC9eyUN
D5AXToS4+YV4xnjVhPs4e31EIFMkKWxoI95No00/b2ySuzEro1t8vfwqDHdZL31KY8DyzAWqVwoq
NqoCQecaLiQYoOVgOf354MPjOtvU15Iygr2jinNoJeXZKTMT9FHs74cJq8gEu3RatM290GYC4cVR
50p45TlDK/saXF50e1nsCgxgIT8OJPqBOd9cNpK+gZX45t6EdHPl+NXWCy1xhGH6Ouv27EZthtje
98Lov7oBZqApdTYu4OxDv+/SqN6RUUMlVONWO20IxykMNzKHkpoX2UlM8GhJI1bS0VsD5WQwp990
knxIkgDaL5Zh4ay/G1O9r8sRovPg4Gfo8C2I+/qx2RbKO8xipvkaxFdN1Ly0FY6Iov4W91cO6zgJ
zHpsnU+9dj+YxpTChejuCec3+QgkRUEvXU29xI2UGNLInCtU/V7E1N7NkBsph9xiULasunSWAihY
aE9Klbzg3nRwZvlViGjvoOc+ilPQQ1JMjLe81zeT8L7N7bigeAvUBQOCVuUN6zq11qPZlmtaoRA1
wwIxg25e4KEIFUV+fLKK+bmb3DtIyPPGggyX1PMRA9X7PodnQ8qUlsNxjB3I66O1s/N532hjO/Vi
n4TuRqa0HNW06Pnclzb91UnVyAOVDhXIbII93RCySi6rzImVzeTct/1w5ZZPeB72OFVJLBZN0OuN
Y8LNC4gKJPXaIEPiSntfPSutVlrjqwr09x6vvA/uhK+5MU7WvkE1YG2Y2VJkVOuBalxVeLdpDKh5
ngc8AP3s2DY5eETY1U5u3OpxfNUzxi8FaHyzxkE0tq3PeWneUCrp13Blc1Ns1Ezu6Tfzt2jQBs0/
AWOK94s1qV/DdAS9XNfeDm7ZtUgQTQIRUqyr0r4zawPur8RRp0eQJhUfRefdTA3Anx4+5mJbUSKu
FDfbKqpuBmXkO3O06h2tKphFRg9TtBA30iCPyOtS75pe+OfJZUpw1Hej7ctN4dlvRm6bkLwK+C6z
f5P0873Z+GTIcBJWgYtwgACOnWBIfEgCWOgU/k10vSvQ8trotgtCunTna5TDu9MYRXo92+G+GgqA
wPqpned2wYWeqAS+5ZSSwzwDXJh99+L4zYbxvxpmzHo7IouV6jEmzHjGTt88u739ubJQAiUpXMkP
zq02aEaHPkT8AVj9CN4SsUqDG1yaABiQJSvj9oyESpHArjaHLr3ug3A3C/cVFAd+qJVMdrWLTkvV
9Sy7lrux4gEfrKm9smMn3cTm+FFaBsZAw3Bbl1huaDqfKwtPM8xpx13Zo8MvNGSxhVkG+waToO5r
zgIYl5O+b9Ez72Pw3Z2O1CavyvGMb9x4vuw1CPbWIcR7qFxwWWpnP8xheS5HG5ajIs2lziitsjyn
nmMABYnOfg7wuTJVvYUWjr6QSc0Y05NND8r/7HVhDcqgARleSErwl4NdbFdnPPau7HGA2xp21dky
YDUNpVltTD+pzoL8pkSBrRR7oKRojXDCypnKs3IVs6c1orRVg/MfawrjBfDWy3ePsjFHxCH+SmtA
Ywwz6rNL7r7KddNt+roXTFcYwqNY3pzlAhausgX2UY/zttfeTZEkBxHWOF0F2Zc+LHNUT9Bhyfqu
OHfLTUhimgt+jjexERiIS0s1HQoUT/CYWmWjGI6ZF1LLYc1cGSSBUHRdHHjcxth4fneALBOvkFcw
17YSzfmygW2O3p/wsYqH491k+li30gGilqX5Oo3o/1e1l5+1NF5qA+p+s3y6HCIFv9K5irdznUE/
rfLznEX52Rvnz54kWLI7gGUUospthzYchLEZba94uctV0xRw6uf8zNfLjzNqzqrN7GPssfBDjjhD
8k3PybJnDdF+llF7SPLuo9cHxY5PwemyKWbVImpkPedpmDGdwHe/HMddlKnysjugNEaZTiF+i0/9
lCTR+bLnR/PB0C5Z0ODsGscaDrrs96quHDhBdfUSlc24+/ERDYj0zCvVrR1bQo2IyPLgnqWGjuFQ
spkMCd2twN8KAePLEa91PMzd43ozzGWa71rHbsg1gD9nXWec6ir5Apg92NLM8E42NgXM4/2NvaCf
I9XAStt7ee3RQzOxefVY1yzF64MB02J4qKYVJIbkYJHBbcXgqPWMH6b2TO86pWJ1nY6LxJdvoqtj
lIJBjsJZ0ah6F0bfZ88KzhT5akQqkICq8yPu3eZOBpLk2vZOk+HPa+gz6NjQezAqclXULL4OnTGs
rZaJdTL9b4jJ7UYvGrcJem3D0Obr2rciwPRGBSc8o+pNPsLurJ2igXEGH9O9HMWTG1R8v+DyL0e7
5bdkZcUoYlGqMCDmz6YZHS7H7Si3GBTL/zbdzrMBnCy/ftlc/vxlD0M3pCV8RNIuH3+c58f28l8L
w8rXWWfU6x8HL7+F1Rpf97L74/NC9BTDwrL9n+82Xr785cc/vomc0hcpZvXjK/3zi1EQudtxdF4K
0cOcuZw1MeShkSPLdIiHeS7G9nTZS5e9fz5e9i7H3v0eUI5013X50+X4ZTOESGiDnf3vn0INSe6q
Mbq9HJp1Om/rrPjStDmpsgdjI0P+d3P5+M9mjkmki7niaV92mdNByvujRMbMPhUWsXhUNRhbDHBg
6qK66k3DuQZD6S4SWQ3mS3G2HzMLsuGovJW59ALHeMLQ2Wnfxthq12NooSqXuV9ZiOCgMDljXh4d
7QzZRRV29l07Wei4BPl47Xpk4iVN7iyjOIPFgLV3cJKAyw6PMBm+p+Zo7ucIkTKIltTvMXWi26vN
Lx6py21EqYM8+yFTn4jYok3NRI4i5KzWuA/H4FyZe9wk/d6M7U0txT2AFWCfI6KkQRS8FFTsV4aL
+IGJYpCv7qRl7oqx+oL/bYoFY9VtlbDI/oP2KY1J6bp6WMWQS/dZoY9RPbt705cPeQu4CK2oA6nV
3TzZO+0jbYATCea8FE9sq71K67Rde6ig4hkH39wN+lWCRZ890ASGEbOp+xzXc5UtYgfVF/0w9NW9
dgKxwlmH+CnEGGq8EzFavI7cZpmBOtikv/e9FWB9TuKBZeymb5xTjGLVWsZ0EUYQFiR2FIuosVAR
q4mQFp6t0W+tovCukJX6NHa3nYmHXFINe8QyvA3FSP9O9cUX1KKibeJV38qwezTaatp25lCudT6e
wzh6zWLUWTENN70FlthBdqmjeptV3V4VuX8Oa7AJmtjIyjHy7sR3Nw+sQ9Q/RcC3PoQW4UypgysD
fAqkv+PUF6CRbPPK92FLJz7GqWiOIylVZXDJtbZYnm/i8huc+HGLp1+8s2QYrjBqRFNbW9CfzV7t
/bBGNyExV4v4O0qUFYt9nVDWspIbw6jDQxPM38E4JjfKWWQBau+c9dgdT7If7m2AZzorX4y0bM4K
Uju9DkRILKcqrlNdHmTvmMcp0QdKT88GX+EsKX3gS9XTBgywD8cqz9kVKg4OjShfyW57XENEsQ+V
6G+1uzI7Qr7coC1fYsEOxU3BWaO9CSC9oqOYKRLCgtydEhguaVQH+IF+JKGZ9po2EaJ7sjkH/T04
JoxKfGIDoAZnt3afeoGSRDKtJiMF4oKZU5cZxxlAPeqFuXPM3Ly8wriBlQgpiptpsW4PwHfPVBJB
RUWfVAxpKJ2R8LLjur5qqQ81HsgsJH7qdSmhnXuD93G0yvTkfUmKrr6tgn0c1PF6luKmC6kwNAgx
HhKzuDEt0B+9xPe+iSLIXVOf7VyJbQjYV38TJc7nITX7NbIK0TrSxPsdDVzSCjQx9YuNPu1O5x0y
VgWJU1QQpNZhnq5TFCENI22ofuhyo4phoIyVT/ui7O6kSGscjqjJUOc6dh1qWyYaZh1yXBDnoRqn
nrhJBW3hxHQI7V1XroOCiTk1XxcMWGnUBCPcHfI6Kvrp/JbTSjYK/ckoyrcOhbpTZ80IwLUh7lAu
cK1sxnBE+hnDiP/vj+3CB46+RjrYjTmGOoTcxSbSvrqOBvhdqa0xTMmBc8qanjR1vytwTh4WGkKy
dDoB4j3jdKiLYt7HrU42gRi+aV1M98yAAGFQB1vV1QinKImr3TTgOYGVoXs0yOYWSelzRu4euhXi
IT0BmG2KZ8fIgl0Gr+VY4K1GCGT4h6kPzuiZDhs0SqOHdrS/BfK6QD09po8DZ95eKsHx3VxY/nVU
2OsM5cSNVWcM7WUUDXaFK85o3aqwJonze3SmlNq79gQsk0D5ulo2wzqOHEpzeatOLWrBe6Oqrxq/
TK5/bARzY2v7b0EVEWDRhNiakAE1+Sa11L2qIvz1gKlIHa8V7UBFC5DiILKecki6cwNw/kxCOW6E
R/8iw5gQuleOCAUOwNzjphF7WYdHpBvStdBo/pUGnlFtOGxzBYF1yo1drWG/QvVdjfmrY8XWurRL
TZs8Epvnps/dXQoIi9JWgCqwF+2gEobAXJmtDbiGlIiGg2N2r1OOtbsKev5WtjYCpH9ZV8SWo+gC
aAQfOhGuPbRw16Zqkfy3kwIWoN65Omy+Dln/VZhIDSYEO7kJ/64ec4s4cfpeCBuJYXs/JZNLLdRb
jbXxf9g7jy3HlSzLfhGqYdCYUoDS6TLCPWKCFRJaG4Th62sD/rI8+mVmddW8J1igcJBOEgaze8/Z
p76icj4MzGAfhBFtUtYymx7pJrY8E3VNO78lRmQFaVK+zgQSxCFNjWgs0gO9HI2fG0aPoq+OEVWv
AOVVq166kFE2j6W9p938hWIj/uMYTGdulBswJwbdHL+9lNnBb41DKQ3GqJ4z0+eYJsPjPR5WQKX3
TFPHoO4xgOOGSolIE27QpZ8oeWM+8oO+NO/92fNR1rokKBm42t16vI0RhngdkcUeMzlrLC9XZ5+I
QVfrp4e4u5DoCCZbevcZM0AS3tvH1qx/AADjR2cN2d2UdW/kVyewjA2su/0Q2FTN9syTMWFXCONa
8jVgdIm72GIVUkXJdgQEfHFppu9zBu0dHNQ5GNvhPMSTAUVQ67c26uf7zufiYg5PYo7Qz6UNmV+L
JWaoycBUXxaOwNNAA2mXkiRHYHVZEiUEN7ayELBhPb9OaMRPQ5T9HEVUb03hwBvyMxo8ufk9z33j
YI0tYyy1rqNo53AvXWLfaaidqMuok9232aVrQY9KnJpaMRO97U3fNXDxl0am/nXy/SjI0VSixjJo
tk14Ul10fzdKAfoV+O2WbLH0oSFv6UL2yL3wq8mDu0X63iPkLdKXaK8eIzsl8WIWOkhvZzKOOLda
kEhPQ2sWz3Ue7XLQIQ9oFMpntPFZ4MEC2In+S9uH9Yudpv3dFCdfON2aF4nP94LOhKjX8LcxpMVb
0g/NRa+1aasvN1HGFTvpGBlgn2o6Acerdw35WOM0it/Eal28Wu5bf9oNje2+wQMFTEZrMIrJjCZ0
Yrr38ORhb5CsCSgl2eS+HQ2jGXeuGOd7k495Y6dWccpLppCQaxeaPOjgJv5qT8MpT73hsXbi6EbP
lIAUkF0JMEtKUAI5Wv5b2nLYmn0LKq/Qf2fyPkXEf23G7xQkujv4w7T/cqSVCx8rLUDOYcc39mky
nXRI1pxdOvYNrR8uKc2sEQXMoUDUQ2+Laadq9JwxcqRJwuKljMLkCGGMoZ1pygqR0I0fidcTXzKY
qPAisbeSkAVuKL8a5l8pHLagXBgWcjrZ3XwaU9IgE8xKmZoDrY6dhyG1D5YyHQgu7XGQ45Nt2fKm
0lbnCiKGAPaVAV6Eq2touye0e/EBPo9/zRvmsGP51hrxxAwpobcn/CPBvN9dqZsnPwV+YlJGMCdz
74xwflYKTE6/aWN2MYt4z7oWU/QLax0FUdcd91k6O/u8HA+5XjknGSdlEOWyR+Lv9IAdLC64ocqp
J0zW0awCl0xFeANjShmc+KZE2I8JsTMbPSxciFmpFRglFRGwRBZCE7V3EssEVNv1x7nNMTHHzG7i
3NjlXo6sipFibJ3ApFRFZqJen9rMVhsnVJ/jRtgXE8cCXnikzPFUEDXotfl26pL6WeTFvnMoKZM3
VB9qpwCTGfrJJkLveO9THt8YTUe6Fo03oXcnRqQJ6YdDlGY7xE8eyfE6surO9n8JKxxOg0lluDPt
jVQJk74R6I3BKntbg2EKYC1ZO72wtL1h9Xci0xSk60bfLOvPy8xyFrlrSJPATr4alFhPZON8jQAB
wMzeiziNH6IJs0jee8yTHIKg48SlolKzumNF2x5JZDyAYymvozojnGbhl3bAcmO7PQCxPiDCRHHu
TKcwa3F/dq4KxtLPdmP2kBKmdGsb8BtCnz4RgQzWQHsVE10Zt31MVRMGQLh+KOaK17Ji4Ulx7eql
4bzPkOMc+GLCY2uRAmADDk5CDSzaz9AtnVeR/qhVEe59e1JXy4N625ZAapAwc1HP4ru4xAEjrPJT
QQTyXSgz8TSMLzVYPCZnvXYX45u/FZKRhFL+IUNw8ljEPeUhODt3Q36zPdZykYdq2iuijpltJx9D
ZjC/Vd66Ny1RVLBtxKsO6WEJ8ZHnvKa8APq5hfgw4yZaNp0VyaCFFbth2ujffP2Rtte1UPoxIjHs
2M7zSx3L9EqLQj211rzVZo21Rp/SfrKtt6abvcd1Q9numGbGr7oyad7pAOmt1k22zN0xA0XqZSZJ
6o7rwfBkDfo5NuKvI2ViqtYDHZoYVZqr+d3d3IcF6wKt3aEG4mM1y8cKYuNWc/uR0nBPj33OIUzl
aJ+hD3knZgw1VbmwfTDmXW8H4HEB15em2ruOXgZ9XKRXM+72MvPmS0mheJ8YurmZdGqeujbQzrFp
Nzd2fBAqJOYT3chIk7JJJ++Kd3Q6+xHi7aQefyXN2NAzmq19U5fT2WbBSqRUtxviBlttEYldHxtR
ICDgjuKS5VH9XNoJn9LWxLR0VUQ9KLMkKNWuIc0REw08MgaFq4URNB/CsWIzOcY0GKiAQnM36zea
74wiVglUPU2LnUNCzL1ZKTh9ykkDIw/7fdmn7TZWNIOE/R0tqkYaVe0dJpGc0Ru0l3WjtSMp3hMf
TF0lxSP4872D8OYFtCopYwNklqzXB7I6vC9lGP3SMG8+5CbJW6yaToipqo0KzZEpY1nv56wowCSb
/a5qDTrHjROdCrKnSMog2cKdYV/YNQjO0KFyp9RE7TVeevzEBtg2cR9hd5Ck1e4hAb/N3XyX9yTe
z+bYXiY3qWmKlG8YYyU/CT/Zx5r4riyd+a/Kx7NkTXxIhdfsUqd4NOa+vRVDMt2HYXVRirwBVZh2
UDIKHQjA03cD5CfUQ/Gr6iBVmzLv9iRTxduQCOCLm47upqYicW9H33zjd+MO5qtfjej6nPxLpeEP
nZbgCurq9TbkJzZaDmm6usPojeFvjM0GyYDZBnExvhQibe8qphR2kRx6RzoQx0L/hAWG6sAhk0Ny
xGP/UsZA8kPfICXCXeJEpOcEsOH6UwrufyN9vbn1F71wf3m9gXizCeHM2OrFcgrr1Ev4OXqHWAFA
OPEKJd+olKw7PHQCPYI3pDbSJkrDiWjXzj8dCxVuRXOc1SMMawNoxaHS5Jb+BMJ3zCAyAmAPzaPF
sOAiWWdVlMkMUQ4iPOpaM6yyMgSU1/YlicPiWwMyQxjM9DXafrL2DzkEs03oA263VIXQIO63NTrT
Qx7Ox6Gsa4BqiN6zekd2NN1PMOhWZf0Grox/BOyJviHiwnzQhBjO5DgcAcPvswUlYUzUf5ywv2sL
7ctUTD8ig1pI0Uf9tpyhadczVM5KU/fz4Pp3tZa1V1FJb4eaqqChSRO1ESIoTbiyXO+XU7fcZlPR
Bub0llYG0xT33JAoivwKLrbTNFzq3QgIDXRek+lUskS2juV0lCYOeSc0kFxSkmEugb6uHreyoptb
EAGyyRbOT69RqaXGzyIVPQ+AU5RYHgGq5OPWenaAi+9eIjsQAs74rHXlzi0pfhm2L4+anxgbWZXm
AQRsQTckl+fKlj+phwOSMRtSZ00ofCNNtjyrvtEmI70kInxr0rDWMAtaoKIL9l+/FEQ7byazD58a
iktqol/b4164aIMkTqOUT4CSoAxkEXKIXrOeZfnNNayctCH6ffBZxa6Ja/vYL+t6jcLaIBNwUdh7
t1qCa8GmFI7nNqWM3jBzLNzXWPM9yot1eWj0eNo19QzrI5zcgNHwwpc14WtoWZvojXk/lOKM/Q6a
iKWDClGIxFvsNRCgZmsL1N+8WqhyTsVYPPiurK4ljGuKoG17c13mnI6crgzC82YKM/8+T6iDJNTW
krSxN1MnX5hBtfxYTcQycXcyPSPdWXj5aX5G+0i2/mHWSfFhluM1FQyXomnJf51fBJ2ypSLlnoWR
FzurrxRraj64EXjzXewQTCNDAVB/htGFYd5STobpZvzWj4YAakMuQ2dS3ov3VujHe6Nh+hZV4nsM
aJQuR/mzY9F+mIg12GoEGmVdfEVi5wWunf4c7aXUZUT5McVyby/hCwYuwsDywu+GUd6H6Vq3pZCt
DPpkXYz5t+dXDSLGgWAV29vJp/9SVHm3jWStXTo7ZSKLtXA7RyWxEmnxiz4vi6yC6Us4Q8kkxU4d
PC2lsFBPd6b8Sg1jmzIReXXHk5Kte86EFFthp3w7XkNXNC4aeKP62Z/Nb62b6kGix9l5qh2JkF/s
DXD7p6ZMSYZpGUqYRz6W4W8BKfFRt2yFGsJr9yVA6YMTcWa6/rSh5kiIM6uN2sc2EpnLhbXwT1k+
fpFkh1wiqQiLdWF7N/U1x1mwTR2SRoGQ+lQSkGGNpFxEFfOBJKcYpDLrRygo0ViZ5Fse7WPlAsZ0
7IlsmME3z7anfc8xEut4WgNKjlwPBuVdJpN/Dx69g3+kkaSrkFkX0XK891V8NF0kXVRoo53VhIRI
0WzJiKOJSLyC1yaqk6c5kB4p+wUDiUTwEy/NJH0MrER+udatoshiaow4mvYYER2wHQ2fX4ABknrM
21fTDcczxr7qUM/AkyvaT5NFwpJlNjUqkppx35L+Zd3ko/2zprZG7S9pAooXQJjm8iH0ausat+Z3
5pT6j7y1Hu1Qj2+xarxAxMmdSzYP19cBHnXmDUEZsv7BccYX3JEr0PpQ+5I8eU396jaPS2ICRbC0
XtpjMnqRyFmZMOUpYTnFiRCJ/BzpUXsqJ/vRLN3pYDQMWnPW0N7bcsmIoWjn6Dx+SKZrfUsweU4+
UzyaGQkDFiQ8H7wQnPFPqVsei777ZlRkE9aUhA60y1B4DGZzK/r2hUmVOk06QPq5zD+XzJEUoRyn
wW+hcU1yH7oEbeR1DBI3IS1pAOC6VR4G+yaEbyyN+NzqXEX7KWRt2NgYzLuMpQCUtZ2I0nMD0OCK
ZC5YhOz7EqbTYxdXUCGnWg/I+/7qIlzb6k6EcXzCe4B1i0jvSh4bozIvk4rsDdnUB5lSfiPG1KDQ
MBJBbrKmmSud8EPBddCtD0VEL0Zl2hK0MpDe4meHrvJZ6uAv5zsOn255mDtB6vfG3mo4y2EeUqGJ
y/COFLejPlk+fL2JIgpwPrzjHXonI7+BodeOUxTwPliXa+mTqtwSvY2Kb6SjbWNijAIjEvmBxDGK
PdbUnebaYqms3aVVZ25t3Up3ppgJDi4lwDosXjtPDwnyYN3WTM5bzrlCSKtqmSrEpxIF1X1Ra7dC
tcOpd7Lu5kfQrfj887uR8zI2J3G2iwqxyRQCQkALF2e3WFr9tsvt5JqFUJ/VII1DW+aMViVgsXXg
9wZWk+D08k0lDePEteOWKKaKelM/VBHJRwZF39kaYDamw4Uvk1gKfpf7qK7JVM76O6ryDYmzrfMc
OjQn4tZ4rkrmKIDY/d2Q0RkaEvG9TOvyIXGhV1fkhnkUWrZYgXhL+Dv2ZVOYn/XhKIdfspbWS2Pq
8sFL5UvZoZ9iPQyAEjjaZzuPf1WOM/yqKup7tvI3c4se1tZYCiezug4Ey506Y8ruPMM6zP5Uf+Ey
WKJBNNJ95lTxuTeB+Pm9Ih4gQ1MSRlWxnYjbikSTnzRa6WFivHSJ/xQXMz8indW5qsx6i0FaIVks
zJtsuX6EqbTvhxqIaQyIoKKUd98sG6WTdZV17fRgTRDT9FG3Ps2oxjfx+BmfnL+sccFqjPmDqs3p
2E3176LOmq2Xuo3Doh9BkaWmh9EX0a3V9YJ2w1MZsvKldONebOqcpA1YAAbMmFArvVyirYGdsrS2
T01HxBxyySqZa+b9LVralEktOjjClyzJos4YNXy8UfZV2OIed7IG6ZBystEicmO4/wpC2mZGXkkC
AsdoB8Aw288EvuGgirujhdfpOSvm3zW/7wRe+ovl9+axYR29yTiXZ33Q78eJ4Sd1CSPQ5xH/Y5JV
d0W7CFssj2i6cA4vRVvTZZmTK4bG7GaIa9TS3K4kWNQs9R9lHlX3o1OB6R/41eEY6i6eE+p3gwWm
2Ojyk95Uz6atUX7GmXPy2pYJDeFfhsuMa82YBuv3RLFfngcv3llYBDaqisJnNMKfrdEjOiBrskvj
hPmj0XHCVybxcK6ZUCGjmndHWhrFPwOD7hQbxZUeLWusejgWPpFHfSqNx2paTcH2riFH6DqRCHbr
df1OMGbsur4y9vlyFdFySrdOlKC8Q9s00sCCzFxRF+zlU6RV+qMfA307YLbKf4BXJf5w0ruHbnio
ZJ5fCbzQWHhm4g1hIgZu0SIwp83wynpxGO/C2vK+mKms6P5wURSUf5gdunSXoggIatR/K+Ec7+ll
WmeSnr+yItAvRss1wU/MvY4d3B1VdZHoyflWGJyyfIgfRtihlcdcDywgFZJl49GgArnRkyfvmw/Y
IB6FSagajBAImh0qohT03aB8UKANfqPOJmwgjEZ+tWwiyXpbm8fxmPf9gWBycQIunT6FCOMcvdm7
jIskCQ3zxaGAcVRONFKSKc6jhi2w9k0Ykgll16jowivfeomDsaEAbWXl1zxkIgKsI3ksyt44dHRH
P9PbRqb3SGWPPJ57o0BwV5A64Ln15wK49Aa/IRX2o4Zt6M6K9E8hDc3fxD5yCXTtBwegIIx/naOG
nnmjK/SYjUyGPBmqvYIStav64lbNQ8L8iSU6sSL6nU6tnxSb/lkiUOZzLZPXuKG803j4xUbVBpZQ
JitasbWZhA4Ey9xBEYbRjCqTPpTPIJza4UNbON8AGleH2BmeDS26b2MEt31WTofQgZ6bhbxMa+WP
5B54F/r0sKzTMaVOkofHkmwr/HpqeBxxl4z4Dt6clsJnliWPArchjRIYw5yTuDzCE+6/wOkM5ydp
AJkT7olucm/rJrWFe7MiS7+DxrSLdhr9oLfcatqLk/ODF1mpv8l26BGpxd7FHJH39WAcD7k2FHfA
vNFu23b/KebHTbE3+4yYKj1QPmRJNUfuqe4isfEJHP1OyMlWJUK/xinog5rM7bNhAqiUlYO+s6NV
bxbmDw+p0KeOEg6zAbvZugvfVq/H6Ukpp7poMvw1UQ56SsJ0DuoSoYK/1qtKNKZlHZv0bihfOW1X
XD3123U1UoxME2UnUBmxhXDXHxq5uA6S1Pxkz2NM+NxgnrtwMD81gkDE9aZTc72DFqeCNh/6o14h
C8/LqTipUWEWKKKvihy5T3n95Nd+9XkwwuhpJFDOaNP00R9j7R7wwaGOwxeqOuramX6MPM93HzOo
v5/F2ovoJ8CqYbn18X2+xPl8lb7tUk7J1EtWUWnDZHZpCWBi4irMy+hiiYr8tnmbQ1pYmAvqM97M
4dC21Bx81GyABWClZz1LaBsRdrnIy8mQmw5dMXr4S/LyZit8kKVJJ1chNd8PgAUDursoKm3SUoyq
+E2pwTs0ho6CwRjNEzNyTgkmG5upoMEfEhTGpRslry6nOYB2TVVf2IpwPHfc1tU4ML/TyI8Wlrwn
P4azOYuMz4reg+y9/ok39lu1rb+bkYfseyLEjiUytE0rs/CK7Fvu6WrSYA1b5x5W+gF+rRz68DJE
THiLrv/N10mBMCI/QSW9GZCPulyKhfnAStd6YFnZY/mxL4VmE5A2VdneelWgTF+aSGtfmL9FG13L
44NdMz8aS9bY4yznmz1RKJPKfe1Nvf+ExJYlrluoR1o74gaOlBQcNyUUtbbpQKqvrSPF3brRBkGz
Bw8k9Qvuo012bBt/OIArvvBd5WfUeuIptM9J32ePdReal7CYGNMEyxrHNV9m8Sx9zXgVP/Kuv3lE
Yn6ONSO6hyjyOjl+vcttt8LfFo/3fduN94U3X3HAhv4Z5E0KPJe6QVAqpqgzxlfaxEQ6duRjrkSD
i57NXJXNTm7tOjEeeiv/lvpoL+Gvmq/opGJEds9yYEWSOiIKKnNo7+KuvHetQbtnwYAIKB6o8cxp
exGRdu5qvnmgKa/OLPqjNbggFN3hCysLccI4Zl4o2UXHaRJF4E94ZlpSZ/Y+OlAKJ5nlEMKMsnZP
AFezq/DO4TZrP8dUxclKL7/llhF/mvsHR8bFHuP/uJ+7/tdQyydVC283WeSoQqpYAntt4HHRp8hv
9EtfSGtjK40It6r0DqNhDe+Gy/8fP/7/jB+3MJD/n38EfP+L+PEE5uz/DTQFtQfg9NsaMS50/z+w
++BR9RbXv7k4Zf9KHxfC+g/of1ABXIFPX3cwlP6DaOpCNAVGiDLUwtuM4fS/iKam+A88i57uw7cR
Nu7+/w3QVDh/h+Xo0DhdUywx5jpv6J+QmEXjdt2UOePVM/N+n6yREctmmrL5LBJjPhvzVG3LGpH2
OyGYqfZ5RQeH696yoQvyWkqHPrLMfGAhY0wV1VcU8Zc9e8FSF/FZrirRRce57q2blQLdL/fBZkGe
ut6pNTALfSM+6XQaEHyoF9bG0bz1l8QjvRRR+6Yb89WgTxOkHkTsj43oOtJH1tvF7LM7WMWrtYhD
ybQqz+3yFmJ3SR6BNMzWbhgJIqEZO2sJulg3RsOwvp0nEmesj10j99E80GSIuiUXY314GObxr2em
Rakgx2ep2qEPogJopGT6rZ+Yp/LmmFnRPvUc8tvW+94fHpuCgFBA/mD8yQ2xFSRr6UCv/riZ53GO
ulSLKRqgrwP5Bxk5sxlKlt1onGkBrrvrBpifPHtTY9G0K3sdqjvSgmr5zz82wln+/UhAT0Gjxidv
o4Smilq7u16QAhLXhH248P9I1OhI3N3YkSNKQlu4e33Cx7PG1vhsj6a2n6te0uan1rtAxc0FMr7u
ISv8a48LFZEHf3sYEURI8rKZFgGj50uIfOGcyZoPaX3iehsZAx/kHw99HP2PY5aICPgr2cBxUoWg
RcP7+Hj1+v3h/7pzPcb7K627H89c/7Cg/az4rWVaZpA65In3Pc1aXLh2XpjEd7C7PrxuGtx6nqUz
oVz+4mMDCfivm3YDjKmEe7o++HH/x3PtThTnipqNJuCZl0tmTBctLPD3/fXuj427/FbeH1/v/Je3
/zjUukvTENKFbb58/Mm6936cvx/ij9f9p93U/2kWY3X6+yv8caR8ScERg+FSb1n+mf/mlf5nr/zx
pv/4v/849sfj6966+ePhP3bXhxKHZHAYhpTAIYIZHqf/x8973fu3972fF39/OMnN8vi3O7WKs2Y9
dZQLqwAzEmfYx6buqhat34xKfIPm0DkYDGkff/PxxL8ddn3AmR8RbNqnNY9rzZJb98QSQfRx82/3
VSszH8t2df6n3fWp60Pr3rpZD7Qe8uOmjSOL+KzlGMV6uHUXiiKljP/+1dcnrpv1ZWwrftEQvQbr
XUaGy+5t3R3SmEY8mbTioI+4f5cgMECo9VmtaWBpn0O+X+5cN15uIAV4f2h91nqvTEaaEu5M46pr
6CdaeO2Hy/oQwQLO/Lzu6nZUVPd/HMZwMHVOtch27ylh78fSyGhIL22LojRLoCuoHJurRvZu7Uzf
k9b6gmubyjCQsTIujO3U9t+znPwRFDbTfsh/qlGnPxLHBC125KLWpMqMXnKp8wrd37QktaebviAq
LPphzgOzWS5BJKqLgpzqxt3/8S7f/w1lebgkkxaWxHJJ+zA9rDf/7X0f9oz3pyxXhvVv/+1NHyc7
V9HliR+H/h8cxvTs/mBZ3rtl5A9/yfvueqz1MO+2lPUF/u07KfTkDMa3Ovz5brqJvFpDPTEv5kq2
5of5xVSc1z25vOGP+/7+nI+HP57zcV/dOATwfNz+V4c1hvYfr/pxiP/dy6yH/XiVj8Os90Fw+kLH
pDwrX2/fwzvogfwV47Het97kCv4gUl0Fa5zHev8Qd8R7/LG7PpSu19X1b/52xPXmYgQlV2J5hfdn
rn9Eq+uv135//OP2+zFjS9thsiLKUEBuBRl/s43axk/8NaYrfInn4lqN4CzFAjzBtM4yHF8QgBK6
i5nosG2ijJhDk+YGlnykyvX3bHDmnacQ6nJ9lnsnRmAQEUh+aAvqkT4d/kGKg1+jWc8y76tpRRkG
YrpJXx3NIzC9Lk6j1xjbKiSm1nKfkNmBFdG1mJCs5kc6LznxzDAg/t48J5ofiIg/dPXknTPMwLBx
mxfd1axDXHVveaL9SAv0eEoQ8wVX7haNurdNCY6M7NfOL2kfJr6/t0d3a2f4jvslZY2m8gAKZuNI
te+a+EcWUudRI1KNjga2HY772MqCosYpPUz5GJSuRSuheVjg0lk5wvCjhUOsi3NliUA6z+hD4Myy
bypHUW1D7bskzMh3nkP0kaGD48ymW5HUV11hvWYCD7vXfR7GKj3ZTeDTmcP62/j7pfW1t6TKtsOY
PDkI6HcOiZCbbwOe713cky6vNF0EVpWk12Sc36o8+ebK2dwL8pW75z6qUbISjtccybMs9rW7jHMo
lehC9OhygT5mi4/d9hAPIHu1CWaBdvJoOfmxcUhyMrDibE0EBtveq75WSE6hEwPdLypc5So2Hw3z
Z770SYsQW0qOWMXLYvVUSAevRPPFtsNp15Me26vHqIhIZawvaT39rgtBxiCaKwCJmIPssZaBIIkQ
oquaNyEa7xOeVkAhqr0rVXYeJYNqo5tlYFFAoROGmaIg2NBt/B+pqGI6ToZ3VWax8x3qE7a/2Ipc
48sQP4ZtC2wI3ty2waqyAwp6EKF+gCDh7qFd5iVzf/rZQZ/wbzkzxvARDRPpK/dDX8+PuCSf9anH
zIioA2mi9kuLj2FT1kEe658rf64OKMeghpMk1c3mAxmhEJ4xNpDHQ2wX4ix7WhK9qEHW8Yxruy23
0hubDdWjIC7z7tQsxl1qkfGObre7i5thpyWJuwvDaD/aRXM0ffmFgu1vupsUBBtUPEV2PwCv3ivV
2fe2uJCJNGR+eKtN6VzQDW2VT6LXVP9EyhMGo58HebGkYmO73EqYO35X/y4b68HuQxHUNT+Hfdxi
UKFAUh/87KFJB1KKccht0cyz3orzYmsWtU+fO0l2XcUl2slZ2SArEuiUkA8Ns0CuPuIaEQ7HCVG5
pnTk5+kRKVO775KZSyWSyvUvFHk9u1hXd2VFbnIY1V9AZR8TMV+k6wYF5wf52y0AN+wvFCV7Zvub
usspI4t43IUeDV4syQ++YZEEr8TFSFMSGRsWa1Ykfkx2m+/xoeLfilT9MJXOSU0+zpDcJ8/LM7cT
QLTHmrOKbDos8C1qnK0tEohsCd8EKQK4/ZX3CR8c1/BWJ3+qD2XgmpE4oFd8MfqpuTapfKaRBzNh
PheQzKyNamu1FRWZiEjrNk0WdXfEvRVxbB8mE6DiyPKP3qKi92Z/irE+Beh7jsNIduQEtnXoO0E2
DmG5NSL4OR2+WS0K/2kso03HiU8iJvnb9H6IZ273thYeehuFjEFKJH9bf9L6DuWsNK1r2Cx0VPUV
neHGoTbNeFrnW82rGN0I89gkA3LYiKZXZzVIDS+k1Tcn8vY2AJ93mLj4vrHrw2rIXyt8dubYVxus
3e2O8KA7wiAxAg4S2UuMY2Em8hAB7/Qm5VDglxuPNV8uDHq8sUP4q6ziu2SYj046PYdl89CF1CE9
tAm51rgBtvtmJzUTaXAlX4hb40cRolRf65wI457BdVi7OfFPJeLGPUMhrXoSo4gw1mDmMujGcZ4F
srC9TV2B8sRJHkgyTYOqmAnOlfummW6h6bwV0PK2pHRCbCYCE4fQl50qjaeGNgtnX4r6pK83o6+T
U8Qt6YdBNdLdxqe2ANGiCxTdw0RPcKOrcthSwP6UcJoeevObqMREAYXgNdG4JI8l8zPMMHhCQ+xt
lYxP0GndjdCcaxaJF5wFTFH84arbX31cm4faiI/+0vEuwtxDzF08m2EBjYok5K1W0mbFs31wfGk/
5/V2GDyyY++Rm2mXkROMM80EDYRI16OZ1ai633SFfzEAWeDC8jzYxo+kxohdUnNOjpAFN2WjGafJ
foDOcWumrMVHwG8PU5C3iboMQulryywKbeFWDxnupMy+skCoaMN3Gx+YYVCF8KFsp84QzJjtQba0
7JhJn1r6Y72huocMaYRKrfQxi+wdox16Gdwf+NnpRnHi7frI1bdjA8bDStI7UhmqGeVLPyxOQdc6
YK/6PDuqQlvjf1aGPu+tvMk2eZ9vpQq/tb19GYyyRHRdUN/KnF9Fi1vbBclEUTwqjyErgU1UG88w
1ARNqARrtkuOaKxv0OL4Gzn5IpBxk+3pApJM7xhfGo/uit+icCHDBS5UrXtHhbyAJXz1hYpacZoH
ZkS9kwSa7XyaBhUAjflUzpO1kV55JDDCxX+SE9Xuz9fGA0mf2d0Lbk4MRuZMCpkZ3zKCGvaDQuPX
iCTcdh6GqhnAolmm9+2TLommIyMzcFMMyQQlBEByx4CBRO7k8G3oE5Be1rRLnPDBdGkFsMAjjCDT
z00my31LvWKEKHhMegutSJp8DgvAvWQn3BC/fbeGKYhx45x17Fn8MgjMNfQ2gGB1q1otP1jwzypH
XcPlk67FcAODxmKpZuQDOiJqie/Lg80AuuhnLfCUKYuJQpegM5a6RR4DJLSNp/na1hjqQ5+WLx4F
op7xmGQwP4g7oiDLFO9lCO14b43lrY91Zx+ZNeGOevXcMXNoGqfdkYzx4Jv0S6PBJM/RqO8JQ/ps
tDoih8Pk9OhJTXBCboqogF4g1O/nPhNXnsTXZj5OWD22c4EU2hi+1yMvpadeUOoZmDzbPbdD2FyF
ET9ZExG3KpUBIYs/s+mzM2ZnZUy/8xGqU+NqxqaMxKkjV5GmW+Zu8MZAiXM62uu/TcUAgkgIOaxr
ffL8GGAmwqlwIMECmLrYIAJWG9SH5KmUyGhQPoanhim03lbXGkTDHh5vd0Q1lLuowVzNPPVxDg0p
u7q8Ir0Q/KCkm3c7lD366T/ZO4/utrU12/6X2364Azk0qsOcSUkOsjsYlmVv5Jx//ZvY8jFt16l7
RvWrgwFsACQkkgjft9ZcpUMSRE7sJue4NV04/2xnEa4JcsoRxpsxBtHQ5R8XJOEmwsTAnQ9p1IFt
o4e1j2VBp3UM9x6MXUHD3EJU3nhTxv086SCo/Qodejp5FwaOyWKp4yrN0VrW2nzqTDCu2XQgSVkH
NNLPoPQl/3F/NQn3HU9sIPGDbV4X21GYNg8u6eNgEhOoZMVZGOqj3qfEnqrZk9W2r6LGbaliQy2c
4DmJPOwGKBVOilmu1VBvd2A+1lM5cGrGpXFUHQsQzGGczXmuqT1XYeCRfVDaa5JpTlwHud2yXf7d
INfa3PMWITcKhRkUqKNqEkFLlHRWXVBAQBMp1M8IYT4rVkc4CCw5DRB+6rnowJrUX2WW2LVzQLmq
o/FQkQqBUImmtdrp18iubongYhwYyl620Yqou1jha4UTFjKi/REx2zIJDyQFG+shptY9Rd/GCctt
01WzGtjCxmhNfEe7fKE4JhWTBL9JYyvY2X2Mu7hKV2Wv8eMLFx0iWe5MHjS9z5eRr1+UgtfI0e7g
pwGhGCEUWnQRdjctodKAMWbRwh4Km1bA2ZjWcP/OfhWom0wkHwPgJtusQk/b8vyjU694DwXQ1BHT
8fPi7gA7K3ptyh0D+rk6Dr60Y/hOFblNpm//XW+0k+PRPiPa/rst3lOOJ7O2Hr/36WB8sIKyXcZK
Md9Y4m3qNWJFEIi1Z3sVaYBPhOkflVqcimaOp8DXiGT0nHo9yclQHqkcbULLMA8ahpU6huhPyOhe
UBXeUaP/YuX1uEDUZ+FF39ukvGwdr/1WuAVhuf46UMOvnR4DIDNtijZeaNKeb3HENa9zbCMAh+Ho
ggSDah2uNJuLQuF4X22F5F80pnT3z5ZTb80Kcb2Hmaf2xYNbxR8wpu56zX1v1h2kMB6SwayM78hW
5lNt32tQZ1aa3xULR40vnVqfOEtjyiAk3AXMnej5h9zUvwR5f1JyB+FOh1bAzegfh9MF+zim8kYL
duhz9G3l8ZEp2gNdY+WmzjqKAtDArfSPpuKhapNDPa67akji89uY5ohiMWErwPn1115i9jml1RBs
inlMrujQ2DaTg5C66VZGMD3V5RMZQv2t1/ptg4meRPE+AHkUQ4m0o4gDEe+VohPKwucuNipbYBxd
MyyA7EBVxwdgJZdOG8RDM0/GxH8g/s7N0vzoiN66yQnlyAl7+sSd6KxIkWP4acrt1Ab85H+OtQRZ
LcBw6kDikIy5lk9DmEnLl7Fwyhs/Cp1TflNthlQH/jBPKM0SHjoCaJGLdRMYtwhD0LXHnS6H7uO1
bX4Muf0FacmerlLqt6QYJhwNdU7+w18vaei+vq8FICa5yS8rDCD53L7cRyw0BQj58wx0Mm8sV/gB
an6vMVY8nBYrOSRXhrGaHS17hD/IO1kQRZGdo1wTQfRArRC3x3hrNC186Mvh+xCWaFo0YsYhRZ6G
wQJoPk/cid9V3tjW5j6WjF229WvUJ7GqRArGBd844bQ9xFZs3Uhetd72bUObdo4frxG81ssscwM+
1ETYUHuw8rwtV5BKNlWemMtCrg8KS+fOaLhFtXudPM4h3VRiPShb8+Z5sXIFwyPmBXRmPyY8Wn3C
dzsdiBHiHRIx4fDNDC4OP7cbUE3vkkkFcjaPOVgZjyINb2mRthe8lKu3b9RUkPI9BA35xml9zbn7
ejAVVzyA5ngqfDEc5WZygiUfFJibFTu5KLfV3KxZWWWvruVeckwfddDoeYwfaBiWniq8W5IZ3k3E
HLBhAJn0K+8mx3Un7cBMAriLXBSMcjO/HfeFowdIKNmTp8CbGiJeCSe+f/kYYrUQHki5InduRRaU
GApdQnWHybnJFVoT1Xu1AAUjF+UKgRLtUqI1NaK4gTXqBc0GnIqx7MKRO7fOOt23DUqYeF5cI07S
y2jjjrBHJhJRELNbs4RgjNfovglDdhrk+IZH9a0uy/ChnSdmUzd7akrZIhhwxcje+P+pCP5JRaCq
0KT/g4og+fLyJf1dRSB3+SsVFaWAR//Q9pDu6tSzERj8UBG47r+RCOiGQ6qQrTEld+EvFYGFioDb
UdJHDNP+XUWg/lvX+eIR+AhdQyUm538lI/gDic7th+1C04cKrRu6Chf8dxx3pBW6WRukyDRp4210
d4iWxuQdkcbjx8KEiDFnV5f0VUSdpguw6bhmOz9e/fI/+5toU+3vDsPxIONyNOqc+fT7YUwaKIVu
6pQdP61iMSa6ewQs8eLU6qvHj1yUEUlrdaGguXKRbHIaXAUQsXf/cBh8GL9G883/DRk+Y+qG59jk
Lv5+GNxnRrXX4cNVKxOHHdl76xGFwV7x8V46+77Pn9Ee3uzQeyaaRlkEeUMueYqPIcuUbW103aUP
s3L9D4dlmn9kUHBgDrm1GngdICQGXJ3fDwxOA2Y0p/J3PFgAg1XbfGtG5ZWiJ+whB7QpsKxhRZcK
ENoEydkZeeIfIp0kmbLmYb3r7HyNENre+q04dEXunbQhgQLsbOPBd0+1nk07MCy3PtfN0/hzkhSQ
dQKAIasCj8Q663NriWpuuJIZMB5CVF5+mRbI6yvwS6GSn8WIcgOJ6zeldO0DjhLxWFo47sBbbHmQ
hYkx9coeaNF3D9DPfK+uLsl/X9dNvXPK5Ozz1MPTkREsERE3ZzWtX7vBI1S7L5b82dlZjaYnN6/o
tY5ffdEsjTrKN2idHYGLoW+2rkN0Sjx2RxHvNZeyOkXMxk6NDY6zixO9emN8M6M+OCZxQhMAwczC
KIH/ZHr/zhcdJ922tde1h6k3pV+gZ6dENe2N5nHvaDk7l9TKUw49Zl8F2cruiASPRxeXvbPK/WTv
BtoO6EOzjBEKlmq6VwoofUbgfWvmD2TOV+jDjyl3CduhaVMeo6ip2Jzl4xk11dfmgWSsZhVCoepn
HFUJlyqbAVWDY9MHKL872XTLIViVXEAiE6TV0JUP0VMG5woAD7TiGX0VzQysvG2uMffRXGR7tgKo
KqxxaRlFs3Sq7iQwodQK12+7nYiPMs2NUXHL5Vc7J4MzSODsk2bYtLW1aN+1QQT7FdRBEYwrK+3f
E5g0QXGhaq8MwL0KKF82tC/fuWmwv4QDBKyQODC4YN4MCCvoni8VQ31oYIc5MMS0GSYGnzBaVBIw
NqPG1B7oWOZ80oqncEaReTOULFJfRAekLLaI152oOAIvw+GiApbuSZCM0QYCOKtn1Fk2Q8+iGX/m
ALFIZyBaO6PR3BmSZs64tARumjYD1IYZpRbBVBvRfy7HGbOWj/33xNbNZYzBhGKTQi3OtmdpfJlu
NQo8GyMUEEvMwkJpXJ0sio+rsATtVmh6tfNm2ltrWKvANtuDYjEh23G+FZhn1ZkKd5+kTYAMPwrB
uc0rFKt8oe48rcH8o/yGQIdU29rguMUyOA91YibVyWU5aeDYaTPQ7r6JnIvnjeUe9xVy7L4o56oZ
pBcBbpLaqkxS9qAzfRQzeE+OSWWXnJMaLBNSny7pgW/irzeSn+wtz0IkbQb9oci2KeXS1JaT3JuJ
gHKWrwwKMf6l1TKb4YHydd8G36ZyK3IK5noY8EG5KBVfck5OJvsNWDi/5y9HMs5wQx/KYVNTigao
Ha3l5vc/wn2Ti8lDkKOjPHj58m/SNTlbysPlFJLx5B3S1SCDwIq8b61BAmut8PVUhPbSxzCadJMf
j7DoHVSiPMKrczc8lFPYVvGiISUaqZNXQwVncugIIq5f0/ba+WP0wbaRL6f2ISPN9QEC+wfTaL83
Q39ATZASYgoozIeSsE7GNt0Z2NoXtTGoe4UT+0ITYrYDVztfFY8mNcu1FQbRonOix8ggi8c2rn6s
wqYqmwdduN62y9rPoHLAIuPtpXBlrgIPkrglCnurueYlyEYfi+xnolLOQ+Hi2KZPD/gMppnvFd+a
jhiEzK52mRH2MzliWIZWBCRJ1Z48SEvbvCsuyuAHBwAiexMFwDtwK1tfqb9CxVgDqtTXyPkxSljo
mB1RPmRTA4TJr4dVEZgETRiFRykeCKHqjApPWYVYzZR+R9f2UH7hDfZqPfv31XWepLAFhnpZhaML
9CLVOf0SVWBp30p+v59KCuL0QVchgTmb5jUGjX6yQ7tA1pxFK9gs7bpt5ouWR5vXNsE6YiV367bd
lMBm1WaTeiM33kU4ruJ8eA/Vn8sZjPNNp7iwsYpjPQQ8105i1+ujv9JNEARh+1r16Tdzml46tXpv
KVX2qHQO3EIAYR4V2YWAT3DF5UCvQtQU09uI8st37vc8ohR5nmhglQAvT5Y8BXypCdVeONWs8XdC
uAo211G10o8BYnfNUw9DzS+ssugBY7ifO21cSem7pXYErKvTqau2qzq5uSpeedLs6NYUwfcw7w5p
qR2tqnwlfqLH9ueui/IK4/I5hB+w0p0I9lbZHlIHOmMfGh9tLDhdqB811+LJNymHnZIrTxoawC0V
oK2hhfYi0+wXPS2/URnU6aqW5XqcTIjflFNWeXHUbFKEXHQ9Zj5dJgUHy2QBy9aVbNEPc4Ut8hee
yjdAL41N7Rh7vCS70dLhLo0QF/KdOqm0+p3oauvBuEEuTqPBFsVOJxhC14/gk4e1wDYEipO6R87d
zL4bvgGuxdHli2kDU2Ujmv5zmKvTyhQJKoLgIQnTr/zE951lP4QxKcROYZ2g7K5iJ3vvNxlmt7x6
Z1uXvKO2aq3doXlM/TaiYqR/qTo8/UGWroHb0ad1g2cjJM1XReCv0gNYe8U1mpKBTyI/GjoXKJhn
sVe6y07Rk1NYiZs6g5is6bGzjccx7Z5733CXjkutKvBhieEQWOo2T8oaFVqB+3rIYeniW7DF8Fhp
hPfaJckZFBm/A5/lu6VDxzU6rpapt+6KYuum6uehpC8WeMVXM4vBKDmE+6atizsi5CoWw8H0YJ55
HWDpdpvhKTWK6xDVJlco+Fzt4K010dKH26vYj/TUvbnUZGg7hotBocY2xp8Gvz8Tbf2hijk1eSnf
Q+WAkY7KVD/eZhj/QowuzfZ6bWkdlqyOtmkYmJwmk2FJc+DR8V3OLgE2l0C068GxuAhXIxzfXN8V
TvcxUjtrCW0Z1T8F3i6gFRuXmyYDcFcaWO/gjDgC7iAgjGAYTzj6wVYp6ilLjNUwde2xmh71KdDX
rg4PTPjF58KA9dya2oeoIVigN413znR0Q0L0gESdVTV5N0b2N3dQv4wDBU3/vYJJOzari8UtLUaf
JxhGFSUCfGWe+5r16Ucq5clCDXfeEc8AMPDUCVaG8JKLkyQAxejPp5ektI11mJEVINfIsbfVWmJz
L2WPGJiKdyUXmV3S6c9yK79IK2h3+LRxlNUXhZuYLU6WbNHobsMfoymEwqQZjDJvPOk0ngC5jrhb
rHWjA3IA7FhijfJScknsZBFWJJ/m+iRW6CMAY5U+ffm4Qo+rfnd22FnHkyEQqGHhe6xMf58WtYOd
X3fOPTwpshjpaTrIocHJ6kgiuKT5KoZ/TXkXOg5/4XwkptpMaxuuNmdVh39fp5KJa0BUrybI+O3M
oQq/i2bKrnDGmQx0As2u+9IHVQeP1kv44MdiFbuDf26d0Th3fN4wX8+w5/irm/TsFfo3HUMSuJDh
s0JMdqL7Cx6R/FPUDO4+VfMbSmeb6pZ5zqx4VYJzubhpHK5Vo/iuKPhwHGM44DO54ss2uOg1xkWj
7w3IKTm/qLi/2CXfz7AtPYcf31vV2ew18tcG9cFCprMn1CY9ISpe0dqp2depFwSl4I5KAbeKJPAh
8OFfHmttXLtl54P57PZj5aypeFHyH+wjTihv35RFe4lrGl+gRfrMj6FFBuVOGyHU5uJAFifw+Igu
FNaTR7/txwtkASrkTgkzIP4e2BwjJnCj7niblG8Wger5pbfiMxFQ8y249bHMOO9btQokBodK46Co
4FPBBU5whj12F5po+y5Wd1yXRhjYGZl+mo8jH2q1aWECnSZIGL6nrEttHPH65eURksE+Q6pySeYJ
nqpvvVub8DD5otvTh4S8jIW1i3q8nhhfmrVJlZMWit9cXCN88cQABNx36WtVoF0SiGK+Pr264Hct
78UOV3wt+oOcdPMcpfNRW8rZGlAoCQ/zqCFal4sUT3RBeSjMgn/IPBcFdk7k9c9lOWgWFZJ4ORvI
9TzI/9j+bwdr01vFxgRRss1BsgT8t20QNwc5F+pR9T8vyk2qeQ85d99X7nZflHP3l3LhzAGTB4Yk
30i+AOdvS2ncva8gGFQA0h7k3H3yP465mdly0/g3+5Wc+EM7h5OHze5tC7mZI+0N95dOS4SDcvHt
te5vFererN+fX9vE/ud35r406PY60dv2v6wXZutpa7lpLK0S99eXr9e27efKHfU1t0oNAWvze8bA
svS1nE0IN6Gb/Z6SMXcFfnQNlCzhxtNIPtpWum1yoV17paZzH4/1UucRbx8JbGEEzHSLzCFJFUtz
syY48xZE4iEc4PBUhIHwv2kXgY2TvDLz9EwaY0W4UVpvStdPzm5aVxuFnKiFXOzAHpxDJUghTVno
OYoeGFZtfIhUC1O+waM0KbvAFqBpEHdjt7swq7S9Cy365CTVYlKrJ6rEfWBGu7arklMUhMmpCKpg
qRpcw7QAMn5fdzi/1SuJaSSXT9ZYnUYOD5Uj/M3R2znNlJ9w37znQXw6dZkyneScW+ncJOT0TOWi
Nq8FVHNA4huRAhH+2IyQu+lk2Ph3Yw0CEUCgsuBIJutTCLn4HIWkXUwjzwR1TG2+MPyV20zaGq7a
sjLIwekSGGLNPNGoXdSRsPZRCagnAFq1Si6AVM70EdODyErjqAtK6+PA/4gX5HGey8uUDyfOpsMJ
afa7UrcAaM1bVELpT7HS9wAthL6uE5w7ikN2meMmVBiG8IND5/U8uW7CvRvqGKIGvgYQ2DZ+SwfX
q8udG5iweVVrBhGhvOMZc0pQ+uYe8HR7CL/4JZpicryewZKEW+Hm6klNXJUkWebkxOhHmNgWoSx6
ks3ZpeGG2o9i8BF0U6zTJJ43BdlDtECbIofH33ss08w+kr6+A4nqrEbN+erxOH9yLHIiM9GslXmp
nb8pPF9QpzRtSCA/xwKH0sqAiL3rH4uMu95oIhRHfrHkHMgtsYnoMS1aTR+5cWxOpEPZOwnU8/rG
2MZR9HHyTL1Y0SiJLTqyP4F7dl8YJ7fZEebNTR+WT2q29GDUfNoDTjsUY94cFXWA0WcpDrdarn/S
1VQ5yTla2i4PYCGCqrQ4h+nJacIa5YiFGAtGQUYeXPlxavVDZfcTSKJ+XFhxF59sPYlPhtN8qoyt
Z5KbI0cFiUIrfJBUeLDhn5yfW8rN5cRxj5Hdgl4gA6Ud4waKaeqtzJErcTj/34PUBOk+/w+b+Usv
J1ob5stJ0wqurQUPglZ0nIL+x0QJBQ11ufw2qyjROD+1Z3Acpw9yRTvvQtMX7dovG8pZ+WpyvVx0
VOIKjdjQ3t7mvuL+rnLsvug1pbEyW25572P3Ny2MOj2M7UcjQtCzqIIw/uXQC2HzCGBC9b0f3/0d
74dXyiNPOipnhOBYS7mm5wvnmdFM8edfcX/vPw7vj0W58R+HIfeV2wHp+pq05bmK/HQrzISQJwNM
rEWAWdzCqOwDAhgr2LVmGma3nILzzigMZMamcokqHXkclR+S7kyU325gnb0ApYBTTxc/xxOvDl8J
ESqWsNb5NVRWi+Ai0Q55ousnio83YU32jrv6YGymq4g+1o5KOGhgrPUq/qpzn7t2baTaasOTrpkj
Izb4dZqCemxBbvT8bBl8dgnFzRN0x1MNC7kfpgNdZnWbNgXfYJ0QhNb95Gejerbb5DnguWZLdYPH
UYMePov6noNo0G9xO2h56IUU7SamUZwnP/ucqqP7sQu+FA2N9mqmdqMgrLpqp1TdQ9Zxnm0ahMUj
D0/LyQUMGWfxJ7SdOA37qT+ZJYWkvjW+tmb9FdKnuZ8rHWskgXi2h+jSmN2n2ndvqaXaG8WE2EuM
TaR95DnNOiZjsqaJDttc0/y1T5rEQgHydZylc0obeE++pSKYj0bORKlLA2AoV8R+HLnvh8ljF5vJ
r3l08swXa86gL9V+n/ETfNTz2KKCHqSz2hQ2tYoxpujr61AxlOWQfQzqPZqJgh7wLNkRtfrSl/Xn
RoWdao48WEwol8PieYos8QQVYksQur3hS3Lue9wIOfTzDv0FcS/DVen8SzdS0OGnbB6SHZq5mEcw
ZdGiCn5QPbjFMSTHtlOQ7iV+f7QIWujDq9LYNU5p/5CTJnsa3HFa5blOwGTawiD+HPm2e+q7sXjX
eOGhoXy5zzs0uG0GaYDi14xoIrJKK3L7arY8LuUpCTZmPW06KN2PWiQ2WdXAIM1tUES9dvZVUPxF
ahySjNzKxIcWUYb9Nz0TIyHuEO+4zx53Q4OojNoZEjRvmogP1BU0JIgROksoe25I8rUfKOuYR+K1
mqoNbDRF2wRmB5BznJSHAtRS6yJYsWHyrkDxZcCQC32Xj9F3M3DjK2o6b+HyjaLSZlDk67dkMLQg
27p+EyQECrVJ/8JTH7llNuxY4K3kCrn7GHfoW1vu/5q+/9j0NdVfWnT/3TqefKnjP3q+8x5/Ocd1
79+eo3NWch2D5tDcVH3r+WqO/m8TT7lKHAF5M55NmPiPlq+DO9yk+Wk6pmsZlmbRAqzp0QT/9S+L
VZbqsdYw3qzo/5uWL93C37qc8/EACbXQ4Guuaqqu8UcEs0sPMU1b1fw21c13GLHiFExWeOnaJFl5
lTZ9CSPAmmgZXgl2RW4ZaMZDFdXRXnOcbptXOZqNfngQAdKutkW151lW/lRVXf3QQk3x3aR4khNI
c7QLk5QoLUT4T6IszHNruTcHfnyBPs5DfRWrGM7nPajSj4cW4NhimkSydIukoOHScQ7m6aVO8vN9
4hRdfnaDBuY28ApvWePGXt1Xyzm5jZzrOkc5Ufy4D8+RrJWTthuTG9NVDdv6OXG0i1VW7TctHo6j
1rafRoIEVt1g2ZdExMkhVg2ujeRPPplqN6Hw1Lu1M8E1z9S8Oqe6X56JTS12WIbe34fkuJzcx0o3
wV1kefRp2InArPrUtw+Kkds+gL7ir8C2GP2LXOSbluyQJv8IcruPu9guSfYpKPuQATsc5eRtOR/I
IUTozauFLnAiZH47R25vve3FGW6fWdh/nKoG0ZPX9YPoYTCZo4LCMzFTbrRbK18EcQffaoTx899m
/TBNj2ahJHuPmnVMsd/tUaamw1nOTSRuIEqv6+g4r5UrmjJHkmg17kaNsHVVcVV+CuekMr/rAGN6
wn0GXChSr/jk+YXYDnBkkP4NF3jjPFqNTvEJAZVHlKAJXStqzQ+aTmZ6X5SfBt3Odo4BE1Ju1ofq
A0HXxqMT2f0vu5eiM+lDEnteOC02DdpR4cF1y9vboh/G5sX2FeLhfLvb2pmKENh0rzRuuIa1Rcc3
olRWJbXAq6PlHr4bJnTuib7WwJ39HIdk4h8cXTzIITlpp8m7mglZNmEK0UyOBZ5Adi2GdFNnUX8i
CqcnH8rqTlOK0U3BtrL4Y4Xc5D5WhzgF4FLnuLoi54iUA75MXX6US+1kNhVyW1b8uRwoCat4aHaO
SQJACqG6sbpvmVXpfKHFAv62p1wTYovzS4GaoAmbRzlRkwZsveJcoFk1j22hNccqCx9K2jqvHUW0
kXbtF6NAhZ8Unng/InwiWMLRrzB5Jh7ctPToRz35f6EYtpCw26NQC6V/HzStX619PVUuQa3ytFiO
2g7RfXh7m6BLpuY702B/Ds1zilta+PmEt76vCDsvvL3qwxD82HfeMI1qfx1lyOBI6AV71ZQuXgDv
Xccf9Cgnps7n3NqBScnir7HQn05epBjnlCItRdOkxeinvO3kh5HY05nK0H4iofDaKTvF6VYuICZG
+P7LrARtj16BO6MyfqyRyosI/wupnoE/kKWhOYuqRlfujiJVUbueo5bzHgbq4EKzM7iA52Lcd02e
9EGYkto4b9dCA39bn6KeMVLtMHaQs5XGVB/rKhkfQdfO82+TXi+2oh5xjpRg4+XY5HB2jP3qlM9D
g0izU+PEz/edmqCiZf77i5JoOG+di+5KR87gYwyym0tNZlL19uxPLL0NxW29AZndLeViotXZDfBk
et/2Pm6NWb1JFYVkCX7TOKwwW0N09M99pHvLYLDSr26+IstoelEbm/jUNoWgiET13Fs/rgr/vIEV
0bJCCvrL/cDfCZrUPy+ynuoZumYjhLAt09D/vMjm9E3ypp6sb7bntLuG//hpMCrtBLC5szdOYtnb
Mm3eK7pGySs1i3jd4B7dFvN/sXXx5g66dRUtHxTwferTY2aSXMRKORYIjccV9CSHqQ+ts5ZG+9Ss
YnefRdFLQkojCbIVZFjxJdb5hiZdOXDjmW3kkpz0hHrYbfrubaEIT2owhbcm6JV3VoNqQfW89iRX
QgvrUZNW1V4uqnQta5tbVId07WuSWMrBmEZlXSQqtYqkvAlQ+a+aGj7Hcau9R9YO54qG22bU0CoF
nb0s+ki9ISd1thV5Tge/7rSzCTB6DS4RWUOGSTGAbLMdk7AlgIvIE73PmkXQdeYjGSHmo+NqwGJT
x8fTF82LhBikkzjJJbmZWyflKil46xHEHhzrebN9q4UxpRIjveUUsTGTRKAkm9B5bznq1a5E9+KL
WCM/wptuU1lNx9YTlMjSIX/xybbV2rWW1s5qSsC5PTSxffnPXxpd5/bvF/2ZyVfB8QibNC3Xsg3X
0/64M3MifUjzuhKvPY3AVYIE6pGq5PRgCHJBdOwTZQf9eGrKm+2O6Wb062ZtREP6Ti3S5uRksNN6
EQ1HFE18AyY0+JxPlCP3orScQWcAmSK56r5CzskxuZ1c/GPsvu8fK/5u4/sYd5jEsg7OPgn1bF2E
pnUuzFjZa5iMtzMh85aiEINRrJjPo9M+eXD5vlf07IraEF9JW9Bmz4Nhnfoghr/s1MYBmLlLB29e
DrhFSBfOPPo2K0ftxqq3ehCe3jafN5TjdC0GHM5tcuojOwLESwRJ4afFlXiWBFaE4T27eXOFyex/
C5Vsq3VlsU89O11qXq+Sd9birCDeAHFVymIzM+3lLFX8a0QUzUFuJ4dG+I5rK424zNFj5tJgvQxl
7J0ag9/alKfBus47Y+1HavyAMjh+UIsZcZpzV0CJOn4wOiV+IBAl3cbE8i7lmNzOVGDbpy5seLko
J7jllUMbjc/3IXMAauhMxp6Qe6j/OFR2vEuEcis23sc039PBto9yYhplv/aTGXwx3yHcV8g5OVaH
LW3Yv1tNwBLaMz1QVn/s1+iihqFUG18mqJUn2xPfzGTQLoPbWh+cxFsKQ4TvMKL1TwH5EWlkKY+F
quCLgpu51JpAe7Gx1fvC1T86U8pDfCeSPSJ69YmLy1e5gY5+rLCs+smzSCBDSKZuCsUgS7d1t2bR
ay+eL+i80je82rFbnLj6oAOYVyRbgaNJTOQPYL0Gm+1P4hyPWXAebT2nDx3o+77WxYVb4+Cp9Jsb
nkX1jNMkeNIIc9hFDlgmuVJOOqW6jZWmnuXSfQua1ew+7/XzNeQWuBb9t9doImEuej3V16VfThmO
ed89vM1GueYeFMNl9JfZ4UZFgWxoiKDr0mqVD34XkFSimhTj6Ex+UA2D6obL1UCutSsSNh1XeQri
THnEh7W15q06kjW3/3Ta+v2s5ahc6CwT5i7FH8/mufZ3caofxEOoxEn2LdY9MLA6eoCefI6XgmDg
Lq5GeroXnNVVsOhER9/W0d+7bW4emkg5BYk7pcsQldPKRwQFnJwrnhujpSNiPDmEIA68TdT042ZC
NUj6aNb/g7pWSpzzObYy27/+179MDt8wLNP0bEtzOem685X865fHMBP1f/1L+3/kqZTeZA/+q9JH
Z5Lr8w/DiEQtcY3n2ijafdYLl+q2YT5H1KqQ0pY8UPDA/K7McYVCtH026HXuSOgkoX1e9Nv8NTFq
osBc2O0OBbK3vSHSb8wmCLbytdEiPdTq2Qxb5GCfw2Gq6fOSl4noZyxgxzL7ttw4P+Ziq6RnYhUj
wW7k+qxzfMhUxPKouwYeTgArwCHWWhyE2e6pC3UE83WxewwhMrxNoqHu6ejPy33klqup0LVFl+J4
lFc/E9hA2DTuMwjdejPo+bD38qJ64jf0Kjeo+HVjgFLcx2lKnD0+7XhTD179Ceo3Vl4v/lLX1H7j
gVMcBVUdiLSKGa0uDMx09q+LhCAQv2coZM2a4owNNzjLOTmZqUsLGmvt5o8V4UQa9H/+9tpg/H69
5s4fP8+8hsqVh9xsT67/5ePXDEH+8hDZr11NsDfWvhbnqV2dh1S9Ii0YHyEvMCGAkagounQEboyP
ckWiNOtIt8e3zUTd+/tA0HC0Ybh4mrpH+oly4yFSYv+BwF4kxW36oaOCTe5o7z+MWhFvLeHR8E7I
OkVI1KNytedsmnkPueEkBBxN2zrKPeS4jQebV5UDmTBd+apySe4hXzXVAn15f5VgBCUSWdDR5XbA
rSHS1RsSeayDRliLuXybnZflnJyQ42gdepv7f5yKzLbRRB64gWY0jrPNf/4UNP2/fwwUvkh5xYyg
u6jv/ziJ6GGWxEVo6a/Awqtl6JfxFVf3IyZNKKTAv69y0o1afI1IhVvm2AE3ckxuK+eqxpmtiF5H
OCJ73FcMZd/skdo9/zE+DqRxFv3TH8Px/O66iE5NPgbH+8vIzWolQgGaGMrbu8uxt4nRxeu6bYhf
/Hm8P/ZAXI+YhZ/O7yuyWsRnwfPNffz+ZoqGqCv7/4SdR5LkSBJlrzIXgAg4maVzGs6C5gaSrMA5
x+nnwbwqPTOmuntRJjACRFaEO2BQ/fq+Iu3FpBgPyF2j2yih86dFy9YfROMouI33/udDscA1FWdK
RbD2t8PfTvO1rFBITX+62NSvpRzWTC45i6bsEYyRUj2KIyuhULjpj0bY3ILeu2leaR+KDJtgItvZ
yvBr6OXqVJ0gZkzCkAfRHYhPrTBuQqkUwjJ0JL97qVSFJGflXYlA9U9WZlG/II3yR5w4FdAUirup
Nk6f0SHtxTgv0yG4BTvfJH6gfKhk09S2fDeJUm1zpYQEMJ39L1dV0mL8H5UrqjmVpvz5+HAUSmds
01B5hnA/+/PxEWaZEnWtmvwg6MFf2HQhbjSNah+jrgREgRGl6GWh6uObpybxkogr1lvTkt9munDT
U3t/H6oHOcAKGfYoW1AdA95fi/vRc+5rqjxKDgNJ5dp3m7U8sSBU4JuBgsBeGTv7Qq0N+x8LDrSV
OhcxlNZptdMNwP5UadsXdWry0cSGKKQ8VoyJdRF2lHMZjcNajHWxt094HiNdSI19qnTGXhw9GjFm
+tiMcYumrnJaZ6kFsohPax7d36ZR0g8bCa78GLj65+v/xx/3uFRR8UgcKFv+l38ZOgtoS/yO9qPc
SwfcLiSQ/xwFQfXaRoaEq88f4/3UfYyhQyyxQ9anrQlx5Mf5n9Z1updjDG4ai08TWVbgeCsuWHlp
s7D512J2+mtQXNEkRLZxiKP5jaHv3ahD7UDEfU8pFkiOslpJNeNi0u6joJwlWmDc1z3OIPp2cV15
WD+GHqeJa/r6OnBvRHflg82/ZSlLdfdaq8YHBeHNz6hHvk+c4avZhi0eZH6xdolSnqnwWJamXXyx
B6odKXziDaMprINfQYiQdNf8cAjUiNd+M/Zz5DNyfOvVLtpYEHI2mJ8vurhwTyqGXvlEtcdt2Tvl
cf2RuFnxGnoU9DcFxATRbQLf2iaTu+J9bQImv2xG8JvT4q7cStYBYR1UlLTpzloflttBNsd1bkgo
XDNC2qkVWz9k5yO0UYzHBTlTAF3j1S5GGxKLjQN0pE1P9Ga85jqwKjMspY0YM+AWAgCy7yeIIYL9
zYpST7w2vBBh3nQl19MuTg7WRqwgP8//ICEu8BxFNzedkCjxUCKYvN/xeqOf5IZEgQal4FWeO6Vo
xOzjzviYiHi2GCpx6cdQJy7yuKE+ftJjTKyGsPv35d2NAk6N57Y3jjzHawfVsHiu3/vTzKAgrvIU
9/gYejz+lX/ZDYh1j83Bp8s9zuVXQHZd9HWl8//HZkH7s1qQHbuhmbahGJROyhZ790+3XAmWt0W2
X/vuaRKu7RnUnDyI2k2U2Pns3ncC3z9XhQ48CbeJzX3QLuz82I/l0gKmZgMO0vzzKI8mzFliI+KU
GkXknCJpfc67c3gq9ASNNTvyhSaZ4UmMicaMHXNdBXI+ExPGNEt1vbduoWACzfnv2yNt2v388ZAx
eLmCN23K+JmRWfxUH6mVcYUrQVR917HkVk2YcXHuqqumCH/2pTPKK6Oo8sP90HPe6lyydjwb5O+e
5D5nPLdeFV+Tl25vOPvKsbD+wfsJTUemLsqo8PdWo5jg08z2OPaa82wm6irwZfsdslO6aS3dREDk
O++13nzN3co8x5kXXzzH+yCsf/nv/69TDvTz/6tiODpsIl2RFfNz5FShCkjtMYn5DjAK6ThZ7qsb
uVhF+eZZ9ABwY6VN5GIeU4KWYvKX4ZDFn1bMJp1ZgtebRNuOpa+wt/bn0WTg0g8QFsRRrnWg00YC
UdM4GU84EuJQNAZ6dHMc5F3nGS5JCdPdFVJb7uuoltdtVtcnP+jZZBCFeLb9Amq9k6M6KFNgHpUt
8XONwDt42JMfiKRKe3EkxkZdDbeN5aL/ZvLTMrEWSggOrGJaKqdrBUH75A1B8cK200Avhx3wGBbS
az0kmPnpbgXgh66uKW+S5Bgn0ZPVRdGP9auDO+m5KcZLJaXh/6qV/ZxG5lvo8IFkQySzm1eVz8FK
V1LkPi8N6RuMCIg/qfRFi9v0IhoX6zQSNOGZf6ZDWCdI5GMgpxtgRumFMqL0UjZecooMqp6kwvXm
teuZ54B6iYCyeLLKX41OcoG7ckFQJykhsYZUArL8x88wAv6mNltMcT0xjp/fC7WlizpSx0uTo5qI
4D3tGxc8XhbWI54xpnqNwwSbjK7tvkIU3CRY1vxlx906hSfzVe2ozvEMx7sN4VivWiV1sSGw6mVb
wg3UzQz2xz/pIH0s+KdqSvR7iqg0r9RuaweRIkJM2BxjpfjXk4KmluN5wAnWdIK4rmT3zXH6KcB8
4BjleNf/9hNQ54F76HCqKDKKU5KiOZZB+QR4or6KIb4Uw7LwtYgiH1YorZOtCKN4QCeLwTIPulti
IJhn504LnEuv2beOb9V7aSKKaXqe96nbmO+F3xzb1glvfeLHp7KbMCbTeJv0wVIf7HibusMwC6M4
WBC5o6hpiFdm3UnHR+PL5t9dOLovbtQSY7/5OJWAUfunUV1d28eN4RQz16v0bQyNVIyJJQPFoXu/
8pU1ZqnIecOseVO/l1arvcl1MRyTAjqp6EpS3q9KbTBXZhlobyVbglnXplhR3c/JvEK/Kp5vrv3O
LxCmF/o85n/je2UeR4BEXwIUuJ0ptYe2bLKbORDekMP0SzEYVLsGkr6zunp4QfywSci5fNHIviwl
DSZY1gTBe4gMQaxPfMXi25mjFp5Od4zZdPJHqnEPJZDb3I0dvvf/1/uZne93//+TgjDMgrSeQlEU
6X9+EvKtswzxDIQvYCufXz4Mr8tLTO+yb3bFO5yW2+ZJmZpi9Pt5ncjhSox1TV6STJTVTWnznHis
A5/U7dFcHYpOq9FkIUpurF5Ze0PjvLVetwwxE8F0I6kWnWx7Bz1zh502pFtPUstzapg8kEArWn5Q
ncVQrYdUHhqVgofmP2NiApEfX+C4PbqUEp6LEnfwMskQkMoqL4MTCnVPuqDbQ9TQSTyjIxFdz8uR
/Znl0O3vh2LUNCvsN35bIA7znJxPGPYUg3Ghemruq6eznRK4YehG5r7VKUTTJTe/6b0fbCq8DTeE
gOWrhwnKLKWMDIYhvt5hlfkH0UBd8w+QnwuqmfR08RgTR/Y0+x/HqFKO9q75/FgllpIjG+a2TFm2
jzUfKUi4O5JU4G6nxxYFS9jFbo3p9cydXt5MyKiVqyBRmYbgkWcniTIfbeqJIcq+8WBNRsp+kM+f
Vavjsc+LqAZJ6aMocTXRPUToTW4OH37go912i2c3jnTSfhgQi2X8YYxZakfBE9Up2rUt9asYRw3T
LcvB8raiq/JOh3r5w8C4FgHTDN+xaB8aqOgxEfSf66nBMpKK8/p2H/ETzDZj3IJ8szTwxaGe0jfq
vdo3JX8CGknnbxP7XbgbFbMEBefJuzJUEJRPs/6IpC6Xh3wr4auxgIkSPCFTKXdVj216nUYNJV+y
M+MV3UWkWM+DWnd/mmbxRkq6fOuqjgrT6aTCl6q56WF5HYOaokyyjHg1FIcWvmu7eyORvp+LQ406
lnUeUgdGDBu1r2roNlmoCW5VR/I699JqZkvJRuR20paMo4HOaS0SP3KSdlsEMDsbVc4bmwhsoEcH
vgHAmBsh3CfotsqH56ZIO2upX+igkXYUZVvnybETE24MuKeeQM2IIyo74dlk5pMdB2Ql7H4VyYML
3XO68drBgA2hGnyI+y61PM7fE6KfjP1iHHJ1/+n+HBjaFeNOY5ZQic4zCo95H+vqi5WFyOFLFYMo
h0RvHSX+h56ZP6xIzr/32bBr7cSlkrC7SDj0zBuKLvlnoPIUjV2YyQFx5lK2WmxWxRiaeBeioPIe
QEbb3iekxlGfcgiaTurIB3cYaexEOYiuXcdjg7aBflmZ1QZK5/m+bhq6z4o+Xw9k/VMj1vERO4tL
9VV8CkpYEIof6jDZ5PYmGoWNPrKvq5mRgXLDIl50ZlSuxZyX+dkxV9oX0WvctL0VZfgN+0Z5rgDW
WeUTrUo0ThHiaYgMZfkYQygrnToIZBi/mYfHuBVZ01tr+5OfJJ1UuZgAyRRYzHE1V1ZiUCyW0xas
RJg+RRZehghB4vdBcza1kZD7Iqh8bprwmxgOAxCPUVI3lK+wquWDjhrUD05YbdvPTi0txHhtW9mO
LHq0gEwTv0e9r8zBmWLbiQXVeDYz5UsmQSfOcm4EKcgzoEYJkjLFKb+6EWl45DveBe0TsgWtAyjc
I0HFsI26LVeqoX7QRCplpFR1/9PvpRE9eAd/uZ3GEjHthfnkdqrWeyW34m0Tq9SYhVJ6thwoG1Up
BT9qgP899q/keMGCgA4+ZWFlkllteIZFsfXaJ/1FrETY/Rp2jv1iUKW2krBB3Tm+/Olang3mLjLz
Mwbpyr6LKaNbiUO9j7RiJg57PVjneeNtZaAre3PCKfKXqRyz3VJAXrwUiVIvzLgLNi0vjS+yG+Dv
xRNkxba1fMkGm18kXMulmHWSjuc+cuyFmMX1LdpWZgpNYlpcJdzSdKWXZqKLRUJ6aFr2KaKb8gez
wKhfvZFCXD0FnOs4qLPcrsLwyyVYY9sWemfATwHQq9uIVc7ScBWXz3yb7STbpzBdmYPCxjfPegIC
6y87J1Of9bRWZrWVD1+rGq+pUpO+RKq+JSfiPZuVb59HbaBkTw4ryMLRB559yVGVQv85k4N2aTS6
B8ZaT7ekYId9ZvCEGZKDaBTyffcj0W0UKzkAAfx7VoxJLo5ZigFPnerLYaWk4VJG3rkXDZHveq/j
DJDPcK8noZXYGAuWeoN1euefRJM5SbBt0/rrY0gcjVKJCD3IlI2UJMBSdG34kqjOCSFO9FxbQbEX
4940HsrSSYqGW9+WeNAh2VmUXuTO/cHPnggoZ7gdcyRTnvgUt8Pfs8PUFWNi1omRwnSUXL3rFXxJ
dZCNJ83sqyMGpM5cyqviW1tK8zE3kw+U2uWqUpOWIpxCveWa91Ud2QEjF934Tl0+IfMun8SRSrwP
ALZtzomV8XeSbKbFjG3iGQyupeR2zNhjQpw8wAKawSZM12JCjN2vYKjBzWKLttbV6gAYe45CF4BK
l5OzLmBeiy4um5TTTl13gjqbUn7oyh6R/VgO+zrvCiJCVnQe8xbjDawUXyxel6HE9M25qq1wESmB
Qbgl1F5S2yiISSYGxOM/ulJpdit3IKyXfHXtjA9xkWjPVMkGH602WWfieAeuDPvivqj1fRbL1R5z
W3CctpxfkGto87EwCYAHfrbmmxufWkd/TYNU3mpTTwyRv41PsQU70GzCcpUapML5tTCd+FGxtJXp
F1sWRzs3/avSteO6Ni15haS5+fCTGDkZ9UhK0FqHXI5xkUmK9qO2Yurfm6A/Bio2I7WqH53Ebj5U
QPurnhrOjTgd/c4MG/TwUuDmKhL3BCjsnUjWi8byU+feFROZyPA/1ujUFlAEAz4Ok8SbqoerNm7r
t5jv5x5Enjd3db9+C7UOfz9fAi4yzfKnVCaaqXUQs3IK4k9L7GcdFNw5LdD1hdS3ZDIwJRLp7pm0
bHjMTPLXU08MiSZNP4YeWIiOUPA8Sk6OhyqYuygNFoWaZFu3qKpXNTEmOk9p7UU3Vvuv9dAZT6KX
uupGlovwKnq2tMTdsLnJiRnMqRZcaLlpHipsEw5Tjq6dFdOh6Ism6Hp3VpRVvHwsFBOfuo2VaWjD
8t+u97jIp7X/ds26IAcqd43PPiQ2To3qBRutDGoK420pWsbsm+eBHiZLOXobcID+UVOhoekwfmYE
005FEEsflWOU81HTvGs3fVrbTh72Q5wTec8w7VYGOdq4PXHuHheqvZGTji+5i3zxDHjOnpQ/i/HA
D/4eT5X4ZLBPuqrt1zoJ/HPRE3bL8778VhsTnar3Xg23YrOe8g5WQdx6xbV5LxZgFj/d/fX+FEAr
Ophjk/P98KpvqQGfAW3al0Qy9WUZ2tlO8ePuauLAdr+2HYY/PDXJb71XaVu9seJVxWf8A4uxubi2
VgI4AwILtFfSLQwEEFWn07+qi/WNn8GPIrUJCCNECy4E4aIR+m8hFRdHj4lP6z51xeIiAAxqmz1V
X5PA/HGBT9d7/AyVDT3KvDGHfy1HKyMb+k1VDPWHXa6o24++VKaGBDaePNEVO/pCkGfeutZALFQb
0XAAKRHLkqw+OARRnl0Tam+qSfIsAOS57zur3OOCUUHT/afbTmORLVGEKqZF/77wzzViLM9gBGVR
CeJ8Ou/TYr8ug01pBIjKsmwWRBqfAtVRnpsq/O7nRnrUp1452MY8wv1oU0t4a1DSCTccUkyCe/mk
OebXYywMM3B/CznZoFqLwPTvQSbbIfIWVsHbPYL0OOHeDyVvX02L5TGXF3yl/Z3UwmKPvQYiBvYo
96NpTIIw95eu5XNEEA5VxRavJVMjuo+G2mx9Xys/HyOfVo16T+1iHXfI3KjZK7PqGk3auAEtEXK+
Go7p1FVqSWdzGTkLp0vTZ7O0U3RX0kfYEd4vgBLOqfBTjpKC7wyV0OlHXJQ73NDNH0NvvWp4ML+m
nmks9bJS92FiyccmKGSYOPjXdHki7eB9otB2wZlgOSedTB2TUNH0mB3NOt5a1iaYr7MYq6WuPslY
Dk+rBkhr0N2HEmpxU+8q7I9T6ubA+sjRTwVgl+/Ef7WB/zOQbbJbUsRbgT+OR59kHDy+LlmPdpdf
kSbic8oD+lvcx6zgJPZI5zp3zHe50sOFkxrDqQEHt9WoelSCcuW7TrXwpbH+VrQroXgOCgCIfVIE
T+ak6lMoyxmyMbvoEux5VU/Vb/UonXwMaV+UOtDXhqyzf42U8kW33WuVmvkXsCsvo5xkVwp106ts
2WwUCi1ei66YkMpqQ71/C6mNFZKVkL0nEVhrb7wto3tQ8h9KVL2BW6bYxaogo0F62MljNJ54Nezn
YdCn3/Vsb49R8SNpC5LUjhJdYlcqtvzTq7VDwvzZp16bik2WVIO51mql+6CUw4T2aLmH0VGp7uNx
t2gw4v0w2mQjfi4BcT6o7FGvuVEC6gNV/UQd3N9Nhrxrn+Ap+xh3YFoSTApR+Be8Ns0fix9rho50
ASYiWNRExiXA53sd9oX/ylYPt5DeTzb3rl3Zc5i3xVZ0RyWcWGEx2ORpsRFRjYoRt7MnmEZ38mos
lKg8itmgdt8JSFtP3EqDV16Dn/Leas73C5FoxxgnuooTwe5hHVQnlwYizf25nZDC6iLA8uKhLcaa
LiRrWprHx5AYRyTXFUSTa9Pb8sIX1le9bPw1cs2vSg3ZmcdxXGyzePyOcHjcNHKVnLKCL0qBo/gr
uLxwFkWV8wOHspk6ZIhWCg2feCLJX4LUSOcygOKrC2pxpUtIbU23S/cOwYt1rqT1hai6PJcRnC7i
ESoDhstoeQq01rljhFfROE28lVFCPd17QUWc1pS25hhH9wW2ZIxrDSvOuUXttEcRumRE/VE0rlpD
cxKHg/PejuFqxD39NXMtf99VFJXp0ei8BuoAyzS1/JU6dZ3OBdBfK85WzJZa/CNPdftJnGrELQx1
wmUEPvKrFhv3RaadqwfYQZj1TJfIPLyQ0iT1JlbC0tXZmoydXh66bMBKYsgtKOHcnWZaWNkKb4VB
dZBD0BYYKDCVOZkyE+s18SdIcAReeDEuTBUboZPS2O0u1JKL6GWGV5/+HJfVbsBrYVqrxnEn1mq+
Wt2XoVn97RpiXAz1eBUdCFW9ZHg+iZchslgQOBpy6JaaBG/9GN/HwSmqSzPLyq0zjf+5Xoy3ZZY9
lx6vHKbm7pvJ01ocqQnycjWmVkeKCJb3GBlvsmLkxvRr02mAWT2MXTE55rln27LhKk9bz9Ld1WT4
tkVeSCXple7tP27vxIRaGz/zSvHZF/2xn3xsBZuoU4g9U3hdme8ETbAeSuR240LxW1pT1w+6E/FR
NkJxqB69ilSPGNcihw92OfJsk830uWWfX/K+4akaNKgkoMhNp7okkaWPSJW+lG5rXGAvR0+BgyGG
GDdtNnK8mucEtJx2CUnI3HWy4+746BHo/lW3USlWjNXsUG+E0JX9hnR2Ma4QPVH7kYeTK0en9gsx
Rq29uhzDploqRbtEjKKeIQsatzC2cnweymLNr9e4ETSX9wXGGDMvl/SbWPLrhB45J6/KIRJNR06e
e7VajqoVXNSpF5XcE7MkfA6lDtxgZe1wcSNsh42h+5RYiUuZUXLuDRVn08zfpXFcY2duztg/1Mdh
kuOJRp1evCLDenc7WC5iKJxe0PypMQlqzVF8RiRoSOFJoyvNRskbnEWaNcpOc/vjvStihXoEkSKH
RiJ65ahyQ7UxUCNPuGYT5N5Eg6TzTevNgrICx72NkTIu2bxby3LqNi47Fj2XvugRzPu5l+crdlfD
WazNMH6bh2Mj3a8G3ZC4s4WZCWlW6aaprXobv/edbJZzacDPzdSDdkfVt7FygIts9fA1RZ/zl+xO
CE6jfvd8wIVWav4wg0pfqGHC63UQQSZvdfNJVsLqUqZ6eVGAKIihNG15H59WgLuwnsSkWDYNYZqy
o7Yj3/AGiISOcmD7YJmZXy4CJbhhRJVt2NBgi65OQg8xfV9ZKOMITkmr5r+dKRYZnvcj6hpp3hNW
u5aVdkl0fXgfZV71CR+1K9GlXuBLzM0LnNZ4X6XUxNTsGtl5wIvi1LCn4cM4tgiHf43ht4Pbc0TO
IvNqHfOCGBsrSJxhH7It7apg7/amvxdd0YyZl5JWwjylgNyX3RcqseT7KzEfocEx5+JQnFmvyG/m
m7oyi03st9XVK3zqb3WrxVGEJ6yOz4scy4gBSq06QY3udp7C48ntTKSFrfSF1ET7Qw3VnRspFxhU
8i7xEgwzmhYzrjgg22+npU/lqs6GqgVIoXU4nahlqr20VDAksSGfjVTWXnp60dQTcx0VN2JOnlZO
c3kZKfe5//88MadMGuhf5+mT+0TrR/68ivJqrvUpGbXBbbaozLs1j4H8lmlONcsmOZMJA1gnJhia
9bJJAv1bhy5qNjSJepbGMtt3UZGB7yPAV7A3y0ftWwPLb97j00wuN4iekJmqsBCYUIArmwpvTGXH
l6asfG0XGDUfUFxrZuLacdidek8KXn2FsInaKdlGgbR4QMQUsenVDXwiEmNXxe3fR72ZbVyp8zda
lkzCn2nJY1YcPU7z9VymnswNn9iuz/pCM989Sx3WeRT16x5HrPcesKWf6slXHlP1UlWSaGdye37m
13Q2ufGBc3TjWRGO7TNuJ4jTokZeOYPUPkth1BM5x+9MzOLTQT0i4QhMWlzwF3Y17xotuhqU1z5T
J08gWNbH/eNKsEfkVTZdmPUzytPKfelGzSFxHG0OHVqa56JbWfzxp6a1TQ3K4nR4XzgdRVL4itnf
uBbjj6YYsdFQp1L7vHzltl/9VU4xByobfrDlbWdt4MTPuWl5CGib/FD1gbzHICuc51L/FJVWf2mt
ZLgA7mZLhFBADInGwHtM9avmJHpEsPvLfVac4JfsEFpQFI9rlA63b+ieeGdyWdEEuj3scZ18Fb2E
W8mTkneIhKZSYATq1r6dyoXrqXl0gVO/BXINc0lUFIsJdP0wVfWpelj0RVNFboSGvJiLC3y+6m/9
MPCuharbFKQbyWZCnC8US5JfdRUZhlkr7Rrut/LaKkWB9KY3dsWoxNthCq57KkolPw2yVYyZ74sP
oQOUjKnAZE7jlzAtVOxkymqOp2/80mL8eTBTrcTic+r6VCmpTvYieoWEetcpyno+OlGxL0Ot2Iuj
RyMFNikS0Q/JZdn3lZXXFPuwrrHYyxtlaUrNs+uAUk0Akr4EVVjtyh5qqOiGphEDHk+NWSEn/Uvm
g2JwdcCoYtbqJfuAz2iM0ZHRvXSBbRxBSnxPp15KuOMpDIdXMVcXsXZygvwsTow8VzsPHojzaWWs
B8alsKSVmMvy3EK/CGlgmnOwgrvV6U8x1et+9KJwN/Jwk5uH0Qa2qP4s1qUDTo4lEVHxs61OX5Bm
txd+U8FogGDy4nYD3FJcMagWyF5Gv34DVlg9iTk7RAashn0Ec5xJvubJPHHKcCdmJWi3C50d9UZ0
8c3BaAz/ipUeKuT9c3ufunlwzP9swBO2cqccxPDYlDkRanwr78tChfopEA7YzAVqtRBr4A2wZqzH
cROrQGfuXXGimBdnh00Iw9zX4Wnl8Blys5N3bAeIOfHIRtJjxPiuNGDrJZLpi9rVHP5U02CHiSm6
U7HIDlBSyyPBxU4dj49m7D35qIZ6vEPht8VMB0XUtEKMRwPxbyrEnXLdjTrA3Gk6Vahinz0WET8P
llXZTBsa6a82R91Gyhelboflddab8UE0vocwvL1rH0WLzx/WddN8UqTXYLAmHsevNeIQeBYMMH7Z
Gc4BIDMH8JyBl+8KPaxeg4Kne+8YHvEYuqVaXMdIDvGUpQdibzFq7XBj98KrRobFYQGqoSyyhauS
IA9GCVO2uNQv+O0NqyFIvEXohH44Z6uTLrQ2y1aRzmdunsAKAoRH3uzeV0rn5Cf2eEh0Vb+I69g5
D/AUH57pelkY1E/G4CI550eIIQqusKWJ6r/E0H18jGGW+Ho1F/8IMdbaGWW9LQRav1VgCjudzq6J
e2Q0etXJG6kW1V3tWE8vXOXUiHEJBIWvyNpRLNWLrjNm/KbuY49l4qxfa8V4Yg+T6Ryf+wbE9BfX
BWigZPJ7H1j1pm+cehVS2yfGPdcc3+1yrDeGXAD90YtgxkbFByMVwqcsCn3dJG17HSCXXzEb8O1a
v4gRdijqhjinhHuv48bzMIXRKdlGtZU8q73qiPjOCu//91kEQRQf4ak2Fyf7SfSzRUq8MIGzveJt
uu3TRL1oTRxRWGhSuMKNQkkC+8X/KgarwG5uZWuRfOGEtCdckZn1XsyZ7PdPDt4QYs4jXHtU1Qou
Wx2oV7s1Xr2x/KG6WfscFp55y80V9srQqbjci+S40lGf5swYZrYdZfVGLG1tbCKBleCJN80mo+sc
fl0Hz0lxnTBiv9oFlA5XinrSpjejYnpbylPtpoSddhQ9T66JBYFdX4K21m9O4JZP03oxmU3r5Qr3
gz/XE7/tlmLS1cbyyRr0k5X4iJZiF3dLGxdqM8fYMe9y/cpDSr+CKwDRNDjZti5945oqqnca8mAj
JsUyX+l1XBkIxz/OMrpbRrHaRZyj5lqzHqPBmD9O6pXyartqeBTnuAD3dvb0g/XpZ376waLrheEh
KoMX02yVU2mU1UKOfPcVXMpfTqmNP33tOZM07CRzKo+xqhk/6gCSWT9qiI94zKyK0hj3UeYSWJN4
CcpQSF4Ca6jnnWUbr26ebDz8UHFZTW7V1JQezqGOhEImhdt+w9CielID4yB6YoVVYFPrOHq9FWc5
bRIeysH5ZumWkXFZLFpRJTcotaxuSzVwPlMjH9c1u1e3idWeUERgcFSKNnAd76jIH2LFfYjSy+hJ
9AuyTCjj5L0yDYlxc+TlJA2LfiFnTXvKNPhoYRwVH2Ol4YQqK8OuqjT3rSufMZfOP0aA/puurfGn
DqKCGGRMUUw0VtxCJaxLnDy/guXMr+B75Zk/+vlWjGmwzq4US4bwt6+U82VXlyAs6g4MeMWcWJUD
eqAwozgaXaudtKkxUqOdd0YdrsRYpUTaCZiEdrJ868KLi7p7DBVaoz8FykWt2BfMxOk5UnG+8Mmc
bzQlNT9GM4JyPjWS7RDqEodZW3CY6R6QX96O5o9FVd/8vZx8r8EO9J8uuO5tT2Z2q7vhd+4bP3tg
PcQ9x/GguH7ANzhrbxT8gm22ZfdralprrI+kv4zWWUmejL2FiXVhUifGbfAjZzlKlnkItUrZBfCU
Jlm1dwG5sAMnh07LWGh9ZX1AtrRXwOH7NT6B1odE8g5KkvFma661DSHvLbOIJHvmg6SIMUXbGLGk
vTle+kKJoXFW+zR8HsmuimEMDsO95Kf9XHQ9zXUWSZvo//UkLY/As40l6i2C07nifzN9Q13kda3x
bRi8k4czM538nffKD11GVdNiDnAtCvcghkuFuoShhIjeANN/x6wWw82+M0kwgz0lE3M/u1dVwohW
0pxjO9n1JGM+CMVA8EAntIrzwfvQBv/sdmjyJG6jJ8L4BUgdxqHdKAu+GFNw0/M/ihFDUyN/92H0
s9EY8UnKYNFDPVKW6C0PsksApeWN8dgqajAHGth8lB0hoKHVwiPK2eiZx8tepLmx3GxXo10ba5Ec
p75t3pHlea1Rve+HvPQWYplG9Q91b2V6wjpRuQyD8S4uW2QRkH3VQ8o0/ZRmaTdu8YGDd7e1zDqE
PMpoO7r8F3TEPquKO+qIm8GUoR9zKVgYqAO21fDNaGXYnoo23MLI1zY5ucls7au2v0mpeQJvSx4h
ampnLde+TllD3dZPdUsJQx92e4KrCj4J97EsONYeeMKpZ+htu2I/HG0lc5D2ZZ7B0eoS5zkoBnzv
nPggepGmj88T82Sastuu2WdZUk9hC6qJKNE7ZCV5+qChftFVdJlPV+a/J7bzPW8N6YcLi5BkBXTR
mo2O3ZXDdzgjmAYFnfEKOyaYBEYY18p9u+yCvryNGFyD0ipATkzdlspk7Op82LP/j7PzWm5c19b1
E7GKOdwqB0uynN03LHciCeYcnn5/hDzbc/Ve59Spc8MiBkBIliUSGOMPGu6spgFaM4OwsA4NH6t3
3e0eA6BV3MgfoqGn0aclgtaIHMg+JSyGU2iWkDTpDOuYEbH2EyXO+C6GUrDhdSlqxQY+Vh37i6lM
zUvRqtoNBKYP5e9MHVP0AyiqOSxwVxIcpmEmnLHpf9WqutgZpgXmbTDs9yon5VrXH/yKhzXK6MGa
W+tvbCpHeDFlgoQLeker2sAcV8QRi6DBOcgD9A0AmfKUgZzmo+0cyvnwd/+/hn5dbzRt93m9DMrL
b91VQ76gzPSr25I3Ggq8NhwVWAimhLMwgVuiLQFQO7xEnhJ+6EGmL8rO9J4qVDPZeMbqhfS4tvVg
zKLAVtVHRdRoxap2cqhSy78iOdVtQy9kxTw0uGPOsb7NlCXfZWPTZSqJ4aTje5igv5MVU7ltgTy/
jZX94aKwdF9BYXjMUmOLXHTJbrWdUHa3QSJz38OLZyBJBIqhvfP1undPSIfiPBD2KwuTGZK0pf/Q
AJLYqaGOYQSFlIew5zdUsG56NmINCyOUaKmt+dXrVAzDQrcRjLfmJlbN6F7n0TOSP8691TkPMtxk
g7ePizRc+awVXnnG43fiG91O9qKJ/BtarneWnTIkm03eH00Y/8/D0E87r4/dtdm32jsZsVPb+daj
nmnByQnrp3hwnUWudmIGOfDi+Ett2hzvCX1ugrGrdpWfYfgxNyEmKAfFpxKOwFX0jOdGcNZC8vqK
9Y6t/KtqjdZTXWf6BqxYvq75AJ4Mf0bSOshud7ViPbkUJ85mIZ6THv1wHZnQjVIZd62F6Ew3Izwz
BGoA+Ir4OM4gUdSkgv2UqBitzL1yHFKty4oF4FW2+lFHDyIFcumW3hWQcHEAZ2ffh1T8+d7Www+t
LdleZOk33xThmrU9yxvdVc9tYSHWOo8oUJVTcvGjIWu1rF3q8f4EqsOpHH01ecg21a2z6JXpbJfR
HX4a2ZsjtBC0WNweLNzh33rTXfY8hp5bx8Z0rgipIfBBvHVolK9ZiepboxqrRRiQH0H0K1hMGhCX
vAuxieBrHunQ3BzTQL8XZOdhKHjM8Pu3nvQAPVujLIor5p5ilxpIfnu99nlQk/LBQpMDm8l/4g3I
y8Qcmv2Y9ToMhGF4V6b80oJx/u2nMQ48avIji8jo2RVgJ1iX8aZr2Seqg9of7YkXVvXUfmgKjB10
hFu+O4W+Ebo1/jYC/zCSjflW63m1VMfAu7MsgTBxXLULFXr1S4Rz+gFpHiwH5mYVYlgGZoUq3dzU
YxQ5wtTHSCsS1QuF23zlaA7G7nOvrZMwss2S5M7cy2II3nLDf0IhOfEygXnNyyK+ypmKFg5CXvdP
wHTGp9FA0nm+BktFFGtnfVnMRj8AdLW/fXdvqk39i2IwdomxVjzb0GnW9Whmp1QjuW+FabYdyfNe
VeCSyzG08o/YrXZw9JrfaWntexIt30QYYJUVVdM11iNI3QqOLBnmaydTjbGy9Vv92ZhLtS5k1V92
u2T91/zmFvAztWP1pUkSBzCBl/ONgxOPljfO6Sg33FseCGBdOBsLbfcZxt8dlOwJ0KgW4TLeVEfU
avDMnkZHUCLBLeQoD7Lrq2nrEaAqF92yf12TJbAqtNJTdjw+8nM1H7DFTVaYiXQrlCrzM/klIGyy
W6vxm/rqidjTsWJnjOyF1fLssZNohn3u8iy+HawcwXm3bzZln4BXnTv60geYkdX6O4JZ/r6VzUoI
FxVCAKvzENWaTOQx/Y7iixYdqYhXeGTMp2OgzadTVm9zv8OVY+7BvyM6dpjEhxt5+q/xoXsZyaJc
PbPeRGRHXifVyE7UFIGUzc2oCeqdYXBzwCc6eFVb/JVImkw72cuTusTAue1PspeiOspdivpojWX5
OE85NJryIqeMWrSoZVNO2VP9WslmwPLmNqVsog6xtczS2fEbVA91Q7YqgI6FSJmKtPSfmDzrHX86
WH01pLceGfxrzH+LsWDZ1V5zosJjIibw3BQphHCjc+/bwMEhCC5XYucItv+Jm8OgL9IEzIQcwf7W
vU9mVGJDJpYK1T+X6hUfjW53/UKOGw6mQVGW+3O8RW/cPVXzmeaKzzMZY6v02fvXuP/WCyjBvc2X
J8HJR801jnXn0AzwCVEigiHreqZpLuWpaU6sOuTpbYAcSzFPX4RuV98ulTFMublenv7rIsolzqHQ
rGY1hk4KUUCpdlEHUDdNMH+a0iCAs6GxrKyA6ZSZR/HxT8eIX9kZ+vxSDvuKezEas9wvgNuTqnYX
srsx9ROo4v74NU4RenSoo/FtsCxn3/ieunFqdThgsDMcOsvMkEqb25Ob4Nmp5r65/uo3i4x+OVQG
b+Nvbd0MdHCBgEBRfVoI9ZK52fSBQXy1VpOsOYRR1D/qWvMm4z6OitY4DrUONZ9lXqIHwTWtNeU+
c1FQ48verKraVlh2hEa9o/SILnowIDo7lY19BGV5Gy0vYXHpXeLiSTao/XFVbykbjxLXScbkwUjA
FgPh5a6i4sPTufWcPJ1Zsou+zkySPLHHLytTDl0fQ00NxmffSJtroerlNSniF7Moxjc0E1An3JRh
oT43z5XvdM+13xmc68h5P0us8+e5bSA8mQbTBZq2uxR2rm96o9DZXyEUBWTpV2UgmK9HyfAUVSA0
Q5XdUyT84YmlbrBrWYGvZK9S58mpnrzvsjMpDY0l0hFcQtIuo6naaEZwMcYORKNZeid5SFuK3AvL
H5ttp3gCa6+5/dUvz5yy3almoh/aNlbbbaNg/VVkZFc9UXRHqyNXsfB9pcVqiLYzH+TZXzE30aHS
k5lkIWYgIaKb4H1cHLhwBQwuyJd/HiwHueBB4Cn+VweEAXSuSlddfHWQ3wsuaLCLE9+X5V9xOacf
5o8jWh172RpsvaeqRiJ55gZJjs+k9fneMnO4Wv/QfmTcYpMGFe2LSMSYvcG4r9DtzIU99DWdjMk5
/4yVob9m18MAU7uy3pnDFCuwmRHrsPwWl79UFDAR2pEyXZ/n+86N51Pa8ixDKXVhJNGdHhbcfRzf
OCPhZZ5x1AzQEBpXWqcUZ3v0ESLWokxbCUVkgO7nXpP1Q995i3riiwJWmb+uGqPXUedrlJldupbN
zLfwVRIg0sANi1dDE8jVA22SnbH1wK/EeWaMf0+B8b7UlOgVLKN3sDvkDOWgYCgrblelDrqB+flZ
J0vwkPVRDh5C/1RRjr66WK89wxYF0cYcdWpVyNLa0e1N6SZ7OeXbDfpQZO9lbMf3EtLAGqW+EoHB
k9x/IR3AoP8VybV3gW3IPWDh+oaX+D/Pc3ud2nr7mqMfIItBVz602QimgERzeKxUf7SXAOiBhs0H
mI3NKpsS7hNZ0UJXVFpxl0JYvZNnjQxOE9ZpsY7Vw22Q7I9qvfkcfxslL4hTKupInQHN/WsS2X27
SDhhfNcecnZEx9hr623XevhkqsoxNAesxuRp1GcBDCuCIz9IbhqQGkD7OR0YO4iOfA8in2yI8JVj
RHZkkeMh5v1sXF+s5jQiFjlz0VFWIv97UVJ2AQgoj3Ikloybpq+yg+lhD1ZCUC31GU1asT+/ybDd
2n+6axWDhPOf5hChU72Q2mwa+kf1KomHZV9a8XHQRBNsv5TcGmO8vYCwqLKc/zRvM6BgNCCXk/aQ
Oqf+qr3blmVc5QHXjvYksJ0ak5C7VxfWyj5yqpT/XWtcszoxr3EZwBhRfHU2e/iMedyDsTp0KLzO
U8mOHN/sxahTYfyKqar95sVTc5QzyTj31VUNfhwaEVcaWi7uFQcPwnluGapcM6M82z7Ia4QD4bZr
9H3EHgvyfjHcGQ33q873OlaopVhkCHa0vHAvOKqVRbFrHjD6wUopxHAI5gsLOUie+gGFR0249fpr
IVbNq7iv5v/Dgu3/PqSO6wYHWKTvh46NzwS+IWiD6uIDZ0ZteD7Y/X0wWsOh5TFvAUwjVubOCxlY
cy9bTlxVl8zQyovjlT8HqwRV/SckR4w6Doktir64eiJFHHeFckJlNcL5sRtfkwk65dD6zcPQp/Y6
KRT/5DWdtjNxkjroCDjf1e4UbI28qe4V0+pXIo3SZ8zp2DR3lvuStEN3VFoVfBQFEheYJocgHXDp
K49aFnl3uh/Q2XbmZ6ccoeujuDP1cKGyMVYTS9znc2FRRMI541m2li15ULgLHBKj+dmNQSyWeCP1
28IraxgLvr2q7cQ81AFk8yAKla05Tu5Th0noRmT6sbHAFFLSvveis2NZMfKPHGKextcG6d7UdXDl
nlu3eOAd2AsqdxQgpplrV3/z7cg6yBFqkiRXF/HlBaVra2c6gRosIWgASaircPs1u5oiBNpnFM6/
YnmdKOvJSNKVnEZO2JbtiG08nihynDW/swGn0H0Rhvni9hY81WBtYGtP+KSMwdJGmeIUNt326z23
toEHEOnT//zr+mFEQCYFND+/bTkcHfbbX/cV+vMXfr0DYbqURERg724vmbHdAKjC8uHrNYXjoMCT
UYH7etUuUvw1VLjPv1BOWEXZ5194+7Si0EXqd/7rbnPrVsB6h79Ojpbzy7+wRjjt603281+YNrf/
3+1j6QtI4PHw+dfJq1XHOiiBCypq/iDk1XmafRN6ZR2+pncoI2J6pIgVMLzyEdzRzHdVi1OBnfUD
pbLHWne8d8g3aOxlmClnml++5nhkF7aSnnPdM9fehJVA4+QXbkzWY6aTkQsnn7tMFFP1TEz9TtGM
D9kpDyVgDMPyxtv4qoM035AA3ch6aC/C9s4t4p9f4z2N/CHPfBacrrpqDYW1XjnLtKfDsKqFqz2E
Qa4/oHx15w6NchJzaywd/K0FH63slMNsH8l6VtshOpgM8ZsQOQoXyeN5DnnQm2JYp52DndefmB/X
G8926svtVUZRk/P39YV8GTmsMSNcQewiPcjmoI31GXDzrSWvGhrkjEq7RI70z/sN9R70gebey5BA
8GGHmESO8yzvTcbQDP+dq0l9lK2kEeHJ0etbnwyh7U4edIhDqn3/XGS8x0HX3j4SwP7FVhUpMH7j
2+CdDD/LzrWiQWAdg+giz6wkhTrVV8VONh0rQcm91EEgRGYjVn+N9mJ12FewHb8mkCPkgVfAxOrz
Fb7CdlwIyPj/vMJXR1K2n6+SQ0JBP571kNqhkayG6RooM6ltFh0b3VJmJ7kg3rOcR8x68oYjVWeX
cntVnj0Pq4RBDZurAbpgRT3HflJCN1h2Rja8WXWPNflgjN9F3pwqt/N/e5jeaVk4sCbsqCqzNAsW
iauzPlHDH46p/WqcQHkLU89FIQwfex1ezypFX/UKdYmtqWGoZ96utrXDzjk6Sufuvcyt9oPCN9fI
HWnDwspL83/w4xrvgGoVLQ7t81Fjyd8YXbqXPYPhzYyjjFryQu/S8e4WdQxvMfAgWIOoyPgXNPyX
s2VUN+T7FS3ZtBrLk2WZzeVs7ZrFtflQoj+0jepiH1VaRM7UCy6qBx4EfLGCAGWXLGM9bU5TbasP
Qq2fZdwNYmMlpqo5cHfX4FQaq6xwlHfwrNrG032bQjKXD/0p11tEd3sz3PPT0NYyzA7x2JeD+iSu
1hS60MDsBLcqz4NnuWGZSBKSim9yxPcqOdZ10cBRnk8nHdUK19IOvRbgShuGq8jtivU0ZumzZ1M+
awfMEVzHTp4LBVsFOwffIZtdC+VK5Opv2ZowJEUh3TvJK9F8sR5QSV+ijcyzeD642Q5kSfMkG31c
bFFub67y2lRMz2YQqWfZ4i9BidgPxZ0cmvSAAFtS9XvSB8pTyv5zz0+hUBdmUUfk6jkYgxYtsT42
8JGPPmNTCp8LhesaoLBF2k8OFIP+T/c8ED+54uCPOXjjP/HCmhMN3WxNPE0vMW4rwKrL5LVTRh35
f578smkU5DwNYQaHAJDWK2uAF9UqxT109emltVZykJZ5ycUoOr7HzOBipbpPbY2VwHxJ4lqU8xUf
lMDcO2rcHHtnck+yd6L+DQ4peB5BV10tozlXTZK+mpobHacmqkjHc1HeTfnGBmOxkRdZhaqA8o3Y
POCwckS9398EM2NSHoT05fEifHiwnv4MGmAJyY4iBYNnc/UoSGuNcatf29ioUFuO4nXOJ7yRnf3o
+hfqjLeWDFVtHyyzZOQnNF/uUdI+ao1FxWsoKEAihPqstIFgm8BMJIK9vYBcAIL5t2bV31F2APYT
zTRx0ynuY7O0trY/zZy5AV1ChUe219r1Y6Ob3gJp7+KjdqBPaXMZXWsxiwK69MP2y2IRp7n6XIQ2
pRZT10lkm96uRyFq7ynTjCcpojVasvlznbA140vZ/yC/trrNVGbxvug78yM2YSrYEMMf24asV4MH
/MlQcyp38RDsItXxL6Fj5CtXi9PXyFZ+po5j/UqG620eTK+uClYr763VN4CvOuXqofqw8qcJl6Yh
eZ6wtXqK8IN46mqcoGIne5AhUZvTAtYGyOq5s2zTcpOTTl/LXu6N8V1n9kBE594CPeWn5vg1F/W4
OasVN3ey3/HSdN06fMmU98xru6exS1clAs6veGlpwC8iYyGbRmE5GztsS6S7m/qVnRhWTvEAfWIe
bKT+hsJH96j5afUAteoWHuw0PGb5jI6eRyU5vznoI8N2VFvr2CsNXouW0p9mfYqVWof90rSn4SRj
8gAUYTgl82ESjb3C0okh8xU90r145s49sq2rSLR+dcuY7EUODvQURqtqnYhl20/+ubYD59TkuFeP
xuR+kII7BIM/vRQTBg65X5dbOJnRW2BOeEsk7ocCoXmV6ZN5F3WauM8o30Dr1Z2PTIyvGuYTAZWN
RehnPbjGPrr/OjiNf6pZ6BwhM5buIna9eD8pdriQQ5LI+RwcRKgum2p2im14TAubVN2itJqa379s
s7vYlCkfT2Rl432NoNlh6oHySHYAxoE/qgllJckcaGgB6QlRc4JVMHrRD9Vuo7NkB8x9zTzy/+M6
OYtpDXtXq6KLOkEVUGoK8b4Vew+h1XsPbg18xLWvMjKqJH2QyWlWsk/GbLfZDB4+nLKVWHG8q3uU
y0JM4LKl7df3yPQOJzFPlvu6u5lwkYp0y34I8VhBQjNlY2I0NgaTk3tNHGAu9MlIbVvK2ofPvkry
GtVGEYu1AQHkpIHKdqtKLIWIqxctzz7PZAyaVfs4DsUSDEX0zet/G3ZevTmFne0dCG5rGfaD6Og5
rUmxl7sV1jFIGaR99E1M6g8o+901jNv8PBqjs5Dj68xAKiJ3+rNnqOnV181fMm55hc86oLSRreF3
5rnlbOIcfePe2qCdmbZ7YaXBmzApzs9xpVeSbYIE21Y2eXfWn3fX9+6wzud3gcLMsWydz3fXsZRa
9rq/qZFSEWWf/yod7UJGNsdLExdOOx7Uk9945bFEF27T91H8PHVAFMjT5L9ggy/jZjAvraGnq9Y0
fKQuA0xA5rOvQ9oq49bGr9ez23/H5VhTNV8C0w2fu848aomtv/lDiQ5ZFoenUmuhx6t+vtZT33kd
9OTiR672Uxj5A6i49NUI+LP6KleOwpj6E+oUMEfNsH4HK78PWHv/1PziG9Zc5jOmr9nGLUi+G1Gj
nvtgimbRTP9brARrORQ5JBydvKJ+ymF/bzrsdA8qVPYL6lHDUtdGfsSj2SE+Pvqg2ibT2RvC27HB
iKVY0OuEgeein8bkm1VE34u09r+TSTjnCHT8KvVprXLbDxded0L0JBeL1kb+BsbIAurHxszT6pcX
qveYqbXfjS76NXWhtVNsr9+oOI88Ytfc5sUjchH5Y1eVbEBHX9vIWDeZ1QXi2C7L+/w2ArnCYOkl
JmkMHObGPHoIM+FdisgCxTyfwcSvV22SR+vGRU5kHaI4xn/AO1Y6RWker+wbrTJ+uPU2Prwk4TbR
OnYQL6Lc3TLPP5fcYnyqt0vk/KGWa2sxRM0mcTtlIZREufhur+MhC1AuDvLqoxMv4I+d70nV+kvE
xrUT/zD7ZBZQyqu5ox1/pPCQP4Tdi3VQsQ+wRyAqhdojrxYL5/tkFjAy2vCt6ONuE7lC3SuFhWOH
CLGMmkcMnf1kwMF8jjIz2KEP6gLes6vnNtUe5QAkidIFon5Azuq62upKpPMRUC8Cigm8rn5zwGTv
lCQtNhVGME4bhy8o/uv7xPT6tTuo1jd7bFeRk42vfjWYOxdL8o2MV+r3ZoiS9xY7t20L/GireZH9
LUlT65vhklEYEtXZlm2fvI/Jd9kXw3HesK02dli2TK+jUa9kXLPYqIo6xRkYYcwXEso7+RLkd5xV
pERbw06UZWWFWJ2xlzjKs2JufsVkhxlW/2tIb3omfIrWXP117QDS/oCOPY6WSPzJQyXAKZdRYfwr
lqV9fuFNiC2VAryI/gxO5g78CVx0tq2ff8X1BsptGDSnv+I+TimnFsR/F9vjsoa1vOz7/jWz6upa
zsxFFw2f458QrPf6ijnNLUSVrSKJBCtWYVsbmqO2KnDUuwa5Zawbc0DwpPO8TWGYxcljp7eDFTsc
1Yb/J2Vxfx/YXnFM87Db1ah8niwfRZ0mLqhgKLj4xWgh34eiRhPAr4LHVOtQiBUsRoWunoEB5JfK
NtSNrXX+Isssn4317bNQxx0aCexMbTu7yJg88xPPOsAMOsuW4WFwvwDqVJ5qClJR0meXW0xUKRaC
qZpgSj2qj5DBg0MzVQBYfXMs2euFSwDQ/VX2WklTrpwIe1DZNGK3v8N9/XtepepjbVbtGbHFuyTw
lZdGFxEVXSveyaZpav0iK4R/6436aWt6sf9A9TR4avR2JUe5E+uXymQdr8JWBPiF1sxoTdQJe1/c
hZXZvERmtYxHAzlmh0zhZHbtWjbbJv4JN368d9MuvmbsPa0mASTqmca6sMsG3UsuSnGryqmY7NQc
f1fHtuqHyiULbCbRqZ3VbuPGik4dD3/ZJw9B31TrVg+rtW1rUwIQur03LVvdBiBI9lnkpxd50Mwy
XqmljaGdkWe3WNRMKWylIMQF1AbOOA+WMXkGg7PaqS0Fzq+Yr4T+CrUXbQHysJjWXTJQG5k1eFKv
TQ8CUtM2oX3PdcjZdW3LDcp79nTD/x0lBx4Y7i9R+r/1dlBf0kqZgCXV4aXJa3eHInyE1qJtnnsN
/m5hFOWLJoqI+kbZ/QLLaxmG99uoxJN4yirV5Ak12rdDkzoo1HXptYxzLE3/M97NnX/FyG3guNIu
Eiv8XVpBrZ898MxQMtRpbQIsOOWToYGNFL8QOB9RdRnHozz7OjiWlm61uIVFjb2bNx9C1iGwHudT
YVRPnU6F+MvoTcZ1BZ6+jN0G/xkne78GD5VWrhPV9HcKbLQtZqsjaCM7etU1RUE7ULX2og6i1zBO
PyLbqy88uKNXc66CJ/VL4DsDqeH0UV4ylbV+oGTYL+WghB0syC/YHmRheaaMPDamHmaRNTjGsy1M
bZXGY31JND3ZaWqZgl8w7LtSJMkmxHb9wYEktuyhk7z3k/NAkn0G8rP8omi18GGyRz7LkNA0qiV0
x+bBrHmCpKWm3mlo1R4yVwl2U6lOlwLz7tWIkelL37NLLt6456R3plVQAhB1vyDBpcYr4K3JXTDT
pLwWKuRCtuUBSJ4A4dBOeDTG//TIOeRwOeZ2jWzrCoqtffc+1mZ6DWfpa23o87shKy8yJOYQCATr
JPpmK0Py0Jt6eyFXsJDXfMXlmT5rYt9ijLgN/TM/0mDb24RqSp4ujeuLG2b5nRyvTpGy8a2pBohl
eFuLxNZxKkV5aPLeIwXfhie3NvB2Bwp+jy6+u2LjMj7mo9VQMDbK+ZlbYM5kBCu3hXdmxqZ2RLEF
EYN0VgvRqibeyKDQMre8nboBCs0+2bTxqI46EDSN/XQetPVj1ycgwU2fZHWqplu17RFGHApzP6ZV
uc/mzKRAkXEzeVVyXygyla0HT6aap0tbrcs3fIRDdEJJLXYIk8LmzFgqj1t/3kQtABauu75EaszP
na3jjgtrBnx0pRId2IDj9zY3nbD1F/AllDuRpN3Ln2GtA7rQHWDM5KHxOcyvbR/TMoZ5zCbjcjZ7
Hgau5d/DWIXY4ASm5C5ummqrJC7F/XjUHyMb3/uQO7jdhFa59HVIAR2KBIfKS/RHx85wgw8smPzz
YBdzm8cMas881CzSfKmBddvJoZraJIdWAa4tm6bTYHjplfqudygJIRukPqYhypqWZ8UvRcCup510
+60RLIb592sf8YSURNhoP5WsY82VILRNrmLhkuYSi6Dass3AdBU8zbqO0/KqKLW5rFuo5pXo0Ghq
U1KHFAE+IJGf8rAlbyHcXVDl7m/qc8/+IMr3IrWKpaOU5oMBSm7ToKN6skVs7NsxNXZYMHRnOSNS
PxmiXD6q2d0QflQ5q1OeXXPu+DZjmYLemWc0O69YjrNIoQksai/3OP9tF/RXjIpYeQhTUtuTtQsh
KYrcHDIcdsZ0naI/hEq3YhTpNWqK/Llsy+e8N/Tz6HfZM+8yB9xokZGZOyclR+rONaqD7HXaWqDf
aXU72UvVo0Tdybfx5+Ra0rDWpibXPdTtGQxNCf7dSN7dSL2zZtcV22F7EvjeW2bas9xo1J49UQPM
7DSf7XkDISwuu0VtOM2vaeMHSvGrSpIBgAiSWGrRv0Pt8O58pfo8NG09rpM8MRZ/dfzVtKua3Rbk
SBmfohztEA8LwXQyvbuwIQ2N+DqbVmGxwy+j4ScrMgSZh/43yocvGIqHb16KTjC8ov4iksHa1fBy
4Lq4xSWlILxCZtve2uboLXm88bHPhxaCwdHWXHTkBgN7cRnMcUXFWHqMqUxbPs+vKVpEZmDe9XXt
P/lBP/9Q9AZjRppp51XrqrWwvJgH4xJgbyfDRG5jboath44zZsi3qZzCa8+h0j7LSyd2xQ8IHi2d
eajdtP2SpU+0SdhPwIsMpnhVJGw8c0MZjNc25fZTr9g3DOECSPKA80OE6IC1KuKx/6UW2mNGlfHD
7+x6oTu294KD2bjEczd9VFs1WiM8ffRSB53AcESzVUz5fgCJg/KJpuTLpuoOLDVc8Oz0ao6ZbBXL
TVZ57GeP6XwYqSxQabjKiOoHd54z7VW6TmFoeyddy60J327o06rtpysgQr26kv3VSEY479Arrlv/
JMjLL0tzcBdZqD7FDuwrG0mG7Uj5aWP7WbWUykJSOEjMBNgmL2breGCt6lTjr5LoL47Jn+fG+kW2
VFLoIK+f8FSt7zU0hw9VnlWrIHOs97HLfzqplV4Lr1bOyENT9LZ6fkf4PMzZyCvV5Pp7GrY/LT6z
dx4uLd6XwAKE0UZLFJvvcZvvzzkkpnXkuiCJPQfLTK2v91UA3dpHb3LELQiDIXW649fyTZu4QeID
guNd0wUb2wNhid5b9NPjH2NUiraLNaHsSAB+HyuEzVMTAfISPfRPLgsKkZleOK/4iPpbrE6yrV0W
7TW0i1Pijzo2ZAZb/yr9oTYou5B0Du8dUV57JRT7YYjsIyLeKELOByu5BMVHXoZNsAh6+KJ51P3u
9Y1qqNshKr23MPf7dWOo1dFlA3EJeItL0bLIMlBw2OC6bV6qqQ2WPblI2EKlQCnaC+NF08YOtE/1
Ymjt9KHNFquIp2QL3ykKvlHjJlfd1xCt3e+uG4Fi7iGc8UARW7tCGcVXrf7Vs4FrVWbY/QiscVsF
JYW71njqMtODpadcAzvbNSZiC6OD6MgY68umwWS6T0N3G6NJfsyHetjZrnLwpzxba6N3nJK6W6gk
PUjEtMOmiwx7k/vtW+hkDQ7vbrSoszH6ji7TvWuVzq+CHw9SznjAIoO+8ZSmOSD9evDgN58ZMJuZ
w1A4ZyO49BgYyBCE4ioPCJRpRyVGlX4OxYqCrFjqWmtqO9qpd0btpPbF2+AW96WdkY3Pqyfo48kF
YWf1OVc0BLw056yLoj6NVnXfC6A8RSrEMfJ+CbXN7lREJzwxjPvAQV0FeH9u3ilnv4WpGNrpew8q
Yws2HWmmuamM9mXObD3YetefW7uBuK4AajMVEa0qtQ2PuteetKZ10ayfEYczMDH0OGOJ8DMuQjBS
I/IFMi4PkLHA08shsu2F9TcW/Rkq2uPzgJvSpUzEc6Pl9ZlEK7+kqafC19fdi+pmYgHJIt1WUffT
pRJyxSbYOA2DA7XRDKMlq438jrOr7EQ0vr/iiwBceYq/k9ZnRK9Z496L4mJxa0e6MyzGWk8A1WXd
uhjc8qU0RLvGBrPYyqZt2Dx+PA192WCC/+YV47JvoIGSZTOy4+3UYdd69E2YfssZVHGMA/OBUrCy
DHtsF0PvkNXjfTkK6+KmoFr7Zm16xk/2df/D2nktt80sXfuKUIUcTpmjSCXL9gnK9raRc8bV/w+G
sqBXZe9Q3++DqZmengFNkQSme/VaxUIO6++dbrTXsU5IO2XQfJbBl7HkexhK6nJowupXpz92tgXL
T+Q7p4I00wIWqnbVRxTPNCFS5IHUuDuk8Qg48XW+JjB5XtOpRxr6mqhxQREnJjHZZhRKdR2/lWIo
q3pyJynl9whUT4bS2VMZyS33IGihxNAKvPE82ATLuM89gfnsHpImW1IGYT7lmZwsAmACJM7792py
4zSMI427rm9++5OYnPAQEw63h702cPU3zToLpuwhiH8Vbm4f+gLuR7tB34aqm2QX6FRYUZ9JZXIJ
NxlH7mGj5VpxGe3SothSbojheFenLrJdxqP6MbXJy/l8/XfcQ0jOZVApQHg4XiBlztZuEMgPzRhZ
qAx18lMe35clD6CTXO9924bhrtVRhA89p74MwZR8ceLyi+qmZ7ngmx7FPWrrwJmIcmlL00JyXWsM
fde4o7wDK42SeabGa8Wwir1ishvg7umW0RVkpnkupWB5rcql+dPOk0dlQCaoymQZ2Rpp3Rlh/otT
3p3Pb+EXr+UVdn6UQdEUNLtyqO9svkrbSLW7bW/Yw1W2bG8FB7T6IpOgVM0k/JWaZzJZQMf5Ml/N
vra+WD48p0WrVA8kmJpNEdcZWJcSbDRhLJ65qmtW6c0yrazoe5H1Sz8r45+yXyKCkAbxswk0cNPC
bnIcRw2WFgMsr+90Cjn94azWuv1kO47CT/aGKFfxLfANyjttuTi4emeBJ+x+Kl7ED6VtAcU3KhMg
fBMeoSIO10RuhrvEMfNFaxjfQyX3nihFHHYKxKlbSE+dZ87oUEWm3g9oLAAQpsnwMCR6R9lPKW/K
tG1e4EU9CI/ArEGMF8Tn1K7Ktk1f7WTLi/dwQph7hfzDib9lROqvNi9QTzirACL/ddMTdB/UYDil
hH0XfeC4T4auEw4q+8OEPek0GIKLHrRgX8fnAKAeFTVlvS4NZKo93suVieLnnpuL9KkJR39htzbp
72m2amwUZwz9SZZhGiXxwENRzY20BFKh6W23bxqi16OtpF+c2PrZgTS9Fk6oXzPN/xdi7SkF0M4i
B0e9pI4PhgVHNveISA3bvo3SB0+dItdZU/0wIc9Kgkb5ySnnZyEH1nMB9dNaUaIv9lDmK/KezjWZ
GjDLMKmSO9q5pqRK8HtUymoswSz5bulchaPjmEDzQ5LYsy2XepPoLz8s0y7CLSaudLVve982i03E
dZpL33YEmyXPX9tZnp4lr0KAYIwhfmq1+ATq4qsFYPIcaMY686tHKKiDpTqqp7FyjnpCHNdybOWc
I+q+HAdfWRl13e+cuFL36JAMl3xqgl06EHIBZRDscs8JVrrZqC/mAJ9+2fe/KIYb/Y4TO7RWzyXx
9kVVO9m6gyCJn8vYGw9kEJa+LhkIReXaTh4AscWFqRCr8aydG0npko8831cl/uw7KjQwNiIwmpwP
p5Fi1WWikY4OTa1fdUZEhF4eLErqmqZdRHXzCFlQshO2uaEq7LdLZavdurM6bcHTyFknVfBiVx1h
GEsPPk1slKs2MbRr5PjOxqc4202MLRmp8USBUbrzDBRvOrWA8Seoz12pJY8wKvBcjcoe2Cu93wub
kgB9gV0WOKhkXzkKWD8VlTDUOMmR2Q+exlMyahPfZEkaDr6ejQfw2Lw7LhmMgKL+UwP2iAfB6LNU
kXboKMJdtxAw75Kit+9lBE1lS2059KA0T90rsdKAM44fNMvYS4ITmOF0H4wELGxgHqvCGtWV5jsu
5C7dg0c03DFMUvhjKJnnGoSiS73avZR52T3P0lO1M7IRo8lTkwd699lECABxQ5+HvLgun1H5Ioge
6U98fkwwOksY3tOr3UxKys2zRTHylchncmsK8tKrAoaw9TB5iYmwqNy7Ov8hBki7ymsSptHKssrx
CsOUs9CUuifLoo3Xm002zK0a2zr4V1zEBKcF/WIAkZwseRdGS9lAwL2WmvLUO1Zxapr4tRdDtQBD
NzSMkF4DUhY+ty6/RHyuYrndxNwJz6WBnrEkG/k2URyXqkoaPgbOvqkt4vfpeDZKkxtAEt7XhRTx
9ednkSdYCw1cGLoRNqGEpDSse2Gr7YxAYwVtaWirHJMqlyQdUV1Qf9tRTtNVVgx3DXRAVxlmg6Xm
+t69z6veEpqLyRZ2sOZ749UGTHTiS1d1ygpeQZ3btKsfnVxNtnWof2n9Njr77b8Igpd3cTPkG8d2
YYsJUCCqXEg3RQ9OZWhyRHduauuuL/qB0CnyI70pmwhNWPBVS/EXF1aUrwbyFgtDl+pP/N4ryzp0
vcfCLlFqC0v3Ysp8KIII0p4gOpoNasRqY3BrmYai6SD1oArSyfpsIabUnrh12q2kLlavWvUQCHIm
2YyR5+ENvnE3yYTj9lSFkb4YKQjh1KtOoT4E3ATBkmgKX+GxwDebjeLJ2o3Aqawb5Fd7FX6hicJJ
+HXoWsEXbZ6iDB6BPPTiVWMp+qEOqNd3AHM9Kb5ZPXCcXsh9kj3B/LgGJindTw/qblMpL1rsFKcy
Cdzb0MiTZBkOXbiBwAWNlbTtpTVyrdI2Bqb7UOnZD0onwIilXXfguxYsOjJV90YWgZdz4nFrOC6A
q1L65KNt9dANyVJvyurJG4byKUvsaw6Z8F3uSeWTo3XGsh2Ghl9YhratuFtSFOHKrd07I8u7c5sP
7l2KvDz8nOGLl4TlPpD9nMINL3oxI2KTxCGDnZiNqKMGI0+qTMy6EsJVaSQ9yrYuP3D/2Alzb7Xp
KfYzkE0cNAFIjj7kDWQwDa2KV9RDmM9GHEHgrcIdTkWV+ZxUxL4Bmskrexoag6xs84zbuxRZxnNC
lRKQUCVei7Wq03pbGL6b9W1tA3KYu70Gwy/OPOFVm2x0PXjS2Cpq+wDSduq/xFBFpHINM7+8Ec5p
ByZdh3b0Nit7UUroxs+3t7V9764g/JG3wlmjmGJV+rZ7m43NqllZlNnvhLMcdICe2ikNK647+tJS
r+toC250Z1hOe2m9wdokwZif7OiYEaF7Qu2rVeTuaaqkeUrK/hP5OeecwSywg+EBdn2t7y5NHe8p
aXeOlibBxiJstfKtGKnMuplarYvudJAKrpyrAdSlqX4kO3KwO7u7CP+0DOIV5+cAwXbUTay04xEv
IE8shzGydeQuEqX/keZG+y3PfRVhdM24UJce7gJ4o2rSYdfGiJ4bGakw00nVAzH1dhk6vfdSEjre
aPAcbMSsUiH7URcx6iLTbKYD6auy9uoFtvap+VYVibdT/QzS8o6wXZiY5aqSinILmpn7lu2Nw8FB
psJYh4b1uxtPXV1JCnX5zuFdV0+UfBNN1V6e8YC4rffJ5L9H0fKwkqAB+qTxabt3Y4SIppFkdPol
9IYHMQrHNLsrQOeJERgr46Sh0LMIJsb0sYTkye57+M6nXRHo1DYTu9YqNCXtMrjya6NLe0ui5HA2
88CfH2IXMOXkNNtjHc5FfwjM5YeJzAvlReEmw3Z2Fi7EIzjrmHDNv13ObTkwGqWiPCNMsKG+e/hi
j6a7GmunOw1KKp9llXBXowIcDDkj+wNkE8GkIySaYpIVEr1YMyYeDIRhRwtFIWFT3npxNiWZW+Rp
P0wIZzELay+iH9POYhmavx48ChBZrEdA1LddK2LLwJ5ISjULkMyraBjTQ1YFrw21gemByHd6EL15
YvabJz74/Rcu8/bAzSC8F/vP68Rw9pmv9F+4fNhqXvvXV/nXq82vYHb5sH3lSb9f/l+vNG8zu3zY
Znb5396Pv27z768klon3Q2kH9B394EGY5pcxD/96ib+6zBMf3vL/fav5v/Fhqz+90g8uf7raB9v/
x1f6163+/Su1Pb/k6VDLEO0deLQLpq+haP7N+N1UVPmsSskR3lbdxo0eZe/HtwXvlv3xCsIotrrt
8p/856vOr1ruUKFZzzPvd/pP+/2n63OY4ejd6SFP5/MVb7t+fB/eW/+v171d8f3/RFy9HsarUXTt
Zv7fzq/qg20efnyhf10iJt699HkLMRNPf/IPNjHxX9j+C5f/fSvbKaHOLbVvg2QEx0ZqJ4ZEwGbH
+K0RM9EwFAdVuwqzsIheJRbMvqZbhkcxXZJA2jsxsmxa5z1kWqMvvcqgtqo2pPssiCFQq/snTsEQ
2U6jOKeSsAXfMs2LNWOgmwey77/EvLC78ERtxhJGLGETTdXDlmHqgMBqyPZP0EVfIPWIL4UtxfvO
dhB87qjztc3o1sBQGZ/zFAbSyUuLIpTkxGxgScDZPPl0s4lpNdJ/IkdHQMRqoJYRW+V+T51zrsrr
m6MLq+SqMgIbnmSD+pJsRGKHkz04TMRUN36ElqsN341B/XxXXHSCBuTtQ6p7puEQWMWlUOLioiiN
tvX0Aui6WN1q1bBzC5AN71ZbvQMwOW2+QC7IjmJhZebIEhn1/byX2NrvtIqgpne87RckRXMK0xha
3t+XFG5p3/VnlQeLm5s+ckSz1J0jlz1FzOgFeZOA/U2sHnpkStTfCdc3MvVX49BtDf5uR0C53smv
Ji17IXgvjGL5PF2AE3EkRz8kXQOqws4Lik5TmD4ya58Xln8bOErggIaZ7DlwXAiuCF7dVgjjvEyy
xmhJ0qNev1tz86yGct3FSXr8uHBUBn/fhNL9h73E0MjMM5FuY69UBlr1MUJro9x5d0GTeHeiB9jL
Q7e19LYukFny2szOE8Kvc8boPFJZOrnOK28bae2DbUcxcdNAP4hmJHR2QBlZP4gegmnDPpGShZhM
3tzE0NV1L6XghBUZxdGIzUqL1pGBl6E25kM81hTqXStJyp2wtojJrcHUaksxcZud3EWvG2VC3qp3
Er6zBxkncyPlUHqA13j1nWcjxX9EZEglYPuPSW3M9J2u2t9muwmeUIVPK83I8rjyVszMF3PQMARV
10FhMr3qt9d1G6aU6lFqaK/FizAsT+UdKRMYtmz3IBojy1Csv7WztYtMrBk1IUQLJ98EZAvC1wPK
d2PcSe820IucgEHcxdJtw9uidxuWPVyvEgwNKxVm9KM+NWGYN0cxFL25+WCjTg/aWA5iy3nif9pg
Xna7hto7mwxqu5SDT9mfEo6IKCCrydWX/fQaGimnqxBBCTFBvC1CgxqR2gyOdHhp7QOlACN8RtMY
7Omr0TL8J4QW5I2wgx5zDvOK2bcUwpZiG7F29vkwzL2eagyn3o9y9EVqUjIZuQGTmx5GjwEAtb1t
ETSQ+YS9FK22Ex4UcDmcuR3/ak0w9jSjui434xJIlQWF/wQnaSc4STMA6snH3CT1OHWFsZ5mRG/2
EUuqfmP1yDfNrsL8p2EgICrzTrE83rltPdyPjnHV66R7KjhwH3JdLddDGaffPN0gpQTAitDZAMnb
lIKSI/dzYQBcjQro18K6dhdSPewF2FigkEVTV7a7NAwnWc82AVtOqapbJ+C3lmLiBk92HTfcajYf
/XegZ69uoz3Mi99vjg1V3FUAYy4CV+7BKRznwMlVTxeiKxq42A0gBBWa9jdrSZl2X6jGRps9ITt1
keGcfMgbIRM7NWK5XdQBAEvCArlZ9TCGphCqy6NXI5sTVHdlDu+z6IkmHxKqbVMdVIdbvU5Eb73Y
A+QAk7O+Fc6ypiEHHflwotZWdenT+FPoOhbkwzGQUylGDevNFpLKuogJf+r9zZ706af4bY+ofSJs
mZ9qJ4/OcP9H56a0VpVD6BNSr1eTmByLbgRPUin5HhLakzzaQ7cQPlUHgpq8J8rwqRNRHzjtlbR1
FWxFN26Mn3agZtt3NnGp8FcOL/hJ9CVCpn2vJRDd6c4hmZreVGCknMeih04wuiRmtftol1rn8Cdb
b/juQUL0CU33yee2q7CKsVgjmnag9GQpZopikHdklVvDVK667uefauLNvgyQ3Yx9/ZmoR202+SfP
S2UU1Dtw/XL2SUFC/mJ05qNYEeZ2fC5zHhpznWit2fDDolNyffRT3z2KXtLlXwfPNjdi1A2Fe/Qq
IMnc3H+7hG+92dYBM0UNx0V9YpqdJ26LxT5ixw+Xq6nWWaV1MnHi/2Pd7Py6NpBRobCCjewH2bYY
de9ekktY6Asn/kz07ovR68ovxLUdQyf1a3vhY2xF9RenjUjphK3/4Ic2v5lGKB3N2oyPH/ZpIP06
+l0J3w0f4pMiV9a+k3LiT9AOLGrEc04B8hLDuYEVcNOGQC/BIpjlSxhJzjqGrWthESgnYZpEa3jH
mlMzNSTr3jezTbgosrKOSlvaz3axYB4KN2FLc83cjZGDVts/tjTy8f0V5vVaSDqiTpKraxgUQsWI
O1iwkm/FMJbz5M5J4jsAtlG+bFLULDwftS1fq+H56lHgUrSgX0Cq1ZE4/0eTodeL3qsBt/dCTIWd
Ao+16OZeggpsQVjtndEtMnOtdSEoN6dqNoESKVPJgf8omkaHQAKt+3sx8goIcGaPbnLr8Ais8bcH
T03gHxXkvZUirVakHb1zKUiSijrmsd3N+rUwQp3pnwdBiBRPTsL4d595zexTTbRLYiIMNW8ng9WD
QSjXnuEKiVwlf24rlOh+D37PFFIhbVKqoyiGmX73NC9bh1A5LMXP4PyrmA0w4/rTxGy7/Y5OE/rg
EkifflZFM281T8zL5q1m5wzBJuK1Scrvej0+UuvfL2wy7ocxQi9GTSyPXCslRbHlNsWygqvEb9SH
fpqEGMNeNgrIbOHbS6ZxDKpJ7zbT2oK0SnC0SzW4iNkg5y+SJtCYi6FFZv5O9/ojwkHyYzmsW+pj
KpB0QBYmuXM701ZuY/r7FKGLU2LBwsWZKI9Wogux+FAt7AxkJ2Wo5aYe0r5aFJr86nqbn5eKXhdM
HAwDZxUxJMpONVMPCC+SsgebauM7t9aUp4Gk51KLLH0Pakp58kvLhu3ec1GczqEKk/VuaU7ZVwPJ
172hFT+KUbY5rk42MI0eILCm3I9THlY0uqfo+6Cuf4hRM+VshW9A6c4ffac95+WiJ/ZVMqncw9IV
H/uoK6hf53lK4X246CWAGWFrFao1a8d1tmORSXc5dbrroW5Rm+u9fNlXiXIYRRNXAJyySU5wIQzv
pqb5DK6Pg5e0rz3h8s5bi4LPaSaXO9A75UGVIZZ8UxsUkoNimAXZkbSIfxSmWqgSVgmpM1NOJwr+
3/qEwrk0qZyTehXoMZKF71b0Sn40TMs73jYQM/MuYwrd9ertZQxtRaJ89OKlEeQ/SaXmj2SgikdJ
ir+S629P+jRSZKPfAZlEymryyAu1eMyCZgX1+XgV/koxIkTcUyIlJiXDrO7VmtD9tFwsct1YAXCE
1vftAnacnJPUoLZfy/NlR6hkYUZOdhTOoAjGvTpQKSSuj0KEvB9s0pIQV1ut9tJUpXa2JOCxYmh5
kCqPNVU5Ylg4VrWQ9cg6p54kv7yuaVtFO0sJPONu4Wgv8xoeYsOrqqL258NpGVjx9wQMziWbGlKY
ysVXE2PdT+qls01MJHqGTkKEyo8Yika4+Hrw2INOPMwm0aNmtDcJzsz7kDu0D24K5e/b5W6eKrXm
bu+AdZ1egmh6S4dBPfW3nSvVR4OzZw7bgFof1b7cmZ037GylrqGnxRSrpkbVihiLrrDe1ojlZkUS
EShuUa39EfxzU2d/WJDJ1HxGgbRTGo4QoolbzwV1NY0rWVJvRspdXqdnxw+2cVrRmI3zulhM61qs
bhVw+R+3NmLHTtD2/Me2OaUvO22AvxFekHgVoTjzWWmcjjutjkin6WWfFfsZUmTrE0Rn5bkKkQy0
+jj9nLpDvrY9yss5YkP0XMoLK5OVlTMh85GCTo/GhNwUPWEbAaIDK55mRJO99cQQmjSmHSOGlqeb
brxZt5d5Zj7BS91cFT9pr6piuKuuQ/Fmtply4Z2r3N0KU0fRJSyzE6WrNtj9XhhFE0IMsTUBdEw8
1811bszHsHazK+hMi6OiQRFnVpUOgHsuWISmfE4M0GyUmK5C6DV3OdnqT03FO1SFBpLDkxIz9b9U
V7tNfdSnYVeDYKVC2D2JWdP2v3WDM9yJpSBgL0mpFlcxZ+v5ttHN+EHMBVK9AIETPymO4jx3yA/D
8OKY0lMAU94VwGZ1zFwQqdMogdrg1mucGBECpa32YqI3vPLqlHazg0mL55HJeZ5ofGkvK3qD4AVu
whccm7dpPIAps6/YHRG5IvL92+rbnF8Cx5A0ZS15nrtxOh8egtjLLqKRDaShxhoBXTFEtfh1osor
qGlk2dvMzuk0i+REt/KjHOq5t12iXskunq86667JEQh6mxArjI6oXShZkDHp0saEaXvPdcx9qqAa
M5FTypPUHrJcaAULWst5PE8jXAjhpRgPdV3sKp3iZT8atxn5f1ievPbqaiqft6mnRecQDcALOeVX
S+hm3RT14Q8kHKaJNq9LKhgAkxItXrtSTJ1+6MATCAHtvnNq6zpMDVW5qACXRMdiJbCufmJYV0Nx
rW3dR9ZitumKpJyocDoKk1gqfKGxWdSp6oNRZDcxqXhecLvMbJsv47RUHLdw0xwd32r3FGZTnB7n
44vJI/cq0RvikdPQho2Ksn39vm+l6jHSra0nqyNYk9Y7xiBMl4EY6la0jhuv2onZoOi/he6Uqged
81zw6RVecKtAfM+BENEKti4qJd1AyxFsxXAMC1CUiu+cxVApQXxK6Uuq+c0dd6r4tgh9FpiHYWpY
C69cM6RFWYLnF8PUgrBTRXBbL/jYmnmG0gJ0QPsqt9ItP7raI8kGfskhEvhXYEK/DSH+dzgC+6WF
1Pflg68OTwBaLPimMSrvPD6uKN51VrU8asd2akRPNAFSVEer8N0CDnRmJOBWi1aLagg3GUZl9aA5
dfjSRbUTPuVpU7/kcvNTaYKNbRXFfd7J6hNl6cAjy4onxcDXnnrQHivP6NytmA10zvuolmgAMHAe
UP4+Ri4wqWhyLokhXikBP4hJsT4sfsQ2pyFh8fPwi1dKMFxP3lIOsf8IsbxsGPIq5qv2IBqKr2TD
f+iMNn+gmHMkliRDdjm6Uby0Y46rqa5DjPrmX7fZVvMN40611J9ugiBZ3ynxpcv4peRxEnZ80IiX
ZmrERJ+m5t7rk+faLH6bpgVpaufn0gyXN//G9A6hP54bQVE6kc+L3tzUf7ANifGf/OZlYcjnP5Pq
fqXHXgRW2oVxZ9CpGJ5qTtXKV2EMohG9NidPshDjD9NgQYOdH7gnYb/tIJZ88Jtt73xyuDo2fB9+
KnKh8pDBhd9daV4ieh9fTaoTG+p5rFv81VHsOO8t/DRfMtYFvyowdaMRsOxsWKX51Eb5xpi4pcUY
apMA8DCAxtnW9RoaRu/G08JGGMWauSltKzzkeSfdAxw0Htsq/SFlRncSI0Ku6oazmbFq+dw8Ihyy
C6KsP6WNraCSQ6XGYIYq+qapehE20bSpAcmlrWZrMcylEexu0Y57YrZ8/pvS/wQaOqBCTWnQCszS
je4MzTmKKoc6lcA7SBPzK5sSuAYg5I+lBwbd8y+iZ6jcbTKlgR35nxOojBE9do0XYTfHJISGYnJR
4l9VRyJJ7JFktg85RK/yMyeZKMhSG3rbWPiWAwkD90eMMMkxqePsaPXhfaAbyTZ8Mwl7YZZ+vvjY
7alox8obfVst5t85ve0mbH/fMned37vXubcF5GSvlc5Jz1UctBAtUGmQU2OyCMzW/5kC86SI6Bd/
mc8a3Fgvo5LVK1ex40uWwSQIuZ+6G8xCuZg8o63MtsmXlO47JB/q8eTrwLM3pU8pkVVZ/eqdUXRF
o3kA1Ntac4FrgdkG262Op3l6gOK+WTQubxO6yd/miQB6WJTY0LyUk+yBuy0/x9CRihGVEvqxysYv
YiSaLtenD01XrtVqyB6ETQ4ggilHmy83JhfRbFK1wVrM6ZMJ+hN1O0pas5xtSVLbi6EFrD5v1Eff
XQXt8tuulIMdKJMLF2IPYUsduGXduA83wsbDUbAs1KDewTNyyfIBiQ9klh5ax+zP8Gaew2lEmXzx
MMDCv4E0bVyJoWiI4f8EKB8SncQtrgzn4pLxFouEqabaeguzQbssIYamTrgfQJK5SDP2uXqJQcfr
+Rjc1dNI2FXf1I88OxzEyJZHHZSiOhRbC8mthTDemkpWL66KVJjWwDQnbH4na3f6EC6qpAzXpiMV
d0FukJ2FmncXW4p2x//bBvBsKc+tSQJFbnX/X0OuLBPIUCjmbvVDqgfZN7+gcNWGlQqyI0laR2Nh
nXQYSg5OJetbi6DItaUecgUFi/xiZMF3MlzlLyvcoqjhbfidKbcW1XPXxlHNZVZ42MymcRYZz+an
pnYOYtaUIhjv44GPOFqj5k4GC7mPkbhZaWppniib/wmlgk8BhYKk92Sam9lmwtG+y+SGenM8hF3q
h7yFy/r3Mmo3/y/b/emqwja9Qs5d6toDKV9O6ct6apop8yoaio1WIYDf02wSHp46KJtGlfmDTr7C
JtaLIYWgD+Ddjb0YzftSJZPCBbLNKJc6NMDKJ5nl5KloY4pFra9Q2TuXigzbUKXFLlPl4C7taqp/
Dc28JxqE8pTjQq6EDukCWQzja280j13EJ1jqq6XRkePklH+88au+o1oV3cFJ1HVZ6JTKTMyqqmbQ
iN7UCJdxYmdtpqh1MCa/RjUfLvyiQXPd++13ilUOBWWVLx7kRlvqy9tdEbghMjbyd4PP2C61Leh3
Miv71FOAtHXscViLYdXX7RqhpnQrhu7YhSvZ0MK9GDrqRH6F0MVx4KfykweTFeVGUG8Vsiyd0X8G
15xCv1bItvrcK+nrsJzirWLoRI4LFVn7OiuGyTXX14Mn/2zH0YH51ZRRHYp1sL51GoGO7jjBmAqK
JfxnVonUymcxEk3iJxORhfoz7LQ0WffWXjUJ9BM20CiHkbVbb3pYpzCm6EgCUWgmJnSkHG6zfNV0
SpQm77g01HWudnDPvk07haHlK7HjbVsqaxdD6krrGqmYZRu32cGIEnQCkYtdjeDPv8sGJAyq81Ua
O2M9Kn5waEo7fdQi7Tsinsk29zxwOo2XnUVju3196uyLGAxVUTSreVKTPGVplEgs9U3R7SA0/OSm
BcWETqkuHNWS7upJMIRsgHdJY9iWDEV7Z8+L1NMXnQ35ZFA3xA1wE6tgoG33Y4vSJemL8EujwlFp
Gva3uvO40UU5PPEtdRlNV7dwRmTON2iCvil5Wz7q2hAdeFRS1lA8d98iHo9jzfmmE6kjU5vLYGFV
5UEf7Z9iHecAbt+Undz3VDySj2h07ruBcaMkk/tHXTGVr1SUot0JRGQvjo6iSTgK+VbObWo6TYom
KCj7lOsCgfDUsmEazkfrnDvmShxC7XCSa0u9peLW8qWKQvmSVe6XMvCUvRiJRkyGkbvoqI07z3ZN
VfVTk2tjgVSlXDmfzFEbz6YbDItWRlRwhGRu7ai9vRXDRDKeUXVeosaKJsZEW6Mroc+7pvon0YtG
P6kWout5dlQt5inZrjm0lArIcJa8c3ztIvu30GvTgc1x7E/h1HhEYdJVqXWfrcxstmIC9S0X6ZMg
ezH1lIrDvPQr/tYd6CHR9SfanXAStZhuOKdbMzH53MY3p4aUm4LWF4RYE2ZaoKIr+NwUjp++hcYo
vNQSoWL0XEd1V0/aPRVwee7qobarE1V9llv3dRbqu/AwdCjD8ZxgL6il876PVrQtQ13/BcP+vgob
gnyQNHB8dPdmZWVXEciP1WJcyF7qH8XQU3x/XchQk9mR9Vz1I/pI0fjVdO18E9c9wUfHKj9P9qxQ
h6+UzELLykeY9M6yACF1yOQ++KzbEWTGTvXUDLBAJkH7U5jtpPO3udYvjGRnckY7wNwNU/PU0/85
HKS+m+QLmb51b+4+cCu94MY5r/mwz81bQV4gXcx7eo51b1EHsS1TqztJXtYheI+UldEplwYtcx0x
X2xiNpL77iSarEyfpN6ztlEVmu5Z2KAGAUOj5uVCrABkEhCennYt0jHaKeR/csRf0fqmJimPu030
VszFH9AaF2LWCMIvWSU3u7FWVKoaphWBX5MJys2AKr03R1EFBqWPeTLqbxxjowhqy5YHmpyHkLIm
ibGVysjc5PCZwXatKvLK8+pfeU4oX4oLdAKpe6Gy4rfYO/9XZN+b7nVCCMDfbBNDxocJO7Uofp23
Ed5CJf4mHP/P/f+0zWy7yce/rUgNmFX47vJqgunVBJM8tPCeX6vhqw+enmoLRaqKFTGG7IrCWHq1
ph74AgqYzIuwiGb0UZErO9N65+rE9cB5aHdb8rZDXwwJP2NusxYrxda6Lbd3A7EsYdKT1kfxwtAJ
Iwd+uBlDw3MWCvfVc253a0UMxbokjzPSmbK+kT3Kxinza5tTACJ0fmXi6tT7Wvzgj+12nnDqpj1W
BB1vL0OXJxEwaYWQs3WfEHZqHAKlqlHY93Hl6GdwLwcxJ0+mrLMg6tAGno6moZio86Zbl4rjrNSQ
5/AlJzh3UTE/qUFbNx/+qBcT8p6T2IVfheYeNZt5HuxfvYfV5WzZ0c4OGuOuNrKY+2tCClSpZCA6
MBvchaNu3Ime7ZXa3qvrx5ufWOJ18b9SNx13Cf80At+ssPhK7OpKCxbmtKvwm7eacKGDlWeH2yUV
uDICqrJW3ZRt7NrGowQvz3diiNY5QsAGpUhiaCdQfZTNI4IB9hF9CevWfBiKCWFrnTDY5IMfwjwI
9k8Lu3iBvk15j8ZceR+E5Lz0XKXiqxtK3mYa6kze24Qzd8F6FXewdYih8BNr65BnD50A823th/2q
yq+3eUUttoLq+VHP2tfGaaxjx0MDJfAwLVFM9XtikiwvEEKAjtMIq6zcwF0O5wQ0g4VSeCuxw7uu
2FZ4ixkXBhG+aEgjjTLiUYhvIomZJ2jC16FzomSaIFtnoJaed/+PsPPablzH1vWr9Ojrw3FIMO9x
el9IspJlObvsuuEoV2DOJBie/nyE1ipXrV679w2LmAAolwIJzPmHXN9c2rBQvdNl1OSHKFg40fsv
PbaaVC7zUT1n+w1PkGV4xnrFagLteoZVyPqKg51WGjbMVP0Q9BHGMR2r+BTDc0V93jwmebYNyXHu
Exda1VzV9pGarbMPreFBMwdY1qgir8xZdls2UNPnlCwC/NPpVYRoIvAN6bZNJi/xwmnmS3zIxS9x
NX4GTnIZb2W9doOrIpIsI/JJQ12fm8VdN0vZHnfVFB/nxXt3cLEWMDDQ27aL2a7JxmXPLyraqN4Q
adZT4KQ8oJa5dTE5d7oW7/tlLNYH3tELgxckTOf71pHmqm1Q7UELDhsH2/xiGj32GKGMkTO3oLiK
VqyyxE/PMq6yRxyXbmvUxN+AWRVbJ2w1BNb86s2HyUz+qILsh0c7BX9cE/MbKJrNDdLVGAjVmAAN
XnMJhU6EQBGV/ObGaDRyaTnwbDVYjVEdqqkOlQuPPQhx5AmjRfPlY6A60xZJ53L4+nF5FVYX+YgN
Ufy5d9+ysZy3jdmGxraeHUiLGtu1DUak9Zr7aMsyaumyk7Q+jb3JXTz3k2xLAilf/dsssFTJ0fTN
zeUi6nqXQVYqPxma2ewTM4nPHwenBEU9TOuPCPJI8RkdS7wS5th+IiUZHlTsY4g6aytvXgeGoW0+
OozJYxpZ03Bnyxze4fJil6A6LRuQHag3bczM+vWvMF1ScX3Vf/GadDiGwSSPvu7+cVAx1VQdH81f
hiS1lq1+af+8jDYH1jrAVmutej8m/4/XcpcX1roq2uPZfEDaY97FoxutmkVCq0PZHykAr9pUmm9e
F5GP9JaS2koRjbpJqe+sJzsm2Rs0k47LJXP0kg9lmsW1GoL8QIyyEgZMYVjZ+zFzXVaPjfY2DMYB
5hxq3Ho0UvxatMuXeD3X380UpY44icS56qxjG/XbQZPHpLXL9yj3Wp6SpvYcJ1a9GVttuHN0O965
aGtce1hPrPtsqrC2E4jfd92XvHWTZ7PS3LsSInGB3NtzQD3mqQyPqksdkH4A0qy3+AYymnXFfdta
Kzx3v9Z4BT+lpuD5aWpr1bIxM3pyR35kXtpvJtbaG9dcOVqcPoZRLx/TMU82Xh50uyx35KNelskN
d8AX1akOYxh89lgtnlQLOQ5311pwNxOdtNCai3nLxXw3+uNic5v1OxLBN1PfUfCbS9Ywi4iPRCEb
zMnSRPnkyu3Ers5QA4pjbeAh/KcTjzLGMbIWYWcbfOlHR91WX7B5cZFYJgug5RFVpjG9U0grUIa3
dZendwqEtfS1S0v1hUly2+qZvpo6Vh2u3VWUC1N9BVa/enBLq3xgLQ1ZopiLnWqqDrOEJ5wk7lmF
Wls2J9G5T5fxy6RQW+xSQzY92SSTbD1Y3Xvih/21GkIlw7vtZmf9McHQu7XOTfLUGtYqdVkEp1Us
baSCs+Dg59pt0oQamyWAn2csy+Q5H1rq/3oGaSVAynNnunAW8ChqdkFgmLyJQbuu7YgS2fIwzUSK
tnGC7c/SUgfVWS4jPob959gkceEbW8i9qXZVOh7qhOypPeRGrqYk967HMapv8Sip17i05l//9xE5
1xh/v0Zv1HiSmGW4r9Ose2wn7TXgbzyVS6sp+mg/D6Ox1jSrfTTLsXtMs1dhZemDith4jOBkaA9b
1RdPvnu2RnSSwra7zxIBrLm2zuxNcebOpXwfeGRHtpa8dq5vblvfjA9lqjvnnpuBM3jBdcNjroGu
y+k4+9qVVwGAxPXdQw5zxmxp7sTzhPTSpSmkI557Gbi/ND961eC/m1uQ+9ujeZvPojupg6+jfMBD
t0TK8c+YOtN7FC9IBQdUQYoF4Dnl2OrqKEtuLsF+QZMmvbvPHXM+zhXq2EqUvccBiWeS+ySNWdtP
sgeqX4j4Ta/NNaKf0TvASeBgsfcs3ASLxAoMTioRdjXjsz1o4pyiIAO5iZ/JKQ+rq0unk3TuwQn1
TxGUBko9wUvZcovwnbnfSQxsNqU/m091ZLXXlD/kSjUF4uB3cZti0tNo/do0Pxmi6h9VX4PAQqrV
0Vm1jGqq1t55jrmV36GB411PqZauAQBgLzI5042sZ3ON3VL07prulpWS/Ul2FaoiAoUsZ9Kil2ox
BFsGqJnpYkzSjCg6qZksreP3uba3xeTan4ZhqHYyvYpCpL9nEMPNt7jG53DqDO3FkcN7YzfprWrp
4qXtO/0ZSF1/T3HtJstKnL/7gEqmyMK1aopiyHdAgZ0rcHqvOfz4Q904xQzKXpv3FahrkZEa0peD
HY1oTv08G3OUMtgMDFvVoQ5GlTmXcS6CH9eIhq0/5mctRRTsj/oWBYgg2roFLlqj17Mzbqb07Pe6
4I6ZGQ8oNQ/rtGo93vQ5XLVuYyHHZY7rygvLa6eva+9ymgdVeW14Nilot0KRUfvam6hzk3ArsRoa
gYFPPKVKc8AWp++GRxEsnuG5lXzNgmBN6rH/kSfyzkKM6m2e+MFYZl3ddX5a7eXgkCM0cnE2k1rf
RAYFezS7v6hJk3eoUCH67tpDvor0onkuJEbrjRvIVRPiAE59UKIoym+unaxm36VO/0ROYvEaA9uu
epsyCinyWF9Vp1uG/iNvjOpSB+zOX/Dv9m9Uy3Rab216A4iz5dJIF//ttVRnrc3e79eKMTyxTMO/
sZbJ6lqJeAqz3NqotJu0+wx3o7j7I1/3S1uOmrfOexSH2mVt3Qm0P2b0YPZoRdhPmZG421oW6VW3
rLVl0iB9q3EHlktTH835TNaaui8tzajE45jeq4nqYq5dHXDwGHjm0Y9BUA1bK/ev1bV0c/z7Vwqf
qzDm0WOGweUQis4GOhql8baXbb9SPb6s/+hWzcsYPW+NAziPw8fkpGJnEaIftDImk9toA8btWjh4
mwFjpRaYcX9dQsEie65HxhRjy8TpZXQeA67VjOQ4I5Gne8abrUfAjLs+2A5hOX02Z7Sn/gz3NUq7
Kqy7fxv+bbS6SLHk9H4brcJRknzzS7SNR92Te3ZO9i5Fjf7JmsKv0mmmr4iEPGgIEL1YIrEhV9k6
zM2G7U8/zys1ApnF7SB92JxBVAFo7z+ZiTGuTSrwN6wmUV7Vta68Ue0e3Piw6EL5w1eW1th2ldaP
IqzO+Mp4b4NocDuqyWq75FN3DTo7R7fttZOUvriay6F9Qth8QFeuHb+WjbnceKwfJIZ2qA6v+sKf
nyTAFvRJdDBey7tmN8A9/iaOh9pNZ1X6U+ihBTvY9h/jY4yiPsZ/xJfxchkfuIxX11dv6O/jP143
5Dp/Ga/+nt/H/8311d/fLH+/O5VXIwWUJ9O3v0dmP3ztUYGe0wx/GG8Fky5G8N8u9qQMxFf807+N
ieUeEbmVLDhte496ULINvGD6jF4bUmyN9skVaB7XSxzz4ukzijxr62e8gGh3iS/jZ8+Se7In3SrH
cOW6tdKmWWW55lzXg+li4CHFRvWog+r4aKqzpjWZ8pfuMumPfTSO+4/4ZAw2mbJIf8TWGV2mPBVv
lWyfPaqqP9DbzTUXvbF+HvYjHjXrERmWbVb5DdJ+HPDTak6qqc7UQRsol4dW16KEwiNJg6JVzd2N
OqSV393Ey0E1A3u010i8dJuPWGP15LFVO9TmZGta4bxS89QU1TFVqMrC6WyQ93f1NzmbWL014XPp
2fFJDq5xiU8JEidj5mCnqeNIwt7AOssB+Zc0y4+12+OinoHm2vkF7t5ot2snEr3w5lyoyLO56N8V
8+MYs73xS7Zb7vSIO8j86OFdAKVUYr64xKDdTBi7suCIHWh+jriD3DY9dqOPBC6wDJSP/aZeh6MH
oyATZ9XrxAvPCpTYlWFG82OPENeyG2Yx2a1N3fRfk2j6ZKBL+CNL71yUDMOV44CPmBeeILL6V33G
ukWUwA6k3n8WMNyGHc5z0RkJqGWLaQ5Y+aLENe51NwIZYCDsptfVUbVGUiO36qy+bWU9Xs41nrEb
W2S8ZyNAIDj8sIbyEOp5DTPxpimqsdw1cmLJjKDemuLkeGND2yrQgkLpx5TvQVuux2qy0LuttKtQ
z+NjagzzQ2snSM4iLLcfddu/8rqo3XojjrGGFo4vXboIPnZFdBBJP75MXmKs2AAW+DDQO9cpTxQM
8Kw8HnEpqXli/DxgAvlHk/1RctT8Gj16tIDO0KDkc+v2a9YiVE0Sg9tGGuKJszTh2SN6J4tNMpr8
l0x3UdcswRKTgr9yqla8VtriId6m/i0Ft+baAl2CN5Qm4UtG0ZaLd6u6gx1ReJ64VwcW97embiBl
GKJddokjO2Bp1V0Lcvu+zCCmxGJGdvvPKVZcD+QNo9eP0IxI5143SWh/XIY6KcY2PBkvU1uEKdfZ
3BcbI8AIuQGMc5POwvyEFH8d6t2n0hbh2UPMc6XCeipw0LCcVwNVS+r93hYLdnBTKQnFjSYWuLJe
HJq08bVNnzTskcrC2s7SyG+9NCwuhxyrE4yhkcB2gKKcS5CVO93Eh81u++k2D6UD+8ZwPyPRvK2s
sPxeDt1r2Rjji+Xqw5UmkvaEw9twKruy3gyi755knQcbSuTxvjXi+YX8AjCasIF8MRjTS+T1nzWw
JtAEaemhzfomHx6torOedLBTfLzzS4Ezz100+w9qUL18ZeA8GCs3RmlZFP1O08d0W1vo98F9GZ9N
6Z80nrtfHA8dTHMEnBPHuE5CyUSXbhy6L/UEha50M+9+RFnsejDAAUwgtb/UJN9M360+obyf7UM3
jHdtZ3dvS8lIDcClFw3cqZDHRgrxKOL6pSfvugvJBeybRfi18w3jaUEcbdPGjY+Y/kKCRMxqjdmX
eB+1H7XQpm8ASrn7wRd/iHw33ptVbO69NtDvuxBtb4TH5m/ghxDQ0r42oZeBu2nFXehiW91KF8tZ
oA5F2SbX/qIgrQ7BNOsnsD/5dlqgFR+xy5mHyLTX8YW69NjLwMjgLXZNi6D78zq8Nw5GqNir1VUx
HsPZJbX411PVVgdhWeNRh0by74P0TtMpO4fDeLSTmqsAYIzACCGVoAMyM2NDnsMmtu+rZpR3if8l
sUxs1bM8Kk7hFDyoPtfv7Puokvq+KcCkDlAKknVqR9aVLB2DGtbSDlGZXXNrLpF9Y7hvofFYebu8
RuVvqoSxnxtK0pDZXdbBBhWfdgb/jYGl7O/aNgb2rw9n1ULwtr+rHI8Mc5GKKxVTh0VPAa8C44yR
CZdSsS4Qr7mhdcfLCPtV5OGRDMWMlqiEu1WCtcA7ZsE/1sK9p3qf3Ga6j8lM5N3nZu3eF7ndHfHU
jleqGbqjuMVNkRSe9OYvrTEcRwHSRfPTed9plrVl0aG/AUBE/lQ7tKN2T+ZJ3o9unR49W/irMAh/
WFW6LPkWD2v70alZm3TUzVYjCsrPIk2yTRvULa+fYQQASvDGbVmwuC6UdT1vvOs+0lsqtqW8DRa7
AiRip8e+ByU4WVr+GobYNrsuQnWOg7oAPO/7KmjTd1z8wpXMLYw9BiTVUq8VmEEkQDNcmT8hF4sX
Vp+49z2Jv6tpBH4IbdzYdnULGwPgwd4phHktWfQeQsnb6OnLPUJ3ur01D+kN9G9uRc6Y3mK1yGOR
XcD9tJiZ1GE1P2JvppMewZBtdD0b7ZXReMU/IYVxyI/aRci2i9z6m6VPh6pYRPgDG8ZwP2NxkEfT
ypGG+zw72OPGfcOmOmxgSIt047dh8woCCWcIs0R82HSb1ypbsRcKXyfdKU9IiWRrNSpz4XybmYft
yDIJyZeNlxXIoopWnu02aPhNOw1WqLX24kU+pEif7EQp5KMdamt9OkX2WWZVjGfNWBwFFkpfzar4
Zut28qYbwBfjxMNX1nCou2bZDFDWQeoiD5uzsusRiPa7jldX5kofWnnrLTQyxaRVjFuwmBI5fPng
LXRcFRrSEHWWTIqj72XV4wx38YjJtFzVTSr3I5i4LfZI+m3axTH6FcZZtUDKAkxZDigXdrsUfWKe
kKGVXNXmIFZalTsPyLGI1TQ6wWfZ17e4QHjhiketswja8qo3cZHCHKmLeFuYJU/KwUw1wFEZnq4i
cSFmdO4NaSpz3oQQrlgn9qdLs5aB2HY2gkweZWk+hiTZeqmh60c9bfHZQmZ0lYmgvlGHfCneNLzz
4yWYFnvUa6yT6tRzC/URcmRXtY2ZR+aBCumsMDlnZr51NKTvJ3Bg/IxL6y6RvnkXlbI+QzBE1fXP
ULucdShMBuPkXn/Ex1Sz1k4rq60RpyE60Rh27i+X444IdmeyL5dSF8ZytD+1zfDDaGe09ceo/J6f
28Hrvmup3a8sr54evWb2+Z9aw5Gdrb8ZuvKdFYCDiwYlZKkXEZUwKHaq+dFxaVK8Sv22uPlLfLR6
fZOgq71Rwz4OZUkKwyruVMTy8srbjJPRr4XlF1djcNRFKB/UIfJ4awMh9YNqolRuoPiLEs/YygeN
b+EDMpfFLvQ83OWXWSqGmibsdSPxj2rc0EF8Sedge5mwDCtFVGzbOZg2atbQWPKhafQXLEnLkwqN
Hl6zsk3OahLYvRK3kWhfUaE4GwOJuMnAudJsBpKxyPJz9xRvWpiHW8sxwyNpZePBmJF3VSNGt30n
u6U/trrXHBq7HbZBh1ewXiaHtqxsE5MXEZzrDr5/79snVEmQcMVLYGNbi0gV1oQbZGCbA3lL79Xh
4RJXrvUSxUZyGsCgravA8V7NqOVWqDcJu+zSfrED7E9yL1p3JYh5w/DSQ5ubxgl8WrxLkmS4Lbuu
ukJtVH8gW++srbZNXuo6NtCXydGld6bPGoYQX1uZHKrUNHm2edMuDuYAXgmHPuLm7BeTYHdDNt4J
ENbPprfAzrx1N/vzdZ1K9znOnKuomomjv7IzZnRT7cIc3wpBVloi6xqQicCF3KQEskyfSmBhUTVW
t301N/dBNHxR0ytPOJvcRpZdUL1O4/yGZLN58H2g5n01yrPpusVVhNvuk10bNhTWIv7SOrhHqy1P
MxxiOTg/EDl4tp20fIvLsl7rrSEeinEKt+qKA1uPyxVddFvPWj5gPjU65VM9jjbQfiP+YkfyRqSC
TRRXLEBVfDOoeE1fF+8ZU0TemxObfB6DY57MPLIeowEYxpC5b4MJlEVDfeBgoSL9qIcZu0gECuZK
LzD0Ki4ourCw+mvuHP1aoehAtfbrqXgPvDrGgCrw1o3RiH3o0xxkhljSMOCaTL4GDHVn7WINi3DV
O6bs0CIg2WvVa9aQ2l2ohXj72deaL7wNmsXhexZd8fA33uve6DDtyvWTHbfZ7aRZxUJVG58WhFlV
ikPTOtMze/3qGIokulLAst/j8RJXQLTf4xXrhb+Lq/HaWDVUJHN7r2dJuM19I8KC3kyeI2lquz5F
/8ANkvR5EFp1dATml6q3NDKNfcfEE2np9X2Bm/qY3czGUsTp2ncF97A0mR2HAZmCD/SHilHvpBz/
E/2hjVZ2VDEFEFEdrU1doAUc6poIHfs4tN14s0kZWUvEW+1xZ2+Fg+VJ9dbheP3SLAL6JAFROFuG
Zt/tdNuXoBpVpsCaeuuszsRyhqD/7ajN2VGFPuJl4XS74ecs1UFB/I+pQWf/MktE87dmbq29MIzk
ts9Td1NC99nYFSrrKqYOIdSGvah8XK0g8dy2jexZ4ML9g+dlreWcSv6HP6fgDrbz6967voxT1woC
SJPdQlz5JajpgbNxZ/AOvd3G2kZaZbNvELpdZX4bYbi5vELKK6hrq+tcZi+vYFXS3eSBQd7J7P17
ZzZg2hlj8803v1dlMr7bVWGueRvyW0rL9jHCIGwrsNu9jYzUxiOtda+03GdnacjixdEl7Jxa9Ptx
aRZ2g/Ry6jVH1YuYgwTKFA2nSY+LF7vPP/vJ4JzhdBcvVsJWnl/VsYv42ugZr9rOevUGhg95o8hK
zonm548wh25V3PbKEoQGpOEZR6U3d6g2k+8UL9i+W9fVEP8xPciRGItRUT+bTva300NALW/OXF6m
I8JuXYeuL9ZuboLGMONgnfpke1JzYi/g9cmntn/1ETV67ppWuwszCum5l3zqzcg7kuLp8LSp0k8j
u9at7ragpfhMVr7mtDsxBTjMmU10Hjvc2Uf0offthEWSFk5y00WV/TLHzo8qw52izu6hJrPEXkgY
8DVWiVOePdMaT8ppV/nxLiG+79hx2H9a9P4MNTWehUOeBEBYm/7QZPVDgjq1voMT0P3SxDumP2AV
9VD3enmO0gaGYeDnG9OyUEBcDnnef86QSzlMssY4cOqS/NZAcXyduG6/VU01Tl868klQRGzM4nKB
Zmw2vpmBwpPm9DQGZBESs33FgbCmQj7ZG9BIS0IBwW00ubObkYfai91lq9ROu1fLdPRjMHraWs0K
Q9GvcxubaNWrv07I+72SaIlPeYaTGhzvjtV7km+mNqiObaw7G9Ka0VZmPMHRGJAOPEZ2YK51OS0R
6m4B5J7AD5ElkVT/06jND+Yik7Nh7e2tuqHh+Y5G2ZrsY/LsdSnILLxSv+ctSL3A+ZYAQyBt7M6P
ZoEN7Tha4bVlw2dDKiK+0lw493ZT4lc0k26mmo4+ov0+cBemNBgibYltwm4MKvcAd9s5t7Ffb/wp
E6+NsG/VC1lxtE/hQmINx4O00megBmWQ3Kozp62/aVrkUgj8LV43nY+BPe7iOanP/aix4ZS6LU/S
aYeTOuuL5I8zd7C1az0GKs6Aj/BfhuKOPlx6e7noqjgVicmUslnaR/nex8rqUjYb+IBuapG8qs5q
gYuU8WrKvOxJFb9czfrCUqm4UV34BxQbgb/FTnWyBMku16pjXzvmI+XkKBXhHSZ29gajJqBNMWx2
FQuWM/LuV5ouKBfjUniJ14Fo95Lq7UqN+JiQxUhL+e5Yg9L88yJxzp/ixYj8LC+j4mpWKj1r46fY
kauOX67OC1q3caJX92wl+ue28G7iSYIEWVqekT9reuyfVctty29BvmhyTLl8dnF0x2uymk/20qzA
M69qyxuATjBTR7RmLUJfHvt2ls+pjKZ1jk/eQc0l4421ZGLNezV31LlhT0Nk7S5/g4HCSCBxTVBz
PYpc297Us63qHdLABvq4+OvVWHA2uYOFohyql8BJ9rMu3M+OpTmbDPAD5KGoeoI/eHeJo8qxSdnP
n/Sx6B48S3xRcXWdeGpR5/S7+c4p4F7LbvY+j71lcLftmtsoTv2zI2yHNISBhmCXj5t2xFay9qLh
DhbmcKct9PyGx+Ss+0DOfsZtYUcbCpc2KzRGqI7QNjCrKFBgWUJhpWs+wq7TbYFZybWK5VaarLhj
2pv60CWAvw1W8Ve1L6ZDSmHzaSjn+64Z8AnqyAVObiufHBcyIg4Bp2FpXUIRaiYNmrOqlcBXw8s8
G65VcwqS4irMomkbpGAQvb53toVi7uhR0K+q5RTz+K3VyGhZwhDrF3aPAa632nRJBAhnweEac7rL
/flYVK721nFLtXNW5Gyt94iM8u0CEfnW5f4eE7XymYdEe41C7OKwSxyNoK8Trje68WgPRRltpruo
ro3rmGX2tQlPxuvJkAtu2it7GJuHQiv8fTQl425MsukpF+NXUv/O18ThPoJewqeysrKtB/LiSDI9
vkMCFzkZJ3W+esWDo4/9eyew+HUDJzv7BqCAtgX1qrm5dY02QrsKWPdwm6OpDkE6WNdLYga4/xL8
5dRXUbOv8y31YTQfl/7ONtK1v2w1Wd6vMSQITuSvLW8zuHq8iTXN3fR5555x8O7Z8yT8WqKq3kvT
dMHX0BHaLYBRaY+QFLlZ71WQipZ36bajCLKJ78jViFLXpjfQO9FNZ37AO9feLcZSWHhNXc7dePyO
uUuDTUMyP4Q+G05EVs6qpSZQPdQ347JV1bWqz1nY9us6a5s7NSTgGXaYS8NZmagBP9jLIRSIb4RF
6h9U05Rhdo70PYznOyj3pPWbFxv1hXAFcf5B509+i8I0xS4pLh91uCtXeo7FQIUqy8EN5ujAbik8
Z36MHxK5l8corLUVP/zus6yzP64oqIH8ecUW3aydPxf6FVahYm8ZKZoWTRO8IsT8vXHM5i6CSYDd
o/+iwpOpk17JZ3/nLaMq19zZIjae2G3PmL4Lm8+auEQfdzOC5T7iTNW+FvlG/Rtnp2F0TLa80Onc
soKLnY2/NnG31FYUoZx1Ps0YLQ1Wc0o0CKfbaTmVixWQOrRG7eIdwpgKAZRupYIfY0yUe3d2levr
uCDtqJyBDTHti45CVcJvcmWD0Xye3ExQB5rhAYdleDU0nffSOcs3qPyEsZh/Dof4x6UFaHPfstrb
RFZffprqvOPWGhSHMNDijRcEcqvV4K6Fj1NXLnlSBYPc8ZUtXwtET/olcWtBgdmkVYr9J0K093bo
piuszeYvPUhSnmB5di/SNKN8GsJW/CnVqM6U4OJFlfHSw0abVW6w/RgnkyFfx05urgu8+Ya+GO6m
5ZDVHnn0sPre52iAqJaKm2EMi7SeWIuiv3wZ5mdNfVvZr2rUR7ibWODYosz3Hx11RQIrcQEwqqup
12t1aYB3NYv0SzWEVxa3hnPWjvhc9VP8UIDlWQsHFOrUAGAYorL+bBjdC6aX8ffCpBoqeu66vrEr
eqNiC2iFR+G1mEpp9ndzisxXv54iMjj5+CSGdNwUVW3dSSRgtqJN2ptewCgRg7UQOge5+cDLy2js
117lQ9GjYEaFZYjaG9XdwgfFGWb43rJB3NWkg5HiKVNs4sr7uXfw0TGAcRVaRe49FZi/YTTJpx13
xx483ivMPDU8Ic9ySGUbrZt2KPfcpZBdbBNrEy03XHXouqSKLu3UbopmZbYwyf/5j//73//v6/hf
4ffyjlRKWBb/KPr8royLrv3XPx3vn/+oLuHDt3/903INVpvUh31T94VrG5ZO/9cvDzGgw3/90/g/
HivjIcDR9j0zWN2MBfcndbA9pBWF1h7CshlvNNu0ho1RGuONUSbn1i+6w8dYFdcr8cwXldy9F/C5
2LUO8Wx0n/BEyfYUkLONavaGLa4bzHd4y+kFmRDcmkFyUq2hDdwnaO/gjS69JitLJC9vVUcpRqhV
dYmumYdQlyWzq74zq9fQi72DN2fdRjXRGizWjZcnp9Gqqtd+A6I6f01NikHZbGRrNUhPpdz4pEIP
VhE/F15xnruxuTOsoNr7YSlXhllCH1fBovagq0XBSbVIqTZ3jaFNV0Xrpxuvzpu70pVf/vPnot73
v34uHjKfnmcZwnNd8fvnMlWooZCa7d47lHPA1JX31dTI+0Ern5UpvFmAKSpm29kqi/lE6i9qFLuJ
jM00O4LQKL5XC2dGHWxp9Hj6pN+B5jX3fOTEk7Q//hxlL5mSnyE9dCxUefV+XYXJ+JKhWzEHlAtU
C2wwZJT4Jeqy/qGYPci8jAm1oD0ntkVW5O4/vxmO+29fUtfwhPBNzxCGZ+rLl/iXL6kA9DhLtorv
c9N2W8Pq863F2vBAGjN7Toby1rMS/Uvh5RRYejsmnx0lt5GfaSvVUXnWM9q6wSN04+Qoc3+6Ssca
m72me8R8FMvKOYseZJdkh0szWkoHqn6gk5Dd9VqC8UyU9XAwf/aoGsOEnns6YFX2UXFQZ0Iz3ZuP
uWrWx0V/Gcx89bpqxEc8GIGzIh3I9x0ox3VVTOG1C9O8vLQjExtL3q2d6nWWIR/jEMiLLjN8NeOj
O0vywlljOh/+L3cRIZbbxO9fV990DdMW7rJ59kzn90+o1Y0WPXPI3VKL6+2Q6z7uQej/eD6EStIM
7EuxRjsnQSNPVedD0pdl9+q2Ir42M1ncx3ZS3BsZ7p/Z4FsHFbscJMyPMKowJF3GqRjitjm5C9nv
VLOfnOJ+qIRHEjXrtpN68SCoKOqWtbyCEhIggwFNObXMoluNjYYus5lyWoOoJ0XqtevUNaqTn1Xw
YH457RAc3idzcBfoLWj3pOAdHzJ7z2/TOc1jne7GwYxvyyQTV8BGh/uEX8QGI8b0KZSkqNilBy9a
NUAxG2ftLYuid00HfK4J74Te9PwEF+uhsYxuPwOMIs3Zp3eCXOedOoMr840LoMz4M1R2iBwmXf5i
+fPoXSZUdQgzMwcX+jG/k9AKA9JwscavsVwE32anrNMvpFUgJruILIV67a4te8DnV9jQfpez1J2R
alen7Rz7l6BqAjS3jt0PO6X2G67BaqdLOjC78rsICLM6hOne8ibtQHEzRcFaa8214UVYAECiPyGB
H5wyrZPX5JshwNNScSdsWEP/cgqo+Qo19vn4Mab0WbRtVNsRzntihe0uKLtDrFfRc6T/f87Oazlu
HVvDT8QqJjDcds6taEm+YTky58ynPx/RnpGtPeVddXyBQiLb6gACa/2hLVaC2Pspn0zn4pIfXhpz
sLtNZ0PJRLzyiMk3ZA/NPYbc5Ee9lnxlZY03mL5E5g+ej0WfA5VzBvKPnUuctQZuJAcB30bXvoLv
L7ypWJpVOi5GNcL+ap5sNC5p1iz8DMa7OU1ur15AS/4qsgwDGs669pZz6qQv6i5VL5EGLA/Z9o2c
Z2k/1LEJrnYTO+cxw5p98Kzgs9vD+ohHwXGjq8WdPaDj5uZG+LnqcohHnpOAjzGVR9JMF7PzvGdi
Mt3CjQ7kiMaL4lWqv+7wjiStCYzMLYurocAbQJIW6+x0Ko+yLwPLidalVlyJVDz3BdoRFSdQf80R
j8AO2M7diEixvy4EmzYlAxchr5OXyJobRBBpEv6a93tNDoLwCT+WdRIkvLER2LK1OXnByma7vNYa
nSc3qvEXWA75UXiVda1t3bqOEWi6vz85TOPjumQYuqqZrqYapgaD2/xzXRoqL2383hZfBs9bG7OP
gjYXRN5ajv3UBOJ2Hti0/3SWzhCsKtLjv/XJ2S3osGOcKyZqI/PVsi1rwYCsvDqlJJ8mA2nBpt0Q
/U44QlrxpQpY9mTRDVmEX4asI6ugqgjxMEu2/cqFVeR3R3mN7L9NAUL0jJ6Vj6JOramLXGTw2QyM
rv/+PsntxB/rt2HZhusIy3E13XTkNvG3J6woI9yNFav4ophRtrSJCm3zssBbFCDTWydQsEPX7lPu
OO2ReDL6BXO/E6GUqBZiuiaT4t35wvzeF9aITy3nF7YT9UHog/oSlcVC9geeEe6IhhYb2dQyLEJB
cDwRtTNOZjBUt9uWWsGGvFHTyySCdJPoWo/xQhJudMd3WHtj+6VH3iieQbEf+lN/aRZt/tkfY2fd
Ywy0T9BdfAnV/AYwjtAqvfXjZt6+JMSTJdD3w/yMfgkYdkMlQsfhGFZO/jjnJVdFFpob2VTGJr/C
St3FxLsKhJd1GN5Bl++jNi8eMcgmw9LUP8ZR0dZ//7Scf+yHeNbaJMIEn5fQSWP8+a2uytpwyGIG
X7qgxQlay18mq/buo7S0L31e9YtGtP3b0AbgB3zXgq3saM9o5GywxO7fRDckW6fVw60w02ZdByBd
DPAlR20uHDJrR9mUNdkXCJ1cjW0fIj3O7tjvIOmi8rMp8UK+QywQu9iBxaUv1eLkaWN/KjDLeG5G
cQ2qaLoiSpQ/u7r4Qb6jOctWMAcpmyKoj7KZtmG/rFy731fzlaXPUc2fDHsrR0Nw42sjreqN7+rp
IZghZ2Ag21M384msWTu+XTZ1X59A7QG1lD1y7H1W2evIiDucFrIapak26r+z6Ftzfi/VLfJjxDYf
eI4VuziqCaYkKiGMWGWqEXfz1Lrxd7YHObN2R/tsI+U2LYSZ2+e8Mi9VLsZ9OQ/IUdmvNZb9Lx+8
/GB//5nqxCiFptqGanJY0z5uhHukqLve9Y3Po+5Xq9wqQNQKpb8VMV941EjcT3kVWRuOFNHZKh3r
Pp0Q3rURWJQt8uDJVXQmcFCOwLOpVLfOPTNcZDW4mrFHykwWaEVlF8dm7fcbU2Eziue4g+oUoZbh
0rEl3v/9S/2PpVoXhsrX2VBhwhqGoX3YQsamKB1Di7TPtua91JCazw2rzG/F0KPOB99RYyM32YsU
cekzqJF+ZWaee1emer6JOd5jpIQGqchy71A6oXVQgdDsumSazl43VJsCa+Y76Gf9ojfG5liEGrF4
s6h3gK5BCSXT2vFSb2+C3zvIWqFG3a2W/bf2v0bf+97nkViL/+WR9o8fvy5cS3c00zGEOx/ePzzS
2MBNnNnH6nOUpj+y7Ep43jsPUWRdwhnLI/E5Qk/jFYpHYvXeJ2tx6+gnDYOt2wUlGjULWY2mGURs
lONG3kBOlgMo2czRD+84krQef0G9OxQGymAM0Fpx+vMN/i2r6lDPUk1jsu6JgYI7gDCqA+iBG6bX
V1vqmMx9dthq59sUUF+3pjFP8dFcWaA1OyIDW2d3VZ0+6Y4wD9JsCCfi7M5XRbMTiOhCwKIpCzk3
T+Pb3BS8v7MQZdDufGXY9JFeQ/d1Wm3RDuUZpLzzOVAT7OkdwHhESGwOseLVbHz3s9XbzRLmAuoi
Wu/cVQlirPo8gNgQ4eA8yK4ga/xrMXmIbs4D2cger/FGzMBFkJ/bQZ3DQwxEU/FiAoj8+8/Elr+D
P9YAiz2NC7DVth1AiMbHyACSlYmGlu1nawA5XtYhwS/cBdaR0tufStPrV6KurV0wN5UeDLdqNNlZ
jvLoxr2XqPBYCPGUscWU3aMFdoqH21fUQO1PrQb+w8lNdSkHXR0bFo+fCsU86uT3Qd8/4U5UXkQp
7LPwQ33Zoqz8FZg7jCpjfJ3qAtQfrin7LPSLp0qpXuSETsnqhdWOzT1yj/Ex8KdknXiD8qUJF3JC
rmfuqnCD8egVmYtPvMejf741fnpPnAOsJ3Yxxm4wFNzIJPHSSS3Cfn7P54vM0VbVovp+nAvoP7/6
qsys7mWBVMrvfXLy+7VK1NW3ee99eoRSEnuKP+718f6lDSqI46RO9vzRttVLACfkLTGwF4rLIdvn
tWK/9hG68bX91jVw6JJOrVBr8qw3u8QOHMoiG/gOXAkGI4ic0Q+9EmpCnVl3XTageZ1ADXXdct8V
JP4QCkn4mRg+dtHQ/SPoc9XYH9l49MEnN28eHR3si57Xn1wIAufJbJxH4GzGuncRdwtxI34c/arD
5g7fowjpiiUbFxDmQ3uVc4cJB6+kUjxYq8z1NZJhVT4lCzl6K/JmabrRdJ9wcDyJQTO2+n+FUqTe
yQf5k3eRFYy0py1WzHfvXfKCD9d/aH64XQujb1UK3VrIa6XMyvv9UizHDmqBpVFuN+uuz407UWgN
CQ5e1phrw9wnR9XC1W+1v8/L0QzfuCo5Nm/GuFsS7i6rfu49G61l3gaITWsnVyLk5agzz5a1YvAB
pzAvJkc0GZAgJvZioKjV6F4WudcgZuCF6XJG09z6GmFOezub4cLzvHYu1KaF3xLr1/dLI7tVLvrU
Lvto1NeoGz2bjjve2+pUL7W+q7eyKYsh09pF3znpvmuK6V72aSnwYAXSk2zJ/mJ097lTjOf3rlZE
6Oe30V1miOZOZD88jVRxneBoRKh1fMXW6wf5Rv/OVTTzYdCCSzPaw6soLQM0DepNOKT8PquPWWmg
Vl7GtACXD2NwGY1GWi4T/+IhbfbgqsrwWPsR0QZShlu/m4ZHvRyN08w/dNwuK4lP4gEFzgWkIHO7
XHEgo/Bw0uJHnWcEuvzjPcfl4lEd0nZtab2+ls3RjcP7bCyXsnWbMZba0vR1ZQtjmRCjTywBYS+7
2hieaRxDvWP312c7bCLtnTCtvt7LAVkkPbDPjSuMWcuqrxZythxpbPUcJEX5oLmIZ5eN6M+x7WgX
rwWQBIi0/JogQJYi6/iSp2m2zdBT3Ak1L56x/rqXEz6Hum8fArtWQtTo4HW4jXkeHGcg9jQOVyiw
6QUywOI2Q2Mnc1Ri8/Q+Q07ziwwXNasBmWyqDpvlyiGKEGBNPohhfs+S6qj5iMgHKc3Earx9lvXG
GrWGEmVNAjr24KVfDQR0ytgavmNUBLAYS82HbvKRx0kba+dF6sja69i3KQm/Odeyv1kklSW74i7L
0nHP8zhFseKlhemFSd+AAGCd/yrcufneV6QmH+NMtNyAcHMXAbncV6z6llI5IK1sdPdUgJhRmdvX
QOWxLBUDpjF5sNNSPxU97/JU9Cg+o9r4eXJmypKmDJdUJaRnYiaimxxSQX4vi0YrP8MbAn0UuDlc
mrZ9g5prJVn5eQLkv/XqqdjKZqIfisEDHjaM5W4azXojL0YScpnDc3vpFQV5Jy8e17I/qMNdE2ni
uZjU7pD0pljJ22iVfVETwoVe1iMd0KI7mQjLhC3oDW8mNsaL0pYGRdN4j5H7Z9mv+WC3wXdLY4Ph
NR6OwTxdbxR152LYt5azClVczdoi5QsC+mxYhYJiZz+8jaJBAqBcxPitLfvYEc+W2tqLoamn18av
Y9yewvGLiHx465X+3YiyHWkSHxCm8jOHGxkR0LmWnNiDBWnuTZ+n1Y/YT++VoTPuJz/MYEyL4S4D
Nr+EMOFt4liftX2V1tuNepOz1xuCeu1FyaJCP/HqCiXzFoYGQ7DiLd3EmY9KfvSmB6rLCauslLPX
a8p5sNEBi/XyKLve+2VN7b2eP4oN54cBMzCU9cSLbavBwqFriq9OEiLbYyre85gZCYhmV7lz88K/
54TjLAwoHGRi6bP8PrsIPbgnRXmKVKM/GoNmXtXGF1f8QuJZlm0tu2SRArTBpmVoD6QiiWC3bBlc
VQue+xjALdCXGBRJGz6j1GFf465kvWLQ8uLh0Td+5GUYPheqXq2cMcXzyB2a8zAXhR4h75BVO9XL
mrPq2BRzTQ7KaaVpFEsBiW8t+z7MK5MB20vrCdKOdqp0dTr2blpioFNHT9NAGtwHfPEjxDejMb0f
nQjChYf0FPlWf1r7IMZuF0HgKzdRoi0EUOmjrSMcq8FI6xCsNLqdYjZ3tyaq8uZprFGHWdhrE77d
c5NhYFAV/EwikVbPJUTBNcZgwdbxrfI5M5CzZFW3cYuhqZcmRqJOjujl3Axt294FaEkvZdNpu/LA
BjO6NVFUdI/wEsEfzZPTyVLPeuF/T/QnL57UL0DBv0VANN+GuvQWfiXsp6TS61XuWME97L98E/WD
eh6UciDIP6qHZORDSqwCiRX8fJaWqrd3MGzjncq/vaWNzQVSnlj51ahxyO6+a1rQ/+SnoVRJ8jNi
Z7eIsUb4VIZjsK4KIMI/nUxPV7GV8AtQI8s99aW+w2aRH0BhWp+yMjMOhTeOd3OrbAreKT/InkEB
JwtFMyZETNX02fZNING+Uh3kqKtlaC6iaw8knlG9G3pU7txpI5tkjaNtT0BvPY1Z+owelblIWyU+
uXkdXHVd+8li2L2EQZrvCng2awthyhc/dzXCfoWKKgujbhec9KDJH5qMFUT4CNvM3XZpVkfYzHJB
7V4a9G7XxVCrWznKlwWV+6RKwGdxy75fVcCUPpnI6F3t3vztdSEFpmt5jdEOGx17Rkvt6gccx3Kg
ySWWXbEVXnykFldOldYvyKW/wEzi+xn1SzLe7ldn8gBqzRcJuCfbIRBYhc8XBQ5ILQNb45cpSG4X
WU6/dKrC+er3KQIVdlQ/+PMrpXrw+ysBgqtfssp/sRRf+ZGW3W+vBKt3NynWgrVUgBKdk/EyRS+L
Km02/3LIm2MduUzW37LypNF0U7UInAFA+mecp828IlBU+BR2FBgIf7bxUa8y/VOqR2+TH9VXhP/0
T4ERg2Ctq6ehZOvTj95KToKLja0xUOvbJUEzHiITVJFszoDJLSp0Bh8ct3AGpV+hTWLs5B2RiARl
UcQk6ebRMYyuMRY0dxqn8gPRn/CS5162CxJ8FtitIfwhpvDku0m+CCKOlHk4wC5NB5yxEutJzvCH
FzTfukc5HmA7wms3F9kKNR5F6agmh9ENPjm1ayGYYnAaV62tVxnKDCR0TnBLoQfNzVrJol0cRxF4
I5puUg7Ia7r2TjbNxoIZWjT6MXDGRxbiT7pjZQ923GUPMUcOkJhkMrqC38LSj/jxhll6lKMgRtrz
3z9BzfiYeZgzoa6rCmI1Fiwh8SGcFdmsJmXt9JzwhnFLgHAyyN5OLIxeijhWg5l2dG6Fah6tKuNL
xd8K0c4j0WyN4s7LvuqqEz0UVR4/lJhY751YNKQRI4jlLlqiKsLE21oNlfWYF92r2vFgblOjufq1
g9pKMe0TRe9ep66fdpMAxhkgDvdaGihvTITALpaJQw748Nvl0EOavVPz0+nnuxUtDFnXscpzjz3J
pxF4try8Lqb8UJBFx4CLaeUMp8jMtDqloE9fnF+v6bp1fHTczFzKWb5A0E9jdTzKe6CJRFJzXClO
NCwHIoF3OgpzdwXmCz7L2+W9yxVgYowB0TbZJwsPK56Nibru7VLknLWTWVovKia6Jx9/xV1upOi9
zbX3vv9V+/s8O3J/3c/9b+3DXeLQFVug0+Ra1fu6U7xtFIThkgPaNJ/SpnstDZKNaLt89d7na+20
6lrNWMvL5EBn6uXSTO1u+95nCwfBtFEvN6KfvoMDRx6z1gS/PF/dC4Mw1iR6lKrr0HlA/z1fWlnQ
vumdeAI/FgDCUdZ0QGBSnfJilF39+e/f738k/A2DMwJpNQsWOmFbOf5bwiizOOSEehO8IVQTxgfL
3tVG9gTBq/lhOe1WjLX2WfUdsQx027iWaOrvq2CytpD981OO+v0iBzi4AGHFl3wuFGT9V1YMElQ2
9bq5/P2/bHzMmhi2K2yD4KZlOKZjig+BM0tT/TAgK/V5GodV5E41EBEKMynwfLbtZscxOV70qver
Tx1sLL7xs1voqdm92Vl9hNoH3FyDYkUaAfJUmvZvPnj9RSpS9dyjGfaojOnVStX+raj4gHQsZXZp
sII2XfiZfh6bitDmYOKvnSc85C3X0bBNZETWZCEnglTo8a0K83+BahjOh4WJP9yxLUSULdskK0qe
8c/kESx6kBjZbD9gsWCKpMxP5Gf82cibqj0Xqe7nJ6+Ac04Ae/+hXzbljPe5si8ROVqtiYnX33yT
D/Pem+/X5i7EHVhNEZqwZv9gIG5+DIT7BnGAGEhtjhg02L7YOGbN6DwFJuhygDl/J7tAaw17VtIJ
bVoG5U16FRun2gnNHXJ0w4NalD1iGnciyrml0vHd9KsW1Zb5AnkTxSuDBfAJ/yhvAsNsvMRYx8lB
Ubfx2it6UyZKjgkxQracwBjiuZC1pjbzBTLL7frDQJai1b6QEy1+KktdQ0i2agsbOb14WgZG2D3Z
iTVeeEMe2rRD3WsuyuENxlT8eBu3CI2ySa5PcgwQi55lzSlP8LyxygYtVz/Q8Gww1FOilb9qsk8W
8Tz6YbLsk6N1Y9p74aNO009+cVTdluDDmNwLrSiIi/+nkIOTg+D9JjfH4ijb78NqhKQxSYOBJK2L
364yKRtjfvJqc6GCX4m0Nr0483MYGE18nprs2t8ew4DkN5i1tuAU5tHZzQcJzoxMIqgKeZOuTNV7
0W7kmJwVplO1R3V1ZKMyP8v/16tq3bgPPfPXq0bpoC6dQQDZSKcJBV0MGhMk995qED+w0gr3CnHT
ucpmr4/Km94TxTcQYDh1g55d06z5gr+wcUFV3rzImuWZnABxybDKwuSYOAHCkQMR53xsJOpyLZvv
hbyiQtf1vUsl+bBotRiZlKZXzgCBEGPTM2cTqJZyln3vRWD5wdIvwuRA9Dg+ouGFA+Bck0WteGO+
kFWyVskGbdRr1AbJKfIzFLCcIls7fAyrKiqqdYrMBqoS6EET5BogvrU//TJHP6Pvsse6IW7dj7q6
vjXrtr13sQ3SDdPLlyKrCL2URYcfHZMDt28vWTSdCP4kZ58cHrKnwll4jWm8DINurVtRT1vZzDEH
XJjTGF/LoPY/VexYNDcxX5Jp7CAs/3GV1d2lkGTYbjYRcQG9/sqv+TAC7nvxrLza5j3HnzwPChQt
wwc5AaW3cWEHnnU3hG53FEWOhPDgFl9Bg843cArFWWUAp44IC+l37WhOCzkAVOyeSEnz3Hl+gboM
grJxBno9dPSDnCBKNKkVgi6dg59qsYxTz+yeepdDq4dGGyfnajOTcL4MK4QTAVnFENjYMhs7L9TN
T2YNNGsejpwYNLfFeSXtK2vtBGI4zOBieF9IzymBciyl4tygrjIb8SxJzPCLeB/URQov122OQ+7/
ImzoQ/edfEJxjwfaeKnKkvQUEMy32pzWWtgoV/QWxofRJa5UgCHdxZk+POioLN635kmOyZ5KswvQ
SYG1lE1iF/emaVoHPBWDfR0axiZWtfx1zOqNfC+soe2WQTPVlzQpSeGNQtzeXoSYV1mWZ2+awY8a
Vx51PwRD+SgwfJJXZlqMBFoh4CTUAJUU03fX7jAGn+Fq3D4I3UNkr3fQ6DTw6riqSZktrQphBKVD
8jIz0TatS3hykFtL91YZZQUnoVvlv0Oj+v+Z88+X4D5Z3VbztuD9JRRfF//yWNb/+VTGmcpQAbma
tmG5H5/KQviNm1rt8Gyak3ONk/aKfUf5prX4Y3ZotGxlM0O2w6p0AmYVmcFl3xKCHPuVl/tKF/P2
2MUyQxAPkqASAYn/T00xbZddxhhtZe02Wlr/kppEpuTPY+u8syItadkY5AIhMj6eeTg71GUBhvrJ
rHqEN1HdVStD29kmYpyy9t7n/o8+Oc/Nr7iGLkYlJSuFZkyyDwlOH7qpJPKYuN6h04v9mE2RsdUG
z96MLU+eWxt3mg16xmiiDMlb1zbJyqgr+1C6CIqK+jGylYRdmZXtwyBMWZ5pRmP3HfdF7Q4qkwHp
L/wuZxEBSNeGg5OZbFbekw2k5aUAVrnpaqeyLsmQlWjNhcWL3rL/qIMG/8e5GRb5yje86slPJ/Oe
3x97vhmgM9o4L+UujpsBJz0n9pJtgJLTtSfLe7K9YSNbY9y6V1mrWkdFZQw/vdhGfnohOxUrfUNB
y9u/T5bXE6XaqPOlt7ny2qTlaSw7uwHX8dA3YMkamrf1Q7Vkr9IXL4SAbZAARXKQf0nkug9kLk2C
t2H33DUZEV7+Igu/giWc8gHFrcwWb0UafgmiKf0WTtGbWeUm2/7B4wvqgADFHPJpnhDynHgORclS
17tA5ubt0q0q91D6GPPJamNbL02D/8T7xqrS2sJbvm+lUCjFcwF23HZqzXTjhFO5Zz/uPJEmvjeM
0PhSCC9GMdE3LoYRFBe/rHkIzQNtMF0KfljPrpr5ezusuk3Zs+DU0Tc5Tuo5WE8JlvRmo87eDF6/
Ntj+X5KEfUWvucUX3Y1eYHl1yPrp4kAiV1nJft71ZYQ98OuspbrtW7ve2oWrvAaI18gJCf5Ra703
qgP66tFTFhKgmW+o+ma1dMbJOcMeNq510ZGSmQdaj4QvSlbKve7V3nFK03JlpcK9i3oYLuiSfqqr
vEa+rPCfBWeDwtfGl862i9NYmegnjdn4As0j3DShkYHIZzQsEFZVsH66yNEKzpNtZi+oLA2XCtsE
jiTMisNp2o6+ghhSG04vTdTGSxX7m6O8yHb9dYt025NS98qdneEkK18Y3svedoNuJS/CdDFZNZ5j
7ZE0q89VhDbLNE4AO+r51BRGxvN7E5+oX82y8KojoaXfm3I0rAg5yGub2V0pLH1Cuim5R9ck8S8C
7xD6nfhV5dHXzf7UpXfQoHEr63+MySsUT6yN2FLBhOzjzPPEaznUFZIdCM4BVCVkH5Og6XRrn+Sz
NJ1XqPhK2dGxGD3xGE/Ow60/cS2ibiCJnWbw7tlN/5D9NVuSZVojCABpKblLm6JZBDPURBmxa0kD
x7xaU9lfwMniBxEhq9u1AGsQ513bWWMfblX8auyDbHskY7bYbqKRw0MWMRzznI3IWNYlVj23vrK0
zqE6KYffwDVzn6/dj0DaPRYLtq+g3Loo/Fr1/oMdeeGPri+3OBXnwaJIv6YYhEeLor1yMhbBIo8j
FC386Uc9elercvqvuO98n6pce9Mnc0AVDIG7gbD3ApV4ZHY920ZSMOEEAYHN5Tmkeuhpdg5Brrkq
J8labTR4RTlOupR9SgVlZqEE3COV9yCDEG7R7/wph9+vc3qsx4Jgytedlw4LF5lzuKaxv1as0rxw
xlVhs2raPnOj9gxuC5k4EdSPSsBe2Zmq7jNKcVfPB624UFZ+1nU3dlM4k5oks0mymHw/1Y7BBPJn
5j81I9YUlpHmi64abABoFAT7oIkUeNa5fsRGBDKrzu3vUFDrDn5Qv2qzP5ss3JlJ3PrpGYN45Si7
5FQrQBTSQ+d09T7XDnAe1ESwS6JKrHR99K962ky4V1kjznSJeW4itVvrbp494Yulw701/K/GAASm
Zg+96OJiFSPr8y0f4lmBTzOf3RDxQ3mnytd+3SmfDVoNS9G3llKJM6GtXITB2ZkbCdvQc9pPCcJu
fRlualuZfREYsRMzgoeIP+cSJCRRk6jZUUlPw1yLtDI9+UXV7HIcCG+14L99H0Zzv+7XKlR+0AHq
wSU2CvtmrgaWqh4UQSGbshCGk1nr2ySUDYWO0QZTndjSlrlWhHcd0puJYyQvQH70g2O29Uq3oDqj
l4EyWEB0ALpaeuckBj6s8wB6aMWqd1vnUPqB+6lK2mVimQMeKVAksr4bN7IJ7muPk5x4wtsnIl0M
ASxBfbvFz5W3mt13HtbeZ0zbw2WazwJlilFtsiTMTsjygmVGdndbTn53r7nTuAwC2OtqQvLBmCNM
/hxravrQ3DtZ9fLeJWtO2ZurcHYzVDH80eLUOeFI7nDohzeH0pxY6nNT9sliKti5LOAcYhHpIM6H
YtB9RQBsqZEPQ0i3QEpBtqe5PdQ+KCbZ5in+n7afVi+mmqH5lamvKvjhtFKznxwQEe3MBOclgAZB
bFoPYIWtTeAU4dGyU//cOnPCSWmq5zbPUL9A2fdH+zVJ4vxnpoMhrSrdeVZY9gAOJM3Z7yv9kNtp
vE3Ktnzg1InER1omXzsMN+VVWldc/ZHVCuCet2Rp3f498qeLP+lJZAlN19ZVwsKuEIbK1+nPmBcx
yqBz1ML7JvJZ/mAy/GNKrA8OzE+99uuvaTytX0WLzHWEwfoyDs+jjjWeVkMrVoQWXlt92OOEhOVf
6RnsyPJLGFX1vnVXhl2E27TIg4cge0ji5pobvnlQFWEciBZg6JIXyTLsWhAwJqQMTk3mKldHVL+G
RGXp4HYwaNH43LQvmqmYq2ZEv424XbOFfkI42aig1DQBthbawZrBN7YKewpB6VddQ1wrM16jHyBn
jbspf8aMzgXpg4KxTn4T5ygnO6map23Tqn1W3AmjIp8EJlx7sSObmi4hVipHO3ok6IGqt97XVzHi
xOV10JFCVKSPimqTckchdZHh07pJQaaueg9/KidIlp7Q8g1UN3XTe4mxmcS31tSzfUeoZW0TH18K
hEw3RMCHpV0V7L1Fu/emMNnBxQUrM4EbikW+QKIXQiceakrIf7nOyfHEAg3ntFwMajg99ohGRwru
jWPAMx96L5oiemyvwTEpa4B3xWY0HH0RBz2p+7gpVyqCbDg/oCWj9PqXOEeyr7Oycp35XrZQlDJd
pb5ePESgAYEU6GdErPVzAxcs1sIWR4ZgicLNcABw7B5xMET4vIZIRs4weIwhTS6TQSfkiK8bIMSy
2qPDt0IPk2R+1OwndOwRaygW1kDEIJrab6laGifgM1/9wNjaAXsmq8yjbOF1Y3kgGu43fnpKDfPT
EFnGwW9UexUL5HvZtfjLSHMbvCOtmhzLE6e69ASZPz2VLNJjgOhrCyOjirziMTCLJyGa9CBCUtWe
eSR8fUUWy3pl7d0HDubu+I47QXbODSt6qZRkq9l9j6lVWC9z0pH3JmC6rjIXSWCDfigCDOBw0IMp
Gy26rmvOrXWYgEGsZzXPDaa+5zZxpnOQA1BRbLLiUNhOhYfLrApzbWMPpjgUZfQpT73+7I0EZWM0
Mxyt8nbtqN87nEcXLMnOHtlSRKH14VGLqvYiC91GOXEoMyz4ggrQVakaR2OsgcoZ9qkgG3vtQaKs
RitAvt/Ghhaw7bL3pkWjnv3SEZ+gaS6cIDiWRLEPSqoM+9Ht3lL442dTH8BGG3yMBgDXpW5gLMyJ
HnAj+MlVVyGQ4E2Ovh3Yya5S3V6GivFN7cu1Huo8XsZhOKtZetfAXcSdHnwtJHnkMUajWcVZixF6
GqwJWLjbxLfzFSLKK2vwv1i60f3Lsqb9GTNgVYMKYAhNAAaHovAP0iWRNTeP4aN9T5HXOqAAaB3B
j6xwNY+wCEpQZ8I6xFtksFQXBA89fLgTDLZ1B76gcJZ/X2Rd7Y/Dv/zf4BKOYKvraqQ+PzLJByDn
esfX+7vLnhgVjrbCTjr/0TnBTKEZm9VkuvHCitANcQbnp6HE39qmGU5t70773HS2pWqzgyaItWOn
Mhw8JQD+1IT2RgtKVM4ntA3bLngFkaRe6im4xLWtATXownPa6sm2xRdCrOVhHOPEFyUPvYVeRE9h
Wz6yprprv+hT/LUSsa1U4yVMsB2MTDTETCtGw2wOd0et2/J2IYnTlpa61vxun6a1vgyE2i1HX6tw
jrIhtczNyrKSdd3bRx8iEi4E6SId8CZENvKn24TBVoTNm55NCP0V+UPumO5B97VDHyqPKFVFn2K+
QwvNcb+mOdJ1xtiqR1Ai5i7zWc5yJYm2wtOrY+Svqxll27Y/xf8xdmY7biPbtv2Vg3rnvgz2BO4+
D6KoNqVsnbbzhUjbafY9g93X30Gm93HZdVB1AUNIq6EkigxGrDXnmJNxy9GJJ6vJ/GmAZtoEqbzR
1K5D4ekSIaBW566W3SXLCQe2wlJ60HPTTao6MVULcQfKX6GbEJOb2U7z97///cVfrrEcicvxiDrd
0Gzb+e0aW8LttGszLL4Vtjre9Y1bEfYUGINHl+GxjTQm6RU1Xm05Oqu6jO5NJ/kHf4z4tQC1HoOm
bWIUp45GKNLv2njYfIXtNm7xDSGe9rGcUBiSpmT3Cha1zlYoQ2Djh6rmVwF71ujN6jtJMvY+Yo5H
clB6I9Q0PaXoTmTcT/joudr9/W7S/nKaLM1SRB2cKzo9yN8bp0Kx2xGf7PxNlNlXYtC6G+QOGTi2
PETWCVpl7eZqaXNBGbFnyRIeo0mMPjVg9MJD6exiU/sCyV9eRtJlYalMyjnDhJ9Mhbodhl67mQdy
NP/+Y4vfanvsWlDdKk5KRxPu0jz8Tc8gUtZfCIHsb3HD+aGm5qsrB21LUh9UjSCsj4VtoSmZu2cz
8ql2H6GN6y+lMx651uGCJbiPq3Y1XJW+2lCudE+tPWWbxAHmD/3fExxWzB0d8RTXQvWnqDwAVFK3
XRuehQOsISDzz2rzLYEj1nEM53ZLqdHZDw7FsaHLAJPkBGySZrRwsbOPgTIWO3sAXxzR3D3X6C39
OghAl4Rxf2NbEw0Q+q54fMnwlGXSbupk+lIYNAMjLIReqkzSn8LR3pWmE7FwK/ttm/Q19sHJ3YVS
30Wl2dzrQ5djys9sfyToahcYRsIl3GV6Z4YD5bC5wyCm19vGCDsvqJjpuckrTrqorb8ohmFe6owJ
maKQdysckjZr/O8bO4knikfBE94y9zgY8XfJRAmbzzrZHKcjzNrqULUd8lvKFHsuseIEdDaGsvtV
1cnBhaihNz1BVGUXHa2lOWWwPiUuMiaSMTKO7RCO/gDzy3Mts3h0wZgf3F6+mbAHc2YBmjgIHGR3
VcvU7hbFDgsiFaHpKZhuXK1KD1E9iM3UG/FMeaHwzDrzJrLC73RbIYe1Bv44qG5UbCj1K/dx8akw
6PgT3SDyMwGVTKYKsQ2H79C588e2NKyD0bez11GzVU1xBxF+yQXCflfOXfsPV6rfHDTvh7IBT8Km
Xu3CqfvNQSXVwOW8tINvVhNHTD/6YpPairtLkezshBpLurR9f7Uss78aoSAQMwnPZYZnnrFlNxr9
Y78k9GH1e8r5Uf7+TNN+1X6tn44COg4fodG8t43fzJ1C1bImr6vkbSRMkRQMYnoHtbznOCmJeZ+G
g2YTPFbROvEqyq27TLQbfUCcvJL3qxmQVTKRw6FnO11Y7Q6NApW+uMvvS7VwfXWOtN28LE+KdIj5
+TPdN3KT2Lwy+tgx5PzD1/nLeGfTXDBdBAfC0uy/AGZ0bZjndBzStyGWt8iGxaNwkbs3KIy9gCvl
dpJNdtdBQ0Mn0XtCm3CkCUd4ncmAreikeretKF9GR6KgTW0dEWTSP9rDk1s6X6Zwqp5Cev7/JBZx
f5/NsON1jU6MrjuuwUDy64rREnGbt0QWvCkh4JsZpOJQ2h+6LGGqAL50Z43auImUoDzi2aE9hCz2
EdrwnZ25p0JY5nFdTPWqflHaEb1ecdQG0rJKyXpHkE+xCVFX2t3QXnRRHRMKh3vhhAuwBGMNxDT3
1AyzutGDdk800NcJpdhnPXUQrnTNJcmDZk9tOH3K+4ayGYNpJ8ePf//L/aZgWw9Ex2Dx5qimhtbV
/U0vM+cScsKYJm9OrrW+m1ohV/AA23fr3OtxlZ6tUVg+Xqm3SSEoSo4nZWrNcz42Pu4lAMRDdNFH
tbkx86iCby0+2QTX3+mOciSxsFc64xmzL2mQmDW2qBfjTd1mvUdRBfZJEtbXuQhepCoZowMWVfhc
PwT4es6NhEX+99+V4+cvvzf6HyYtmsNBagnrtzGhGXKzdcKieMtMU92ipB2uuIFdgrb70D7GTDNv
8zjdopMpLu4cPhpd9D2oZ81LVc3cZYYbXtab0qW0C7kH2IOJshK7VSJles/IGxwrp/1MBPN4o1Du
dbrcj5XmSqDyCKiC8ijuxqvBZ7szAA7FHFsH1wjJtM8U426k3XdNi8+xfeQ6nZFmSY4DVIPC1Tdm
5WB3VfUPtSX9gB69nhriTCg5Wv6uVyHtkhIm0c0U2OMrm0sjda9DECaRJwkN2bRhsTQ/WGLND2Ze
bCbDUgg1yUGlYNC5BftQ3HQL9SjM3ZoIe4DgaGn4YKZUnpUpq7e0KG7RL5ZXbXzqujk+sOQMqdNb
mLrzoiJluM88hOCaN+sfmBIi8WyHN2nJs1s3ZPlw8QEGvqGpmN5mTKM3M4JWPyHxZJMvHH7LbIgq
rosrc3b37FhlfKaJVW661DAPIgrG0+RM38dYanQdCnEKlkTXQCveIlmDuqCOuSE0YLypSOkIanIp
O9h+IyP7zmTWhUWOgocK3GcphRrmUoHre3tD9Mx57BugYkn2bBkNmZZLAq/mUHNDM4Q3RpzbaGov
Rv+dBn13mzEZ2oAROcJ6G/ZG0KTPCP1PQUONuJy+OJkS3jCC17sxhOrdIK3bJBPsCGrj6tlcbnBI
b0horW7CoPoCo+itwQd+EKV5BexsPBhSjgcbmuoAl/ZWi5FUjmb+tZDNxbCg0ndOeDeQs3UHLNVr
Rf5AckT53Q65tFtXavv2x0LM1mai9XAuVO06mkJ7nES0n5wqvRtYY8I8m7oDwxL17SEaiBCKcNKi
1ztYMaV/8KTMLarc9RNmJmcU79MllJSqZsdt70Lyz/5hRm//ZVVhW8LUTS6GtivQG/42DvckU3LU
GfLNIj7GS6OJWVyOL8txJWMoM6Bbx6k5INudRpZ7tUlCgCeWCLcRwYx7K56/5mNs7rMU4HxiAh5/
oephb8Bkucc0WSpUrJy4nN+QEIkZBBQeQ1x4wZuxSa1iIP0lsDaajk06HCZnK8IJfH8+TDdq+5Jm
xUFH9PkAIqAkQLCQFxgk5i4pxfeVmoNrZE92iX40R3pA4MvSz3nbZ1usY1xFZMQyhPca8tjc4YnR
9pgH8IaGcXkegGqlS95n0TbyUSaa8Ob+KafzBXdtTHy1AKEUzcXb6KA0ssa+24cBDaV0OYSDJr72
ST9dYsu86+aqeV/D/J9fqHHtSpH7WoIVQwzW/fbf/34qc/793+U1//OcX1/x35f4Kx3J8nv3t8/a
v5XX1/yt/f1Jv2yZd//x6bav3esv//GLLu6me/nWTA9vrcy6/9Dvlmf+/z74X2/rVp6m6u3ff7x+
y+NiG7ddE3/t/vjx0KLLNylt/Om6srzBj0eXb/DvP7zXLP5eNkQO/PVVb69t9+8/aEUZ/xJgzGxM
/IZumgYrWFCB60Oa8S+D2jQLV4vVIdr/P/6rKJsuAtOn/UsFgEZhBWou0xKVSlBLcCkP6dq/WHE7
BpcugpTxC4g//rMDfuD/3n+5/x0HqP067SEFhvfWoApAg1F1in7mr9MeXLllVTPKXPH9ub4o1V21
OHp6tRr3YRX1H0oDQ7M0YmdbxybXLGJnN6KLKyIj5GMfcNTkavY1zEuUc26EZ7y4xla0rSPwf4uS
TgW/HBjTCyEGzAmarD+OrnHAD/hhWOyMRYKd0e0ca/enH+LHF/0z59Bcrt8/HRXrF0OvTF3CNlTm
/tZy/f+TXtkopip1I0lQlKbn+8FNPK0zvs7ENByiLixuWCNGW6x/yGbwPXvU9ZybZhgFyXDGW0fX
/eyO/e1K3NDEct5D4Nw5Wm9dGhr96tDIOzvGUeca+IXESBW0ITvnQqLjt5559gHQ8UNpS/Fk52XD
LLcFmppUSEidottb9F26MhrODcUDrr+drxT1QH5RAZxY4hxPOyJ0R7u199NE85OJV3DWQR0HCpq2
dmmgyxHzmmsb0RkPXKEwVaNZ/EgDQj8UhOGSedvE/7BPf8Pyve9TCgF4VBBWq3/RgBuxHTkWocvX
cGbh1Mso3rm9If2ws8MnVPGeSSTIaVW36bES74sqeenK4ZuzELwgkmsAcqhKB6l629MgOXRlJ/3C
QhteJ/j1GvMxsQjPFmGzYUdrJEAgim9o3IdZhyIos4ZNX/XFORxVPzSYGmJNnKlvqcNTWpKghtDm
ccwiXARZSgAbCGqy3rS8JHWba14NeWrLSUcSSulkYDSCrSqB8W1rgW5+0gbxpNvsS3e+cyIrf57o
q/Z2Pmw7s4ouqShvp16e6P6kXjzN3SHSzIc0duZDEgFo0zpQ3bK+0fXsMc6t4fTzpndjJixTEv/T
uvavJy9taNXmKLc4h6mX/HqM2xNrFaXK2ivduzScqfYjoWTXJQqJcjLYJAG4vd4wrcvIwn2fNpFv
BVxPtYi6YZOAMTOvsjPUm7grfDLW9m63xY6lPv/9ufjrAtdUYRfZwrF1rE3qcrMU8f50KpoqvKyK
SedVhS96SlLzgqzN9M1oiLdyQnj592/3GzTn/f1clQU9jS/h4qz+9f0qjv+5bqLyukUqEN0qhCB0
kEyouZi+aIRxxfZX+LE+u481J9RGZaJjuRAvXRV7pDTUB/tBn9zwudPV/KgOOsOZ/SWp5SbrYuUZ
MCRyhyao9mWgEiWzUIDKOYc0o9kIwwjR+IcKwTpW/XksY+9RQjQ1lFGWtVxNfv1Ctq3jYEWjRcSy
/mJDFTwTYFYsQHRSvMA3e6GVqj7tgx6RSaXc6IxE52ZmIZVY9UOMl3wLRdzvBC/SJ0ZDcB13601q
uG8CNcpRjzkFJ4DilHHmkHj5ooMR0ew02TCyC76dXczDbiBoJAnqAdJOA0k478VpVnRxUuPa2KG9
y66UWeDlU1766GL6pCl+mjCc0uWRNnPlzJHbvKOuQm+87yk2UaNHPGymIGeHzBOdq9LloxmASlX3
FHTK3ZJZqjQqxTShLWXamDhCJxCbaiLaLrSy9hyUxbCpjK74h5qAucw1f9vvzEY1QVVAM5ae8q/7
XbWoEpvENF0mso+WRHGhmMO9YzafBmQm56hPNG9ANLPVoukb4L3kTc8FDrVyeK1TQmYbmum35Pmq
x3RQcPtodvCQTAp04eW5pMPBNZm+sVy8GkvEs2YlGL4dSDjORLYVQRZ3hB+mrLsyRqLCMl4NEdgb
t3pgwUjkRdO6/tTPtqfV011S5cPNnM4UIg0S/sJCPA5aauywFBkH6tq9N9dqcUB6Ue8KYzQOMZoL
RSE5ZKSnCYe5WAB2KMaC5nOfEtSU6RVZ4vY9Dtrxo9Oa+JD/iWtGjX45dH/ZxbpB1cW23KWJtNh1
ft3FSI5itYk6/dLlAfmeIhNnF3DPWW1Htd6An95ns+Uc1gfWmxGQtuIpy3MaNAf17udrRKB8rZj9
/umuPz3FtNGoYHLjhT+31rc5Oa7U14B4LttdH8al/p8/3585W4ri0UYx0NSw/l7vVIYmPyoawvuf
L1wfeH/L9QNGFDR3rmE8v9+nr5/g55tDpODHCGypHpGTYpD7X77Tz2f/2K74lofOdHr/DP/zZX77
Wu+faX3O+5vKKr9NxFag6tyvC89y2dPrEwKDkJL3Pb8+st5M6+5f/zQ4ZdP6GnGN34tezH7QhjeK
HpxjobkHgFOQMy+Y6Ikbd0cdKlEV7LpeAiZhHvuMX/Q7pOaUfJcPkzJ870tDHGUKvsGYv6tjZ22h
yz91afSajd1MRsb4pVpADYnsE2/AcU+i9Fm6avUhkPY1aTUM260V7uem+KjFTFfxWV4KqfpxI8I9
XTm86shwJPDYXVIovq4F+iYKSmtDmESxCWumCVDsr5o2lNgv7wfymLyQYnecwcGA6YrYAVPf3AUK
NWJjEzqkGmhBg5VTRdFZMIzKnm3Ejl16avLG7Gz2amUGmhGfaEZ57aBZH7FkXq34W5301x630yXW
lSM/W7dLrQbRmHYrw4VJnLAwVbsClqDVTVuALvuc02BbuE681/TygVhxLkhWv+P0fTGyFyeneGJO
QBjj3vFM9Ef72ogqLzGgxC/5xLFTJWzM8SqFcO80rW7KtLb8No7IdDPEpxkqLYC7U0rqQRi20VmB
urjBW+SjrKJGazV+WzTaDQaImrvTT2mgbqK2Tz2Rjd8Ss3rUjEbCodMekrC5uDVVrNnNH+bQYAe3
1R7pdbTPQAsVwVPgVsEWt4lXIrgsZP8V68O2oUKx7wSYkBGRGsFAL2lXeUFZ6ftu6QpFZHs7beON
ilUsxABxLvEVaGLLoBIDCzwoNU3vyLJOXLHPqVSaLaYX5AlOszVTwX6w+fWS8WtcZw+5XSgXzWGU
LA39UNnjLhSKepzsut2Cr0i8wiHRPuhuclnSB+5NHAwE2xqzFzdhdyA5hMt7VN/U5rS3pj44yjrB
nZIW7OlunhZ3rrbRWmRus0yY3eQMxan9QdTYo2ctLDZ4ufIMzKWitdK35xKNgq6OaKuJXrMVbZMP
yuTN2vjdHtJTNj4bZvLNKuUOhXrvm0YCD79sbhzTPpVqCmlkqJ1dPUg/0fovuh0B2DUzT4kfOq7z
aAPFTVGnj726AdRJ7cagDScw9mwotQeKOINvQXIS1bdDZXhVJAlGaPu7prYaMqP6D7Na4kGrYHuV
loU3t7oqpiaJocXCHLdiuNihu+triPtuIHxSzZ/0vtrTaw63bVnB2FWNctvFqLenscAmS5aul8zZ
txnlP435bvDHzpsrxEwVqnJm3f2VkI0UoIyKfxex5SJRUScLcxWwLIuYXXDCKORSJzwNYtoViQ1t
OrxlwMpO9LmfJ9xgrOxARReafppQIvtga09IfUzPsCHRxlZ4b4BK4dRK/Ch4zS2FrFUmGzvC1nes
1ruTOlU7B5zQtX+yE4KqIIqoDIhwEYvAm5EgYC2Ug2+OyVW2hublkrpgYrZPNfXsnZgFtd1y2IxL
jWksqsPM/BKTJzBMMe+SxP0wWGGCZrCk00wiVKfVnzmGajLfHeegpyiezJxQsHqYKfjU5mfFYf/R
O039qkq1nbGIGnIJuI2Ac+qgjU9VTJBAa6DgcnFXWQVSJzLLPU2psT+5ztvQ4g7mExagE+0zy6Ev
JoW0ctnTsWnNvuFQxI11Rj8rRE9u7FmKjV41E/RkgCaLk8tYo2GkCq4yQELxLxGSqNNknLGCEQXH
qmhOjOQ+w8Dda1N716rJlurgUaIC5wfQm71lVem2Am6NLcx1wTPhcuuS0pNd+gKHH1i05rWWlXpZ
9zFq0yMSRWfT2Is/a0wJ+pLdFUt8WSvacQzINE4qq/WHeRTbyLrvZs3x9YlFI+jLczNVBFO7NrGr
GT7bjAIcoNeNXdfKub9Fmaydc4DFbmc+xmq2DxkPvahJ4cEE+bzRaEYWQbba10hhIUw4yIICge6L
dPsbTeLOJ0/2yQTfbQf8wjPNVaePAI8HRAG0SNW02i75cmPt4fwdd73+ygnW7zPAL0SAISJpCPiB
YrOPmFUTR1l4eEvFdkzDfY4Qe8SpsJ0aCYgy4b+NXT3XqfqwqaDtFqAIEXwi4HBxGCq69ampR+LH
Or/K570MNLnDDbCrS2AhoJ6hNkZZuhuggm6MWCGmp0Vzq4wTURFO4ZMldUR8zgxa1x+Fgr0iJmtm
U2FDw9zfPUlFV5jZkLZMtdXeuZ2LUJ9GAoWJOzsZH5N+Xvx3F7UP3mSRvgnZRvRKxoM5z7mHKOCT
WohiIyKU17EBfQkzgrlJRnkh5rfZQo3CNCvp+JrFR6upGKQ5yME8IY5rFjuNWR9RFbdug0PxFFe6
8XWI3QNdFPFJM5Xed1VjOPehq1wLWKHe+oz1Zv1vOi/+MSsaz4E502xeXra8Hgek+dUJee9+npWH
bqSeDoTZ3odpiFKoU7+v22iJflXKXn6suZ7uDNC+J9x+ComZWeHNyzYK577Ps+6LlaSQMKgrE71X
tjeZ1IOt7jbK5z5v/HVb9gwvnFR0515TxpLOV5bvUSqU5wQQ44YO46utVLA6UKBb1CQ/KYbAqqmR
HkXZZbgoajRuaZjmLwoV/vWp7PpsI9OQ8kjUT6zeBhyCM+kujcGh+761/pJMbfZVs1G4ZdBrbikY
d7DWlH4nKLV8CCr3k7m8L7ZKQnjs6BMKpBYNQxgRNtuZlzDlklEZLsSsEJgnwXzfRrsmvF7W1KP7
5jyyavanoHcPfS/EvSqDJXOSp6nGR92ojC9Tq6iejg/oFhWFOJltRzCA2sTPtuY8r880MdMmeaR9
lKEz+jGKwXOutOF10boaxVa4vfJS5GjoarP55oQx6T6Wnjy6TaPstYlIWLuzlHsgNGCJlu9ioOhC
wtx+GUvXIJ/QiW6lXbonawrSHcTFjhW887TuIJHVd1yu6o+Z2eo+5wFpaWndXE0bAGOpas1ruYhW
l61WFi1ooyzNhwrTFjFLNEMKGdcPmb4YTpenuMx2aZQEr4qJ6NURinF1dSs9k9Wn+DWU0efAjR7X
p5J6/jAkS9mARCO/qczynHPcXRs9V5iqSeO1y9wfO9Khz1nMRf8ggrk9OKQgHMTQkTBT9uCVljce
kPAC63DJA2MbZptbaxTVTavijugmJAKRmpdfB+MjSaTaa0888bbuG3XxhHfgAllUr08olDOOm+xL
EnfkpSgNLg7i/64Tn9ELJr346pasLwfxBdpmtTWMobxMxqBf+lKQULO8Re6NPQecaomEFOwO2K5l
t5dBYlhEV2N/cYbN+0dpJNXVDj+iQ/39Iir0kTkqoa3d6tlN0B/WZzHlM72O97qWo6IjfeUJqps4
r5PysH4esu1VQoti9ZpmRnfjtqa+RWjQvpLt8/5GeTT3Xlm6wXWqSFBWa9vdFp3pvNj8WOubUIfA
iuXk9S2DJ5k7xG/4HaFdLzTs37+16ZKPxKJT3GYsp88dNHY/YsT7DDzp/Wu3DdZgdlB0B+siP+fL
0LQs7kkILnkqO2bu+Hk0N2jv0lB3TnOmav5kZNFndIa79bsEGA03Wmkd4kSJWRvU86mPUWpwME2f
ktHYr9vp0KFDg7PSe3NqwGBxzd1ZlpJ86sMC1xW/Eeo+JAlJM963mkI8tTNDD0k4vZgeoNvhGWmI
YijmlLifca1jo1NHmlWWJ+G/PCPg88xxHl9jJ3W3pjrF59ostQeSfL4OSjq+cvKo1AOs4NaJmO2r
ESUNe3kBipUb6pLmh0zTgwO0EFixkTa8iPa8vlAzk9HvqGucuJ5nvq5G7c5yig/rgxWZfRRQgW4N
ptNdx8rM37eapPPDMKjyCaG9dURgZMB/A01H70xjLHwlryffSTVCgZGpoMMo8K0fX7Vwx1HW0nG8
BuOtyGJzs37Mvh/xGtvpo2x1/RSXyADX+4uoYhHZQeyYSmYnBeYWgIja82wbh/UjlvoUwomfxE2C
ue4OFVz3vkUrdWLmeplzHyeWdu4nxup1kwDkFlB29MkZO/C8SjPvVddKP6mxsV032Y/RBBQkFgjs
m+C+m5YUK4tFmgIG6Q5OI+EkbS3QX8U6uUMDnvvlu49VdKTMMz+Xhcn6TKBOw+I+f65UpvZymu9o
c8iNZQSpT+ayhvfQyB+lo3x+/1SQlMmuLIdblcBh7D/0BdYHWoySaWgXH/rZqo6dm7LGHWX62uGi
Xn55OQ+mX4MHOkZZiX1NC6gRa+XD+95pJQ77sCL8By/XFftV9L7VRsgPIMmDR1sM2WnUs+H9B8yU
M6Ca/sUJa7nT9YJDZiytD04TszzlSyqg5Lz1EJMh4rP1sJsAkbxoyV7Voq9jz6U7FOl4cg2t8XWu
7VgP7Q1GC0KMZVYd0cu/KAKJXK6b9QUeDlOTAv21tfDaq9SCKGJPMyNhz1VVQhk1ofbbeofQisWq
MMQeRRFiRBfVBDM/5zbp5ocF3XIpXfhL5IKBXMYH38xfLDgSEIww3euDZXp9i5HHHa1pS/vlxXZI
vW8FYes5tvYPpeMeY5hzG+QD+mnsnUNTsAaM7Q6Dmc6qOjQgkwC59MWs9Y9KZrxQxsAb5pjPkhAk
T9P6/iCtTttFNudoa1boQvtGnghcr89BbVfvNyGcsI1NPWn50YqT7cR2yvHEn6Np5ifZE8E11iD4
4iA//bz/9+etT15vdJH/eO0ojQhVKrnvy+bWDazPmHtInKxU2PzPOxnGXXIDTGMjjQRMNgap8pSS
V7gxKtvrlZZygdNOF7ZVeqOlZH6fku5so9eIY1ZAkdLN+9LpnuPoU06Hiwlxnm0bq69OrTSqU73c
pFJlrkvcNPE/6XASQTuchi5m56rYB5yZ0BN2EQ6vV7tTp6Piiu5UNhkcLIQWfi8xg9F5TLDS3NqG
tN6f0E9pd0rLrsOzzc36V3pWKU4d9FF7TLPBM3HgnTr1rVQUvlCE7/u03kxujfTFRQIfDtrOHTo/
kvnkx3X/KW7D8mzHLAACcL42njiAGbe5rd/YYdPu193DWdb6Woq3pEybYGMpLBiSugdWyZejOlqd
4EPmasXIQfToqTO+pB1bVVip7Ao7/oCZim233ZOaRKPXpryA/Er2lVDVGc+yuIlFqezW+9ZHi5Yp
uqVX20hO6bYYKdLbTQ3w394yUQirjsTr5XeL9MTdlhWruDLL+cZzohBWY+2Zjj21KXfrxFZHeUCc
gIZuMom3+aIPQqbtiyJvT44j21M16e2pDLnwlgUi+sCSwSlIo3RL9cp8Pz7et242XXla3zePhesl
I6jZyOiOIkgOLS3DwywkoakMVbRY1IzFspTIrSg5JDG5X+ZsKx6+V2LCu+ZeGoXcqxGN1ERm415r
7RtLmZocPTj+CLrQNERwb+/mZniOjXhnl7VzKEMXxz6BP50ZnyI1aU4IF0Ew9iNFyD62PNMZEfAs
vb2qKhl/E23yRaRbJ2UMvg5tC0ogIAAUegTtNZ2YnqKCA2cRllKHW20cnvvlFFKXU6ZV6h9/NXTO
KPErQ7FDE9n7pB3Ph6LRSfB2rUuQ3UDXsu+Uso7Os5YxP0wq5yjZyIWco97LYCbumlphnZ6Yhp/Y
cbKNMTXtA7s54GZDlhWAttT6dNqbond9nVw4Uuvn5BjO/XNnyvncJWBRi9aoHuapTrfxFFoXE6He
LtEVVL4SNyJNSHsXlIF+WlhmZGl3G3camVuMAUtjLg2eOyk43vSyuHWkuStqCsSQS7Ao1PFGnZ5C
8HN3KWI5X8+y0jfVbH7A4QXIvNSrUyOp2aZREp/ERIcjMWuoOYMQhyoHvBsZLkyFyt5Zc8BwYptE
cMu6zPatnp4Tlsin9SYf9Tu3VQXLWe3GWQawKGG4+3mDoa7whtJt+DrK1zCNP6iu03lMwLAMlfLZ
IpEZqzzNBgoitlq3uPo45e3+xXRS4kVBHUa6Vp/s1mQJ7iSHiPgR4dfM/Dmve2S7UcoO0kSzH3Sg
Wt2knX7elBYagblBRark5Zcgyt1NUU6FF1nO++cfWs6Asc/0jcTNua3iRJ7WG0pO8hTbz27Zj8eW
ExS+T3IbFxk6RDRGp/Uu/FQ//urdBB2GTQa8wgmYjSOq+1BwGsbLDXJbxVeBdBPSEO2p1tzlIlY5
E8Nqm8kgoRzcRhnW++U4t0nSZDRU3Kk/mYrudRirjwO8ybMJdC9NSndDCg6TI5vLaJ258v1m/a+K
hiVDocAjKuVzqxxKlO18k/Um1xVzGxTFUuzC3b8a9quQnKgcSxWCWXLEirm8lr365DYMhFHAR1hv
HNX+8Rcsnh9/sTEdvyK9/JTw3lMHse20/mWMwZ//uz6gVvY2T6zqENZWeVpvdDfmulJDTzUICI3g
dp/Wm7xmHAuYsb3/d73PSRU66xEmQaVum1Og91wM0PNuIscGLqVbH2RozbRA9QlbNS9NNYYS4tlh
KeX16EFkGbF6s5JcHEh4L0BSjXmYb+m6URp1GNs1daAMTQsU4fZQPhv9TKHGUO+DrtCZS1TIxUQW
bbqJ8SJcerBKh5s+a5ZGKftqvbGYrcMdiKHRLrtE5ile4Qz157gcFes3SRvOoYDluqocQI5hE47T
VxXm+9nsw209ieEgl3FqHbYkZ+e2pGZIIyS4o7wmwRjpmR9Gw3gyDQOyUV4GdAOGAg2/q56SJA+P
adt6LJEYtHObUw3jMaj79f+uTKALyAyZdFJsVapqnoEYL6/d6iSbws/0gGtxpHGwS03PgGiFxY4s
t6cs1MrTtJwr63Cw/vXbfaHFgeh2NR1XjgvZla4P7GC4wDBJQD80kbdYRG/oFRI8LZwSMIHjbGAG
jHs7Vzu6uyzGNDgnaZHWO3VMnFtM4DvJMveVHgxuUtcwKUxDCMiDYDgOtXJT05NGEh0TvAdJeZPr
4cGy5/RGR8VzCup2F49R/eLm2iWmxYqyrxnPTo9NH/Cb6Y4IZGf3WqAxKHWFyD9yHLY6eRlcjVwV
M59o91McTrdDXU2e1SnFFviGRoHQtWq/1aAVoUqIqMVq5o0wAU6lVnSHESDH9QJhYBthdvKrZFmu
2OYVxctwD2Fe9UenVrd9Ngz3tmmyjBJqcIj+H3vnseW2sqXpJ8JteDMl6JlMb5SaYKWOjuC9x9PX
F0FJzNI9t7trXhOsiIAhQQJh9v6NjUb6ohT3eVMQJbaN+8BFmUn3SN1AoFg5BF++aJ7ZrXLstVZJ
Mum+lQ6QqcCJrTRos1tbz9IbpwqRE4hcfT3kofecDcn3Rg2qs6wRi2cKWNKpZLiU+q1nmW+TkBBV
HO1rj4/8BoM30Bd6Hr9NZr2R7U41kEXQIw25hrR5bXKEwcrEevTG8r2ZQ33tpQYxpRpden0GAKMv
1nOlWs2bSZ7/UMVatu4RcnwrtcVaTyEquHKvm6p+bWWwsCuv2LZ5iIRypkXKQS0Zm51hbt4cOzgy
nfe+1YgsMntaNilEvp2qdhGhnG2cj9Njd5vaSXsnNwakZcATk3dI6hSkRFVqH53SAB7IreewD3oW
Bkw8Wiub73vS7aw9XutOcV9hvcZ7xOHPJFL6jVJG+n0oSjN2Xpsonsp9Yxa8OlaXHtvUnB8ifDt8
3cLfcF7mcg32q+OnRhJnypJ5NSQqMDfca45YPZZ+1s/NQcXea98W2d+QxNVVX1TVqzek5DbilmCb
uShr3QB0hlPtsGXe0KH5ncbfhvDJS4d9WBnq6+TGx3YSvH5I18+OPmWHAuS0D4KLeDJszVax+BIO
w4hmT2Dk2gXY39Rhi5BNGzvNglWWpAyFXocDS533p0krg7+NFIx82wIl2sDEP4zYGrw2JDgQoM3u
zCUB9DUZt7ZXPJKZ0p/jyOie7ZiuAXJ1jNPloZn69q7gLmxnzvcdPjjwsHnTMTXBzgF62Eyqa+Yc
/jWGugK8dNafDb05y5rmANpT1JrMjYOQjoGmiIFh+t1emZCtQxh01yxl/m0UVJxgSMLbIZve66ma
b0iLEvtGQOuAgw++3WKzDMuNlRBHv6jvserzddTZMW3MunuwT34PtGKlNc24jgN7fjCspToMcKVW
gYHuQAlYpJhJaOsBc89A8P51gpWrCG1Dp9Kib27LVCJoVuS1sS1AbWw9ta11DLAzfkYY6N7C/utr
KEIJhCqrGxJEve/knr2tUksl9THPf7kZqnRLtLx7WGtsYMjm69A1+jWqdphhmnP31OXozPX1Ev+F
I+XarRz7byWpp3SrDGO4Y3rmHssKxxWDABcAyHCLJEd+HHvVe+hnUPjW9KbhX/ZSW2pMApGBQI9U
/cUK6p9VuZcMJ0lSi6liCV7/yZ7onKfZ/GIaaAniJQtkRVTrZvoyNIicwLX50VrqcjsgfRsOXnY3
AwY4uQha0W0QAbbsPL0japn7dhOSK41n4iaEd1X7Ly8nfQ/EI3o2AxIBZEnmfai6zuOioQnVJGW9
Mo1lfC52MPrMH2o3fCtJJr8VxTysAe/kd1nILCn2CmWVA6Xe5XOakGxotmATkxcznt7hwycr3g/3
Q4c6U7t6/fdol6RmAiw7lnJP8AfyS5vi64HR5gbADCFSKw0wAA3b4+zY9jOm4+EmYUawU5xFX4cO
poLGNIx3caa9Z3G4HMyl7c74oq013AhfK3r2PDFfBtsen3Le+cIwu7tYCQtfmV0NS9nY5N9wy02j
pvm6b/vuCO/DOlVD91TW2bNWG90mMZavGQ4hCMLorGvaLn5sFXx3oMcp+3CphjfO+ZI2KAN1NS9G
Q6rYr50lwDaF+NbsoToZmqb7tpSTuzLRJGoN+4tBhj8vDlOtandG3cKTj9QtxlU9AdMIbdSwQuYY
+UPLHuFDD7BaGV/LjdKl1ibSicsYWHzfkRVmwTjok2+mQbcpC915amaUsNqysI9YEZPTs0rniIlG
eCB6tOyMzDonqRq9RxjKYPmsfIs07MGGZGLtGs7KeqZH/qudvpvTSA52NKozQvKlXzSDdtsm/euk
YPHolrl1k/Tt1wbNlacsrKpjIOKbtttYH+77hJPErkXS8HnUIBR4Xa7hLoZdFb1pxsy3QOtqcT4S
3ImVqMSr0LZ1DCr08KDpduG3Cer97UJgzi3r7jCghbNKYIAfws7NdqRFGMTUEPbB1BFXiKEuS6c8
sxdeGaZyTgBpb8gXVyiHI04DuVb3f/6DnY4GUKhDq2ynteul7Qe6XFvQyMrOGqPsgO4iv4pqPNVp
bBzUNKtOyHOZB01r18ZgTY/RMim3WjfsZM2yh4AEa9Ke26IDAgLBZkVya41WiPE9XcrvjaWZ25x/
fxO28cQywvkYgcQuq5SpmO8UUX3bdSQy6np5aSeAFxqive/e8FJEiGvZozsDqGyVs6Ga+WmehcFZ
pZ7afPm1acqdo/Sob3X3YxIALFQMphbxMp2Ucr7JIi15iZXZOSnA5y7yeVJdj7dyBvytle0KzNbf
k5XhdBaZy540VfKU5Yemad1jM9vOMVSVpxY5l33RtkRIbX25LYv0XFgsxVq0ovwl6KIt3Kplq0e1
vpKL6Tbvu1OQ6YdxbL2nTMNNaIjj+z4H9jDZXntLF+WU7i1+2fmqEncI/kk51wETrHrcJONLjjzM
meCFe9t2DqLF9WC9NlG0yzFCXk0BfEGSxtV6qdtyExec21m1d+RyL6k6vsUsql71CcpvMBYbTGqq
d5F5/IijulibyWhv5nZmhpaTQOBusrOJkusK1pZ3VMa521lV8RcR3rsui/WHMQ3dLbTDZF21ibrr
XQuWOtobq85uj5Cl21dbJZYe5pGPLZl2O7RFudLjenrAvPibWuW2WMKPD0Ds85PJ1N4PIi1eh2WL
2Hkj7jx4CZEzZ9DOor8CMaNUpj2C+vqmjE2/hGlo1M6qQYAEQaJug/5qtCFelAEP0uL7ZRD5+0BZ
q/rSvyhBssnbMmaoC4goLWWIhq89oqyYJjdWazyZDlkWO0YNQFdiPDQAYe9DD9OZjNwHKfz2Ix9J
AvVN/oMYDVk1zclvRrwmjrodP9YoIK3hkpV7yx1GvzDosBfbyk5mXs4r5Cecg4Kt4L51oYEFaALS
wyrjghMUdDszMteVU2ZvMPUIsRCvLzr0FAnmet9UBgvEsfKnyknuGqdV1yZqanexbnS7CirbaS5j
BIu00N5pJflUvSeXZSNnUtYhyds8O02OhjNzxxgWh1+s0Bn5wgGob2WNYFZ7RnBvc7FplY6temLh
l4o05DZAfa7itiV9MOyWDnxD+FAlqbbhq2cbAljaY14n6iMvcDOt0o7MqImA0Ww2NxIqnhdRs1Fi
/MDtZdDoV6JgF1XqsGP8ABbVo2Fh1F2DzyajfNnMhxAA/o4ZR7DSPD2DyJQ1PiJAzalxp+bEWvlW
scFkBd34MjXZuU5748DcBENeUyfMhx/GiWkWo1v7HnV1cj/1Vn1S8VrJIj1FZTrrGOFMTMljRuU0
U3GVyrKdmeNqq8XBQVNz5R5BOG01DbzKGdGwtyYlR1n0r124jbM4v+3QFrtVcDc4YOl4L5vyVANO
m+u+XiEPXukYvMeq8zyonQa81Hsb4sZ+iOu3YdpNhE4ekxh9PTTq9N0wlcLsJd242GeeHG3fRSUv
DA7Jg9EUkHeZ6uTWTidd8RWJtnGVlNZXy0YpK6mEknme29/UWvONMgyf0hkOJSYPOVL2X5N+8La1
ZRf7Luymtw5cUlJMnp/jmHWQ1uWpxQNL+mOPyXULs9BCv07PDdwGguKJX4OgFPyjE0iYVTh/63qx
3DW+QowMQWoEwX7EYOgYx+nNPDDPKRvXQVC0bD46YMUoTxdA7Bz9hKzIAvGDXyKZYSFDPIFKCZ6C
BJMzvTFnAUgZNI+9aax1YWvHGgLb5QLLa7u0m71FAEPEDsKz3MQT5stWoaH4gGJCY3bOs9ykhHZn
vVmNsbDXQmtmWydhsosNRLFDG177qCAiF/XZuQ0Yjs0CBIwG426PuLF6TAO0KtByqb4SqbrvjOCL
Yil71uIDUyu6gqRn+er2bnZbfNVnurukx3HdtN1y25LOAZCSKcC2hmwHHRHLMtI+zx2aMlLAeqiV
FaMUjm4V4gm2YrJWj/NnxUvLk0q0NgmBbncsaDxEJY5x3+JHUzXVSVdSFiqhCoZ8NI1DB2iv6DTt
PLcsM8vMqZmboOMLyNbimWTdNo3ZA/6B3TkZvJvQniKWlCUgM6zj3hVALQ7aIm9dVedHlcC31/Ki
pYNxNNOY2bVLjoogpvfotp3vZeHX1nC81x7NYMzaKw2MaBm8Lkh3bV9Z5ONzOmTFHQCTzeDo4020
09QyvAujOn2xong9aOp4rnWRDcSJ8a4JTedQu8UXrYm0O3AsJwh39cHo7eLFgZFbTHVCQqYON/E8
VQQrUKSc5mOHVZGrB8/Iso7P+pKyDEm/k8fqzooVtg+sgJHhDbxgPQUK4YW8LCH7JDXC6yRe1XY0
wGb1pCDUzkGjy4n3aTk3KzqPbN91XsMEg43dorCDRO0JZlB+Y6VNsmcOpMGhngiflRbp4VG1nqMO
85TCzD88BJIAfwFIacKnylgyf+jT8r2oQhI4jvW3QZrdLryKiajFLN7ydnXhJsfcKrUzYSr1nJNq
OQPH645jo9x0QniMsNS7MwCsrbsoPpVh8NYRE96TwSPcx/KdmPN93EBjqo38Oej0/sFQIN7mBVl6
5qG52qgfPZYpq0whZ9xrKuA2sqYHvB4IGdW58aq6aL/Gs0L4P7X0V90GLjDNTvY05hqherf9Hi/Z
i1MB0xmEzqsztfiwE9rYEtdrND24abXBfcqd6oyb4IaglXWcSoJkczPvY4uebkXQg9kbjl9bnajO
3TSoIWuC9s1GwONONkVR626Kcqj2yK8TM2TUzGI12DCspn4n9JcGYJY3iOv9ZRLS8steecvrBbGn
vh7vY8To7zWsL7ceFEAyNz0gIrLJCQpYuwzbildWfLdQlZBTift0Tz4GljbAyz3Zd4PIR2jfJHp9
5wCB6FwdZi10rceOeAaMRuXF6bvt0lrmFmpasjXQrTvbfXwC4Fw92hYvU6GUa10xEVv0MpIiM8HJ
gqAqZkaRt4PbqK+VrHzRl4yXb8nva5gpG9P06GNd7cWO43ofhmizjVoJlmFGSj7tASM2MT4agud7
FQmI0RE5pgUav/RT1UeeK/ZJbhTE9/0YXiAhFy9bA8cmjFDWT4D9tQenLzG1ibNsVYUZ1h0N61AA
EDGz9sk1H+aE3EHTPSRiU+erWjFBIDm1ve7Iqq41FE5HNX3XCrP351kbNvYsVMOYrRDqRrydfF4C
5gaNfiPH9I9ctLbJ3Bp596nS71DkzXzYft1+UAgbzqMy7toZ37aGSCoEnsI9FmPkbrW4fuptxz0R
0nZPXhglqOYsNXqtJbZ2aVvexEqxPOE+Z4p+N9RidzfkY/MMNISFfNvpvtK1KJoBMzHnaFlX41Qd
rQywhu22OcoC0dGrBAqm+GgD1CjnQYJB5/5ujHkxA/XFQPr7HKRAr9JaVw6KFj7Oi+LcTmVvP88d
73sMUeyyrh6iefHJSBOjBgPXNV9xJFneJ5s1qIXf8VZWAYjc2OUCRpwQwUoti+ioT5p5VxlzDbx0
QR/Qqr4YbWfcj+P3cdT6+6UNoTKUoIF6QrBn1pLbVHNK6FSotR4zr167oEvQxg/eEhNLo3TEYU6P
+3teNDL5ujqsgx68qN0Ezg6dUQedvUowyJfjONToyA4igY3FxWmSGwSdi75GAy6MsOICzrMHb3u0
U129zce4Wzdj8ZrrI8LYhWu82/WyzxfDfsAFzwUkdSjRBPxuhiG44j6ZHkenvmF24O3HWAVui3LA
C+lA7zYWcHLXaI5Ww9zaNT3zEet1kNrE9FIjOuaEo5okWDlBAhbSqPpdMU/k+HUEueqQJU+MtnYy
4i0VRsNBI6BydHCWMEzdewQ3naBeGpl7WQXsNawdqLn3aHDdTFUBZm1okN50eVcMRT2DZi43REpt
f5gz9YzFmHrORp0ePWFI1IywfZr691zR40fdadunkikyMn/vha2qL7HNTxEqxc+SbFMGt1ktORKN
nQJ8EtLVk5F5Z8IowzuOQem2mgeATYjAFVPj2auwpMvQwCBBRu1JIYYzhkfpE1I801NctyNh9BQC
gA1guR/z5s5CMBAFa/yvlnawXkwXsOZc2t0XbonEWJyUH33nvjRh+BDzqiOYshBfVLv7foF+QpqF
ZXsX2AuSBZP7TbBk9cQBoR2F2SFTwTypBeAdonHI77dgp/XIPjpRNt0aKmSzKG4Fc6DMDpBssb1D
FfSYbjPDHG+SbCjWbtcHH52VgI2v7C9DYqF71dnfR4fIr9YjRFzqALDqTFUeCSFXvroU6TvAxbeQ
5OSpWLjEyGr8YHfAE0pPCR/oP4Hbp9D4MuBGxChJFWT1FD3JDfKw0G8WzznqI0rni+Mt67Fy4hu5
wR2+3dWR8SEjuDjYQbULw3XV93/rdJGHOrxH0k/bp8rU7xPir+TTB3cT2KSZDUXBt0hRgVejI+bE
dQKaXct3ILHqVR3kJHWHbiCflSos8EwC253T7dREIf5kKtbOJveFv7xa+yneg6s68lgCkZncu9/g
oHkPHQEuv83cfEc6oN3QpRk+EmHGSTNOlggP1yZCzZLD+r+KC/8PxQXHNmAP/59figb/rrgATrX5
+F5+1lu4nPNLb0FFOsFEwgnjZaiyqNNe9RZU718qL7sDvJK8n6fySb/0FjT0FggNcKbqCWL7J70F
+19QE3XM70iAGY6mev8TvQW+xh+ER9dxXQe2o0ME1aLD/EPfREUaSQ2wTDqRrgX4GNKJj21WH63f
pUtbNZWI5c0x4J5RluVR/7ZvCmDNsVyuUaTiKtfryarclBqYBd0Nx204eveER1kXtCwsosHpWOK4
xTFtI5gObdsidBO6mD6IRjjuPzcVcHqIEPKgpgCmKfjvxVEelf33Qz9d7nrM9UqyNIF/WDX9+I6A
ALiv3x/zx6eOEkF23S1Lfxxz+Wat4qir3JtioCu/vlehtW8qq6aNknWHymmGXRsUzREOc3NUEQBV
faLxnfBYp1VuHLv9b/UUtb/LniVS6Y4sJBbE2fLgDEr0UXuW5euB14tdj7wcLk789AH/tPuPtrBA
+bFN7bMgVPS2Wh2uV5IlwwNEqNYIdQsk2mSkNRZjv0Fp+OD+hKfJNp2wILlkEmkXzFpvIDy0eC1i
t+Inu/6Lf/ypslrI/98N9QUBXjAOnV0xKjWmW5GH56FDVBUngcmJN8AieGrlQ1jmqCo3WqVeDpRt
8pTLefKRhthhbLVOu5XP6Szb5O6cyWttRAQHxYdkI4zGPu7s1adzZVEfzXu7d8atrF0fflm9XFR8
QayrJ025lcATM9ZR37wCUeJRGw599lEIuM0cNugC53hD8U6wkaAaWTUFfIGAc+nHAkVDYC9q9rLY
kSAtQxwEtCgv1ghhEjVzDV4qselbQFIq//5aC/p477iwPkV7/PsINQ12etGoO5BB5TFAII3kfyrM
sn/XjaYknGcX7/oErk9ubIvfRZaMDMCfJjayircW1jOVC6GTI9yQsRBjzv1kCTgmSBa2bhwNgPic
vUSiSXBH6HQw3T4VjfhhssANMeOv12mZsVfiqHJZlOCqsZ6Gg5Vjm+1ZRKXUs7yxAsMG+gpxe67V
gxrMkCP0QeVDttQdPUc5OvSdJLH3iTlD9r9+fRSanLVeE5qyxbNbidvHHxOYh6jKDeY0P0sQ585u
y/LDEsidzqlYJOmLSXpRFb8RETGWfnNLup1fAQxgzbehJD9N7ZV5P5kOqnsNuhxCnCOBPkTGYK43
0+jE+crsp/EYxjVFSIJw2VIIjVmqO0cw9o6PuwDm6qxdFv/yvTSWNvxAPKElHHhffin5n5hKg6J7
q+9lk/yHrv9VsCWjxssXLHTyaZa/Vm0RIo8iqpn4znNSKn4TlCaQR8iicRAeJJBLgLu8qQ63o4nZ
Hh5iOwn1kvtkyWShqpuZoH0CQFJU8Eyy5E2Qn1YSt1RHSrvRjP67CzI0W3WRw3uSKjUPnijKOqZL
T5oQErcGcLfKYKD+L4sBJLejLLFEi3mYwhsJwdGKAhxVF078MAKrRyQdhBXIzpU98khbXvhFQupm
gauTpWvVXbxqYy7RD9nU9+G7O0z2Jip7HgkHFd2jm+XB1giXMw563VE2RWGn72K73JNsfavMjP7+
9826LHy52d/1SSUrpU9Ktb7e4eU2jajlqWtRZ686TT8QNApTbvB6l7Iq77cyq/poDgO0/ybYkYyd
fdUcYl/eubxdR8KbLiAn2VDWlW87o75PBHKpnxCb6fUk3Xx6XuXTUaYt7gIEGgHWisH/8gaLx9YT
zPDI0HbXJhOvQ2aq1lZvFHpgAUu8bsIli33Hihdf/islbhPbWh3uJUxyFNApiGPFBXWIwBtwSlkn
fyfWxUOygcXNiN8L8JfcqC74TKWuhy0ruhicreGtKx39fEc88wjfj8fcSaGd5uRJmqqYjrItKOav
GA0nRC0BlckN+j6ItpegNMcoR08Bq2Im5YyOE0znoyw5LjjAVZE206FxniAww3ErXNsv6wU8cZ7j
zyrBmZ5AaA4T4WZPnfJNqGqM3xJsJx/wS92su8AvPGACUaitbaKwPx/wRvyRcrPMLo31jBCJXnuW
Hy6Otvi6A+jcEM9zp6h5tiKj73Vl/Cfy7ApE6xpb20B17zeuFgPGJ9YiN2GovQEORX+j5GVXBS5V
bhyBxb+2yWq5FEimy6I8Ru6+VmWbkYQRbDj7JGv4MNE3y+MuRdn66TqXoquNAjU276GxK9umrW90
AdGeZnoGvZ2sg9o+lLot3J0cc21qOFRCtQ5Z54A+G4s8JZLPc5aJqWQnp0xaQa9hisZWFuV+OpU7
eLVIB2dC01PAnUcBd25ChW8pi7JRbqC6MIkUGwX4BYOGeNyu58jq8GBgAXm5iNwlW+WFZluMWam+
YCrc2hVTE1GPxUWuV4oCuNZ6bCEQwwQFZqrYXcr5jCwSDWIwFo2JKMlqmo/8Cdf6P+4G+MLnyCPl
SYBmeWOu15SnX6uX3X98WnI9x/KSctf11eUbyPM+fcvLgZdrODUkgTBwdXQIGPTLSQx6rQD8y3qg
m8M6DPAVlW1y04u91+riMmTKg2Xpeq6s9ksdHTNrJStm6DCwyqIKd5xlsLiUYorhVhYvrdfrXD+K
EVH1wywjZ/778+Qp/3Twpyted//xFeXJn64vrirbppiewo33GOUyExKvrdwsv0t/VKGKeT4DvAXC
loN1MbbVYrZx3ZgWbN7Amr/LJhXRIQI2Ymp2PeSPqtzxH9sgToOr71N1JY8z5Hzhj2tdPuUf9/do
lWExWwvvC/GNf9+o/O6yDe4tnZQsXo+Ruxsj+bXnerg8xtJC6zDUe68aDSJ/UNjFheVG/ngjbJzF
h8yVb5XUfqqqol0NWT+swfcyycO7+EwS29m2YpZmibmZI6d8sn7dXBqbQgtWiIvpDExiXnjdb4gz
L5eUF5F1ufvSKOvqDHBQK5bV6KISHcGUhUivEtoZiax3GVa4OPB0m7qJUWpBvhtAfgNIs64cB8NB
xWJyK4a9yVzGJ21q185ct/vBRLqg1xqV/op3icg+2GM5l1zkTBsfssV3myZezSTD8EHxzKO3qJAr
RSmqc9B2omTGg7NjqY8kHFDvVsyfPDmrSojQ+ZgXNP6MyqfqYw+m0//ncooHVrg+RkXGlCsW43co
NrIRDpDiD3prrghiPuoRpPgMcDKs98g9ggSadwPAjOMkNj2kpkNMvBAYVXdMxKpFlvKhPSQJcwYI
0iq0JTajEyzHFoPOTVha30yUlo8D2JFPG9lmM0NYGxrw9dFtYzK1gFTK1lAYKJYI40ZYb1qdfFka
193kcjh2xUgsNy2sfoLLb+TnuS35S1hiXiV/GFmSG7kjA+/vd0NQoCMG1+Cy0bNo3y7uNpB9Yyd7
5kWEH0bRPyeyKFvVIr6dzcTbzmM0HFG59Jg0x9xvSPrqz4M10VvL0+QeWcL9rjL4M1DkFPywXxsS
5J+rcodsw6WAtLU3Wbje1gMwSwgJdmIW/L8kRGTbdYcsTeKn8iZ0eUAM/fx/Zem6GcQzIP9z2Sar
nSaCPtf6pbT0D9ECgzi9rBbEBeUOebI8Lw6d2842NWyZBOdPDKzMDQu4Fb+qihwiI7nYa8X+WpKP
rodGcWGSUZk9KGFiNJUHZUa8i2PQZwNLVW8Bo7Wf5n44konkh0e/lMmRhppzipzBmgUGZkoORjgD
6YAbuSHV5ztd7+4ddYLFHQp6hdzgdjYyiTBdwAV9denAa6L7Pzsy2RORW502FRlMgMrufMywViCR
Oh4NsUSDqAP373e1X8woB8f3a7csyWPk0bJaBWq2/99g7f+PPK5h2sLM4D9Ha1+6j+hzpPbnCb9D
tcRjLVRsXdXWLMxRkK/8JY2Lai6hWmRGNRUHElWo5v4K1RLfBRmJYi0EagSiTQK87U9pXOdfKFuo
+L1pDmq6mm79T0K1OiH7P2O1Jm4AqmGiMkFGSoamPwtXlnUZRyVK42dbU8hlpDK4JRZkn4q20wtP
PPEeX4rOHweY2c7IVxiEj22KUkrpLPdxBFYFL6duVzg9IhCj9zqUOPr2pXkTzjXCqTPMSgbefdOj
Stso49EMwFUq2vIDykQM63tBUxZzjx0oY1B9jYJtHWtnlmKh4Gzp8y5xcIFdxv44Rsl7pCxfgEc6
qyxAmrYyRYhmhBeZ9/U2d9DOQBwMXG5tp3A4maW08Wgx8os7cXOvKO9kUdFKd3mSRTNfsuHkLiVZ
LzHZjBQREpS7YtE1XX6KT5eRuz79SvIo2Yh8wC5uF23Xo25C/kaEDDRUy4Yvshj0Y7Y1zejZEjtk
k9ykYjGtignLP7WZY0e8Qe7JzOBX0ZRLc3mm3CVPv1Zl2/VjCnmirP9b8f/+6fJC1+uGcWUdZjFL
lSRcFLN+UnQHMZuWbdcdrZjVX6uyFIIaIUQjjr6ecr2MPEVWoVdEPogB1f+ngzU5hf/zipdWeTpA
Qj5HFmNnNYiVgKz88Z2unyev9cdHyWokHgpFrEWu51aXpYq4v0isX4oKQPElgn+JMMtQ9Kewv4xK
2znLzhDo7yW2L5du1yyAPORyjf8Yw/60+5LD6CUrXU4w5El/XE5WL0f+0+4/v2XYBQQXPFQWVl4G
nzERY24q15ViU8ulrzeKsFOngX6W9VKMvvIgebisLkqUHMdH2Sobrlda5MAt65mcEv3eyAMLuQ69
nuMqvb3qhSZAw4LcEIv0Ti7SrWuxF6v4XKzn5X68IghzytW+WPdbMgIgYgGjogzr1HzILcs6SF53
IHjdRdzeOCKWQPJ83i+xUBATsQupBXApaiLUYcn4hCpCH5eibEVM8mSKOIasyY08UR53rX66pGyU
u+WB1/NkW6CnaL8kRbStw4X5yADDFrPFaL3gN730pUFPkaHLBlYd6kf39RpHu4TaStm1y6A6UreY
RDLtI1siJhciPGw6gb0vFuyhZ0xKzPq5hLa11qUCgpdP+dG2bkgdzwcZI/8n6rFsKwTpvhQBC7Sm
mJc1RrFAeEzo2BvjzUxq8OGOZu+jpjZ2klcZhJArM1urt/GCT1Y+jXhPhXjjBkPwjJHTQ4sKu48n
LyxJADurGEPftazmMPrNjrvQhz5Bxy1djpBmsK6KXQ2vqyHpL6FrGWaH/u/tQq/HShwVcq1/tYzh
A0Kots3bsIY41aOG3japD0yLEUI1gu2kLU8Ip/l21at7EP3tUYbjLBGnlaXWbcy9o2O6KPpoN0Z7
2rJZTlz5mm3lsqy+UjdlKR7UO0T4lu0kXh65iQTD+1qVpWZWtK2Rm+DPeZHkJo1QVAB6eLgYCV+M
hsO7Wu2Und0QIFIqEeieQQL6dggvVQFzUzT9ve4N4+VBlKoX18dPlmRbnTXwdQczW2eOCtsA3uxV
3cBqPGax17os1XD/+DCPxQjg4rXiDNMxxYuFf9iowILDedjEsh4R5j5ONTYu6agPfmE6nblpwcet
Z5X1bu+OqKOoCwTbS7Fjwd63ulAA2wZjYxJfRyU9rEjogUZDlqoAalZq7mVT9wdzZAFm94l77ATR
oTUWrIfxJF6VncFCfFoMlsMhS/x1NMEx8pnKg/we4r02P7TJdn4Ck2ZEB+A1X90I3bkVhFl07JbX
bK/8KBEHMdZ17pOg4FFMv8fJKr2PBwzpv/RoVaH4qe7n/svmL6O6rQc4QXs9WqOiOkAa3ThDvMFq
CIEdf3b2hevHy22o3mvAJs3v4FMGxKRyP2l8A/IynGAAMa9jtG5gsEcfuXHDqqBACxKFWHefheD+
UUBc2+WXaD7ky986XjwWytARXutb0reD7asKgKIVxu1YlpM9ebFNLNsOBhDz8M35GzjNbL1Y3qbs
N+iwNMm5tF8jY1cjVBWh0bbK55OZ3hTRuVEPlbpHc7SFiTT4SKQsy2rpu3Vl7Fp+Tl1Z4UKzIiSQ
oXlVIypzUFwsLX3lx1S1iNIjXd9/aaY1erpcMajuWLjkEJyJEfQ3s/tYZLuxf0MdDaWv+6r7bg+7
5uieHJDrFfom6DQSsUR2Z11kh0ixUDTZm/0RN9gwfXSQRzD9QL0NWaG6e6xdAndvfIzQkotyx6q/
Sg96epO3BH8QZ72NPL8dSH/BuX6OEZ4gA3o/hzuEQ1sPzMuq+wEQX/3SvOJGP6l740dirzTma3fa
OUdIlSyTtbGjDUqVwgR18YfX5DR5m/EOxqD20p3jtQEnqMOgflsaUAoOs32YjB3SRuDHrOZvsLxL
dgrLM2q/WrwvA4Qeblz9W7Iwj6SbxBBsuYFQWMJusHdug5bisXHu0/6EYMSw8F5g7oN6YpL+KMNX
sz2HPEenyhO/N/4AarhLuDd7pfwgy4fyKH2YwmM6Rccq9ENjY/MHkkKrTtYP3lnT+h4tG4Sdah2Q
1FHDAOShSA/V4huq+MH4nZQ6QdnyyNOpO/vaPSQKgRAfmL09rLhY97XsT9bkxxN8G4SPIfSQ+vIL
dICxO/D8EUsx96QiMIvI2U31aCkbzXz2Mtx2oY2s20Pe7bEqmFp0SXB63JA9brobB2ZJ26wrzA3a
lYnU97zaTF+nlwg9UpCxm8x66OAgRcpqGG6sbjsn22nHbYZQ9q1s33eHcTnZwEv/Tr7aQitlAjKy
07GQ1B/HHIPErfqs/xd757EcOZdd3Vf5Q3N8AW8GmsCkz6RLupogyCIL3ns8vRbAVrO61C2F/rGi
IhDpicoELu49Z++1BVcVXsX8HBk30YuGIXre6gCSdGbgTvZqKYeGUwHLI6AqWKBidD+PqDxV0I7i
bR3vxah0AnTr6kaFwTk5aeYOw3HBz8Ohkuw6IRPVpWU2KQ5K2VY4xfV7m22TAKq8dO1MPEguam3Q
GDMu948ys61H+u6ah+s3tDFPGlybLeD7zCDxWGyG12SwdUyc2HHyTZmBhXaKF1ShuOO60lZ0V6xc
PqURtoRfIbDlO79wMBtn66Ics22+w6sBx5Xug9nZdhvYzaLNdkbDYU8iVP6F17ePLJyUwC6P3Yum
vFTdzki9dtfdyx++4iX1jl0zwNcitE7NS11u2Se/2ZrZCXGirtiWEzyWzw1M2mirWMcUi4DnA66W
QY/iynEshmLMJv1w0sVN+N5Fl9miD7MX3uj52xVMrknYNtGlR1osExXpRI/5c3amqHajXolCnu/J
4ZgNmlc/FOVmSf0FZoy1UJM8ypt9hQ/yLJFBpp5rmCyVnZWPU7GpTM8QjlZ61yOOIIb3jl63pO4E
0a5Le0JOf2s9o+yzfhZPxjFFQbBTvfoBzx8cueBuPiaYnSRvfLYaB+MeFNMh8TC8gUDGPx6/YBKD
NRvlMlTwXZNyrXPgu1uQHmdbYBbM2XcqhasmON2MMph4DKxnaIzeLPHUQrntHbRBCpwVMBvk3seb
gBrqDJbx4dqF12mGLgRiGHhLfOiwLenbvHsI4l/D9NoDw2Y9CQ31OUOK2bdnObjpQSOJ3BE3Su/A
gU3Ne/K/0mqX+Cd9ROLs0torRTeq3obyJAnHJtnyDSVcCk0Mi3Bu7NwkKNtuQMgjxOW2ZPcf5ht7
eRO+ROqRT0+OLGhCBVcgtTA7vGKN3Q732A4l2Z1bD9c+vLKcdbarVF6FhfadJFN0nzVpbe4V3L3u
6Afk0Ha8gSNeuz811BvP5eTqt4lX79U7JdlgTXfz43QLqVv54e/amBadY3gcaQYcQkf8AMQcPwVX
wkbEB+MyxB57LjmcDOHzaLl4fEBeBI/qrfkBAOUcnD/r5w580iVubVxANU5eHMMcsdwRPMFpbe2e
qp7j7zKH79QOHckON9r9T/uz9LqfcP3cPfIo+Va55Dv5dmJQYALwqA7LGZM/x88i2dNI15+1+953
FMOm6TuWnn/VoZ4AV8SNONgDppseJambbJXC9W99w+vlR6jeZrwlDZTmh4YQw7CD0QldiykUnOke
NZu3R1KbhQT6OMWPZlveRN4ityFFt7mng0fIuD8Dd98A4zqoLrAkfgnk7RgC8st8UAyHtIZ3y66c
xVHuEZchPe9VCPA/fIyEp8kLdsB9m4vwU3yi9gvgp3kLOA2yQ3Gn7bI78TE4JGeShYg9zbDox5ce
KdBjsY3Zq210Z74Ki6rElp4zwGyFM78b7LWXsGu5DcawwMjkELfGlsfQCrvRHfHNdMQNvvZnkTOM
MlFii4/SVQ6c/kF+ai744jb9rXYaQ7u/JZLRUVwO9k0HvZkvzdFOyqm59Lf13t/+EMCQn+ZTdVE2
JvLnncBd7JRnTm/gx0nD3ZHcoivdg763NzMThIls2NCj0G2z0jlpm/C13Ws9/3EQ8Qf/8KN5G0/Z
ZXQ12ixbZh8n+ZCfoHTPG5SzTuIIXupadmZ3dnz2nczmJW5xTjfWRnbi23a/sOmvyaW8Ci/R/eh2
b/HVsuMrHPxf1dPglXvNLl09sdvX4BmKjuZaVyVmiGcIcNlmrY2UasNV45mRjEOHbxh4HHxsJoiB
vVjPMHLfzvdon0On3CcXgYgC46Rd0Sq4KAG21i39ho3xivEOGHh41mtnfu0c2QGm4DBCEWIEHe1V
UHaFA8NUfyWEztkGWyYl+/TI4fAUX9vT8Avr4bY/VW+gLAoqXy/ir5fsEt1Pnv8L1OdHthP5Jhhj
tKN27M6W4JC9wvj50J1z2dl0P1Ci3+mFgwWMw4qTKrKv4mfu8kIA8dOjZEN3uFrv3Q8MEqqXHKu7
bGe+qY/163RhIGSAVN/q1/in6gyXOHDHh+SYHOVH1PG31Z36mHhQImxxK5/ZOlgZ+APvJZyVbbpp
nNylVqidjB2qikP4shx0OwH8yjK8AXZjhKt+qNw8RzZcC/Yku5N2+Q2XxEP1ybFaPKa5vZ+P8aZ5
nI8BY0z7XBB2eubqlHyux337HN+E2LC5unAWueMR1Lkau22LfPCg+A4AwFK0af5wPkefiFjbZ57j
ZIrAuklHsjYivhrV5m0ZXxMBlVwz3uf3+IG0rjhx/MGWYBuLtgrYTCSFkdNEeMcSIDGMEq+3h9LE
2XKrH4LduB/5QabL+FG/QqcnPnfD8Z5fB6bkPwPyEZ3iSbiZN9Im2KG46mJp18AefhqUFxAv+2Af
7fH753ZfbcA+HrCon5GCeMZ99onwVmvc0PoAz18FpFdyyRxvk2fwlLq1Ce+me3Fr3MynbrpLzvWR
KYWGs6CxxVeQaV6/828/o7uBrxrpLUg5NPFMlQ/Qve7m53EdANdRwmd2y4UIIdhj8RnYfPv8z7X3
jjdWdgtxifGDy+D7cNYZCJ7afe6OoPNs8629oRn5nqVkvTjDPaQd841b9Wv4op36G+As7PV8QifY
3PctSBKH371/MJ7Fx/omKZ1k3mZ3y/zgh/Re/WAX49KNgPd/9tNpfuaC2L+TWsvuCfkyGDOwMUUY
zg3D0uQJ2Pvs6TB57/2OGR5rzXvlYrr44RkrsHF69Q1jKZfJH3N2HqZt85jeMOSlN8OZ7xXvk4OP
CIuwLd3Ih5AzlCmQI/0Q92lt6yfLM/FBoEHhwdKr3Hw3MtxgDrwRt+KlwBDogtp5JpfJnahX2SHD
2FOwewet5mlbsIf+brzTT71dcMGLb9jvsfIkBknRGTesxp7xoQfvxsf8itdC+5BetRuTazceoUv+
XB71PWmcjWPdYyAfDI+EAS5p8i3TQeowHLSP405heK73KKJcGr8P5rbaMkPlk7e3pqvdM6cYPtE1
VT+CQ38stvOu++wZJ3bZrnEqR9rFm/ghusP5dMw3w/2mlh3pWeYQALsJoueRFOvmjnPWf6K2yA+o
fiqRm0ee+DS9TW/lbX1N7vE2n3JGQeOndRNeUVPd1Hiq9/5B32YX8070ML6+vseucD8ee05nZbf8
08EKD3ZUO/qT/JbeEvAdl/aQ7qoG950jvNBBI6Q6YQpF+IT9YobA0zldGv8ECZh58UE/JB6yQMq7
e9YLd/EGUAANlNwm002yycxBZzbsx2twUPf4QHIUYqY3G58wiB0zuEv0iV9xbl3j2oKycYODznFE
Huu1uLee2Yl3AmDsLo77zSpPS1Al2LpsKKyNWB+tVThhkVcVAzLtdfP1WOPbiinr1ApoHqzivPXW
Kt5bb60beClEcAzxHasQilCrNm7drJWo77vrrWDVjQ2KCgqWUtS6P6aYHkjaLXHISA8JwQX7MBiw
ogzlXinhXrSNsZeGJXEkOjbCD9JAQmkm5SXtvaqXo92E8/ZgclYvux8Jw05CXLcTxeBGpia/BV/J
AnjZsHTRRUHfBwvJbhUMr7eaRql3s0Iu1SJjaOKlqr/KTikALVqQReyQtGLEVWBguEybYp+HpJ5G
JhVM8zEg28sjQp4KSU6I4Qway84XHNsc00+alOq2xiu4iXQqDtLy0Li04MMQbkg7Je9Sq1N9kUUg
ecyoy5H8i2Icl0k5zHDwE1NJos26n1S1FsVuLCKZTSLLJnAg2o5g/2RFYcCthBsKtbs6qFMGTvZJ
CZSacNrnsUfV0SWE2a/CyS/573qzG3VKGpEKcGYt6a6F3rWuu94y1mbdQEZw5gfZ9lsxOS39uz+k
lKWAYrsOg00A+YeSyqJSbCHTH/pls95dN2JJ4aofWIGtddB1UwoChuL1pu77dy0wkM1al/2q1cqg
PFmvRWyHUBd2NPxLG+MKFc+lMjz9/RZSGWqfy2Pr5o+76+vWtyWkLqHIQW8Jzo5Cd/OZiM2nOJqo
Uw0GgITkBUHkOgMG5Si1snzAJ522ixp41QAixa5RAyjjNi7mS+bvhy6IXblTGIkWCX65dG3GRUu/
3kpM6wj/JXHjebwtRD2XPL+iyphVndHji+puuooE5x4gwmGWEVpWVNWpkepPZAF0+6976xO4cQw3
CqjZ//bg+r6v++vNfvSsHNaxMtN50Bjw5QUWS6wE9eNGW3CgX7fXh9dNTq/ykC6b77vfz1aNT8UV
b//6su/Hvz5F6ep6dr6f0of8DgZruykqQ3F6MZJwIIraObLoghL/A0RXpLLpj6rO17uI+AvORkHt
Zc+Sxtci1aDUWer++7n1VrDoycx5UY6vb1D0qhG99al1g5WVH01tyBIqyl4GCMbr1zdRvUZ5Dj2H
RuHy90Yj5ZVfH/X96Nf99Q3rW9eXxsZiLVhvfn/e1yvXB7/f/v2er4//8+WjBo+xrnsE4v+5H98v
GYy6dgaU6yQ7sdd/fPSfe/bb/X+6Z9+fW2mAYGQrpvO8fG/rn/5t73/7333dXN/pf3/Hv/2lr5vr
C77+g+RL+46eUrX93uc/dvz7ifUvG82iC1wf/O0vf38ff/xn1hf+lz34/hPzj7lVH5HVvq6ym3wZ
/Fftzrr547E/7v6zl9ADoK71x8dIa9Pq++Xrre/XrB9bVDorsO/XfD/9zx7788+sH/HHx369xlDm
+xZp+2YVHGHfYMgK4qnYVk38pc6CaL94ZriOrhKt77v4+mkurnKm9Rlz7aKuz3/dXB8tqDWBvO+2
/+wj1lesm++PWe/+tjf/8n3fe/Lff8z6uu+XrJ/3/RhK1fArL/3/jKL/k1HUsHBO/mvpETjx/PNn
G/3s/iHR21jf9jcBkiH9RX62KOmGrOiLVVT+uwDJUP4yZM1ATAQmRSKgm+jP3wRImiaRWamoxEuv
sqW/CZBU8S/LpO1qwrQwJILl/lfZ3Kbxh1dUNQ0FbqMoq6ZkaCKJtv8Yjqmh8rf0Iup3dSpS5KIq
1QXViRjmaImCJ8u+bV9a4VdSK/em2MdLahRlRqCjThLrDRVLBrMI6D7dLlYsMDvE1ryavZkcgrz0
j331a+zSU2+qdKQE/RIV8MXFiEUV+DoD8yTsb0h/FrAH6g3+SCKgijRpMYjqcCfz+TFaKL6kxl6k
ULgDqB45pWK8oUl6JLT4LpUUlLXBcMYFRdHuVvQ0f2gXJpAtVcYIlJqdrDMAGgO54dJbLBGFOMFM
EMdH35xJ7I7UO2u671PrWg+aK8z5tcYgFNb6Rdfi926wbho9PHOhOY0tegqxviRMpJ2y5cLcYZp0
yr5+mcPySgIk9cfqtUnr7YSgsBHJvSG94klVwtvOSH71NTuvQ3UAREgXqaWjVPA1G7p8p5faEbYd
jgm+pyRgnwOjfgFQiMGdHrS89X1YdUN+gT3jiZKKS4e+tBW/pL2/DaRBZhEN4ivIP5Qq9ura3Eci
X5vfYCkhOsqLfa2kSu7TIsso46aJhwnoLGN1BxbIr6omO1NVwaNnlSNW7EPalwqz5nQnEpoUyKTP
wRD3StHcq6P+wzfan37N+6J+JuckJklkyOjhZ5oT+gBH9fVIEaj06PMPSZ/dWK2BVYQspUE37XUY
Lk6P4IOkqpmfU94tHxyrPpkLy68Nv+5DLZ+Die+hJBGJQrb5HHfyROsE9AMSuTs0AwcNd6BDACDg
BSqNZa7ttQHlJk2nRiWXLGqGS5db5ODNucdcEeIgjA/qZcEjLiioHkZnulaR/6JbTWsLPAlEtEsE
UZgWULBtTcIDOoNOflsYz3Vr9nQygp8+Mz5wqNY1NuqcWeU5UCjYpYA/w27AQ0d4Y5jF80ZtwT1L
xnQr9NJPuf4pJZFwLze+CyA7JKWMZcuS+WzpFJ79gzqLyaY2gA0BxxrMmgJ/w74OmrEnSGsf9jmG
Rk4W37JoMoS9N1eS6szir9LoRbpdyh0kwMipRetajcEzVJ5LEvH7SnxBonYHSQzKmBQAP8qjTTKB
VFTBEMRVzn+z3JD7Q3PcL8e9nJKE4jvI8MlMy+V7q21rO7jHcdQ6omVc5AKnpYnsukutTwiZYZTd
lzIo3Xzapqr4S/dZ18/ycuJVyT4NWYQj6rmMU/JrhOZhyzLfSi0Xz9qw8DhtX136qeKzxAyOY5Tq
iwR2Gg6cOnCIADdikYXr2g5y8O7gSl8gLJpuW9ABXbBTTt2QkxzrxK0v2adUz0AZOQInnWOK26rM
TqDTiUJWroZFL7Evk10gzYc5eU9wNiZm5sgV3zVirV+iFPxSa8nthg0QmSvEx42USLdmCJfCNDhp
6h7RQpgReVpk+0odcQhk/rFVjATcN8/rZvyuSAbN9NGi/V/5L3kdTruOn9BQjatcK0ByCbLnmdwu
CWShgjMmbqoznpJXE9HUZO2kAcizjObFSPi7ugEYl7F2GzbTyWT0THSKn0N5m5eMQBmUnU0F5sYu
k+wdJolKEke1z0oGlhwIr0M0dio39LeCiu4JTZJSDPVNnUr3dLNTJyYqZ5c1cQl/DubvUAMIteTl
nO1KKpgRcJuYwbKo6ze5sH4BYKb03qRuE1ajy1KMgmDpbwtVOJqNMG7bQLlNlq45+QUe6KmlE/fU
NAxHiQEwdBqUUwSrkf9P0bhV04WUgOFKxRFFPTE5K3wRsKnMc+AfxYhQUytSHqCeeWMrqCw8EDpI
SeGKNOCVIvOdUMiLTR9qlwFhk92rGhVnmOx2T8aIHU7mo9hpu8KUaCZpdnUWsxp7Vke/RsxIB7MM
VAJihj8HQzd8eTHfDn6rUjvovV6CDtsnZkET3bqF/7BRlRthYRQLPr2I0v+JSReFuYSYpYw/kObC
Z+HXSrSXoUU8NRvJvCnKGoTXVFIPR9qSN9q15+Lr6ErIqZeSvy3QbVFUDpdlLAka+W6qk9gNrBZp
Rfgg1t0HOYKPtU5ksNm2DBZ6cGskH+tRPlo70oxDO65hbOrbQR0gZTZTZAODvIlAdpnZwHCbq/W+
UkxU88sFiwgEAhEFdrQQGp9KUkVZz6JVGWvRu9KXN4TvvVG7+BWqVC3m7hVPaYUGI/2g+hM5GehF
J5CzbaYScR/16t5vCFsxLXwvABGPVWxVx7Hxt9qobStG+wn+uBBE05INcpkH4zwMIv0rkRHYp4lU
0V3vIrruBgAyfxY/idh6MmcAeWE63c0KAYdzXr1GHTWPEiC4LSDYtZWRmrShcy7PfV1zcYKp2Fj8
v3KT+UWcvYlD8lyX4mGJoY9GrpPQ8EpR/ISKFDumT1gXWFw7UdMAgRbUSbV3+vKkDXAfC3QBtdYg
IiAZpB7pmg86g42V6HsLigT2gjbfSA0UqywSgR+h7sJwA15Dar2uZPCBVXNt+pmhwlxAqZ1811Pr
rrpx3MzLAKmPdPF78Gw2+nIINv2xGn3EmuhHiDyMnAFADQWtAVmMioxauhC/62RgeNBPk9ixXg45
eRQbaNFLusy+IDBQp5W2JMdQMw2E6zy1L+jwEko5yHNyGsu1pt7hyCewRQw3VseVMlTOGnEFzN+Y
Ngha+SAAlXVC66w0VPMx4otuSIw76DY8PAT2LVOXqKTJ0zQCqiKJ1pD4sh45llLQwCLrhNQvXEbw
9I2RKi3B2NZGzUksSWaSbGuhISTVf4aduUvJJrKDi2UoCQcSxhZtNFp3DP1beUZ01caIJ0MwnrEE
crgA0VNH+ac5SNWBXFlySEV4Qp2meX0fkoBES4DmdmU8ZQVTpURgmqUn2PWBReEItnWovJtWUu/5
ymkc63p7bOXxb5tqKtpjPfSNrU1EQdS1p4+9dVDQqJttKe2Ygb+GFfGY5Nu5TZOtk+PhUNeW5A0g
V1NxdLG3L592r4XGW2AgIDDLkuaMX+PLDZCbH77ui82cunmPokleIPkhoPk4VmlMKuLDt6Rv1b0W
xqYFqODBKuq/ABLaYqFaI1qGxUe1btawFn8DyBscl/o+/N2qrlctfaxpmEFZyOGRZIYbVZ+0zQqa
sMyasKtYQsavNEdLrs3NUts1cY3PcDXGRr1IWShtxUjX7DDxQ1dVK1Jh46SztpmcEyXVEpKxQixW
aMWYpY8IE9NNtT4BVVV1kIgKzLzBFM6tRF5gt2RULb8npCULX9E+aix0MHVyDPMLeViil8uBbOuT
FCAPak9lF3ZOnfoVk3Yy4MGnnIRCFrcKoSeY8zudfDbFC3UVoK9AozbPH3ztE5i7/9BQjUZN1v9E
WdufQkPsT/NdGuqXslLwu6cY2fgrj3r4gwCUpT8Isw0X+D5Fxu9VNQeM2YgjPAh/iYpbbgIiZYqj
p7/WexRQ8at3xkwLLX6IFz/ZSndYb6V0j3MjOBrAS45xERF0IhuvuQDUtOJgdeZOfzFEvUGSQ7bR
GuKjiwp9ye/74JVlOoDhx5rnA0jAoI2z5PuIakJmhZEwd4Qmbwt1KR8kwYfWl4aQ/4cmcpnmUPwe
zXlbZPIJWgPZmzGe00DLnfWePEQsp6wAzc5o9qXbmyTmrZtmefHX3aF8UiKfLnTRGh4LFVD5WbtE
VLaSJw8UV0VD74kagEWA/3B0kzxCUOSHSJdk8timerGDiNpRMi3tWGW5/nWLMG3DVVtBof7KY+tL
OvKQiCM5AJZH7LC8Cd6ShnYs5+Sty9HpGvEsKdrZH+L+s2Rny1GsX0kvAyumiQQ7+n7Giqbrj0M1
6OdJQOg1Mwuf1eEhahvh0mb0tAbyHyplSI+V0UlXocmJUCQkabve1ebwosBK8oyBuRlWT/maRrF0
amaED0OfEl8tZeUmtcyAzHFl+FHOwZZsk+QOGGaCN3p8zToDpEZnaR6yfHSHOZI8IoIdpePbDg39
+lt94ZZ4+aDI/1/eZcQl523z7/8mLavxr4f3H//+b9qyWld1xQQjxcFi4ur8x9V6agkySri627VZ
k29l31vWqlEymS4MvmsHxAVoLMuSHrOqGnH1+v/5+6pkirJOBpIi/lEtsCaVSPC27HaNMT5qc3Wp
DSaTLASVKPlgsi83iNs6PTz40rz97//2Aq36L/91IlR0WYXBiWHrH//rTP4FNZrzbpdOrBOXBWPT
WdcxnSQ7UEm4V8WdGDaBs/7V/6t9/Q+1L1nVdFxv/7r4dVN/crD+7rz721v+03kn6X+pum6JCja6
P5x3svqXpmsax7Ck6yLmn+/Cl/6XrPMcnjhZNgCofTvvVAlImqVSDTN11VCx5v1vnHeSpWP9+/2A
EjVVYRfAtIlQ0jii/zigkqabk6GzcLr5P1Zjcb5YDPSUUaQZph1uahC3Hdpshqp5CXFT6+TRHKOP
gOPMIVcAXcliP/nemEsTzY+V06hrkpuSFRctvoJ1UytLYh+i/thYmkmr5WtsCZyTRjDjQSfjQGJT
GNQ/iJCSWeTWntXX1V6XpMJrQy5ucarrzCKRL2RBiCc+IamobLJk1yn90SfOPE4FcrO6tN20ivUE
QBiwgoar3zdudcutg4EgoKqi329me5Y7F2k0zZPcZGetS+p93ivvEedu6YOOI0xPt6slMvDLwLtW
2//w+ury+FQOS44XCYTKEkWopdolgeJ9xGeUs8ZoPnxyC0la0w8jqx6vWEINVxe2ugQdDkvkYe13
m1waiAlZNlY/KjCU3oYsqI/EsjDTJvfGCfjfCPEXAUBZzPyreV/7+y3a69cxaRN+Mn4DVoLCrqUK
0VdBcKQ01rpzN5U0wyX3u9Ng6bq+m1hZtolJCtb6nxP5a8sVltRQ8j6ZAKfXQYlPcSim5EXIHcF/
aPQhSoNpIrTQhcR6QziCSzw3MFZYT5KApl0MyMXI1oy7XmSKKfV6g8tJQmgPgQbK2B66RrPNtQVw
IrVF6UKclm3AUPWRUDfZNZKKVisxCXIWGFvR6KW9Yv1us/7jl/j+dYooUfH6dL8UNd+K5eSj22a5
JJkoIes27w7rZhzVGni89ikaxUQ1Z2gOgR7X225pO+uL1X699b0ZF5qSnBb+VmU+qfDnD+tm/Q/9
cXclDdSzT1y6LFl/822uRvIvC+dMyOGQJimYM/l1BSKsKIT11vddaURXMBs4fMwsddZfulgIGuut
7816MKx34alWrqRhM1jPyPVkNFbDWLigwtYH16NjiLUXJYsU77uNtH5/6+b7MYUp5D7BLrc0jILl
RAZ8RjuJmWQODY3N+kw6D75rLhWUaFF8rJbMdTMuNIj1PM+itYuchBEK0xA7Ss/U7E9mxtf9NNno
U3unNs0we6sNLcQjNnt1+hYkrATavkC1JrCoz4iGOygm5SxI1vNhvbtu6F0i3g9KgdLbayxlO0ny
t0DAqH1RGnLNsShscORYMCjLtQfYE9ysiIHa5iyO6sF/NovR65h1u0bUCQdTUa7g97PN0Mr49ded
Ur2WvuThn5nlvg1Oq7cJYLwEvEvcSovgYFrOThlY2TaLozMXCDeFeL1f02b1bIEfiELggcCbSeRk
IwqsLK1qQHyuji9RBogjEsKQeimzDz+RSDcGEOArbPqQaMiJE56ccO2lbNrgWBvq1YyVbLPuM4HA
0HeIJycxRc7ccUEWrE/0rEwrZudWtZ+GSpcu0hBfp6mdOaPFBjX5XWPBvi7IR/G6vrkwz3xva6pS
Citnm2VGFNSIxbjSObLsf0SWlO7JQl+Kc3QifAJ9TDHaBUn3JKoYq8xBgYJivWWlpLnzkN1ZKGvr
FDiFeBqyKCXYlFdUUUsaEoDobojJH5rSc2ka+dYcx9dxmF1pTF4DUqj2yhijzs2IRxiJf0jl5VAY
xxulTnJH6sRXf5JAhUukTIxddyFFNdgUMd0ZOce/GfVRg5CZGnkblGjviV50c7m/ScL8lJaEwXES
RSc1X4paHE1Bdu6QgossY4+RJrhjokb7qZVxH40PZkipfNAWmDV2b3ugXu9NHdc3Im13lTYcV2VP
adKRqMeQBWgyPY11SPpfLNQulrIPcvVoiZjdT0EM1MNcSoanmAj+iBybnaq/800h9HDSPUZzlWzL
eLoRYrPdo47qN9GYS/QKJhBUQnijKLFyJEI12+eJ2doxxZMUrkhO7gX9oWRLQQCxo6ySTzURc1xb
1FQAblCNaKpt0xGmpzRUtzWiRtxguCkCpNuaWrVU7MjpBb7umCO9o16LclbxnUC+oCkxhkPtrVVF
2ShKpzhmlnzSt0Ipbk3XLp1u4FUN11SlPDorhCUXiuGN+OM2IlrbiZaJCyO228mxT6Gj5EMBX962
s5bb/PDjUc4TgUJ6yJuDjxDi94UlXOpW/kLE9pEClu1IqTWWNlKh/ihiiPfDLBxyZa7sUId5PRG+
pLSmuJnrwBGEWrhQLRHtYDAbB+0Q+BotGR+GuG42mtpNbkAJ2cCgeTZLrXQzqaGlxjzpPdXpkMwS
+xUpHaHuIWUk01SeUbqG3bGwSDibc3lfhL0ritFHEoSdPYCjYT1ELBGlP2mqJqfner5rR06gPg9f
m4w1KQxLg8zkStoL+TAxzlpkVuvCmZ35MFRk/70sYWNaoqPnD7LXb43Mv8tL45ykfKe6WPxorebV
rLDGjNaZYDZMtZy3CTV+EnqDy6CE5k5OjR2TS3LAkyWyMmTxqvndqckk7XE2fGEzFcRhaYGw1/Py
MZnifacJpIWO0kZXhc5NwfzLcUyfCSILRbbwqdCtn6lMGg6Z14TViJpwoaTfZUW8NSZ6X6mUQU0l
Bd7TFodIN3W31iwLXm9peNz64ScBEQubkRDqOdWINNiHuvQ8NKLsloIKN54LDa1OuAuPbZTO7iio
tGMN7S4HcD9hcbGC0TOCNtnXiBpd5qXo5Yue3Y39XaOgovQ1whdKVG6CPN7KifXAjt5GUdA5jTBU
55i4EwKZ902mf8aT8jKXAZXqSjwpom96qkjoYoCrOArVC6W9dtPrMjo6grip0YjCOfOHxjbT6Cgq
1a+y4BJR99QaixRBdUw7x1ZgoxJzU1FkM95Hzb+JBavajGJ1jnwCF4s+1Cm8S6e2gytONKXT5cmd
bCT3tUjLAbD2FcOE0oQ3KdWlY7ikFBgZulmtGPdD0kvUt5uZQwUgeG3Sw2XoJ33PrIhNLmkK92Pz
PCQUYvBuEJfjkEMS2pM6UeNr4GYknXA2NeVN034oU+Qfa5/COPkDXIo469sKVW+WJLfILAkiVrEY
Ssy88+ad/I50Y8zC25w3m7DLX8IgYiY+q0Q3kCxMw/85NCuqoRFKsFn13TIcuh19v6MwJoZrqRZu
GqH6yGer3fNFpI4Q35QYM6xSqAHUU90RKLPE2jml/K7PJZcj+PS2kGDrGQrw5EoaWMAJI1tWSriC
XLGP5Ol6DE/dhWspQb/dLb7dzpH8CDEvnoAOqAdVbakm7D0qdsQZscwRezxIxWYlUYbDP+FvfoMq
hwYNN3Egu1XXum6Ym2K9XrgZ64ZLIkLiJn8aVdplfZbHHhvNFmn9uCsb8hsQ+cfdooMRGIwAcZnv
gcuU3GqeHhQFdFYflzgbKHQdjc4wXfK+ic5cphJlH9AvI4rCbvQO06YaPI55+qgU4rQRrAaPb4J8
qpLKetORBbbSS1ei7oowXTfxGl5tMg3ageBwsyWO2VCxgshNhBs3JB14FaauYcGS1ifbKIxOtYri
EM3mWxIIk6fI2T4iKn27PlxLNPMMud9loo67r5oOejBPgHLZRKKGZFzJlsMLRJFpyh9TOjfeF0gU
KpO278XfhJ+r+nNVhMoLBo1l3XnFwa6bcpkPZ4s0FHGJRsuVLuoaM92q2rTkvnDfSv1pk2TGInMt
mSUufJn15sqp/cbWSkuOub9Rl5n9kLSAxFapKmMXfmGRiWE3EJeCcHNqxCNBj9KDphRPfkpcK1cR
jGqjSC+8r86zmqlXNcBAoZi3YLg5uAtJuKGy/9GFlP2roTCOU9MVVMtpjfltPF7MZeOH7eec6ukm
1YzpIAyZ6P0He+e1HDeTZtsXGnTAJZC4Le+LnpJuEBQlAUh4j8TTzwL/7uk+HXEmZu7npoKyrCqi
kJ/Ze22roT+a4z4YN9CwjX0cmj8Ip2OV7X2SVAzLVQ9siBNfrMVyiRBeWO/1mHt3a9CHsKBeQHT8
AfNGXBhDn7KYDT8pO7SmuWNDg0QuTphbu2sb+2Oi5fLHtny6cDSwFcFNlRvNu9Wp6MWTBqkwFa4E
unED/24hXofQS0+eTRqxO/zRWVheO1SvaAEq/FdLv2g6tgsjDsNW4FvNPe6j5j56LLkns+z3jRLn
SWeS+yq3TC8BnoELZfY2jN8jLLLxdLUD/Thl7RUVJ6P5OTig81QPrvXbAZRwc+ujKtg2sXv0GP8p
Yqw44lf17OUwFfwlZEoTTlAl+q4QYe8spAZDavWbFqn0Y872AVJtfR3GnP6fC4bds9Gtq9rGSu5P
W9Oc87MR5c1xaiQx6m5zCzRZG32JabhC+LGKp0RdEcfInTk2v4VmaBBE4R5faz131w5ZBRAv96FN
ZHl2MjajyqCTyVueuliSNANuwVEAbZn6fl21RNjRMR3bQZov2gfwKTLbPnplCyFxznbKRp9ujCGp
sLG7LWvyonQy8Cm39MMY+N8QWT3E/WQd9YzNCnzno5rieCfT6aMJoh9GoR3yHerhVqDcLvzCuAog
E/ugd38l3ZyxyMYMp+mxHh3cUYkWE9le4bynfLixEs7OhRio5+S6MLtyS4AqCz9nxHmYcqciTaha
945V3/N15PnJvUu6i0DadFO2cTbRkR/cKf/sHMfb6gAfeSyVutmSNSRZ9AQb1lFxGDikRx7omvXF
nxj8U1FsBybF67mxrGOTfdNS0Z6U/FwzQaBY3C8OqjG0N3GrUMbzilZStT4XV0U8RyyxydU8G5Q5
QAzmdkkBdYhbw0asm4CVGQ2rzdDh0NfqvfRoZOe0u3irykjDRzcyn2qmNAf+22Jbkx3AKY84w2j8
fVGyjOXntrXSKb3bSYsSJMSaEU7OVufuybfax9ScxktT+OPl6ytaFFRKhjI3ntcUBLQKhKOUqfQ9
0TobdXCg67saJI9sdPY0KAxnVmiq8xAwAzJKBTBmcC3AqsPOZb+CJ7KOV+juRhLitqEaB4LIMJXZ
XnBy89p7Ro8eP1nRtHqvU7GHq/uZyczcp0uPY0Tq3gf3qRvNq2kNr/EUmk9m8b3v+HwB0tzVQ27e
Bq/EAV5ADCian5Y5t2uXGKRdQUJUvLbz+Ti2uMiBn1CTjVZ2b7Mov8sqTm9Z+3M0o2w9dU5zBEQT
vbA6OBkZPv664b/IVPlrtC7ZIL11VMSYRBvMpguC6Ga6Yq8GhtoQWrpz2bGTR+N2QRY1r4O+cTfK
EvxUs7DaMuvoD6I0fvWVr3e960NQKLy3tCmHg3DVc78ElVmxKI+9axEAxj22ndunCE0im3kx3iyV
097rdD8t1MauaNZmmeuTa2ZcCD05SZ20HtxkjK69sHdO2eYPsWPemBF9b8msORVyekT9aF0TYqzQ
DvYY4kEeii4ft3ATEd75KRDzbKp2iCZfudFkR0vbR1rgz0o02DQIytx0nj/tIOb4++MckGum/Epu
ytEmTyLud5lsK6oVvG4290iumG+pS7Pb4LlOWptYuDSw9opEug1TY9joOdAWwyN+OIhhGlR2c58g
lD0t09TpkPXK/+y8Ecevt+Uz1R4SDzHTWCbLNVzuo+KnO5omHwdCyMvYOk3WT0qM8ZAWGnMMKU+5
iovj7ElcUH1LZDRRoZORTPuiLg9B5v9WlO2vLtV9v0Syx4bhXS1xiqu8JpFZf2CTEeuQIEYYDpqU
4ZY46q6yw9f0mgfiqBIvuw2EPTxSXg+o21NWwSN0acOc2LTbwZ92VniePVzpjYwX7aBAimKwECFJ
rN72VvFSY4rWs14SuWGQiMmWuy733O2UJO26tSlg54UR9GVYqUdy5cfGvn2VYgTeQe9A8LlCZfDW
ZdLbxE1pnYhBea25T7tdT4pi2fuMGiK8Rn2UbjjKLkOUREgopnOawKsMKdZRjdVHEcqSAE9xnW1h
MfQxNin58vuoR2PW6GCT6+HJ7+y3zLM7Anbcc6D67hRnNsa2uVn5flYdpVDhCxtwdu3jhzvO8XmE
IAfRC2GbmSb5fZirjRUF7jVAMMJ2SlJzxs3GtIAR+cG5MMvmarW3aih9Ct9w2BGzqp8jx9+nrRoP
jKLcFTj9Afoo8piYePJbJqi9fXdOdwHta51AK0B6ir09/9OYxEOuZDB+iKZ6StIq34o6HVaJF5L0
OIXoL1KHsaaBP91V8TXwfQYO4AYIxwu3pm/Ex5nyZ50kBGuk9jOd1J9hNqeLTww2p79qwULZf4IO
mzg7FWgaxdbUBtm2ae5yZpQEdHcMOnqyZ8AWJEBpemMXNKSNO5YsXhvTnO69E94996NTqn93e8XJ
NuNlRM74SZBpbK24S96MLmYSVQhWpK3eOeDlH+vG1MhBCskdxkXGkxL06lYNQ86WtGkOuqjOg0s0
xO+aqLHTWItkNRo8+GGJ18mEWzC4WPU4Z8wrzRHn4ZSVhGvHGPH6zLhEwhxWCsbTIYc6WFkuk67l
gnUaG/jXtIVjO13dAI5GWlTfzFo2Fwxy8dnn2U8kea17LyeLmbHZIZvDj5yU7FeEwiw7JTdZEUxP
Rj2CWDGiZxUWh7EVXGMF+w9LWTSgrSz3AopREiDLHfPRJXaX1ofUU7HuOGi2cUjk2NDCp0/HAVhx
UAznuEkX2OdobMLOsa/J8l2g2yp4BzMHaUkxL4HYpuR5MV0X1ouTwCbxpiWNk2UN7UPdnxL1VJLt
uAWhhpJtIKkhTqhQ07q8yeg2ZQ3aXxbbq67OsmOXZo+WAUwoIOdx4wed2LD5pAXqAw4AWmxQGERi
Jba7jiPQBgwmEIAFxmGo7fbsjEW3c1ssV9AoFKsgn7xZr/y0BUURUYzdPjREePMCRhJZbUUHqqKd
M0a8I3ObbJMZGZVrD1jkS0m/hvZvwwyS0LTRcDYofAoSxHgLrDhdO5alCbQNwY+E5pkkrpVFezZw
Es1oTCGNyUPnIcAk8fLRQvo2VhW3WxR32vthuEG9LmT5YmZqPogI8K8iGnnQdndFYfp9yMjJnT3E
YDiemCjm/WzvqJUZkLbpN7eeiCgja+4SIg5FZZcDeEkxU+vAPwSDCYqkLticOMUl8Sgu4Cc3G3dq
1LmEAmEZlcHoG1boMfUr8yjQHgSlunMmR2fZhdnVy90t8Ony1iG9cnhl+4rcn7wW0VPIbPNamLxT
47dkUT/ItKtWXghsw5WYzjM/oEkrjSehlH/+epDopPnvGrWGAprfRVWlO3fEb44IBfRKLpt9Asz2
aideceVlyz4x7q7yvgsB0YlEF+Pe+er7xPVwpqkfGOBzLxgd7z33jeJW92Z5w2T4VEVEHasE86ym
Z936KUhbW49PxfIwBS0Khf4pGOhUi0k1BIq9VX7Qn11RYmtWjX0x/A7fbl0KZlGqPs+JpY5lkI7g
n6wHOzamZ3OOudb1DEQCotcebqqN+DuC5NtW5FT3CriW6e4qwcJymBuQvpLaNeDehQouVLDs5/vU
8vkty+mnO9Tw1Pmh3oqoRrOrk2sQ9RLOlYV9V/Wf4yTcR8VlGHAkPw8heJHMvBlRad3oeY+z6dPU
eSlcJchOIKrcUrT3wJLZrql8E81lf2dAWJ/HRYTYRQRXegVlo2Bwm+mgv0LWqg2Hw2ARnWVVuilS
0RyrnJtwnhndNQA7pJg4PciOi8gZmpQy89I3BVGxjA4TQfpvVjkvo7DPVVPLvaGi5BhJdCk2RJ2N
XwfpPdXDffaBZGWMA9s0GFduUCbHPEdyhkoDjReZzji7Vq2l0d93abDS3DzXU86Kp7NVsiWd29kK
rxy4fwR8rgfvT6Ka36by6j0JmT9j7ZPuNeS3sstI6FJtv67Dut+KZr41DhrgOXDGdcxwelWxH97r
aer2bsZRr2ibdmPuLAO3utolRrWXtW9tYjvq33JBGLfhOUfHZ988a78ipZjQCTMb47PIuidT9tV6
KDue60SZXsn+pQoDeWGA+xKRJbvOSF5fJQnYKOKTjhDVy7aujsjRnCM9NxdHT/emcVLlgtmuNdcN
51oODqaWj93EeGoUZOwahE5vdAswA0IgYh6r/e1EU3kuap84DlEeEsBbjskh0/bte+GV302UfetQ
jx99T2VLzPz263X0shZ7Z/bfx7jgAk6i7ECo5itoPDL6sOezdrvP4ZtH1Dam0nrmFggtJg7Y3BLX
05zKzn2p0rPlmtM3V3DujI0LtF70f+34vrZ9/7b3++fvRWH/EtdFsWOay7A3X5zO1bKN7dty24d4
XssYPb9EKcbyqdgYQZ9xJ8CY8YWTRZGcrzN/0SB8/VqBFmRptaSFBSbxQiNDVq9DHzbGlO8uHD/V
BQCR3GQg4zF6jPoAakmsks0/3WfUUJi+G0B5fYI0wcyB3Ulka6ZxCJq7apAqRAtFezQwxJpZ4K/C
CN5Z61nEFpHssakdcFtKdcjgloc4U7ew65K9wajm1Gp32LoTF3fOFusc4h9aUdI88mFpVoNXv4l5
tOlZkhj/CGHdZ5VZ0Zqlf75B+8MYw7Oq6qz5hPhxqo8ZcG2G0DPxLwv+3l8ih4KZk9eewXAxB321
lFHh9MPVgKYZx2TdsmiPIzBoKZSOr1fy9RAs/zRbhnz//D3DsRWuiPL13/bQoUOVlNKNiCV95uuV
f31VLukz//zl11d+pdWmcdgk0R5SBTfpCKSSr+R/ffX1SxKcxlNp2y9zV9/iOnfWeQURjht7ttVo
tMkh4SEA7r7KHENshv+i5wtOr+OMD0L6rDtnSb8HtIYvq4zN59fD1y9nm2JUKRhmbj7hvCIhvo1m
kzqAN2N5RvMy02SevygYYdDCi0y5OzNVZ2nMtoKCVzkNfR8kxrYyv+EuMbbxkkhmmDykX/NSapD2
FJAR1Qcq3jVslk852trT11fp8hWpA2LXdur+9VssEiEU+G/d8nLKhBy0rwfc4TGOHdTNw7It/1LK
RJ485SWIqNyogLR59c9BMjQrvGhYZYse8p8Pg1Neettq9kOcohohAoe+apkIsxy0toGj0oMxeIwR
GWqiBn9wZWrt/k8g9j8Bs7PR+2/1YZvfaHQ+mt//qhD769/8wxkpCNFE54UEjLEUSZn/4owUmCZp
XaUHe50/wLP4d2OkE/wN8aMt/MBxGVM4i53yH2R2+TfXtSy0n8jNpIOf5X+jD0NX9v/Kw9zAFMxy
pWuiVsXB6f27PEwNsbLmoD7Qj3sbNLOn2QLOI7k6vz6iSS7aLcrDZOVwpuNPX640Ek6KAzs9ZocE
zq8i7C8rYVE+KKMlzc0Vq9Lqy41O/ZrqkOiwHbOkDhEXagX2oFuTzwl2Hqz4Y0lX3ObNOkvjC6eE
sTOiH9Krlilf53Eb9vpzIsF6OQR6b6w6/jADKOetjzRWaNYRlY0xzhXn1NsUMaNNMctom+jyN/6l
ee+2i1ydl7hOCbAcivabO4lbuUzjLAwMffaDOR9jX7ffT1PdbbSGqhXwAdYOM8k0Dm8S1Q+7uwJs
nG3627DBWTKHJkM9sQ8xfT2XihF4hO3G6EW3HsIYNCTIz2J292Ty1tfGEuFWM6KUOdk6vTkffLOr
6V7SBzuKfnhhBs8moWxJ5YXbEyTpWUOpZZde4hM1sMlwpIEgdsjLW7sKXMdUL8aQyPw+m2wkCzwO
jB6ex9GutnDB0+cw8r8nFQ6oqwOs9zh2bbxtGKfPDCnXjJ1uFvqJdUA0BeET7cbONb1/m/zoy20S
GZBe0wYuVW4Bz0q6buuN2xwx7I6AEnPldTuuoT/piCXCqbhfNap7/jKueBY/+51pd2+5zXBznpDl
ijlikQlIS0a/hEGZwwafaWZsPzaD/SjSnrI5SLk19hCFkqFc7e5xat84SsYNgdB/mK5tMrilg8m0
xyrRZSQK7J33EoYsN/0WQknb6DMS7nnHoPSXVTK7ErX2N6lHXIxQTPL4Rp4zmavEZ1hfol7ubfux
AHamHf8SDv3VCjHlxlPxPODHWiehKddQoNfTiHgiS4thhQHhiHTu0YZDWer8IsyfTZU/VDX+E+jh
REiF6VYpfiipjn5gdTzCZblV8IdKzIGO85jq9EctkA/7ZfmM7GLryyJ7S3Eg4iLMOzjBThxvQky3
G5qdQ29iUUvgAlfhnXH0fXLCbejjq0hDXvmwTNUEKLMW7mdFvOcuH2wURTUW1d5k2Q2SzomMapuD
BW56rIVDF5XMmpC/VMN0KMfR3Xm1z462CdaBMU6s4lJkENTQ1uQUe1aj1dqvoZVVpj4my1oIWd2q
6DoUFmb+R0n8kvG5HWW9LQPrHroGAJGQROjGR6Eun/umHe9ek19YDO79uXr2DN09GSHouqFmpNDE
bw7Kw2lM/oBzpLnFGjeKAz5lyc6uq3EiBweln7V2aOcmfEduiuo7vvoZrMYsDdcl4pR9l1XIkoKq
XLe5Qp+fUik7KD1UbmIjrWvwxUy92pRbTdoMybH62WQifBA3J4u7U+AYNwzC8a5a7m1GMlO4h4Ba
Qutdj+yJI3N4YuPGQhmgyoDnatVrxm7dqWUxZ/lMDEIPQaNrjO129OrHmvnvxZmXNTVGglXd6Wgb
O0WzLZLK3edlBGeM3dM8ZE+yDtwD5ipGe7rdhSmSV79HhuXG5j0Y5mAXoiuqe4gfSfxcxvWM87J4
JrsbIn6X/8lUaO27GWaIjq1PPzkZOR6c8Tls1WHQ+P0InmF5FwXWg19bMAT1eBv0o+2oM0O1L52C
t65y1Hyh+anQRm1yW7wRNP+MVCJBfUKep+hD7+y5hX9WE6LMwtMQSXP4PRVUSPaj/bmyF6kcT8Cp
O2Bsvd2c7ZEoxs6Yfw0pg0z2sY6e3pjjS6pcRSaqkHsn6joY1smjP7XTPrBKErBCybnhN97ZRo9y
rPpog9mgWW78tjX1ZPMh6SwzArNy0+wOc5mcXcIiQSCrxbZfpxeRZRALdXzMoDmX6Sj24L2ZcUnu
o2SSzov7meT50B7oSNo/RNrnIGYR/xKnZJyTrBX7aLAfjK854QBeNTUKNAlUz+c4600cZHw7A0/q
oRjnW4e3/mA05dWZtHmGRi82vBVMr3BTxPTCF79w3oN+Vnt8jwG1fV0dnMC7lsoUQN00E7jGZf3Z
wbj5ehbN8lS+vqrnPygh/L+UyVhSJmhVzV/PEkIQg+eevgN9Uj5jjQHKD8rzry/rxDvK7k0EaAkj
z3kp2clujD4+aHwGJPraj9OSzwST4KuC9PzWQUhILVksNh3XgOPXKWGSRjb8yQXaQlZvhP2pb0PG
74YelNcaLk5jAwwy2XUi5UlZ8M3Xrxo1gkt/tNjx4Rqa9qMxX+uJDd3/FaD/kwLUsk0TSf//36Gw
/102UfLxrwXo3//N3ytQaf5tKe/wFJi25UrXwXLy93AgKf6GwcClcFmS331L8kf/KEGpRv9Rcpp/
cwRWhEAI6fNxtf83FacNhurfS84FAsL/ZnqWi4vWW1gdnx9PSREtXqD/COyykGEps0ObV79LhXZt
XpKd6z8oxThRbRYzQfqa5PWFY3+vYxZAMh56dMnWVYPs82PobpFcPggT6eNZyFKBIProMBq4vHHF
U6UhJLPaIMbiYEGcMm5yxFAalQ4cC+n8abRZbfh4/qbtOpmeEZyVMyS7LGYwUSr3ZjB+2LRk066s
yWp2ExPIXRMDf00VJ1KeVduR7d92btEpOr285fa30VLrTmQIhzA9rrxSPFSGwTA/XWirTntl8id3
jYEGmX+JBFMpZsWhc8yGHIt9av8qwEABAUPlmh5iMwF1SCVUoHG0Go18o5xZv88eLHLzw83ihzAL
gTC2JOAFOVqAESa86kFXlPI+MI1M8NCTN1hspR6JDPOFtU/wOW5UHD8POWuQkJmFDCCBNon8DHJz
Y4uJwnwI803XugziazHzLMWTShfFaPXad2C15/RcFvNMEMKA8L8Fe5trArUrN6fmZuzPaHPckJ70
yJzpt8s2REXc6oSzTzk87GLeJwgMR6LeGHJW49HpC2jjK8ajgAqZUc/1sc4hd/JePZjl/CbjQJ3C
r8wFcORWxHSw6dgljmZXrWvuyn2D1tD3IO7l5InrbkJ1Ystf+ZBQRBp/7CHcdMapNLkZ2/FezOIz
sMNDVhTvRSS5Hjz2dOIz9aNxbXTVHYntJpybB47j9zB30RxCuAUWA0bXZn4pW3zOkwfgun+cDQ3A
MpdPY+d+NzglXIJ1HPdid/2vyqcU7Pp3xg0XjZMNToFEhUc1A6MGZYh7oWxwke1B59DN3tBQWzO9
k37M9itNnxC6/cIqvXfdZDvUVMyOnhkm5+yuIfROUxZttG1H5zEAJSytYNMRoU6b0x6/jCBQCJ9F
aK1dU3864rfuEU5MsRlsnZntReSa2zTkXc+QP+18q7u2lUtag8tHJhwX/XW5pAyH1JUF6/BWeLQu
pX5Sscp3iPzia2+qo5vq/jlrwfqn9YEbSw55FY8wAqoumV4mphMHg1QFp0VroyMRHrErf5s7tH5S
Cywg7S6rGWZKxUJU2tN1GByxTox8I1QbbWYfr6oTQcwpEzivMrbPptETDsQPs8aIuaf2DbZmz+Wr
w/alxaNyjONas60ef3Doh1GxTRmwrhUiQj/2ymubmj8o+oOj1tarmhwowWD6WXGd6nGeL8pILmXJ
tTuBcdlbw/w9HoKcnL7mUnSu3rXhhOJ61OvOde9lKpu1PwJZD6b+EKI63IbcpXZQVB7Bk5gH65eh
q4AdVyQ2lj0RIIQ7eFWCAgh06p0LUA9nWU0PslDolfQw4GOu8dvX4cGguRX4XfcjAixmlhCHUB6j
IkqJvi4sZ34BrcBlFP+ERtSuq6l+nrRM755paqKTMtIcRPXo08LzZ6SRKJWex04gUS3Deuf531KU
RDdRofD1YJQGCXE7Ivpsu3TYs1t/G5vEo0XgjY2xUOHa79HQjCBZHLYgG0nRv8tZzum8lKt+QIPc
Ray/J7v6nvW+2LmG25+zajM1sDDm6dOd8+QFTO9mthqorsh+VtTzZDNMXr3F0AGcPfcvX2wLbzZ4
PVFKxkN6NnyQShUCr/lXSK29rS1vILowuKpuQNg82cAUVNYcRtOlszdjbpYeQzfHR8zEXLteGDp2
upvonJ/KyDpGaYDUqyLuIRg9oPGefwYMgRa1imtaFSDFUfGK9ha3eeDvHY/Je6nboxsnPzhAc8LU
w6cEaZdt+dOjyaAgnp1gm3pTcxnd1l/BxSMUYy7yt64oPghnvKrJHe/WMumWQfiZownbmk26ISwm
vlrxT0MVLVvYudp6oiFzxLJe7Va95Y3hILtNIPWyKm5JCN8HJqyU3KzuksvA9obiOBKrFDjCOghW
KxugOfa2FRIsuO7PcoqyXR+G3c6oUagn8XdD2gtMXpKHzNKKDqxfBYFEoNBO32O/R3LnR2+D7pZ8
JtTGTak3lYL4LaDvbTqbHd+M2bWJzLsV1E/xmPTIMNvxm0uG6Q3L89NQCpiaHU/VihmVOz6EA0s2
89Fpk/m1NMwHWefTmVh5usypzvcVnNoSrR5u42H6FlfWlQONMJvGSU4a6guL/K1OXfjBddievZ53
xI7Be8wh0AJmOHeA7zZbl0VjF2AKKG+ZEh+93bNwktm2d7rmuxjZRMaFBVFE8/Mr9HjpI7TVYaRv
dlTN204MSARF+ZOzxnufffdV44vuhumcAWPArh88M/QpV7Zs3tM5+xycMDih/vIRKQSHWc47b9wE
9iwBvOSCaFj/V1vSM2MW/aZilONWpW4jLoHTePK6GZmaEyzSDSO9RK27LitNrkq/Zec+PAFNmFZ2
FtxlXA0bJ5gUrVGNbYfDOCNF8CaVe4VZFZy4VVPPx/pmFoHc9LgbXkw+0GtsPN8ZDbFyBWmxb8q0
25hSO7yxAAlcHF8bVDtIZWcUHn4K+rWvNJKNCqN47jXxicBAgFzEyShhX6dm3HulsQ+5qo4NYqX1
YGTJDaDjoR5grYCRqkqOE5vh5nlK4PyAdi8BGqRl9d0Msv5mLw/arD8kiCiLiKuKVnmw02or+NBW
OUM7z21QlzVLIBON65rg+G7XlKxQy8Ce1nOV03NY6kdq4KSYvXI5lzJjsc3QuwbAiBxCqk7K87ZG
OHO3NIkq4DXE71Hz1sd/2u4HBm44OkGLWtlnVefbwZPqzkHsoJBCWL8vSwoJO7ZAZ+OcXCMq7Q6V
F6V3uDDa8+WxKMhS8SanQnQ0v5kmmtBBwSPSE/m9eXm1XIJsGp/uNy39jzgiB8yKl59xigOlhjfd
ZOcQNxtKAw/kFGDWrW9WFmzr7DflEFnLUe1uzFRCI2l4M2ZlcWjO9ntjF8O2cxBdOIZBkljHR8W1
obYw9OlQTlcEbJj4eP7YQMss/zC0RfyNJYi193Iw79UwU2OVHqqCkDSORMB8pa4MD4lLnW2DTt71
dtWANWg/lXSiA3M8EmN7wZJUI10AvtuL8ZqNN2l5+myGuXxcLpkqJRdnGp7G2si39ZyC4va6BeUw
19swxL+20GbcPoFdYTOv1Ew6etZ125jqltVJdJ0Wm4o9hfux8rJ1b/lsadMSEor0d5UuioeGjWUq
20fT79qH3G7K+5KcO1sgjpBBvEinfyEZl2gNXaEVtWrmobFPk5w5uFsC+DJl1gVbemZn3fHc9p6H
U6ntSbVp/OonU7D0PHlBuRoT/ppgtr514xTpo23fA+9HjoJxE1Z2dvDzumDZP32Lyuqic/u7cLgT
dGxU12pAB5V2OeCtSK4NzSGNMBKQBsrhLdIPRGNmfmJedi/zha+k/R8Dg1arylNyrdQ9IgxnsAab
sCa8U0FxnChdjFwxJgqeGDZ+IAQ+GnGo1r0Or0ZV/DZz91DXb7UV/PTxCPgFTE4Ew+kof4Zj+Tvu
ppVIvgeyv+uE+MCBduOtCQQhfh9DIlBAdvspco5oeq7UpnfDBGkUMpINu/s0EYsaw9PzK15eCoyf
IqJ35pV08nXDbErHaAgTua6Ndm/Mza4zun3nzW9iIpKyxL1tOnHBDC4gfGs+YER/wlCGftb3fwrk
ojLqLgghnvmLRrYemLXZ1aPMvRdO2o6d+e+BwnuV6fY9bJ1d08cd1qrwnKJvsjukkN2YLvtw61pt
KlG/LX/JrtJXKQIU17Bw1fhUu8hxc4FOEal+aTEtsd14xTYe6knNSeuQEqS9R6JnSS7z//QkkkUR
Dpq02lUVBvWhi+EQ97sqS5CUuzvZVM9dGb2PzWMUVHuu2Bc8ZUKZO8OCq848u3bc3x5ybwfayvIN
a6dlFULfEczniT8XA3h15WZvNbTB5fvSUC/WnSvWmlfb0NGmdJ8J3WMua+EhMWJ7KyfyOMyRdCXf
CVeGDLf56DGxqs3lA3JFxkQO9LjxNMqjJCEUPKAhjrAUVgDOOxuQXHmMnImpo1laICKCPbsT+HTJ
NXfb7hOKdbJk/BQp4bgTZp/C+o7Z8NvYtJeJVbhVf7TN8Ir2r02f/NCymV0DthLTpxHo4yx/sFV6
D+MYBn3+UvTJU5G2P1p3QhYFdC6fL3FT7d0pPlRt+dPR5sNg24SBULD0DaBqcn1sXz8Xk3zxdOHs
jcj+5kfp1dPOQVn9MR+e4b9se0ocCnq8mAKxv6PXizGSoMsXMWSH+F41HK4znkEjd/TGaEgKJieB
jixDGIoQUZVkASYVg2qhul3YPBh2/tCGXCmVTXloYubrfKhM7RTc85OgpvTLno9T351dVuRr4jsw
BqyMp4EwNSO3EZUB3wfDFXGL6Mv0Gut5W1nYPuvoqc1H3oxues6lfsEzjLAxOXlpv1NIGkUPra3o
MO9Wd7PW98b2UTWU2ABlfat9YGO0YV6SbDxDXBgNvA8CuxO++HgUBVeOc8rb5Hufmo9g5Hxt5Rvf
605KuE+e0RMwQrjAQOreAJTccc+uUVwDnFO4dW+80ovLKT2hTjat/AdQ85uh5Q1P5+90emms/KE2
ifBq7VM0v3Zmu29AqlHfrVxJiFFUb9hjPgRe9Gr47THxFQlBwansudKwn1G77VS+GF85U7M8f2gm
eYgcFxxnKtehS15UrL5umQSE7tqs/d4a5pMnWdl1Gy/MD0r0n2VEqoLnPOdle9Zj+fM/2Tuz3ciR
Lcv+Sv8AE8bRSKDRDz67fNAsReiFUIQUnEkjjfPX96Ii+96biarCLaAe+8XD5aHRnW5m55y91xa2
u2PIvml6/eRb+zjLb+HQMC4MyTek3CqKo+8k91WZLQUjbmj9i3navdeFb6Q8Bf74Jtv6JWKBmzMP
lJb31OTeRxsLvJuW/9wXzrMw9UfQGj+iluwK8lOqkEZnEJxTE90utkRgbyKFwbVcLJGbfkes/976
HN4wAhatTY+VgI/wqdQmpnjR7BugcGMdXZxKnVQ/GEyKggYABW97EjHvK9tnVjX9sgbecrIWr9jN
SXhwlxNwtVHS/Na2/nORuVttBNeRw0Sp3G8DYeysaetI9dcuQ/Waf++M9B3N2CYMsseuircpAtvJ
YZrBvGrfGcwGBTW62z2yYJADYpjEckJ3V+WN4Y13XtbAlETaYNcH0RJiTWFhp+bKCsLHNI2PqWPu
I2tC8s6l7Y1bt7sbmYOVM78imThLbotlLMviQfb1Ns5qegiGPhnOm7zSaLz1LU4jNMdIFEsGjIbJ
S1Jjz1N516KziD8aK8Je4CBcx4VBwbtx8xFRJKelOu8PqHi9ldNlDzWra1FogukC4InG+FHk6YuK
m3QfobhfZWlJj2S4n8qG1S0znhq2zVVYqMvUWDe1sHeVKV9mxVU9kVlXJmKHV/RYmR4I2XuV1jCM
bL3Sqvyu7Won04aibb6bgcBaGfjKSTwM+OFrm1hYr3kNxuq+tpuaxldJZeos7lwy3JgQkcoyDIfI
ONCRw8a8TGzoToiUFuGohnZvtPrNrLx7MwPSZ17LJL8t2uLoGRAB2uG27I3bwi0gLWm8JJRGMBzc
7NkZqmf0wKdJ9ufOTjeAu9apLr8F0/yUFuYj5kKiaqaLmg30uSGaIri3KKhTSqLK3U4j5N3loFdj
4KkoAx3v0LKYeGm4sbxqTztns4zOLXmui/ZbbDPkbqjBnAfXHu4aiZmzuDWS8pQ67LhUfwIs6zRk
hwbYXWd/M/OOY7Jz0lwjtvB2NQjXNG6+gb19QqbYOPuINaIf5YXW4xWMPG/7RVLP8bxJNGP86MIB
mJMWCn3twobz7t0Gw/nyvUoxnWO6FOVEcE6bGPeWx/Cz+mgAVab214Uvh+jAwYlXJW9gxDqfgooW
idkvbUmoWjbIggqj/PSamcN9z1/XsVGY5Wm0+q0v6s8ogx04WYy83Pm1qcvLaDNKm0OOOP2dh30J
8IuaOOKTixpHazmO5+X1YvL2vff6l8Bq3wqdX7El7gkN3zMedxL1YClmgb6gp+ZNzaWcPnInQqpI
zpbI30OJdnBunGwT2N1DmFEKOzN6NFAQSKWJaDLBGCDMy/AuIBh0Ok706NgjQz6WQ3hvoljCMSVX
6QickXDcx7Z5nEHntjhlcoMQIMiVG2vUh8wp84OZ7DSd7JUGarJygR7uSkV7skEgyQMRcSM7GirJ
una7S2gOgugHfMMU6I+p86bd4ZbKlQMTgFpfTvf5fJRB+VjpjOWqn781yI6YWKu9iCKUmeUtgMzv
rQXZZmz7zWQXH5mebsbuM6rLZQF/yXvPwa1rWFyyZK7aAe8Nk74poyNie9HaNiF9hc5H2d9Q1W9k
FGwcz7p2hI+ZbV/dVbq/VFzLN7lLgZ6N9Vqier9xSJ41mJeSb4dKoK4m4LLeQQKb3FYVZ6yU85Ht
+7/ytqQH1loHHcw9ashQnGfWT8/kZOTiXgZQHdy1DtoNCExYaeekwCVgYThWUbgK3NBixltGrGrT
kQpg5W/6NsDCnLcgjrV+HCur2Q5+FG9dHR06iHArHUdPVAQ/5tjJdrVOm2PX0zKPcnstm9hCtBHD
J44n8qhq5yn1gjuwm9Z+cOw7b3BuNfJDhHzGSx3kLi9j9DQb450Tli+hSz6n22Z6Y4+dgeuodg6p
ysZ9nleEVlkm5+YStm6KpFQG8Razs0/qsX7Brh1sxCRfrSq0d0k5Hhv2LSaO31zD5vhDqZdwloPe
GBlbp35wDQGJUKUgPLoeCHLR7IoIbGejqad8q0Q5oPBd9D4K9FrzDCXTjjZ7e12FSgbYj+pjE/b2
c5X/ZMjw3gxXh0khLq3nRi2Zwol/KCUvYYExxCIuy2FFw4plJy6xUxJfhbfMcKKAYrwEDkrTIIMx
HQ3HqErfMRTxDi66owuflvObQsyem+4akMnRxma2wTKwbcNqOqcwOHg1kNEE2oeMkIZv7sDxNEoU
pGTduPsY3xjWa9IUM8dagVYmZqhHkeyO8Nx6rzi5VfaYd/ln2s8HZIZ6F3j8eo3Xsql5d3Ez/ip8
n+3utagqKgCi6nL72Uidlyq2xBpQyKNeruSmYSzS+gl7okmaa1755CH6LYF6CBOrkhy7Ru7gTlqr
ZsYmELI9FV28oVKNx2I75M1dmtpPo1m9xMQmOncNabpSlbc49LaZySXr9oQI6XD4jkvzA5WR5xcH
L0ccUBnhAog7zlX+iZlok2Mu7UxCKicXAUg2llCsEBgb7nTsLOek2voHW9xFDFi0TEGF6zQgDiLd
XCoU74P9E6KN5eDRVz8KS2863wA81LMwge7cZ6F+oL6GO9DmL51cWofKnFdBTMaUaX/kinlYboMC
Uoa9BQiUuIfcV4i7JZHVxt4BHdvyEhS8gYvAOo4MHRzD2A+jfOqd/nvIjB6b82omYNnx3KMXmc9h
4tGPM8wjW7a74oq5DnA7QAy3B6sFsj2MH5RVi4ckf/eycpNVA6MiuBQrkZXfzaA/+vOwGYT5MKTJ
hxjwsE41unj7h9VMlzTMOGuV408xuofMH2BEUpRI6AWzfhYDu0/Q/DSqV7t34mPIzqtbD6sk72Ra
0gZBMDUyabGN24i+rAtDhOqihqvksiumIXlaqWX8kJEgREo9uLC+aIIQpIYrPA5ekQEj6fLGzzhu
7hO6foP/wAxlAwl2J4wmYbtoHqMxf7KK7tYMQ04e8T12o5NL0NN5aMWRDjNOOgRnbOKo7hcDnDI8
SEQjoxCvOdKc/kA7fcjG6IYqCbE3qIFgIGXTsy4E+LxHnO/XTugSHjvsRySAkRj4ZuZx9IbP3Mu+
u2H7TQj3tgW7tY2L/BEqcOalH1P5CThm4YISKot6BxjdSRbmxQi8rWUT/GvPxElO3bUxA2T/83TI
m/F9EZjD+8HBYBJTqGDwr73ef9RJvHakerdHSq1AzJxjci46bD1cnJdo6CdMpFB1UIXsC6U+jaS5
mZgpNrN1xWNwn7Tye9AHz4tmYXYhmRZVgmZh4DDS6O1oFHe+AfoMI+pLVDNSTPt9/RwVI8b9HuVf
Ex+8mYivbqw+QV0ezbG860tCT82WqSyeKdkCL6araDOlSBK6vRrh1qI2/roJUK79vvf1obF8+LfH
/vbh377s6yt+fz+QRdlkM3oqfI6i3mOSVuZOzDyFTd3LdfjF5PuiwDErYMQ8P5SwDVZQt0FPLTdf
9/558288NjI8QVNOW0QOSXZsexKzphivPrIAAG5l+a8IjK8Pcf61Rzk/N6Lr21O6kMFyUfEN/FFG
GzcugMSFivSDxLepS5Zf18HzMW9/Yy0KCWjs6y4YXYRkPg5ZP2FRDoqxuPm6+Qqf+32PyLkK8v4B
Yk67F6rGNtnx+379mr/vZstP+fpYTaRjDrQspGpgzdTw3sYFSvcFmvgnbeLr3td/SB9pOsvl8Ofn
6OUeAjEYHZkDAsfxK0HPkgdV+eKMfctEEzXsnxwKi41NLObBLCbXa4FmfN37583XY4VRG0C2f/iq
vwuN4SMnPe7oNRViKT87+xHtOGknP2bGN0CxYbi4LapZjMnY0Q9ZMFGK0nzLBUucr+lVWcNn1voD
VSo3/iKA0ngUlTlNmyAwttPMMmm7JbSPsWkIxjVDfDvlLRKn6aZxpoPZCBbXqb9mDRor6cpxXfL+
GeEgmRGbINXyqhrdV9FP+Q3YpEs6u9VVFhN5IrqftjO+qX3kHY2cYAEJKm/0nRvg29MVbtSDnw7w
t5yQbEcy+MRU/2hSjAZ9GWbU1qtUk/OBVaa7tk6NA2z0TkwZqhXN+W3l9kcJyWI94hfazhZiU9Sj
vPxFQXw1k0vOpJKtyjf0FUXmxit0QefDwvA9iHt7wArbuzhiK1Qjc+UdEavhKaByekZum18EEvuo
bO1rb9n2dWoj3v32eBMa3u1sq1+yyBJMZTN4GTfDW+lcmiTx9lzYd0k7+kdp2uE5s0JOQPYmNMY3
M6CN4ivrU1ttcSkrzu8ACC6w/1vJvymWWboFE89qRnB6Hzes1IF+H0Yko4NdlbeGnsvbmbQUoN+r
vsGJ6NNdTNFlbhfb+NrVIUdc0c4kHhflNZayuArjienSeEFj20Dozxmp0G4rZ3Pc9SZyZOpzecnp
SF/okR6jpHywIsxEtNimsweeTfyyaRHMjNggHODnKK05wgitEEGzMXFULeZNVlNK0Acotqai3IyL
CZYmA+EymM7J8pswezKYznG8MYWEciJ9hNSEql2h3LTrQBUNO1FASkdvfWO/EwfadE8cQLZieRGX
iDCxYqBSMJPjs2LUceus9uzt12O///vrf9xCxpuxQy7o49g7lApCdzEUr3bgf3TefK4KbFVRWj06
zUgLrYGy4t2kRvg8Qjk1xnevtj9Flz5NRXTJiglFBYa50XxK2qhYtY75UtkZrJ1AvUlroH2Dd4QR
x8Mw992pyG1knuLstpwUTW84Q/dMDoZc13V+o+zkrEvOeWm962K02okNJE9in05E764r2b86lYW4
vtUwtSxFMKPeBnFsr72Qc6o0goc6IlalAjuFVbRngmL2TwF7lTH69wP0F5oN0x1+MHBjJLcu+k3w
NCu/dV+GcLiANfg+GA7HVApPwNt3ZoF0BmhBfmC0zbFkDLahC0ICxxzieFvd4uxsGaNCEugDMgKa
LHlUSbjJO9pWvazblV1mSPoD9XOoOYTJQrx1Su0LojYgwtv9xiBSeMkbgOD5y6W2w6yGQ8yNxgf0
qvlqGis6fZFeQx87mt5d2EdyHbjJzrCq8QShysf113/rPPvBmR/mmMsmbqK7zrDycxqg2cjHcG1Z
2Ur1MOsSol2VcRWopFkIwdLh3ASSZ7yGismrFZfMdgGmNO78HoaLArtvHnzT2Q7pA4EsrPhPQUta
fCrL56kpNsZkn+vaLLad692TmnFULbnP5t3QY/lMfGYWld++lSg+cENMu0lS+nXjZ6lAEDZMSO6M
MZYb1TFSE5aFUXVne5E6zFGYbVzqPDQg6e08C2dTDDwN+bQfXessUk6U2jp2DMLG0uxWukXhW5E6
ApmWF5Qix04wb0MGQZpBFGycDBdsupJT3CbRyJnzIqu3NCistV3UnzJyfkgJ2L1jVik6m55kGjyC
FBsPsQuZvyld81RH731sWq+dS8PF1TeFlKQvdyNpwpnxahpXQnmY46JAcZr6A5c0y3R/U6n4l2my
7ktRcUDM7wIOZz3K2W6K0IoZsClkiF2gooA2sEfnDTtwDOF8OUpqW5wml5GdJZNq6zWduW5GOhHJ
pN9BGNKpVyXXDa6BKGBCHn342itPkigTSj5sqEhXq9uRdsLKmvyD9Ob6QLVbPjRaPaOY+tE76Wfa
feCZcXe9NYVgF6ID665zV/BkFS5NvdJCrkfFzzxgfPaBAm3yYJL0ztp29y7cstvVtJfxiM3bCdjD
um3HWzMeu23tMXysQ3SBWWa7Z/c9Nux551JR8nLfqsh0v4eu+VnH862XFBaS6MbfpiNxLEzoV00c
iO08CN7bLb1Cz+LYTNMjnlTERLODUdqGzia2cXrhgAQUGGq8MzNXlxfV9zml59aw8OWXIfOZRk44
qfVPqy/3kZHPT8acHlmRYrx85dWtEAFHwnyMXc7MVlGOa7Q9/Vp29SFucV2Gefk5GhkhAQQCrgJW
Nlq63iV1kehU4Vn4zhUHHMq3ACyUq2GtlIv2y439rbSat24Swd5TzT1tWWA1PuwRhlKNGz+gvMcF
xKRiG4jogZn1gc6Qf40kZgrd4jEnpXbGA9EVh0BxcPFdHOhVXhVrPQ43wCJ/efX8Ugxlz/f2blzP
OnfhlL7k3W3s6I9o7J9qtAcc1JpNPwio76HYd2l4R5fF39VRTfe5ndasNs6+52yMU9P80RjjsMIF
QbVQe58VHWAwVHLYjlaLyTP4EC2azL4zBs4/4mdYg27A635wSsdfJS0axyKnPRFSUsNIEbt6SXjl
sNQAlcG1Y4awoT5LLZHX+ZkNqVBZp4R9d5eNzJuy2PAvsS/8y5Qb2FJRzguAwNuqgJEn4HsxKraN
g5C620Q+Jqm2FMONJLBkjd2eIwzZVbRc06i/0n3J9y7e8htBCNu2rrMfeQeW1tGht9IOUi4YIHm5
K+AXb2TLbw8mL0V6EBU3Azm+ICpOvx9ZHp6bpQqIn2ybv7AUXbcOEYedvKZmq4qUHnddU7/+/hDN
yR570HCYQpwhFNkMF5fD3xQxscji09c9Qv8QGrjpb/NmkgdIOL98nHNDw7kACQSby3wpZ8Jdvx7/
uiHqrtqlZfeNj9qDGGI0GhDD9BJDHC/3EsLpPbLajhP9VN6C5VGouTwprSvwv02AYWimtG89Dzm6
9NTW6vCPS5e5sBznt6mIS5atujyxuBO1IdMtL9BZ8defmuWmNsJhF7vG69dDWewT+lXkhEW0rpMt
YKPkWJPJ7WkrOPiR3qFm1qevm34ICS9XLqadAFqpp6FUNJAMwjIVNwMBL6ucNgj0c4tWFdaecsJF
wCuOHtBAhlXyCWlaDBuMGuqU9111QlsCxYolkOu6+GFG+MrKDJRi4l/hbjJcLHApOXXqbDKR6RNy
R7Hp8EmtioTLxxUo8ZJoTE52hAXCkulPylauB1Skp4HyZF2ODC7ShtB3E8Ig/W3GU85EurqpFMbn
DkWHsvambVccJYKsPvVK1Bu6C3B3sRmdrHHw91UbnduU01G3gMlLV8Mx1dGyukQMQr4elBi3uaRo
gidBSeUuQWzDBWJUGZ8y36G38/UDEzputXtTjXZ16pcnAXCDs8SJXuoo6I4N4UJfv3tK++n0da9N
2FshudBWnZpbrGLJPWlkC2/8pxWJ+Rgw882thAjgXh7bSow7UQ+n2HEC8G+cZ0ghuW0LfoEE77rF
CH6zwFVUqTH2i95btu23GurcStcuMXQRx7nJApsXRjvYSfmFsbba+P6uQicUGS5KKdB99CcXQldE
gM6A3zFiDp80AvLHvfMQDpz1pqAGlei92b1+SQuE0IbQu0IhuexJdiIqgoa5TNNf/98O8e/YIXAw
LGbY/9wOcUlIK9VV+xdDxJ9f9f8MEcEfDjRv6bpOgC8X6+0/DBGB/MMigUV4PrE0LpEN/Kw/DRFO
8IeNecIFimkh03YltoY/DRKO/YcToLgMTFsgPuE7/3ccEvyYvxokRGBKX1h4gy1+P0wbf/Pk2nEW
FK1TCrhOBv6vbq1k39inyukJBZo09JaTB+P8MxxjICUAs3MfM2vYxfKpTkHp/6JCHdwPYvAq49kJ
vdp/GVTT6l/R5OTV+yzt3vjoU5/wlnQGIDDbs17A2n2SrWrf90x6yXge0k1FzaYfWeEnpD6u1i8J
0jS8jlrF3QG/bE1TLGo4BcMy6MOfnJZGIHceUUcnFff5bWb4MLhCRC5y11dGS3sKyFV87oKgrk4w
ZzlOCp9T0uJzDG0KQt+19myF4bTiL4kSFNB5+SZ8n9kXfDlMvnj4vAoFqhs40NwjJxH73GjNT2sa
M8Bf2qCZPcZRwXyyHnEQ93h7qUWSTnvnKe+yPr7tSscaje3Q0uTX/LR0EvoYkyFEfyXN3cR8lwCR
oiNcUcYrQucCSdyQZelxiMkh3Iex80BsBFoNm2pkVVWI6Nf2ZCkDBWOY/bD0wJDacII8vrRRX9Cz
zyXD24NwnJxkuTnGpkBoRxB+LzFRJDsUkJg3tWuDSZgSEyndMDINRoHusiN4cgruOgql4dnGc2k/
8omB+vDiMX6OgiH/KeZxhnmY1ZoU+aZRyY7dzeVbuXb75sVQDxCMD+EVF29FZRXaT6XpwkI23TLa
1qmcFzKKqGh/DqN1w3TEuS+9HOqEKeoKHTloFua3dSifO6nYT8se6ct90FkYMGIjTWHIWpMwb5qG
PzViugqTcGMixAJcOreeuptH7cIS8iaLkqLWcDwn28LGivCzmoAKxxhpVonRl3dBXhv+L5ekIgRm
wTxkBL8Biylp49IDXMmkkRTsfRIlxqmgXJjwLnqColkpxhSb0utlu+4CjYixt6Tj71N/oAnG+JZd
PhS6iK6Rwsh5SBNdWDuPfV1clepNJqLKSvdDxtQIVxujuIsxRqN8KV0jsA7UCr5/E7Ki2A7JwR6Z
KttEKF6VYdVlerh6QzdurYkYSM/qk5tsjoxvuGKmx55g4gez0eD+Q3RnmmbinZBTdOYdkBKv67q3
JvKFmL8zT5glW9mTgX92P5SLYYU8qx91T5ITtigX+pivDpV28BH4BblIagSAZPA0zz5eVDY57KZx
3tonpzGhTpOHiRihtG+NbDY2QWKMT7DZmT4upNJC1vKMKyTbB+FQMLOR3k1YO8URO8Dw6NVRuIH0
Rbc9NdND1NnWUYSR+0Ibj7FnjG8AyKL96RTD9N4RBXyF2OIwkWCIPfQQMEvTLO+JV414PnS8HuJe
3/tV1P3oc1MdO0HqZZwJzaS5k/HFz0c+EeTdnkrB/FaUOjmgdMjA6PBWybs4W6wKFWOZlFq58EuI
30kE9SJopm1jeNE5qsIEqURlpg/oCf3bZk7Lt3J00m0NFIZpPzTPrknDpcvZMhZNEPNNY3OAiKsP
TqfK+8BmdcEk3lxsLsV9T0+OiNTMveud0Hi3kmnkW1Xqhe5pewezpts1pTHtcpmCPmLie/RSkbM2
eGhZ3MS5g4DM7NslZvKa+aS9xmkqfhUiLR+brtBLJk0crHDIAU/uBAWlo2fjldOvvjBPyhdB8uT1
KxFnChplLu8DrFm7aeI0YtkM0SLG61tw8sE2rSwkKUa/2IsEFF4r5W3eme34gLut20HtMtcwTzH5
t5PifBpZeEryIcCT5dtbX3NSMYsa2FvCtGs9uHP5szOtlCtEsNyKDsNY1XjXZnRp69VxtQ15fQ7W
wnAOiwxls2qNnZOlqIVi276pE3M8ZBi6Nz6olIuRWtQdyHvJG0TaERZM1Eum2z+bwTGYrdUJLr90
2hWNMqg/bbUffEAUdgI6DX15c/WRPW+GScXPoc6nS9yRr2NZ4OnreSSONTXAjlWFjcyyaBkM8x7z
EBVsaC1a+y526IGi8H/xdZdCSQJG3MZjfcHuIvbWPIz3YUHUNc8BKTrAhZlrQjbAcyGSTapM70D2
CeVuiDRtamqKd2tWO0Gox6ZsnBhWhVkeawvLhAka8Son1YHznbob0MohFjd32LWsm9sxkvaGFBHz
MHt9eOnMqN+BH7AYH+b+nkhCiNTRHO5rhZs9RKFwadE3feTR0FwxRGFalAyuIckVe19gh1QZVQK2
b/KZcDofGUU5SLw7RMMc3bc2IXDEI079MQYQfCiLriSqwTbPhgCJWnRp8EoD2XvOGt+6NULZ4Q4j
fmcI0nxXtK1DIzzD/jijqu7bKdzmLbsFxNNpV2Mu/RU7IjqBz8l2xmzQbfMnbyXcziS4WzvM6swa
mAA+Rjp9EWr5BQ9YYOPr5rnZpH033PoGBkqDLIaruYSIzyG28VyCbZ7xje0RQOaooWWJ6WXudi4R
S5AVbXpbSUSMKy7S9KbXSl9UkCfkNdjdJiakZTMGob2hg8blgJAB2Xg+zCccfvmy4YptLWGwFl5f
bV0sXscuHcKtR7OcvNM8BUCIMgyxir8unHJC5kiM9lgGXMNJg+w5RQ7mlaiYVCq6fTwUywYyVKeJ
/Y5RiXCpFLFHDQU0X9qXNl7MOWD27Lbpli4+eyiM/3Mydd0DWlVjDdWvPMzoxY4tiA3oWmBPwxqh
T9SwzGgbzqEMiDTGNEfbs/S6PerGHtLRlOn3qlH4OEVPgDzFlYMdvxvk2qhVfN97wERz32dUEiKN
fVVdNcM9nNXVydMh32X4ceUmjQagVDrTOryMidOaGwEmrNvFpue7h9EkeOWM9B9UPyokr30aUbIC
Pwq7pkVqrIYLmzqpgbYZc4jznCmfwC/jvtmlDrYVa1U2/eTCsUPKZUxAQUFW/4jm3rHm8ndQ3/90
bB0W6et78an/9/KNf2KtacBTtv/nrx/q3x9Hn9XmvX3/ywfbr8rkvvtspodP3eV8Kd/oz8/8d//z
f33+O/WNaXtLTtx/Xt8cwA0lyV/c3r+/5M/ixnSdP3yc1RQp2N2oLP60epue+MNyPIf6yXe+mEL/
qGwsi6LHpNhwhXRYG/3gH5WN6f9BCKFLNWILyeUfmP+dysa0/xpG5wS+7VN0UVZ5nNkdx/+b9Vt4
AaIUN7IehUoNIg7z7mDk1QQXwbxkCX3pvCTRWA3lyWw759mf4a1abPIwFVWw7835hRM+mXNhOSDG
E1y5s0OWqcC0nMFyEFhC6agupKyA8OexpdOv2vbIeRwy+EK2HNiKz3amn5CK70SLutXBUzoxXLwR
YT5gaTHXbQA9RYIX27JQG4ewp60bDRqYwui9+Qxv6LCwU+YB/l3WX/uQtIjwpnKQBxLOS4IaNBLT
Eb268Kp2U8VjRgh7d1/TJyLMHol4Ry7YqtWpf2m7aDtr77ku440V6Me6Gg+OB/V6Nlr3FKESHrvo
MFNpHIJl5EnqN77OCj4fizUXBizrJIwwvMtsE8perGJn0ZX1w09NvwYbqrNA0oEPqqEDzeD94Ez3
SnequQ6RvLd4O2MXX3pGU7UdYDnfT24Lkk9LEE4pJRbNZvcBEs7GAfT0qv3wFxPbfuVRoe5Gm+gT
sqkVOb7eGuP2JhsyTgZBx3xvSZAeU9aEfugQoEeXYgz7YyqREOWecwMa81dVDdnt0BnfjETcabbW
h8IdJyzzOnosE5ZdiTQ0rh116ZsI5bLKHaIAxC+E2cMpiYGXtAHnEghJm3BM1SYSwEXqeaaLLEkF
aeNyrypZMxxAA/kv77n/IKF06QP8S6ri14Xseb7kzSEA9Zk+kLB/ZRgUKIgZL2rvsawZWYoQQrnd
uduYoE7mbT1+Z1O1W34uQpn0jcHDxlUFOsvcQREUW/q2D7DEGaiX0aBX1B29eU/8Eakuc2/fUX97
QfRkVgpr6eRHN1L190km+v0cg4Fnxd8ha032Q2deczNTR+W4oHza4mak/I2GWu4xYFaIDmWCiUzN
5z4YoBiCWcY1fK0KvY8RW3Pk7shcaZHuqexd9rN+BdC8D2b50ued+xDjVuvn4Y0hQ7TpNZcqybq4
RJjSpOb0oGHBEgHL6Qcbj4XwHtdwaSPLp6MbPP7XT7i1NGX++ow7giRWrOQ+QAyHjNi/PuMKIlnE
eKZ8lCQwM1lp5U2LQo7JnX2xo2IdhC6m/ji6zc9jpjBJTMYdLY23VhgLkluNm3qCIqW65qfbEUIB
UrA82GbRnCfoNcQnXRIzSXepj7c4X26iGoETXJl5q9Vg3qTjQPBO2K0BwNp3ZgpuPta4isYfCw3l
Jlf9q6bfwdAvuaupbVYiYWZNwM1LA5kRPEzybKnKPPEslWfDsvd+F8mbvBnWdlSPd64fvkQYm/cI
lfGSEBK5zsqBxmsym8SSqe8Ml855rso9lGB6rP5Zq5lZfdW02xrHKLgb9T0R2l+EpTcw0oqDmO0P
zg7nobHMg2Rxm3Dk7gsOaOu6TKuXKRrODocmtwBs1jpGu6E3vOp8OPZxquTaTjFWO1EFxGYq1t0A
JSqJK3uVF7FzkzLiYh+65mKBCkxAqO0WkSXdcKhJa7OvcNcrIrF1GnyTi/FjTs5ZjHBCOc+FrpJH
1+kJxONsm2tCDyA37eMqfmh9w8fah+nTIBBuK7pIoA/sOBWWCO5K7PhCc4zMjWsfL9UjipST8sxn
XIi3qC/rndDAh6aRY0iuF7w0qSMHkPB4RWJZcDVjaJwba20lHQE7qj7UeUbeE8yhZhqI8/TZSXre
0nOvplPNMMlWaJqYPGywX3dHB6RHCNd/3ROMvqul4ZOag146Mjn5z3RdHn2/O6i+m4hci6AauMWe
N/pHC0Bi1Vg9kCwLlStyn59lrPWhyLEx0AnP21ZcuK7WPooTy5qzM4olSkahTjTDKLHm8jIME8gn
eF8haZ+7Ws/Z7Tjd23Hh3IFPLpkduvsxQTndTa7ae4FUOMe4kaVaqbqrbyb+MnQvmaIkwGkUuC3+
4HAinM9/s60E1w2B5TtTeQfeBAwmgJ8Gk6v3Bt7G1ZIxfUiFHaz7NMpubO2uByuy987s6M00Q6SO
sugcD+yOlq/u0Eb+BM4xHP7rZQBZ71+WAVcI8P/YrihXgIz+X+rObLltJNuiX4QOJGa8EpwnkZos
+wUhyzbmGUgMX38X6OqWre52xY24LzcqgkVSkkWRQCLPOXuvrdEg/X0Z0ALp+wGCy3vs/+YCABVx
8zmVmWvH7lKaE+EKRk3QiIMssHeWtd2Bx+voU9lk+BXoKlSEVLiWJ5P4Nk6vLJfPAQNmT3B538lg
+AZZz3yISAkKWSy64diY/iI1q72TK9aGzFRzhfCw3Stt52Wh3p4rp3wZXCT/FKTdrjc5kpVgjLy+
HbWjG6TRyrI34R2xAzZiGEiHnI5HECLxomiadpVppL0Zev6dQr07hEHnLEJNoMssfXmYNI3kWC0f
yc84VlSu66JO0UKGUPx7cmlWJvFpue9BNfk6ZHh5M9XIDjV1GPk1cOBcxompPQs8WfuxmkeeqZvj
EQELhWoL6w9YI/uhEgNcqzLdJZqAka2VGptWsbMlIp5s3UK9oTZWzEM1qs/kDnyRZfTVAqax0dCr
0EwPDpnAHywDga5ixFIAZzDEJ0qGSMVQmYa650Z5v68JOIzLmE4VJ/DBcjVtEUidVEO/7fFstsap
z7FbO2Omghwc2Zcx6DvQxyKHbYgxQA5pzAJAsGHNJ6pFPUr/klqZoMslSvrcK4J+1tEl32jJWptq
vI8UN1wbNrMcVVeae43y7Uib6VHPKbOL7ChyRl5VmR27yUaDMt9sB9n9HNb8rAH+025hPih/CfXm
oAXh6diqY1maCURphnD+Qjzqke8owVT793BE0MzLwD34Vukeppbuk2pozwS4bRVlGu6l+UbpOJ4M
cy0QzHh6NFWvKq1xJU/RCKgpu2D8H0sSLjVU5NpwzIixAj1xD8QrBsNgkStQO1eFNsRnJ8dYxbQj
vC8zG5INQQ8bo509FA2JDo4mqepnBqBTy6WRZ8OpKljLdLue1lM0pEcA2WSw0DtCrj99taJeHFoz
mVYDOXTkHp3kcM2RfB0HHyU01HFsjNgr7gnHrNlE86FZtfrshqSsYNbY9vpEa8wILEI05qDn9hKj
8sSOl9ob22yWVUTIw5+XC+PjJIU33phrG2FpKv0U88NqkU9JQ6pFYN+nFmGFQyyGc1Wyer5gUvAv
OZ7djWqEWHId3O8kgrhKeCiaqDuWpjA8aA3xfVaccybIq2pG9IxwlZaEPjyrPjx9WQWKVxvSJWgC
kfEE/LlwhHnOa1UBvZEeBDuDnV8QkeOwZHha0djbQkupCUzJVHjUk0eBojpNnM91HhaALsPQy2Fb
HC3caaBkmgfIis1yUknpZpe8U5AD7P/8Hgl3Hid9ODoN27CF0DQbQf/HN6nP6qiejN68Z4/IFTNO
yHoW12Yih7cO6ZPxO18sLU4QaA/dXu2mgXIFEkIlhYF7l6VOcc2cpJGuZe879PB3aFBaRhUgPCkr
ptyuWILNYwIOMk51826h+1nNup2DrSNjaw+J6GTP2UydatDgPoaZPKqY0tcMmpD7a4iknAASgkUO
gtvYX1EimltWxemRNsmiHnR3V6I9mpwmOkqZLUXpjItaBT5RsmME4ZgNS+HE4zk1WOSSSKooyxrk
+ogJCrcw9lWbO+AqgRFgrOh2ZNj0Cyc5Q7oPXxRh0kSLPkmlq49RZ6zHLoFFaenBshtD41EVY4lI
eLIOWVPqCzYSLCR7XObSi6OM+koDGRDKHovdgMdBbb2qEYoHvBmcZGW+WD2nZU+tsxp6IgQJvDEW
RoHDqM8smF+5JQ7wToSaopqylK3CpukijD5a0f2GwdCm2amvRzBBYbRsCuuILaC7jyYc663P4Kqt
rPNUwC2JIzU8IsR76fSGZaMZPL1gWIWX59VJoOi25A3h8HO2GXvCnq040j39m2w89Jk5vWM/XeYZ
sgbRMce/XYGMML84LFDHQq3OUancpb2g9V4pqGVCQlGAVkx52pwxcO0qFTcCuFAkkWTtQIooTKQ4
Wmwr+zK0dowugmc9ycwFLvfxind/X8/O8WhUPyFvFk/94OL9oS2XD8pI1Qk4ZJwDuSRAmHWroPWI
HfvSlk+ZlsV3WJXOkIXDtUaOh5c3rDxBtok0qR+agWlSha6zNyLXo1H93RYdppTCCsh7g7AwallC
wAmwFyU8ohYr1mUDHeD2EI3Ixs7iN73Iih0Tx7ecU4qyVwPm4wBYdRLedoTIR3ZLpG/07YOuj9k6
HPGL2y3ZH/Tv1RNvrrP481nMYvbxLIYVTTkqHNO8NWw+VKS46jL8+xJHl8XmYKDlCjShs/cNHZUz
FyWmASz9GE+MO1jxD1qIflBjGLdK+4E0Qb8C/xpb7ChmDZ5u1gc9NrpV5F+ULL8aWpw/zmYtrZ2u
qhaH2wiuDs2GUHty0aKj77fIZJPAZwqtfGxjx9yoDdft2zqr10x+o7Tpd1BB+SSCuQmc+N+kI+/V
VHcfA2CmBR8zoVA+tAAR12ufBorHNdOBUgPDVpMO6VM+NEq6Mx2eAZGum56Bp61Y/tYXZcjU18J/
pECFT3t7XWN8PyiT45z9qsCtR+DlorSqnF8c5Hdmpx/ArqGzcgHrMwftPtvltIOWNT0y/parNFDD
VTVoppeXV7LpTBoyRfjEwBdUfsTvTZUhfsz8B8udv1udlNPgO+nONZp010Xo6Sqf1U21g6sUmXry
Zy9LpurH2Mev20PLv2On+KmxROqFo5YcLeTuO8m0aBmMpPS4nf02Q2Pvg04Fg02g48HWkdOVxTYn
6OIg5u1MEONQJuQDRaocqoXJlum+FZMHbkjfNC62x8jkyhXl3U5PKOgGwZxYiZRqnaZyk7PZWyDr
9c9aBUVfUS3TC3HCb5yQONm2JXWlGRL6Gr3yDJuZYA6/VDf1KFjjGICuOjYdxDiRraQ9qmoI6bsg
Xdn3sf/5RWyuOitcRkQLwAjsLUxZLpHlzN0wMltIjsKqQiFYdsk2dWHjgs/5RKMfQyboUMTIDdKv
QDjIB11q2MY/ytgar7wPS7NJ3noTaDa5FcnGLPRgH6HxuUMtjlu1hcLYV9mbMO644vqvStGMhBpx
RgaiT3fgZvTZAn/wjSw5R060L7D8PeEp/ErDRpyq+VFbuQc3mO7Rd+tYUS24UHmbrAJolmsres4a
Rbtr1Ea/+KFu09onINdBpLsgNcfhI3STe0djnJQUlN9G8sOv+69IMKxr/IwdKtiHZN6vhy0qq+Ia
Kd+iNnS8FrUasFm0SQH42M0oTWcpGMk/GROKAbqI1UqJ04LpFHUXl4FnBUsQrlCulUmgW/jWAF2F
XH+HJpvTIqCupaNWeu2QxzuUDU9lQBZnp+bqvlQfpV6z5WGm8tmR2baqT4jUCryyJhlqRftN6LFz
GDOUtHaLjWZKonUgwgjmVBtd+wDnCwz4dQB5guW1HJ8Tn8OOzVEYttNLNWBTYbyWLzNTAI5gFT+i
uEtQXH4uh8z20DPYWy02j9Ioi4s9i9kVOaSX0qiJ8kOcS+yWsi5MNz1NHdg816c9KaOBPZmC3zjo
4k95pJkzJwRunuMiqMh7cnACybRVE+FLJuzK63tpX2KzpOdQf6NPoZ3DoHSXpMNBbk9CcOHApDcI
ahrM52IdBa3zuM3ZGwE3cQnmnsTRMcKn2G+VVRls07itt9XYI8ogbn2eZ7INpH5adIrhbzPFadai
RrYKYUHeC1jpRLasVMDryzQPowm/mX8ZTBqnhiTCJwtku+wM3d8bSQbz24RpZAvMisy98R0MUCjb
qn8gwzY9ac44bHQ57kkVJL9+3jaP5mublvWO4h1z+JhA/3LjDcNo7QxVBL3zpuzit9vAR53DpLRK
XUyKdJa97cM3LRqyO0f/qPTVdO4lUkq3rEimMAw2s6pwGEzpn+3c3uJ5/myLSduq2DF2rmCTkLSx
5SWR3ROqWH2ZaBavVB0svHT6e2YILm+ae+FkAc2ldv05LRFIV7n+I60CvCsYqz8ZY34XzNZoo6xY
04ykRklsrV33Gadq/uLQOwdnie5lCLtma7F3/3ml/L+eGZ2it7poih/t71Oi2+TnfYT0/2iypJuO
wZ7gv0+WPr2yfOZBW+S/Tpf++rF/TpeE9Q9UbibhEw6CN9Ogkv3ngEkz/mHr6IAd8UuSBao5VdUM
DIKOZlGHzYThf6rmzH/QEJvbOAIpzjyY+l/Nlj70h9HdWaBOZ72E4HQGdPx7jU1+W9UpwL4IZJ1x
UDVxOsRN7FpsrF7QYYnNIIwaDpaXlkN5Q9cdeZ1arIteZPumdCoCBsHOA/w+zX62X97J/9AB0H7v
ADDoAnjsCtdmWmBYvEHz7u2XDkBgDmRRIc+/WqIANFUYp9RVOJ8dxdxBM78Whn9Pnpi1ICu2o6sL
L8u2hNgCLSTOJnOiVRLgPAVOCy7NjI/+RGmOzR/TCGlId50freHoLwhWlmzr/a9/8/LnN++9RPzr
5etA9FD/UdnMI8pfX34dtElfF8K4Tu5Qfma0EJ+rKa48ouVKr5zY6HOFcC+hivoLYzqTmEsrtENm
2eFRD42IVkJKkeXkZ7ugGFbwtTmteHJZxaJCcSgsELdEWlXvpKRNM6uwEfdD5M/ipY7E+Jgp6fVv
/qbfN8zz32RrBnXTnHvCMfjxb9LIMMyRPOgof6he60a1PYm8bK32Af54ilQ7FOYRE7lYl4njbMl/
VPamCMcjYX39JnKqJ2cYK4wn+hw+Ic6G86hF4DEplWE1pUQYBaAuBjdoV39+6fNJ8+Hj4KVz7hhz
Z0PYtybpL0dTXuY+QnJXu1LoeqpFl2IkHnH2wKVZ5HsEsYUHsHy40cbkhB1++AIwD5Pomu2gRLpA
WBlzgwgw3DSsmeCwJ0uIKkOl5VX8CQdEOyeFvFNvtNmIafQmEG3oq7boVfTWLlFhNnCmmFDavV/Y
6Zpjo1tYRjgBvNB0DslmWLWZ5q6qiBg6KCjhGjElmVk9+1dbv4NHQN/fYF8++cCiS9/HekMLpcNP
uKvG4Iyg2j3dbhLEGdLKNqYFYLJO1BO9/WhnRkq7FmjBDJ/Mlz4oxi8u+8GF0891etGd4AqnK5aK
YdPQPYMzLOALqK28u91j3HZJYvZ0t64gbWYCiSsfbJC7cQAduT0b1t5KHq3JwAoyJGKlCKMl2aau
dkNDTEevlN8A17gMO5oXLQ/6xYT39RqKcmtmTb398+et/adD1WKaz17TpPdtfBAEO72jd4NNbIqi
dUdp0yJOnRohapOin2MqipL43OuGswNa+xRGpKai7QKHGBQB2TC+OIVgXDpX8URST8e0E1eiPgNc
vwugpNNyql0CA3P309+87N8bSz/PMDjvLrRMlmT+//uqYaE3igezFteJBiwLd3iPgvcOZ3OGrT9z
MNtos+eKstghEeVkhM0+UpKHxn1l7KodLDX6QfkN5Rdd9m4OoVaMMFvpFZCqMeyizZ9f7qwj/3hW
ER+royqjjEbIPX/9l7NKAoVJKjYp18x3qos6oq4iuCXq0yMusA6pVY7uJncYBBhHMeXJUQTxU5Q4
7e7PL+SjSmJemXTadLbhqLwa83b6//JCfGyHXJr4lLpcPlSJMI71pzSMae1QvYSq0j1n8nNS5MZD
NCWnQBvo3veadnd7K8cGfePYp+cacvVyGjsvIFc51nZlxSCoboS5jGJlJh31izAnjp1N+U6L5L1M
DFqd1bjvfeGuA1800E0r9aiQKb+n+niJsTt5f/5Ttf9wiOjk7rKlELap/9tKpjFQc4FcqNdmiN6M
ro8PPWIUEEqgnKH63sP7/2EV9LMVpLWlP6RfYks/wcyGLRFh0ANc021GZyIa19YOWpsRvgtDZwO1
VllWSh4s/vyCrX+/kNs2mwuuGfxnm9qscPnls4HToUaKTqhQ3bTOUssiuWGR3kx29wZzwL5D/6Iv
qhT8S2ej3ujwUR6yOjZ2DZEcpAFcRDiJlVEMb0Q0O0ciZnGOOsUXg4B2jwswfBq837tQi+/6CXqG
ZkkdBN4nC9D2Vg31ep8UhAnm/IYtk/g9yY2YTcsGgZYK30cKm2FGRkoRkhTdDQpMpMN9omrOkaLM
XTlxLbbKYBOGJ9f55EjGV3Iu6Jy7eGCerObaJW8C84cCzpboGnFV6CHpcRfsi1g8CDfQn7JBqRdC
o21qNgWTIQYHvkW2LYnUxMPyR2k1Q50/v+/GvFb8vgOxbXIqeBsowlwWlN/f9zgF/OWMrri67syT
sCd5D5qiOEw2PkQL4t294srei9hfHMdx6qApjjurGN2VVLJ6nov5664xCBQUGyNXzl2nz9MImCcx
OIBdXIU49IrxUAZPHT1PH5fImqkpCeJ6B0m3ZW+Yj8ZDkFvuWsYx1obcesSX4KW5dpj0Tjs5BW6h
ChMdpj4DR1GyBaWfPgDMAfTaGussRIc5cB3Ei20Tz2RSaGpF3f3NEfrBPXJbdW0dbZWhopgwmJj+
/k4pA/4JyzfEdSjzTzThCcfowpcEfAHMc2EsHeKYgOVgFvOjDOwRJX7YZf0iMQZIdD6MdL0cT7lu
jz/Vev99DPZx22JheYQk6eoq+XWO+PjKsjZgAEfm0bUvkTCBh2guZI4wiU6eMGY6x9pWjoOCs1Ch
EYukNs03qCJNGKKEad0O31JP5BbSorloNUU/1Q52xqiTgBF9lwD2QvGCmfxizF4Mo6VxkTAmX7Yd
QpFcR8bOdKrXP/UW10Wln4UVpQVZw25fGa/1O+EvcmVCIsG4d1UYMwosLTcjwGvaVWUKkVIFxTAf
/LqVe6osSbWMgN37YbdoIyaNGKfBthoJjTQM9Gsq4wFwHbJUQYh0krzGmGMZIUB3ZGlm78F8D+Z+
Mod4SQfEsixh3ruofr3QNQKvCegrmwAHV3pUIFGAKvh3669rIO777cSiXGJqb+usaiQ7Wc6HBW1y
EteuojG4YhkuzpkySYYUKRFQeWh7hXI0zepb5A/t2p5GZ9fGEdFZefjYov1l2A0fJbS/OkOdnM2x
M3Bg29NEoDqtX7beO9tmnDFPwlsAAfRaYutr2jAOQzRPKB6Jx2embeuuTRKgBZ/bthL3iT88tdJC
DlFcYqKFVakwR0pbdRPG9RtKsw0ZAirKOxNLci81C3qssk/0ALZ1DPkPDvNAu2jtcEovdAbdMPr4
k6Qh2KuiNKEPqS654sSHLkauO6T3dpSSVxeyS5KWu0Vm5MVOXTKWwMluOSjX1brErDgYZK4RoXfU
rQRVwO2e1l2HzNjb/qCvgsj3j4KRhJoMyZ1ZEZtX4PjUFawHdopTEo8TJh81X8FfEtsg0e5xuPhX
UjIQ6eSMWen6xJ9Eb9fbGNHJULvFaprxmTU0EXzKNG/hHSxSRF13QUiiYBWXcmPHDXkYJoFLQRMT
mwgmcsmBXs3I0Zixxlgt0L2Lc5W+jLUQuy4nHmZqiDe0cPvIShmPbolOEmlEQx7rtoajdfWdMmAc
0MXn0SmIHPFhBehD9jZ1ybglwoC/0zTOg9EdFZNXk3oZ/tA7PQorQs0asZQ6MJzBxiOVqW2Bshph
tSm/x1pPWGLfnDP0MxvL8Ydl3Y0e0Q/dFd0iBteOs5dh9Tdybv1NjUjtNPXgOH1VnmPp6hfZxl8a
fXrNnTxcx0lqgQbFqESttJOOdTFq/wXKzHSJCrgG2LCXNTPYVWyQK1k2xbZKrHRtFs03ZjRAx2wI
abV01Me6LXZFo04HPjbGmU6xZ2Mstrqp42dr6BQrGHTjcppRYtDdQUpfSk6V7VC6LXRq6h+flOrw
6BTdd0cUDr2EJj6lYpy4gOvNOvSR3flj1JzT2l1OWVfvEBVmB+iVK9oZFSFGXG/dCnz81PTZyUff
3kXAsVSYSFeCDqEwwBiSOX+WFbXjnZNqFUaYkDzrKGR4YuL/sZnkgjTtrKX0qcICeI6qgLWT/ihS
TrCB1PYtlq6zy2v22XIVQTOcRp14m86cE8k0nJCLih04CzKhmIpuHVpLIhut3WF+qr4Lp6C5M9KJ
prCu8bbOFu46LQOAPUa5DA2LQ00dng1+CrMB3IpyUhy86fz9M1SvcWHDToZ6meVOF0hg/SXeYbtj
zNfyJjVxSRxQBukvg2LrJQw9zkjI9m1hmMcsnJ26gHlMe0JwO1h3IpXVJi2amSih0BV3ptKzbB2P
eO2+MZj1Uql/YSijbGTMVHc5tASR2hz5q2FIpj1UMtbasP1ut/Fwducbu6SLXzk0hajt7IMf+smG
1vS3MQuCy9T27U7R/EuBiZy0ReOxyJtTXfvBKbJ0QWZVDdc2rJ+zKtEerEA7hMo4nfEnkqnF/EMH
aaJw2H6Npunb6Cv2ppgyuJCtK49TKSD3sFIKUQ+H0nwKS2qhZAKwkRmC3NXJvtz2MkEc3TWDEp1J
RTkHoR9uA5L8NkECRYVWBvs7WRkeC4G1ChtZ7Ht0ypXl2xfkQHifWyKhh/DBSAwG9RbDU316wddR
4SK3SazoKkRM0i4ekRCXsb1g+RJ3rFPhsivjbaMxnrDDxl/bCSkVVpZ5+PL5MYmPKpTK97AV+q6j
060XhEs1LgJuNAdPSjgx2ibxC0iwWcPYoqTb/3KX6p3HmwGV6Z5qttrLCLEaZVH586HWDFAyb19x
YveOVRlj1szeMnP04av3MGsTw+vCj4jMcUur2Ffa8NdNOCgnzW7s9aDwtnZI6365qd29OnuZ7Nzg
+BhYZVe2o33zwf3tDZ19kWX77TIx7ZHcZm7sYBr3PsJcQBhyWwnwqlzu9mEv5UbTsl0cKCP8Ivn6
8+kwOoaWlmxuMeh1Sxb6LRW9i0CjkVsLQaAipDsz/KVNSb+N3mOnb9nT74HUZDy9WdhP1wy6gHy4
DTaoQh3XfZ4+BUbwBFK1husDmMfNs3RFsgOBfyMzA7JFEWdKATw+52SZalTi5TQyAWahZlpOCk6/
z0Fj7uS/wqlvCdUfHk5zYvukYKdEdBGveuDExFnnz5rS52wOfGSS881kkyH8/hDSvbGVJHwQoF1R
RnLDtbjc3x7e7gU9iaOL2+OY4M2aHFlPt/O7esCVCVx3pzAV8uyUuAgUkOMSzA68Fc1ddlYC9tgq
HoVBH1QGZNmCBbmoEYQMxWkPdVVgKRPf1dJCPImVV1dN1HS2JDzSsfpFW82JukHlLwfDgiNa9Qgx
SUtz+phIGfexbWsmXyDqVrCJXnu32Uw9ZEfWymHRSYRAc5QGviXy20rf60IThvgIbB+1QL5gCMkb
Rb9i39fqD8VVXl0N/axic3qGVLgJMvs67lc1vMgBV+gykP3KZotzJMk835lFuHMqrv2pIaptlL/m
SrTuHUC77QSVqTEJegWcd0RmcKvVScBMlQeApQkwuZZ2ZlCamKNs6SH6PdAa2uYzEzDNehdM/jhx
qs03XL52blA3m9tTMWm2+9v33e7dnnv/3p8/+1+//P4vmOFMbpcKUqYPvzMjYQmu2b9+TVkhfXHh
P/zybxPVzvdoICk3AnJsOY48fP/Hy3lX5IfVdzSb2rS6faFgeZq8hKGa30/Uerd/4faV95+7vZTb
wyQoNfb8s3FrVJZmHZNomg/rOOYMQQemL0aFAslhEBrH/kYZdIgyUw+JEoMZUfR+1O1vN2gzoWQj
iYUW3rLgj4IEJtlifXUqb3CFNot5KS8x4xxU9FzLxIWiT6+cZlipvYUxoZ1Icsx9TtbenthScP+5
6c66nfChd2bE1u3Lt5uOOmiPHyHxtKokZy/XI0QX809zFTT3Yxwf6jieNrfvuz11u7k9ROxrbBUy
gJr5H7k9b2K0/3mvTBHsSxXx7PsPsJMHDUS17GUlICYTrGTsKO0uS9qJ6AQunj6QC81LJ+Lcssnc
gv3v/QczM50V7adij1O4nbzb3TzDSOs1pROBBpu/drvpLbVUVzdeZFHOmNpKd4ne5QrwzrV8fxgC
tuSCYHDovj9J8upf3/3+nDsDJm/f/eGfGYImXUEGZvXpsQwtO1ujiXBDYiZ4Gqd5z/4YtH201pgB
/MqfvKEn88qyfn1yNM2/8JS3L394eHuOPKz8J8Hy9jAYQ2f0bnf/64+wHZDMgcHQhh29jp/fneF8
/+vupA+8ivdf1kRJi0U825kQpfSQYMNf4Jnv3/b+S99Zmu/Pffi+2zTs/blf/vDbVz68dkC8ymrS
T65eXmrap63xk9w5dDQ4SwAEvE0k2zbtgzrfxS6cZdvbO0P4e55tJ8gKBMCZ29tn9v6J3h66rUYB
lhUptz/v355+/9bbvdsHHRUymGiyzD8gpVBGL7dJf9fjaCtVCCzbfnLLVQPLq6IQ7+b1B7k/Uvnb
ETBMWty8DPN66N6WDmSrwUpUPYVPA/clz7Nd0rB5yrXhr5u6cbQUZOI/H/smSlClCUENCChF9mRS
YbDe3v7R0EyKPdKEgL6Ef0hBmS9MJHKRio/g9q7ePpeaje8aJc4jAmm58+cdjDZ/wFP7lEaM2f91
yL1/OrfnfvmIytth+vNdf7/rJyWHTdR1X3CcvNnof/YY1DGvFlB1p84pIWfZ+bUb/MMAlRRstDnc
F0mCMKCk4lKdNZhNZx1hCdlYyHs8+GqwovF6rWy7C1cY7JqNdEkJKdhKgjme6hMjiBMejOqTeUGf
pR+d/OoL0p3R3u8C2J1EoweQIkLxdRKNca4K9dHsyejWWtIv1PrgZsYVeI+2pdHyNSJ20hzPhp2k
K8zBREilTImaql4VWmWdoi58nGp4jHYKYr2v4EpWzteCxWrRpTHB770MVwR8syhH7hdyzQV0Shyz
AwKMnToqh9QvaY1Z6hfMItZaavFEVIv4jPYcSByqjE7LFKTl5IMmEPXrLu89X/WHdd5T0CvG+BpN
A+GS4Aph9KI0VymemDBp7A1cXDANIFc9sQm91ItZRjG8TQyACdtS3A1coeCCvRDwERTJ+hoH4zN8
ExsFqv0NAtKIn6Vzt77Zw4pUYUXmQXRvN1O1KWX8JDMDAETmQEieQXP6WICky3rzVZM0zHQxBZsm
iHY9J8NdUNCtQpMs11VUnNxY/WSOhskl1ne9KIMqwNt+zken86I6f1NyNT/JcsAKlcdb+qAXFqTq
YEwWkNkoPcexJXdAoa9IErPHTkLzNg3j6wAH5LlOt7B1CFBUbHvtKmqxdLRx00F3Zu8i4x1536t+
TLgUxpW7b1CIeXwebxNhNdItzcMcKAcHL1kzHfqRFfQpEzWzPLXJhUc2dbrYZ8yBjhlBAs+oCD1F
fxya2nlNgYIsAq3TtgLF9QYREJiS7phYLAqmaKqL1oy4HhqxSRvhHisSLJ1WIfCCBLlVVcg7OYLQ
s8WAbSCst2anLhScS1etRVs36OAGq8xJDkEbNRxqMYUeFzrFsc+T4Qc74Ms+06EAJApREe217eJk
2Ul8Wqksn3GsiJ1RQBuTPvmMIz1E1Syxp/gJUWLYpQ9Dr3zptpiRrshK3WMaQhUECyIPkfiqKODr
iCQGwdoABAWq4npQfcwdBtCNe8EYTtYNoXRReXZpYq8IV26+ZW4QnWNXPDO/YQdLhb4Woif/AoTv
UHFgjT1M2azGalvbD2Gpa8fsdWLk/Ny6X7VyvB+jnESKyPiiV8ZwCQYfmNc4nhjhZWfTBqbLXkXu
6mJQvZHUj3qozQetSk6pVsfHRh3ewNwBeexC6zQqkNC6njmSSxYQUfPdIxCAVa/GA0T4pN7mTfHc
6w7m9WrYIYpQN5E+oBAbmV9EclcyN7EIcT/gAHahP8S8Ot5gmEfG7CKenuIyrR8TqI++NlwSfR3A
oL06WeTVhbVXIjOlVcxUVKQ2WyRQufB5h00dGeqGoc2Akj0NFqESqEcHZtKmSJkfVDMAz4WGl5v6
QFuTEIWkJT0D6cmhndxPgwRYCrRj8qQGN1Sd6BGOKtBH3Tf0AxsvdMeZFm9FpXs94ktf5J1nZvHL
2PPKqfYVxLjti1LAqtFk6p8UO/8+tmSylPaab4HZoPkc3WpHmuAAOQDpwYNWa/QTeEhMcakzbcG0
Z9tfcVWTOVMCkguTZjfaymd1qMtzW5I8NIaaV+oWTJqUoCrGrm+aWjy6Q0OwGZHUQYklwZxOcVa+
FEp9xlI8bFSfWas7fFbbRCwLpDSr2K19co91Wt/fif/thVu/ihecCtNJCZVVXe9Ku4OnO36JbF3f
FdL40mudte1ied+a8Q8ziest9p27xASoiYNwKallHxsm1BhOxnqXjfdOVKkrOVgWGsF8euglHUY9
5wPQLVTXVK0wg5Unoalb2z5qaaw9hrqzHBgHHE34A3ixXdvLFGiUI0rkwxiou4JcZGmOnyajatDx
Ne3ZlHlMbEjlrlz7Qe2N+ggJmkZ/OCyHWDqY3agAR8UGREE/aqa/kWHR4zpKlZPZLY22Kx+0xqGl
BUs37EDnOJHojtn0tejH+urQruu0/oGtnEWYQ7kZ0n580ZvkpOvpsdHj8AEPbbgRYVztKzzaWLr7
8EnRfXm1VRphE8DVcbK6qxzfIvzZX5XGqpZlhcuyTTho6UYCUo97bWHbmKVrGRBLVCbldWy5pjkp
TjYgVyR0pnQTuukqW6Pb357x9QBR95B/T2I33VoG9rWRAGx1yFHtmcp2athDaVMULhtwmCfQsJuo
5PcYsSxPQYznuDd7zosuS2gNJ/HT2FowHoqQ8E4k9y18CA5rnBa9W3Mz5HdDZhJIHKVkrekEMVra
oWu4MOCmbJZlO36zzPY8FoJosTF6VdTa3gX5vGxD31iNc9R1zaaSrVftrlPgy143Inro2u3EHupi
E/C419XC3A2OYq9UWbVceg3lIU2sBeyBH/nY9c8AHPeJiuTa8NPovkkJwoActFHJn72g1H3Vw5Fw
aJmri4Y59b69KjZDQKsis4GFfsPYhVLe+B/2zqO5cUXdrv/Fc7xCDgNPEEgwB2VNUFJLjZwzfr0X
eK7ftV1+A89dp4pFqU+rKRLhC3uvbWxrgmGYd+fcw5iKyvoOg+v4wmiFw1foyPSAt4UUWd1jAVtr
pfGL4TxosoQW3qxH66QmFuKhRSYzOp3OzXgLqw/+yWU38i5g61zeI70BrS1GlZMKA54f4P+Y1BiZ
BrwzDjD2l65MKS8EnKHoSQ1bStO3MOsCNnoyzOBRbjcNNHdXEdntVsGazAh6aaFSfVfV7GXAF1zI
jFitgADjOR516oHpOdUIjkpD8mvGMbxMDdPPROdFJALi5tjM/FGZzS1jYYYr5AGI+hfLO+ksGv2W
N1LJ8/FDIRuNHOPwN2zYzJXsmW7kmlFWdtHRsK5TCHxRLrKnMuRQHmJzcDHAZB4lDEfFvFykhRxu
iJQsioz2skha6+nh9BrTNTNBXuLnQO9PYRhoTq3Ny3YhUNMMVF9JrJ+4nrKtSI7ktkNA5CVGe8Yg
05ClpoCpU403Uf1LVZf5ljwCHtIKDpe++mWZc9d6WfxRhJhBsqW/cfeqvHQ2XAkY7q3KjJdoyRdi
XXXyohKgFK1SUzMOqXlQUx23o1wLW8uA2ixoo7Vr0XVjQXoV6+LbqCrPiluSIGISUWYV+FYuBz0C
68g6Vnp+kXSDuh71iBdjwPfblE6joZY+0or3VmrchHatvILM74M+3aaSeVvqovG7dVyC35otm4Q5
KsvqajMS+BSFas9YWAfMlY8IIJKURjlN9A/cp59mlJMZk+n1cZQGdxyn8CB2ENDTdBR9qBmWM4YK
UeRww7Vi3AYA1NiFxgdWgj6jbOYq6vJRWzm8Pi4GLesYV+oZw5WgC220bcG+7pU7wYCQuzUdAIPQ
Ui3rabZjWcXfnljYkUIMDUmZHNFaLbFIeiJ1Eu3kpTLwxncwer3OwCCxWOa1mixwH7L4MeUEiWcS
NxSDpWoxDUdKBSDT3Pj8yph+ak3CAL2pRvBoCUkShzq1rqhAL7LEsEVaSb6LQfZDjlsy14xrnZQf
lZQe4r4StqIkQ5hbiBlM2L5t25GXQ1mVoIno4CZJ+R1+wLAjVjUl925F0iU4RhoiKBpLXXaTNO50
7m0XWbd2DRHy234wC0a4oOZbFjCq0McvmpheCODcT1NA2aTDE4ubOvXSzmC6tOYeoilzukzHXwie
xEw/EdMbwIaDL7X8iBVxuoMUu2S98oFvyroYVvVWWKm072Qoo3KFsSEhNIwtIP40QeoPZTpWXhQj
9YswA52ALW8VbizILYf8jBZrH60/Mwfw4RAWUFvS85BVviIEOZu2xQSnoLH6Ek0E2a0HxUqDVdA1
TjKjnUNcmJO5MQCQJcGJ5IflL7PxexQVvFkl+ACDkHC90kmgDaWPcgxOlEft3lR0+CPhchYxvcfN
dB3SIwS/j1odpascWZUt1XXlamW5XCY+CbtSgB+bAnN8pSdetVO2OIauc2f2u5T0OaJT9TpTT1LX
wVwKpZJwreGWJTpuCz0+WUFGbiiqqQ2UuX1oSREMVzPaPuSZYZyRkCdEYJCIymFe0rLk0MA+TVoF
lXuo3GYtxlNhOn8PCvubHvDUQ16SRyV5v6JxHuf2j2SWDiZa/Yjm3RfNFpaUTj4F7wJxTfFS8JNj
93GMI5N1U0iUuzEe/yJD3EYS8HqWL2z7WdbYk8y6Oob5gUDqUJM8VYfd4iLDITeY1fFeRz1KbqZ0
j+zwNTKFI1ua8hxOn6TWD47JEPKKIDpxw5r7/eMhRex6qvP5bUyN3qfyy48LTsncRN/PPj931AQl
Uga2I1JnHMeG9tyaa/Tve9uoSCUtKbQxJkMjQzfijSM9yGPtVMrDHmAWURZB/fqv0UAmKLswFQ4l
35zwL5Vs2WfkpotWWceCfgQzuZy7KTcbPyWmgY0/4UN6fwBTeasJIzmEiQ5vOpkPoND4wEVNOKnW
iHuoJgtQmgQgm/Mv/XXrC7OGUbHI3EQoIn+MSlKfBBp3TXtnwWfuzDSyEOSKP+VSjWiDCmEjqlp7
6PuoY1tRQWSAsB61AllYQh+4oowZd7W3KQX0RGiyoa82meUAkEjtzCJdjBGwvMM7mTLbJ/FCKWdx
LxgwvUo1Lb22KDF3svgAf8C9IOfkAg1WZYeixLs158tVz3LBXYU2faO0+yKGEypZZDGgT0B95bVD
77OIUN608gffsGfM5Xjs6MZ21OFvHDPtoVXuHVONW5piL66Y0nSimJMxIU7XGbBg10XATRXUPWGo
qjfNEg7MF+xWTQr4lcqmCHPF10XsdLSE0WapLEqEoM8dmcnrXk6EHoZFSz2PrGsTFnnntmr8Bo00
PeERJHIwxA7NgCv2ssiwwMWIqYMOc9wKBnUmXJ0MRDQOaRwlxlzPvt7qqN0aUlGEdUACQvMHZy+A
sSq8Am24RHFgvQJkQqJciNKB+25nJ5XZ2jHdIuQXeV+oEiVppkKPRygIxS5DJ6f1Hlvf+pyDTdl2
qZI4MI1gLCvJ5MKN0oVOvqtz8luO7FjDtpgIJtP6o5Wnlq+xKCPQRvortKJyMvC8L1DPL+M4ti75
u/uFo9SZGoAdxYrPhNnZXqIgk85CTlxDGR0rVl4IIQkXZT807UvDGq8Qd/c68xkhGi8j4KaqEk5w
SAFCGxKmHkvcIe6YT90KT+rysD8ZYXYR6kaEyEdDEtZacs6X/m3po40xpPIPRqUVkCfbgGrll5FL
otXp8fPQdCx+B+NM6F79aeXDplGzP7JshfTj8lONe9ZPA1QUIDJIBFX6/Nbj/bdIP9oEQhV4pQUe
cDYri2FFcUV+qewCQlSNrIo8irHWTjrcngazBwe1TuKipVxbhrGPG1ae7RpHbAwneaoRRZWyZwT4
LJsqUJllsTgfm2LhiMQX9ChKEklK9mG1pknPoPi6CrdUhPhygV7jVcr4DHWC35A1PwuDQMaJjxej
S/cQjIGuByb59n2wTXoJk1qNhaHt1Jj9nfhlUUFpdcN7nFbvQ5oK+16Tk7uksAypPFPF+PywJJgm
zQssKp3zlbikIQy/VS0dWDPeQy4X50go/uazDP6CltxMCdJoIyv35gHBZQvpxDGXTHQaWj2HPYqw
GbJ4HyYtWYTFmBzN+SLM0Ro3OQe2HknL1mxfhKSwvNSMhR0reLjMLOlJd5G7vVmys29z1cDXPlOm
pb2Mry6WWDipG87oAqEkJ2rDLi8QLjIBDqSWqF6IZeog4vvXItRN2TXsJvJJ1svsOKuq0xlRBfm8
fkozkAuDcVJY4fvovHMWvurmn/ma2N4Ti4q6qaz5Mi+0C42QJZulCN7mqqk82J+hrZIKdFHGK3ej
+Ci0xvtjBJMZo+qAppL89EMpM4kdLoIgEjI43YCssUQcRLcN0x4Gym/caNABCWS5FsPwo+X6wcqC
0WsTEaU+7E/HmLQnrS0Epy41ZBP1THVQWrfBIlszrRp6VmUKmJJWf/m1b0odv8CYkt2WkamD+ZhO
stIojgh+c8ZVwhEF4mcngRqG7iEiu+1yN1cmjp2o0C9yL+7jWd1MSxNvK0TcBIMUy0aIgtqXDfjr
rODYgytVdpel7MUc4rs1heoOj/7kqQMFiC4O+UaEBIANWTtPrdEfKpYIIplywbzXKuW3R2JxlHLN
naSkI14L9UQsNhxulj6CHSWOOUy5w+Gi790lxv5Z92QB49WhwBjQOLaVdorSIT8kaXAZC3FjGqX2
NVYneYnMo5IzR8oT3CdasvykQgM5U4Sn0TVLjZ2YfB6pL38fYvhgMr+LSm/fbGZViR0BjtqK/JJe
xAl/0cfZ1eQXbZrGv4tSOjMdE+I4dfAH6ZuCK750i8zcr5myk2KW10GPGTaWmbJJSuSpKWezw7TZ
yceeGMjRPGqhVNyZ25IDEOsGePzopUvqeMu6GfVArJlHBEcfalU1JM7gkegNNfaaLJAJ+Mo6QlZa
FA94t1W50Y+kt5HwifOWDfshGHqRzbbFbt8Ko+eZlQRSXfQhBSH2CaB+F1Vx77eidFyySj0FyKIJ
iRnV+WnOomqnERu0YawElWsdPSYhyZRCd5XTiSm9MKcbtUvea5rhY6ILr0PA/sVE8wlUr7q08Spe
tARXVtieFqMU7kfrXhmJcXg8ZAIxAlGb3wF3Kyg31d+IHhXhMOo5exSKrzkhNK0tj0WqT28YItGd
Rl4hRdgbMJA+V6r1lHEiHMLW8vTWWs9qIBf2lDHiSqPughKuvciVCX1ZzLjGe6LJ2FXAZGNY2d/a
GkQPQzo3srY6gUUQDyxZuh0pkBQkZdTtNTT/UiocH4bleErSW/MttzUJ2GX6wt1ZOhYz4ZtNvVUF
OXnCjJl4uTSzspHU+WRJjSPARgE9m2GubZtl+5gtSM2dFoXAkrGKt0uMwjBi/yGaTeyLP1MEHKUe
aEFTRXgqOr6Se82dO8k6zXm6E8rYQHLf1HsMcJ9x3ZsedDXOKJPgk9FkyhtPxIpS1BpqMfl4HJhh
RTKwVBnUr6rG/pzkJZcgKfBXb7ANdYzZUm6azkAyiEszortCUD9hvZ62oxRtcMMa98KYt0qHVg/0
yjkv0s9umVk1D1WLlddgujaWyE775FCVmgk/kEGhFJcd0SDRtpxk8RIV5StvwQorpwSfFemqRPz6
BRtKB3F7vqlNTK99YRBuTEW8RaPb7E0mLBHUVkJnZLjywrcwDvq2MKtlY5RNAUnilWgx8piCcSb1
RR8YrManAOuxE2ZDdyQ8pLJJEc3PTfptlYUbm3L+lXA1tRXkKzh+wlOVdqNXyEqy0aSEq5Eel642
YeIQRkl514jHY9TxlpZZsM9a4Vmpuurchly3DFWCJdxIbgTg5tZMQ3ENpr8FS3lviOguGPnMVz0K
kssE2ongtvdGrNp9iWUMaZ6IjCYmgk4Miu7UF5XsDRr9g0wI8jhoJ0xHGmCx9E8e1tmuNGfhwrL/
ycpYfTCua84T6BQxsImla56458C8qHPj0Mpe0BIPJuDS9Afrztw7fRKEv9nclVt2hgPZo7Q6Y5Ue
JyYjp0zMUOKEMUdbEkfwcJRLopblheyE/Jy1L/98QUSSmyHJdoQYwZ6uFsZBUBCsCsWoerFKzhG3
nfI5lkcOEqjLRyB1HSyCubLHZjH8h+FCHqmg5JaOklVRCWEZeWOim8d6YGUlh0J5HOfkrR+Z5ImS
eC1ZWJE0rINhrMkIqaSGSZTsPzpFfgVUv6BNjbbj80243ptah8AWBJgcwyEzRIDKEWm50pRMVy2k
4wyDWxNJ04VXQIVughQf5cxLg3Ly0PxuSz4sh5pGclGHGidCsb6WPBk2U4+Eow4lnfyu9CNcrydk
gq3RNsItbCGNkto4+egYBZcykvCeufZoqm9ZoYwn9gbCth4nwrnXtWPVctsfyYGx1ApK5FqxFpTF
SGISGGjcHBh2mbaA/8LG3E1Z2pYHeC4Mn7gPA7dCkwWvOQnaQ631FrxEZHPDgN+M3wlNYjcAO2Qg
F07S61DSltXjHwaYqT+rc7QBP286UtUYthoj51fkTjlWoKYIQksu9MkVrQBUbzPS2EWQxIZZNGTg
2mnSMwP9gUk3M1afzID5WU3U5BZyyQrnGVGLMT/BS+D/EGMTXZnkDNVansWSFyzykeECRqMECs1c
zqYbND26HCw0sxTJzwaBiABaT7kqY69RGPOOZvWrK6lKxKQxnIuxchjEuUQu6Z9kNRgGrFKjVzou
TL15kNaLZ26IvQ+jthZq2WlABlD8SanbJHHjy6XB/C4/QGzOcNFGcF4xBtkoqC0QIfK+DOvkOjDP
cPSJUW/bJd2+Qm7BTlM/V2YXu1BjtWOjy2+B/jmFevfKh/USjyac8LgZbXCkqAv0ib5TjNRNpMov
5Ll/q3I9ngNzK+dWS/9MA1TBM0TSnhPFhyF5araF1lcfskFARh4/5fJYeEKvd9elzHekE8HtiTLn
sZlLM071ShpNv5PIWFNBCHLDkaWzrCYHY37uVQToMwQPLpDZfIGDi0BLHz80E1BAYgWuXCq+QKd0
zNRvATnuNgTEyFKi5rYJkocNZujMmR4dCPvhyiGlwWu+5opFuEcKqWNNXC+jFzeQlswQBXO2qKHb
zjDki5wRbDce+nkYr88hYqWDpkbEe7xSOtUuYuaEG3IjeoRH+magsCoRdGUnF/kLUunpYKnTeJjZ
FJFcoez7Ma1PDYKVrWUu34YSFgcRCD9EFp6VWlUQayitecLVJoBAvg8JB98/nk2LgjNUmJklZe3J
EBhs6xhtOw2dQCMR101yhrQx4xDldF/eR+xDbJL5mIsBbNqUWKJdGrA9xHSRnmcIE05tYGNvQlO1
pyKaTg3r+4e9rGC9+rQQCjUGFwI/9Y+WfiWyJKAbRn9XspgU8bHG/D5Cg9QF46CQoIZ9hWFgWy4n
eejGm5J8IkvUnjo13aqzBWxd7EUnP5QVAVRSKa/8h79lnL9HVP5b1g9MdVGvc1NejA217Z6VGfVX
Hu8JqnpXxZzLXETWNFhomsg8+XroI6ZwZjw9xvUJ6FgIrllGXT4WDDJNswI+MzxHViIfhYgrJWOo
r54XkqDVs1FT/JU6DdCNxmnciPqqV+kOgCtec2m6I88jezwp/yTxkm+lQHBnWZP22qKd1MAs3bbD
vWupPSCsmcbQHA4N66KDFeTHqg9Td6yw8aolVbfS9dg1rHLPzvglxPe+p0zSXWgrr0xPuTt0RF3/
I5FtYG5Us7KJV+FyIZBBgtCtc7I+b50KH52HvtvctDnTk3hUBGcu4GMa1XOfmbUXmlwlCjHAeM52
ykkK4EgpGVt2OzEwbyyJseLYBdjS08Rr8x7eSVpqN8JoM/Sp2i45oYEMXpS2ZhnP1Z5YHBQpsZEx
Gy3mL6ThNSl0+1AQ9BOjLMp+GRpQK8ovZmb85jW6KO6bW7Il8W+0Nap3E35Iwkx30YgvK+bSR1g1
+iMShCJi8FwPvjKKoi+QXxa35XYo40vEQNbGWdL6bat7rT5u0z4x/sBmLBtvXMb+XsrNxYzGxm0I
BHTHnvknYAndjlNCuyLgcFTasnSph+6UqNiW8/I9Z6RGuqUK7VqqKluuCO0gkG0fG4gmZquoPd/K
OnwvpONuphC0f2/k2Wkq+j9TIjGXDNKdMhsvtcSKpIZ3ZU9qglu8y0evI8rAZm+BRbCUXR3m+YkG
5dYEpKbCQ/wIFfEMqS+/dpq8UUhfPrWmdJ1JqWFQmwEzLPN5HxFw2q04HRHDikj/t2oex7OgkrDQ
LO394ScgWPYZiWa560gTPEOMfkqacvCXQn/tVCOjtTZmXCrCjzZyp8gjMj6F2bKw24zY9Ng6OXom
Kcei677Cpu4O8TCvAlLtH+Pz/yeiPM/V73//b18/eUz9zOkd/+n+V7QJsnAJe+9/TUTZ/XxF5f/l
b/wnDEX6D5HAH0WVVEXU9RWv8j9hKJIBUx+ohAqtFpvwf7L2HzwU3OsGWgS8eLL0b9a+Kv2HtZrl
uXVoINwMUfl/4aFA5//f/ewaZktREXldXF6R7Sj/p2WWuO+615jbnaU5Gfy0KInhiVe2xYJ2sYoz
pHRZxJX08VDF3bDRw+jOvaHdZ5zesvd4+nhIWsJAsJeZzr/dE8tqpvi3o6KE0IokMovW+pX4nkYg
EHx9ePg9YkX+15f/fE/gZhoGJAyyU/6XueNxCX3YPP5xfKiNWTmBEdSk5K52vMTA9/B4yoIgd5ib
ApMq35aaCXwkNLlXr7GS+EZ8vYyubM4nSoD6PFnccK0IegCJBIbTGoRB4ajBPwJinXwWMz/R6DsF
piBG9OSLc/UneLHQcUlYxq6d6c8gkAFyqod9hGxiP8PJ2AsDps1abq8C6tv9w9ihsk8B0lhX9znE
AC0YvKYwMV/62doZMte7Wix3ioztNCUPy4XJV+2nxWLk8XjaNi1P5UwkVV6aQJYLjf94ncKqBX08
i2OkgUG3qbNw2T8epKWOtuIYXyZqcj9uZj9cxdIpRq50CukPgtifWDNllT5sJHCb3RfYjgOTKFvs
Woz/7EvI9KqYhdG2qca0U0P1Kc/j2k3ByXerVLZfpczSqKgOWaumrazC1n8/hKu69d9fzquM1mVo
eptMqd+kIU7Gx4NYFBh61i8f5pDHMxlokA+T07ZWMffjlT8ejPXLx/eEBb4zFkudNPQMl+36erqE
9idMtzLar6fFTiR7YE6LsiNMnPqmHOlHIMfVL7L2xP53+mlEV53IaXTKbsPgDQriIGzwKAIK3LCU
cwRk7o45f63pAcJTTUgZaiuegR23KJFeB0wzjCb1zSxeumG0x3YT6IfWOKQSwDi7eE//Si4dyVt5
imIP8t0qdkkhwbnMF5x2uSjTk1r9lNoGFnlDGdoAsKdBqSJX6vbRYI9Ojf7Pabnl5TaDNn8edsu3
iAvMBqanIt69i4RIwkKD2EBgOp2uuCNbQISbJbtC48ILN1SETO7Q79XC03+TK7eRgPTJ2q7ZQ6zp
YnbxVDwxS9BfMRNScvG2MTDTSNQm0WxyY3WfjezR+V076ka/JneL5blpj4wyDSrOc2V9Vz8g1Hn7
LsNzfNNfBbDbodcdu6cBcAzmOpeYzKXfqrUD+yWVT7OJgsXGVnGrSJC78/3qgxQ37yvd0VgehHM+
Obg+q4++9FheZUSgDzYFo0wiiOowKVuYltjqvqU8HrZzfGW3TQE1//bwWZo/Sc7okK0PcRQ7guqW
P6JJhXrHL8K72yFWIHrIcsQv2OzIaOrMa89TtG1UhzlUKO+Zx1EZT4fiKr8ob3njSBrXEBvqKL7g
9obvg/6jegr2y25oPHy7CqG74Ubn3LxXps+EqkKwlSHTdEfRy570I+nW3RsCkJfi1fKyS4J5DFNP
f7CaD1aHhj+XyDhtq3fIeoJ7R49jckUa/pAEhQfe3MYn9tc4I2uXfVxhueazchTe9cjhl+GwVb/U
3+kZC1J40PfVrtuZiA/hwMruQODVT9luaIzxrCR/8trGEBwnbn6SieTKfPU1PYyolRFd39LyaTjW
r9NV/iQloHlvAFJaDgfbcDSrMx8qQc3ZXgWyQHx063FAadkGhRH2uNo4MNcwdSf8bA5evBN1r3xG
XRXzSTiT6YJKwEosed1NJfvgr7WnVWxtGT6iZzhstP9af6Jn5dD+qj8kdn3FPxbtOr4QT38KPQo9
De/n8oLwZRpsecS9fKiurbKdOkd6I6O+dhBRkfmQO/gO1Uvhg8y8zBiquR3oNmbb9kv+ykuvzHw8
OEvOGM6LfuqWdZVduT/DqSf1/lQRfPGmHsnRqvPNcLJcWCK523oEZRs4695jRCFedqLD1+HnHjq3
eSYxbCH3mWuGo5EU/JftwvwqLl5Btnr33ipY1/0A0xAGQv0Hhmdm3LXI40lD+PtO/poXpyQqwubW
k/Hj6MqJlWg+UNAofvLThVud8bqd+uVdilze8/ZreU420nf5a3EJZfLiMz0gfnbgEoUi431+0Y60
CFwWx23oqbuR0HNmno72En8gdB835Zar5fg5sPvZVdek86UBtSwDbLbgbhCcRXFXPQd75oRF52dX
4U9dr5/vKJAJsufcK56nCA2fK8fgWu3p2L8GqF4aV5zteXQtYYPoHMCVyCKLznw6aGCvUtCkO07I
AL7vc8JB2bih4IXQhdmS2BLZhEx3OqplFpeefuP0vuWn5DvCG/gnvCMk0i6GygVE+SV+YCNrdoQ8
Z3ovh5ekPqXS1noSasQ4G35MgD6tR6Z5NITPdi4oCzagMJs/0lP3HjDeto35mjICCt3wdRS3eYmq
PrXZSuJwBs5BjlonvYJtFlfwzMUQ/wKX6jM3jJzVbJZ7gXrQM8Zvv3niiyjqSJ+5Te8VKI0ISbFt
PC1PwfApt78tF1nO3hpborFROIUqcicseicGjzkqAE8N4bRNXtqDqmHcvV4yQlYIoZ2s4zY+GcKM
PqPhTR3cPGEfapd/sx3/Dfa0IfyLX4zrv7ilNttHf0LSz+1n4gJuYfaeqif5XPByO2c5jTsH5zsI
FnuNQTyIIF4FuySCJ/yDVIWg+DTfFZ0b95uCt3Z13mzk0pOia9mAwqZLPQ3jlpfXFCjy0EvtkNYw
PV8uvFip33XuGl1tvyCqwqKZcBlz1fZmoLiWqkP6Ye2VfXLXD7OvnpXLcglezD1HdG5LB+HdIKCE
S0zKJpcgu3deAgbGpr0IsRtJm0I5g1em6/TWsX98LuQnrJ2qtgceGtzRiD+XGxQyG4vbw04qNnFF
ONxr3J1hMIzqaU6c+VB46eaVmHA+Qe1Hiv6QzBfIPgpEBSB7SWaZY7Kpi9FKhai84oMO6dyOQcyJ
Tv3dheu42BEIjBX8SXPSkrnntpY8NqVyvR2TZ8wavXaSWKHRlWUngur4/2WWqdkNZT3ciXXNytF1
50L0sv4oAukvrHhNqlsbMvlvWbvNi3BV662kO8Q3sE7gU1pddb9xepMTh6fsfIsZhYNHwDzUj7H2
UBunBE4wY6y9uvbQn1npqzH6jGHKgsQRG2DSW3WyPnLTLm58d4YIdogOk3DGspM65huLTV7SXSZ/
24ZatzW/1bfSFY8ZWCV3Xi+n3V/BcHGSWzuMKtuud/Ewu9ZW8YrP7oZx/rZ44VWQ9v2uvYwH5aP2
bzqC6N/mczp3i2deKn7G4kUH1S/A1GJcc5PxhOrnndVe8NyUjig55oH3qCYvXrQNuPjESTrtOvzz
Y3S9464wvSF9JfSoQ03s9DK8eHckKHYrflsf4lvfvuGMbV6G1B1uOdt0t32aD9RKvIotNbu2eku2
5IRleyK8dSe5qYfshgTqrXnh/ecfi1nm3pCUkXmVO8PkOeWufR6fgVNwxFYuiY5YAJbsXOyNV+ll
+Y0meCt+XpyWl2ZPGzBWpIvZouyFf/pr9aVi6eHWCgubYwgpkZ3C9iYI+d7vwifh2fjhwGm20ovY
vRH1or1KylaaqLYdmghdfDOXJ+wbIq/kS6KfeUWJEVc2IqlmuI9EvpZbzSF/3VA2EnjydBMM9hES
NnuagSs8+fOfyQ2fXR1s2t5DISpuyh774j3WvX7Y6oPdos4gtUPfKFhibPJ6pC+vrS/lD/dpi1FN
vlFeG1tm+/WzeMIWx1W3GyyHQRJdVX3pXsTvHCXmOzJmcZMWG4nScyJZ+VQhDls2+Uh1ex3uzb2R
T7jfh7tSbq10l37EZOFGHPU1AiUwKxukCn/45WvFGy/8A7POGUMQyL6+kjzRTcyKsGU5SFxk0RXi
PVQ7xL+tzf9a6l4l+cVd7XaQaIrMM0UAk3byCZMtOKeX4I1X1M9Q92KnCC8Dk6jCTSACMmv8q1Ge
Y4bJnUq9pSMujyejIhzF739qQBnjO+EUqeIC+QcCjCT7MmK23pIXrR4BbsGX7xRqzsgkIqpRsIrS
lpl7rU/MvTLO9b7qd0kpmfvHgxEV1p5ER1rL5hN38LAH/9zvl77/17PH9x4PocqfWiJjH9tsQjtj
mHioet1RuiBxm1YesRilNdU+7TLo+YqOb302SkAMHs9WY0NmJ+ufZGpLUGk2HCYSPUTv8ceTpnQF
Sbb/xd9mQd+7mo6Ct9N8IzGdOhXe6yYc0AJRKQLyWtPI6DP79R+UTdrjWOGtRse8ZW+MRznrfHWZ
8QYUzZ4BHLf9x1OlosWf8W878hUEPHl3XflGdOJvLB9STv8TLRogOcafodM1W63Z5rD/B5cVWN/a
E/8qZzLUDSiOv+auOLBMU3eDsUfwVnzrkm1ivUCqZAtnQI8on8UPZqqBIxtHAlBa9CCjTYN5GhiU
T46QbCx9yw9V9XN/wkzrQOJ4Uk7M2MvkIJgbzYAdxADWy3+Lt/kqeB21qEU2ILW+V72ZkR0c2dCe
+g/5gwZpOfDbnxNXQFngdL5uW7c5cvuN+tGf6k+6znBEg+QyGQQrnZse9Rj6+uGtTlz9I9yLV+lT
f+q+hdkNf5kb80arH+XWGDegAPjscUtmmgcXRP4dfpIrTSoKFe3bdDWoQmRV+Wl0184Z3dt3sSmw
WtnQ4qtjdwT7DlSs/SvITvfOGu0X9NQnONbxw7iprs5bZ9rzOfmhKKbTQ+gffLS/5WcN9QoGE2tG
YysdePPq33WEz18LmX0QhgS06bV5Gtg8cEOq3FU5c1S+Ze5/t3a7ShCph0857j2q2GjDx10Bxbyi
7Sl87dbtQzALtnJmSAkfgqRCBXMLWQ0/yNuxPOHeVi9d4k8oMGyUK5gQsPKTacVf4kfBW3fb9wDj
gtOVbicjfqkcYLHJbI+b8MhRWSVO8Z1Ea081vCHsRLo1vAneHwLfuY7Fx+AZw4JDaPRuEe30FGwI
h2438V7xgawpdPXb7hsujvrDT8WUtbBS97uD1TrWN6IE4amLPBxjqc837sId6Wd6UoHoGdzf7/TP
yoE5inSQuLA8JZdQteFIaItbjh5BHipmDtu4i/j0Fhu6nvpT+f+DqPNYbhxZougXIQLebEEA9E4U
jbhByMJ7j69/hz2Lt5noUbMpEihUZd68Jr2jmSLJiSBIXpHIXspBfi1UW3LUTbCF8UV8jkNo3rCs
YFIDyXksIyY7/AhSkbLEEYzN1tqLa+LoxlV3jY+op4x7tZG2UGrSY/EMLy+LqcKZfshrO/u9a8SL
4MrMIEDFxDV3+68ROw3u8n0aaC31yJV/UNaQRkMGCR0+3wO3f6IJ/Yu8RqJ1525US7zvjj6A0Ies
2vBJGGrv6V4YLhBGGT3V0rNoBBL24MKDnya9UZyf4Yk1gfMKqCwc8qsrbQHhl8GEhuH6SpXAu+y2
gR+I7clbB/zEwZktAMwE6dx1C/9ShG78aexpBzLzb4RniOCqXhP2YH1T/NGe6sty/QLLJFvrcABx
NTqU16Ts1XapeNXexD8zW/Y7+kgi4YfnvPP7T6JwsQKKOCcaPgTS4AVutzRDU+N1n9pXtjIyQtLt
GXQy9gxICsElT9+1uyfexnV5jICZkC1IK0bloegMAWo0Jm92Dw52zz8UJglw/xMH8d9cueOXVDrS
dmI4B97SLJrnaxU9zV9QBCLULi/bxcTmMXwlGOIQeQYVEB4039oXiyR8zK09Qpl7KrOjfTXTOUsP
YeylABKP7pctLvwo4bYlTpFSq237E2IXODQoc+5YWsQ1mySfC3BirZ8HXKAELz4NTzJXgDL0APco
zAPuSQkyyeTUFX8RZjXPqfQ6Ltqwx35i5vgOFnq0MP8a8K/UM6CWPskQCxdqthSAfYJoM+wtmmkE
y18+Eaos9T1U/ew2O6T0HQ1YvSTh3bOn9TZphyxxB0aH0iJNz2ny7rMz3QOmWgkzrWUw7JvxBbOw
herxAT4g5CrDDXa+4Mk4BizgDZEwYb8aB0AHcAKGW9VuvvenYtOv/MuEYRp+9vZ8BtYi7dXl7tY/
yZmHJFAuhsbBuZ+VlWJ62bTMwo0FS1e3Fae5yi7dC0jaqoIRfs3OyHiqfTncQL04iXwNbRilgsuR
U38ZrnEAQYu2yp1ntyUgZl8e9dN0Kiy4oBjXLPJdQ7FA8uxG8RQib5h62tU5Kt+4j9Wwnq6vnSJe
hBfuPI+ccO/2qXmOcKRhhzV5GL84NZppGSM4JKx96th5t8U12Q8n44lZhbVIA0f8HdVVxyOXbIUv
eFeoXMUQjv8mKxHor9LIG3FsooywTiRG8Riyd4EjFsLvv+vNjVFd8dyzCZgfjigS0IaRXqFt6bP9
JYy4EpbRIhoXbD6WQZLGJixW0LFq2ZVoPgn5wxlWnJZAWOYvRy3eBdG0FNKHHm85odhFWVjRsDcw
1yEA4n14k39bbvOFxw1FJ3M3IHGwuxjOnez5miMPLr9QJTHcwF/FxnWMiEQ2+/BQMH60sXJqOh5r
O/8MSW5hEvAg7zF7TE/yp8mUksjbYqnxriTH7dP4KiJXURaY6qwVp5xwqmI5FWs6VK6VoFypFgbD
nVc8tcLCh8onvGHzab0p9Ld8dq63emmGFc+FXuzSFnRSeWqja8AvylyiYaoO06BlNXpmduxYjT+R
S3vsaQQmBrgtu7r0rk8u1n2TxrnnElAnYjm2Li+v78zOUrlgnSxHmyUW8j8r7Qt5E+AnN9zv92G5
CoxTEhHSyFKgq+TYJqkCK0x/ESEagVEvu4iRXwtFBU7x2vSMj1+DoVM37Dk26sqN6JP9hZ571oHt
1x5c/UYmRkgNJW9fLkHMf36l5vKaR/d0lwfxyqEIKNjRJf0U5yZYw8TyIu3ETVHu6jU4B1f1R6P8
P/TbvgXaHO1mQdUWrKyj9MJ+Hek7PgVEKi36AncY+JU27rcsvALjTpQktngteDCJ02RJ3Idfaq8K
03uGQwuCWqw3PC7ro/Q19S7A5Pw1ciko587tu0ZU7m1yo8GZA8c/YxiILiPBSXzNPSXq1xvemqu+
yT6TN9HVn1Xh6KFHc09uEIB+h5XnnUC3P6teQQuXvHDBWCdfC+M3/uPNMliZn2y/KsvyyiE5q554
4cL6MHe5vL/U4tCnWrq4ksnAXvjkSE82zULdmPvy8ZKr/ukG3bY3m9eW5EJUjCZSzx78LkDnvUkA
wviR+gJWRSBLhEx/2YGe/2kYTNyo9uTOqUun6pzhOrjBLeMJoMCDdctOla8kDc4F5Ej9D60SNRnh
U6Jmg5FSqdW80pY3407+Y9eFFRPNC+EYbFll7SX/UQnpIX/dGVkJdrmbzq3h+r8QQdnBdZz6wYHi
zczwY/hVnGkTn6q3YMVq/eZD+pXXtDvA0rI8cpOrjb9WKd2WWrKXaduf5q064K25jZaphzt+A1tJ
ZnkC6nR/HMtWukjf5Sull7ZNaEo26U46avNpmhB18CLFoTh/Y4+qlZUseRhRCAXi7VeZ4UPKNXdh
Sd/jtdJCLHa0dv2X9cXDKWQUeSwW+Ud+Sd1tu9kPN3+TH3l6m+t4n2KHB8rh8v080/d5V1+aK5ti
DH4CfvMeUSa48lr9mL+sOwaa0zWBWv3kXNJUpHWHcPrmoKH893fK08d5R9+a31QnL/MqXLTidfiW
UT68a+cSQOeSyHxkO2W57eCIsSbv/ar7RctFU3ZM9uNZfGi1XaxTWAy7fKsa7ugzO7EJliNYs62Z
t9g4cbvWPjghCQpX8M+PRU4FrrnEA3mKy7Ozi1xlZXn5ydqOq/FteEhLvHHZkmiWDlP7qhzaI5A4
g4rQ427Uto+wIcUJhLbVlr5gm/cX9sjmtW/Y6Rdk36lfUb4HxHW/MGcTH1K6MXY+qsnShSTMClcJ
iNxhJ7F85VO9ixEKLEckUMh0ENmbs4cziNwtinE7ka3lJtaSsKOC5KNL19n51lRsLHH5BYmyMHpC
aBz5OC/MFebRk3It2VgTsCjQBshUC0Feoe2hQCzd4Vva1Jv2Obz3jacNjvwYFxCKXoZTNrIJjebw
SNdHYfpWKAvpqbn6urjS8W0ZCKxpLOB4sBPt00OJMwkKDh2Du1er0Xygpg/Y9AM4LC5rR/j0V8Nj
/BP5eoUt7KsHEQLdd3uDqm4Nq/SMfrzL7YQUoZu5Fb8ArqAOqndhU0NQeRtvQ+2i1Aa6KH5iKiQ+
FWi+TkOGjFbZkHYaY/YJxRugqeGGu6UOHOLCQG0Y4xFqPy7kXSvS4AOnPLVwIe7AfeCyzztI30vz
Uj0CECVGUBTjBhaCgDHAJG9q8uz5Rti4PKKB1GQPO6iJpQM2vwNJ/17BfgUReuO2IdVB1AXwZne+
bUoO3u+obnTi423hp10Yf8qNoQdx8Vmw1BixSavopMx7KXUalgUpKYvKvDYwnBtvZuXTBmMrh/0L
k72JA9ohdno1JAsxR8PlkDsEoviNgnMRPIizF9XFDDL98m63cW9OCnt8kybc6Kg0YLTQdtLiTcf0
0OovUKo4md9DveLF9AXphC7JTfbs2indDv3eD8QYHmpmi6fqQE4QXkSu7JWbjIeHUpmDJNhrbukV
n91N+2p3cY+Iygk+RaBk7EQglf8Vk539tR8m7LLAYdanL5tNsw33zFiDP+U9XlrvzYYkZxr+6an+
jXCAIzidr9koR0i4Ig2LJ42Q6jdfOM20/cRmp/bswzw7zfOBdwy7zfjw8+1IDpTOw2SzWcfoY/yN
mWyKGXvxnQrcM5Piaqf9Qpo9BpvR68y6Sl/ivMjNFYkTDC2VAN21g5eEYC7n5qEm62pm6LZgTFRD
DFzmwVJ+1RHMRFGsYSPCvX5TKcpJY2RG91D6DVPTLPCK0WkEl2OhGR3zk+LYP+i4JZL7tx42FATM
C2n8nJ4H4Dv/II0Ll3x2y9w6a9oySm/aqsbj3ZtMChg7/sZC4HVkOckq+2xBzxHvwR5nGpweGXAM
FqA0088VjQvcYp7FQ+zVNF/74Cmzj1HduzJu4ivuHhVwQoK9M0PCZV5h2tkZMS74JzqzzOM4c7t9
eIw1vBjWhgsXGCuPHiRmyZZ94OtSGccPquWs3OUjM6JiRY1mfRrXTFnkt+Qn0F2WerZLFvCNP0AC
DJSetF7ATNl53AUHxqftO6GlpoF4Z9m/08MzULQ+atjCACbxvcLlFxAKA8rSFX6Hb/ODQ07WnNeB
1K8sio3nTBB0aHPCkb3G5tpfhoP6m50rSpy18U14T4W2w0M4ihF0S3Ow1B6Kw5rIOWF5khKPWT+K
9Sh3cSjIJ49F+9qrufmUve9OhScY/JFPZsKGZLffHKDKIv6Zrtg6EXdJmVbss8QRb4M7HgW2I5nJ
1ExtUw22hd2BYBuKU9CH8aSxrrGlvEZec0F7Ikpu0mzNfBU+03JRncprQQ4LWaIqyLaLhLgtPKtf
S/FpGm5WjIEQtTMbBcUGH8XrvhJwnuXLRdNhLMhaV91mj0f8WrOFFdARa4HKrnT6K7jsFDklBdPF
OMGz047yhuNRvSle7TV3hTBNgYTXRX+VkQvE4Lb4oWNGACzVuy212CW4zRdJsTvlCWm75QMyhmCU
tXpJRTMXdwKkg5FQvCZVhr4OkLZCM4SQEj71A/zDTcKVihf1I4JsEF+r12eNPsd04S9w0/EVOOfL
fjoxMGdgNHQemiYgS8oNlaGvumN4Ot9ALlzGWI+OMeVVOgnr7Fi9p28c6hbayK3gxEvlh4FRTD9a
28qagQPszVVyEdVjvBmOOp4d/iL99e/ifaL3pfBeVx/5Mt4QiOqC6iifgN3tE/y/3MAE7qSFvK2f
ueu7wrq9Rhe+joodosuUQ1mH6wiCAds1rvJ7HDr2Oezt1zwlfk3oonDBoqG2S99xQGII/84iY8OT
K0+7KA+Tjfs4InlZWy30z11ffIhAGDcdMAau+uiOuZdi+BMvjNZh3F3+5sq2TlwTTIhZGUc0155y
J1s10yqkv2qZuXgwczW2l8ExEg+hemyujXIvBU5orLtyGRpupy7nkVmGB4ss8z18PJgiEL3L/GGU
EQOQmuBayR0tKpgisq+DtOdgqacNoy+uHmHVr8urOWJgJwbzaFv5QHR4yb5Gcu5/GQifeXtWzOtV
mybE+pqtboF+eVv/1iJLhCPdNnYYTCDaeDPF17dT0F4zWXrFOtiMAPuYTckW3rk7fMeG/oMy7I7q
30FkcYQmtBC35huzw7F2jR8tdrFcYt6N4ANAydbirb7tP6dvDJIUGtE/5hzr9lCPdguJPl4Owy3o
DhIyZoq0xM3PwaOvbPQ7Z2NvLEVmI6hMePwgc86do3QO5Qa+OiaRnZI9fUV3mop/vgwOTIiG4Ynb
bTAL5s3lL5OQigWpSdeUVFVPWLM7iB7qtLrYWYU3D0hvbcnlMaicl27nXT0Fv9LbxLz524R0uoAW
cU1/BdBb1FaxI9/5fb3Hdwez2jd3caVcGSkKTnERPvS38SPAxGota0s089/ogqOfzuGkAIi7CsG6
XVhLZotXVFhsGc2l3oTk09+DC5uCLr6IaJrqlpjVHoODuR9WzBlKfWG9Ul4XlYeDwXL4Tk4twzfh
1OHCA+vuqnyoDHmiS6o65dX8mlpbA/zZdu8MT+bqdT3rpYls4533aM/1WfxSt8nR4rvWkNkdKjz4
KONtftZL/NsZtTYADeCiF4bM+Pf6Luw3+SE72SV8suyCiwjYvDCPjHzKycl2n5+01RjUiSvk5NRg
v8Zgt9cKUGgR8ov4jNFFZcO7xNf5Ajcgp6plBy9sglaxliAAs/qy+DfW7i/lgqJvWAa4/jod3AVm
o5cM5Wv8zuAW3pSb/k4X3QvPzfZVIY8cvBABbCgkVwDLbXvIjvqBKBtO/2fJg7WNvPqtPFtr7YRZ
9wlh5ReCAGWwoYVs5ZV2Mi23fUR3Ht1wQw7eOT0MDtNFTHbFyIX3AixP2Xl2pHW+RDghI5W0J2MF
Dw+YBWD+jVxrkkP5Et29faJb49syvv15QbYBt5op5eyEW0HDzpuZOs4Zdn5VV+mbHrg77a8Ktzxf
+uoVzAHdPrZ/wGLCwBWaZafZ0DsgurF8Id6AOjBENDbzWZHX+pESM6neMePeZmyfHD3VjnVZbtJr
ETnGp/7FzzrJVn7ZIlgo0kcMnYbK/l7vZQejjy6iInIq+TS0bsykZsKMCj7dgi2bb6hiVURnSzwB
EsTwtUQw/T/D+xQYudFRY2UQf1K9l8p7T5E0u5K8VOjdNVv8rna8E2RZU1mIZJDdhgsZLrxPlL8m
wfgB4RTvaJ/de/Yeb1mfDK+JQxNAtiFiXto96RTv3RoWFWphpvx0jW/yLpycYU2lXrL18RE5MWkQ
w5V5Z4RdJYt8L32A6/7iA2Tsglu+e1HEAsccn/60to7VZ7jm0ZrBUx9wQpjblIseH+OdwHEPfc4t
raMPIxY+3K1+YMeM/56aOuzb46Niugs6tQluMDoIgsLsaNECwD856d6TZGOeIZadobme24/qLjo1
dXTqlZ/s2MQRxZhOsHyUIycIJ42+gTWkVtDQAMJxI8PPZR9Ui+lMlW2cpAljtUVBeVyfp/fmop2G
bb1MkzXmxQaV7a1essEcyVRHh/GeBmv9IEIg4WQG/pi/hWgZOJBitvG4YOcTPDiPwCxUvVO4UMzl
tLQcdoJHbTjjjVl3fYtv1pWmtDVB/G3rGtAGUX65JBxsHljs5aFjUNeCGPNTC6G9zUh1+iMH3HrE
7zQMLTcyWKY0TW51qg9IBvik1AR+g9colbKb/bSfdKpRv4wP1tO/4GfPlijWa4RwobhCiEE96Q/b
vDzE4kr/1r8T2WbTCbmIO8NwNFKBAjt60FN1D3ViHOLqDK7Eo0Gxmy2S0/AjtqviEq/yg8KDiWLw
Uzhx0mXKMQs+KjgsCotLpZ/CfWbatcPKyt+i9DwoKz/0KkatFKa/FfO/OzUEMVSUGQUwllOBrVyD
7zFxZR+YY8Hjw2pMTfSKK3yDKmkxJsuuvmM7zTHJ0VQBp0mwZVessroAXWbuCnjFrCmwAcHkfbFt
l4v0yXtNlFX8nK2lR+C0MT6QQZbL4SvK1w0pait9q+mLcHw11ErOKOG1Ic8YxJDakBGEZFvEBRB9
fJlW7e+4lLf4pxf9a7agvTf3BIpqsAqLHbkLGuiHivXUqkj3EcyMwGbnI4e4gMRn0LQtpG+0GTvS
I6L5VcLS3YBbkqRTuSFnVQVRhuxyityxPRprfFFg9SgKNNQd5zRjaewQN2mwGqa3ALXHuKkgQegb
ufOoSPjAWfqQfCijSHAFCtF+jaOwxKHCMILaWn5d/goztWM5rDNh24/ntniLkqOc7TOMlgqI7Lhn
OLNwE4b10J/wwzSZdjGDLBhMbMZ+r6Rfk75RTchitwkLHTFHLfKiIVILUSSQoFMDhlCyU3bLrkno
J4U5pUsMV29nCUsfUh2ismnl946OMRjg4UN9s07Qkzq0RTgqMLAuVoJgUxjlpScVn/ggNONOG+Fw
3NiYMSXvr/pXf/o32O9e0/7/z/n//a+ksKvrmST8xwX497rQDF7oSA0fjn8w6pg0IEvzB+ypw/W/
n00+Zj9Ga5x6P7PWpim6hKDAgmt4EkoBUE6f/Rbd2IC7+utPRklUwjBJ2rqqd6aAgZ3970f//lKe
cwibLdD2v58RxsdfkxnS/ffPLFTnZlVZy1aFYp/FMvL6MfqRhhfX/t/P6tdfVAlU+3//mRrUW//+
9P+/+Pe6//6JqXYkFAhR3zq9ynjr34uy1FTY8V5v9O+lbVDQmMRysum1tD6SKTaWdOPqBFGl81cK
H1bSI3NZD03h+UG7xAgBE6K2XYyDPjl67kbXpJv2dTCdR79piSPjrhWk1h71PDqmafhpKdmbogqf
sti3npqq+MAz3ohIuo2E2K15Xjv/OOajssTyJAbtffiC1dhGnI4YYpGoEvQk47VN4GXxyyUWBMEi
S1HDYsyZlFh0DEGipTEN2uQOnmiqxAchSh5ZXwzrPqI+RXHC0adzbupdxOCq6cZVpjPZjobPQizk
LcpDeNfBajJVl7uC3p5rpIm910imxhoEGh1OWStLW0tj+oBignRuZvGm4pVkmExJ45j19EQV0tjp
TMFBlllG2sWS5HQKozRiZBnB79RgWzQ9JlVTB62xGTgIifqifRXHdVqEjz5GQws7dURd4jMe6Kyy
RAvXAszFnccFyRca3o5QviuIl1aFMXAEyWtWY8h0fY9dm/zbiNCZdTTr2Bt688y8vAwHEYtM4yfO
tM/cAs9II81HEkuGnwEzYTThvtTANzFsCtVgtNcrEr4vgsuGJ4iliWERYRlzfUTHyuNcLaf8xxzR
mQ4Ns7fojUiNtoEtVve0AfEUkEwxD45Wvf55aKXbKLxFCFHf/CKB8EQgqCRycGiKNu2MsMjRvc4g
cU1KorH2NU4rLRc2s8AeOBUxrmRY4DYjFHcpSolOyLqHj90k9jV/KNgABmsI6waGpUS+axuLWUCP
6CGSwBwIi40PcZu5Xfvaa9L8M6pQW0iHuKwgKRQmpIW5pSNPjGdoGO1S9vUvK5z3k5wCSv3L3BNx
vIug1yZ8o0AF25RDfTxkWgWrpfBXWmhS9PKorQ2lc4t+HFftNMPmJr1EwDjeVvTiVrESXWmQwCGr
NYooyJEJm1lspn/1ENbbEqeeeQYTMSO0lBj0jBzGIalts8qQJ6V2NZ5sgeWfmgU/sV4DrZHT6yUS
EJXMksWxyUPrTiKPSdILBirAWlQDaAc/BJOzoARBq1oGRLWqCy4Gt2wGZINoVQbUVccPI5Ip5FAS
4t5xERNagl7IwZV7pqoiuCH5PfTtinXp1ADYD19jp2Yri8tMO0p0//Jw8llIjt8DRsiB6VRlADuX
vCkv/xuEpNtJCTu3KiuO1VVU5FEWLXWLUXdHSRP7wbj05yJBJdxSsKjwDMUc9jw2UdiqaRyoRZ+S
bqTpW50L0Fegh1nHMutnUPBgCNWVKUPxn/Hk6iIKlayh6svL5DwEn1EzbiQV3pcIyYAtFs80zcQB
jDFElAw/WdozIo2CB6pKTEBx77ILcm+IH3lZipPUIndq7jUm1pMjTNWgzwH/61nFaKRL7vU831Qy
qkpGUy0zxBGvW1fqWMFhbdqpAIhVMPiMsGzJkkk8G2rWHguZFiYZv0UDt8iRe11o5Glh/eJCy/5q
Cnr7jR+S+C1PytFUgRwF9ZbrEmf1PwrQxMAlFiHbZjkcXK1+G3EW/0iAG2WFWaUBFhyEeAmqwmag
iJAxvreNxmw3SR890858+XcqW6UJDViRM1PrngHpGCBL8GGJRFN1tqTWRsiZbnHLDNy4onIgJAl/
v6qovVyYjnJLjI9OGEli+rQ9tXJJyd6A/A5maIyFQckQzV4318hvjPCYS4F8EOXuUcvdlexIt+jm
wm1HkTbeAJ9AlhoespIGVGNoP2uirYoJYDvdnDGUJe/L/iYL/pvgB8wpKiHZwEWsWm0bYhjgxBZD
cmtHFhmuLQ/xZaRKAjcDfBQKWJC0q2YcXEFPr9b4kivo3bM1Q0z0DcrhQf9K9QwHa91aauPQL3QR
DD5zQ92QcQGEWiLL2D4jf5OOXQHVHHlz4pgq/RLSdaKTAn05B90Z/8rQtULrpiL6B2kGp+AxgynX
4IqFPNgJWOUw/UhHRN/DxHnIYx1PQ68P4Bvm2MQvOI1uYvc2Dc2tKd5eH3HjGyGLKsQhDSN3W4oV
jXWS3iJLCb0wRyYuR8xo6nwaGOPA8ZAskBGz5VFMC8ILrY5iGk98u9eJqtMDcdFIk7CYw8D3+l47
Jj7VKAklhWvVGEJKYYnrT3rOsoy4PMY8g4mDtSpjEx7OEBvmIWVcgaN8lKVgjMakeVlC+DFjDfbf
Hracg3XOMQ9Y8kbc9M70gqlxPoUQwT21xDZDlgB3RSA4TK8Bl8u5N7HGA/uSfZEhRKvdCXbB8cDc
za0wI6SHPVEMDeYnJklsWO9uirHckFuRugVO5+R2IO3D85iOVPM7u8el3/PpwjC4iJig0cJAPBmg
LAQmqKEy1Yln1GdFKgU31ESGhDhOLWIV1KPR6f16TljC1gC/DGtCgZgywyQhgfkhWom+tyu9KZdB
DoXP0LXDNIIZFxtr6pnFdsz3I2KSZLZ+L6wRyiRC0TiBocUrPB4hU6de5EOQJwTqLpmgywLr220B
1IoYIz6Ek1crbXD0MEkoawcN+EPNLnIe34QqWEkjGzJZUQM4PM2ImBPLGyB6yZsY3RKHSVYb9ybR
5FumHiYFeynVKFcCbl4Q2BMUW23xwxWnZTetu25qw2PqzG8/zS6j3M4HVPrNlgR5ZWQeIOvRsNVk
PKR1i6aevAaQaew2rDz71HysE3uRKX4Rn8bQNEik664EXOEbbFDWUN2VA4mPqEAb/DPY3DGZzKi9
4HHNaG+YP2W6ilKeQZYAiS02SBZoIzAsVOrkWVbSj5JoN/ITJGcsCb0bpl3kQ/rs6V8crW9Tp5RU
bI6gLoTN22wY6whrDCmC1CBLFUHoAVBhgOZHCbA4aYaK7qt1U6I1w0zID6U2svRmBGMMD8pMJupB
Eo4dn99ptaA+FFN98IXwYxrNcKXjSjI7+DupZ7UVV8EEmkQ+/LysjN7ta/g/YsNkWxXT5Tg2ZERE
80ZthlOVkhqfK+EyjECvpBAWfxFXyJCiDrHiqwUS6tQNqQWanmM6sg7BIE1rowN9qWPsV4Xe8sSS
IT352U6u7nUhixdkNdF16ggZRelPG9pvLH94WXCCBj1tqe+4YOXVz2ZzXe2ssVUvM47fPoaMZYYk
baY4Wc43ApxUDwX4vLKkTRkxzFFxR5SlWdsNocYwpRJsyYArZMj1OtJA6ccGpyt9PpUBprAB1iR2
g1Oe2U5wa7G6mmcD3tWwHy1OiYHZT1Pp0sKaYEMO3U1RlHiNZcwJIsIo1wguIdRXEreaNETFFYXa
zVH72r1RYU9pENYxqsFbSQpFIIeLpoaqaCoqbkFV+8QSddhllrWdLNoVSyuJOXzm2l4uo12DVNgV
DAwzchIgCFS+h5J2adMxW3R8Vi5TDJswIxWNhuB9CsyvSOu1lTIpltfk7ZuEA+Uue9k751NCiIrw
i+ExrAlwUkvDWlkrP2pSMKjpmkcmR8w1xOIQ+ZUGCXjEhS1tnEyv7altuQqRJtCU4FFWKRcxEx0s
RY9BCbYnLavAxEQPH1arpXIiE343aOGPMWQ4kAZffgKy4yeT5lKMeXlbTgfFwB8sFFRM4mApeKpU
QjkuAdU6ul42f6s6i5hv80uLZlm+mL1x1a0toyJUWIH/hWBTm3tAjIDas0EhgrXeTcWlejWaUYv4
GBN0S6u2lZi5RWN+FDLn8JAK+HeDHRV5AlOoAXybJuFUIy14FxmaDVHzkY0xls3KAG8S396lBjE/
2eq9TAst91td4fxoSXdiKpLxpwnunBgotYMp0uhqSu1GEVSNOlLZYL7FecYitc35pue2QgM9ICkL
pYm0Vw1xKBk70BSnIPZ8n1ZvVpKLH+qYfnTMarkbxaLTEpdw1gbvNiZGdNHg+SbBdbQda0XQT5JR
gXc1XiISCg9vYswYD5kMKUjqAT6NMlwjIajRyK95kq23ptzVqRdO3QtxgyvIwwPHqcwcKxzWSiHj
7FgzVp7C9gymcBVSCd1GJqyIJX1Rg2swkLF7Jl2eLHTVdKnmBdxBxR1hqogBtAwWJHDjBFla0886
3dBG0s6DyEAsnm5x0K2sJAY6CKXUywKBC8bDLhOTM9w1SVAx3JKg1eL4y3e6Ie4et3IJ3+qo5rm1
1Yp5hdt0ByNWC5eKPp77XqLzrilmfCUGCq3Mg6KDvQZCsJ/9V7EssTipSyHkNHvWOfEQATE/k/Vl
1l0NGhVvJaE/kXy254vPNv7RxIIODRr2vjqQAPFMlCRZNhpXqMvY/HC8ckg+epOxDiSvs4VaMnF9
xdd99+GTKpK/lX0rvYu6D8yIH07cvnSKGfZwxD8SwItPfdpqzPpE5i6jBTbNrVSJ017ggIRnygvn
a0rhUIdfhEBu6qlNtpbZsDpMlbFOHaDygdJq0lYEON3E/YzadlCMdRi/FSk0hiBsv0MRTkUNOIDn
P4wE5uqjSpq8gbY/xzsc7lLeeQEuhDxeDLyFguZCr1BtTRPpoZwCCKBrBZ4ufES90od9iEFWaWnD
C8pA4y1Diosw0Xf1UYGwSoQMSaPw6zp1zum21cWgwCYXfRwVOzguNcRHgrN1RFX138TWq1nhRGQQ
oW/xVOPm18A+GizNd1TfHw5NEq76ft7PopxscxPe3ziXW6tryamofbiDPrmzsX9OasjXwixvCdTG
YouIL1vNmpueGozgREcf7nMQiFjTardeVSBz9Y1h86F0m/sZrlRhhhUzMnLPtWyr5B1CqRbu9DSx
rjPBUzR0DdNNSXWkqCLWpwTibs2G4yBg1Q9zIXqYPpFD1Bd3qBmlWMtkSV1CGUez165vcEMRmC6a
6CBjEoR4IDoXEDtKGYZhOVUkDaTYtQn+RaxRiMzMhfliqZTeU13x+nmtNGgrBCXaUhaeQUxmyBbD
MhflPzbKn3CuKvxw6e4wm5J4AjLHb1QBKzaF8ZqcEhlO+BCGojS0pvWeTxoPoc5CNRgWDvTwR5nN
BnGW8T1HEZwQiO9dI9LtYAqGgqrlJtb1btL4siGM6qokllGoYuYcRCKeJ/3LDN6QOJRgUnZgYTRn
DPJTbBmmDK/p0fQwBjqXVG+eskhbV3qNrz78Am0pEqyN2MLzSLvwsxUBhWI8A+IiJvV4oKyKGVI2
VfXgkQNg8iX0IqL6UeOhZksKxFNRz2Vo7uKXog+XuWamgQ1bUhdQARoTOp8EgWxIfkIjyk8zVH25
YFRWvPpYjRZOooYrh2AnIJwwByAQAsx2/hyZF61mIDIwvJoAvwIlkg7/Y+88lltXr239Ki63D1zI
4Va5QwIEc5CoQHVQisg54+nvB25fr+3tfY/r9E9jcYmiAkUC+Oc/5xjfMHIodxo2qrpDqhkXA1Qv
RfwwCyn4YG/zpZGOlUr6NbNIyRCV+ov17Zbq9F60xqfKOuVlW61pZ2qDP6z8MrypUK6wiLc9C2qo
YuatW9pqXBr2KQqXMcO338h2qKSlq/kUMQashkrpVyxdjCZUeB19YpJq2X14clSA9EN15VGdjF7l
4bruyHJIpNVgcnnLRuk98aynbIrwr8AA52LF8MkbjuGQ3Eyp7t1JT+t9Oagm8y4IsnpIPphlle+k
k0A35izPK3L5Rl2ddhbgrzaibskniJqd5B240EU7U7bUhV9kNDdM6VpYJXvDdBCQemKK09pXFq/w
Eg/NuNRM69E0fAvcn4fqv6yfTDii+liq9pCX2FJz5VGFeLvIJLWyE79wDUEUXDSqcoH9yTOTlHWO
Hs/AtS8bxArqSKevgJpuqzzT1wbKAyUxWtcjzSQwcXIqHihpChX8CFRJYpjjk2er15GnwqsMO1Bt
iRf3iXiB8rZWqC22fq5+hmTBnQjYO08ips5eVoaVlbLbm0jEStOMQl7VHT3SVl4prrqRbE2VsMWj
8tEjPEm58C/ZEZKTRrGXGjVTB+9FyTLHnIh8GzvmGUH0XhW5cTZpR7NrGBd6ZzxbiO9SrH54XtTR
0Qrhhwhkt9dNnZ2bcDLa6sun8ebkFVqJvlAmchRUZo4060uPsnvu2udimpORq8SLPvCNde+NR3MY
lIVnMCPVvJFCrqQ4MAQUxR5wq8Uoc8WQ6F/5UyUjZR1AaLbtzfeF5yg3NDshy8YOiuxVHqd0LWvx
zvNqEsZ67IdKO4ssm2ZmBDLV7bmQ5hLNZqU+VwT+OopP1InhB9qqfmuFdlfVI9OkqcfUoVfwCuq2
ZrES4JtKeHnEbKptLcyY7U+0I8ioBxQrEY0UyaLhlDKvqjCIn3qrPSh1qt0s4LyRGRVvkT68i41w
nInGrLXnnnf2uSAebRCVZBlkNYqVmnMQlv0qyl4HdsVrr4IjI6BmyPZxj5E/Qvqe9lz8G2xZLCTD
gv0I67NefiZ+RkEqmciL85m88+cfBoRN9c1sqJqDIQdLy6PT/cv90iA7VKThvaCeGW02/uRQ3r9o
vvl1Ny3nUNP7/d8+vH/7nz7+69unruJ5/bpvmEwYe1cS+h9+ZYBHgtjpcL65f3S/IaeYvM0OZ+qv
u/eP7p+7P/rri//wuT/cvX+dB22m6D4lkkJGYj8cKx3IFr2nXN6zL3/78P7Z+/3fclMFEkxWspU/
sj/Jt/cbji4ct7/uC5P3/+6rs88WH034SpCoto5JuiXKsJaXwFanbRIThBuaROICrV0kc0iuNyjQ
cubQ3rQDKR3M0bwTOFfbMilp7nfJm/7HA/H8JYYOWZSDav3rG+5fdr8r0BRy9T7Y3T8Vaqq6HWQT
J1srxir+Zbg996+7P3K/ydOKX86m8yEiO2YV6xmGrmh+GveHG1nTNrn8Od7zh6N7FPEcShxCEdtR
OEDZmmlFRskw30tYi8uC6a9KsnETMaDpqrFa6rnebO838tAgiAjyakLfOKEQgTpjkJg8zNHJmUmI
chgRpxyzgKsVE7OgrhkXCsIyBja2DmeKUzSDorL7AT7fvX+OMCmk261BDkHlN3YuASJG7MfDHQDc
yfGK7Dvp6cr/+r7kntgKg5xMdmxx8f0n3H924QszeUTodvw5ofvr9/32W+4/9revuT80ANhfSmQU
4hScz7r5t8b/fGb3u/cHfvez/78P//oJhRnVrtXWm19f+7vfmYfmOoyrXSJRAMPM4vJnpoAUNPIY
At967FWEi7KEz84Ym31M6xmcFPQMsoYYhpEIHmTvxMmQWjlHhatkhhsx4eH6HCMutD1TpZg5Pukm
XdA5EYnjRBzKizIH5QVixfZIJe8q8UefY8q7ObC8mqPLqznEnDAgdtmQCgRdpyfGzJI0Qs22MsIQ
xx4GUUceusfsg3xX+u1zVDrccwqw/Bj3XNKsUkQ6K4qO38SeXfgd0OSaYX2XVQg/TfYi6gDUoIbh
kaXfHdmdTkXqSUwtYLekuLe06Gzs8qiL9PzazFHvZQAZREJJ0c0x8BTdzLsb/IrhHBJfkhYvkxpP
eVsvh0REiBBG64QleN3pUgWDGwaPxL5M9IgyK038XHl7TogKXZah1x4HsjGllgmmpDCma2c1eOJb
2y4fRpsAkgHjGlpibQLwHWOQ9A20ynA/iL5bmIVQnYk5gPdMfsiULNPJQkIjNV/wnclKikrDli1p
lwd9i/zUQ4xee1vfxAAiGtZLjKyyYQ5iE0eAg6hF0ZPVNO+F97aNk1WV1R8ieNUErCjFPBP9OD7X
JZvtSIPNrQb4dT3UoDLDtZ2qvRma8i7HLebZmmaaOkprTUc7HuQIA/JTFyM3NJLyBZcBwREmnJOq
8f1FadInlWI4y5FUTwA5OrSRKnm1pcHewWcGC76+AiErHJkTVF1zLUXqYomdaZPBMBnrcMkw+AgI
d98rpoZ+rI2cxswPQqOUJAd6J0FWP7Jy7tvydAQOYZojsrAQIpJQkgxjTOxlP0YSksfbYxz3S+EQ
ZPTQWM5gCoUCr0kiH30oI4rYVcuqph1QIoEh+lZeZrH0KjbKtx4L68zHXMG3HmgHcMIE0zkV9MdO
J36K3iNAb6wGGgowXTOstQGPpqQZshVUccQ1FccbyWQXlBGoY3iPsdpplyaRfzQZF3+YPPkUKDjq
M3S76q2DpWpbzfQSrAWfuAeRJOm1Gs+6Xr35ZBg4b/x6wTFL9npNjolPacm9A1C7VFJpYrhCzapk
jLSRwNaZIdqMsWQnj41Pv6uC55z2ludZhQ2Gf1X2gNs8+rorL/W2YhxuaGY+ycB+NyWvkGAppB4B
uX+ScvjyqYUGzuQiqqY9tjpVW3dKAKm58A51EFZbVc24juTEmA8YzDFhDXV3K5PqTSx4BmmBCDb1
LkUunetgYOvH690JkOApBZV2/JJiXThUIT4BuaaFJwQSahp0WHGIDDzSPBDBiKqnTISpE6QUnXiA
m8A75JNOr5fzA3qE8Ml2DUWFuMksDL5+u1NR2PUYe+oKpBKX85XSQ+MrBJC4Q5SWH6lO26CGkGgr
OvA9FX2bRGsP8Utcrwxwwo9pU6EyjBDK8NrOkW6BQPSZAMBPQnQ7ZrvGCP2z0bIm+4yFSB3wV4Mi
vZmgllHDZOgv5fhpVMPWrWO24VJgaEdYzJ8NLbRW0kBiyMi7hpbnVbbROWwK8IGTgnvWazm7h65D
FjMurI7OlOYjmup6b6VNg+zAsO2vbd4ztuyvZV2LaEuDb1lplWVJs2DVaGh+B0kmVsPghzIlRuPS
zk7E3rKWFZ7ppE4J5/Mj2RG6E09RtuXaa1CM0vogoYX0BxiVjPFRwg4k52Z+34DOQ02KkMOdBEFz
+ghTBTSgNEZprNdauiFeQNlpQnDKEyrRYJhJCEzvyOUym03jiyeCbGOXYdVTOyWYmrpLX9fkhJr0
PsZCwl4oknrZm+1nBCmVRlv2NUQgCfsqyKjSxGdBLGtedYDbggYps2zGnaiZGNtagxi0lhZ+rtDg
Ie5pQZcPs0U5PA6NjB5cDekWC/YkFxMEcG2ZaH56mEVmHLlG3oX7uJhSp0rTPX3SkyDeBeih6uSR
DsW9NCq3bdD/98MUb8eKN9qa6qPqh8Bpis6jjTDcjBgNSDIMp5i+/bYvGKykEIhlsugwDefWRhzi
W4/g1RiGW6IzTBf16NBOAvpo8tNtXcbCJFbK0teQwo/duG+rKNmCUu7TS1JIXFMz673Iapr5DRZf
vXqOTTFEM1M86gy1simEIqqzMqeC8aXPp6ouM8KJ033VcwLRs6Pam4YPTyyPvTgSVqbz10c43iVy
GkozxYJcBlfJqjUJqa41p8VwpiBEgALKj0u3vQ7cjjEzNqj5c/cHJhM2Xmmo17xu/J0VaK9hAtkw
qsR2284Em36+kfoYM4WfPRH8EWyDtLK2ozq8BgKgijpTxq1EtYe8hJtK0HxHS5ETROigdnGZkdBu
TbY8dw+9WnaHeQ8gGuwLSvaRZp1LrjhDPu838j8/ut/97SnO31CHIYM55/6JrpEp54b5mZu9dBXi
BMiP0Yu2ibccXeRLOjS7Ihszl/JxouE0xs3WlMl1YqYKJCDXM8WWLAEASWW5GUzEtLopPtp/yULn
eS/p7zeqyaEgzzf3u4Fg0kFnw0b2b9VuY+/NV9th+u1JKXXdT04z1pdgPsJjlfWgieJpoXO2sLlk
E1HKoEvy+eb+0R8+15kW66aOwagid34ZzTsngfguGlxKi/oy1o5+S/Y61SHv5a8bgtoAs4aavxSZ
OC/VkmHnWprJrHdEqh/77Fky0R3qBlbCfBMZgPu5yvNhOFNYp5JujJUQEkeyOLp6oyt+I7Om1UPX
mNJGNyAWmfPNlCDkFZoyWfZiP5OqgMVu2wLXWZWTakT4kIsITN6Oba5s7x9VoiCTV6DnNDNoxfoz
I7ZUlLkW09hycO/+HO4f6Wx1bV1FwhWE+0Ir4YwD3N6iY+8C3dtoJTQTOUb06xcBJviEAJtNoDww
Fsm3mWSWbhCZQNnq29RT5ymDni4ZG5S8hbloe76AZceolW0hExpWz+EqLWvootFRHxiEpy1mdDKs
S8sgMHTmiSUeNIUCQWnBtG6sVXmpdOxlmGOeC88j+Sg1OJwstrxOEwo//byPud+080dS7yGmB/v/
C4lrZCFJ7wkNkaoys13WSdiXBBY0qF7Es0VDFKJw5ob+6iZvJskdmI9up/nm/vrf7yq0FJOUZg4v
tw9Ab34PqNz+cWMNMFRMtALEoQkocBM2RHKgICrt3bxF8VJS8FozSPjXAXi/O0Z4yvNx8uy2Nh8V
pb8VBZ66bpq1ktEU1SsSBz8U7PFc941NPxS7/0oJAAnUhqBMGRjhZG1o7gDf9Fl56VkDn4xd8qjI
GsIdJr5NXwEbiIg2oYO8Gp6jY13LD+FKAhRYNESqKLXnWhDmckRBTCjx0tgHT9MNvNjXcGJi4T0F
1xSthwsuHZV5+gNEcT4pB5e2JxPEAl8So4BxoagOQxDo1hHgSKbhr9kMHANBsuKiPj3Ck656QK+r
VnShOgbdWnyYTs1nzt0R2SDJaE4O4ogZ4E3m9JVshDnNK79KZxaH/KtaiA+Y0RgSprjBEd7o+/CD
jBTEy4XFN03IGfAbCzu8Uw2BS5jdBxdHiEwAh/aJGAZYTQFo9CrdLgCsnPDcMo5bYDNGaHEV6JQK
K2zn0QyaIljr0z/Le9RpgAsc/LEQCRJGr18Fyxm5II/6l3aUH4U3Zes90o+n1quxYymwdxdesKdm
4LIi36KX8eR9DXjDX3oY2I3r76Vwo2Lgb0n+xZTARnKllrbAFAs5+R747FSw6V5A4Vew6G0mphNM
jfbJLvrAcVksM8+R1JVf4SjAEYveAmMvgIdWWJQhI6wl8jhAUf2ZSozrBpJ467JHbeEOHz7ZDQ/f
VrNqRqTy+xGft1myGK7Vck0cu5D8Rrb/HP4PBLEzFYmfZ3/J2vSch6Sx/P2vsgnPnbpw/vzm6+9/
RXgiaiLlhGaYSFMlTdN5/PP9IUQ68/e/Sv9VlENPhIyEUVPcFgKSFSf+IbN0HX+0W/8BymmCbmEl
emeyq8bUpa1o7M3D9MkRQl2LRo/QdnqY5JGuKo+yaSMkMyc18t3A3HjZGWZnT9wI7jLBFSxyOU3q
BldG8vcK0QRl4PP0A91vla7SGxSOAx7QdfHcXaKH9Fo8N3QclrJdfUdbiLWvyTvBgYrbHZMtaz86
TJEDFmP9WnFHJhKuceFihtZgjWwGOzXyaXz7RGL6oyv3S9Xm7CD91kZZOqm4o5pn4wCGeaCbvdc7
x2pX31X3pV/TPTje4AdjAoYG4wcHlEbSwI5dmg0w7RZ9IIYUv+hbI3/tHxksXEvedKw2sIp5hLMa
XoOArB8p2QbDrLfXLhyyDePHB8Rm5QsSC/OYr44YJfDq0htOeP22SKJuRkiRvU4+0OqvhIvyDAVz
RXbt9/ShY+xW3PBKgmN1lF9NxQn37UZcB656xBeqvhFsj33KwXrfXMAAInhOX3LIIrheUDY5yJ0x
R3KeGrgBPiJnGW4yDVzrgjOM7Bme/VURl9+AyULDoTqwm2Vor4FZAvtkgh1gINy1s/Fih08BnLoj
PTCsJGSszva0yKGLz/QGDltkfMfRpsqwhXINkWHDn+ivlLP0laabcj28swXnqbKAu9q2vI0768a+
0qVyW1Gbr4mgpekGaOF4095QEqIQdbaRazq/Cyr4syNf/LMDX5dFSdUN3bJk9V8PfED2NYouuT/K
ZnfEsxQQsTl72pQnw3qVZ4XpIoTW9YZtBmUTRqMnHEnkXTboqqXlf3gyBCH821koqSqKZ1El++CP
Z6EWNYNeWV1/DGV6hfxrRNLBnZGXCEQbDhvWDxufXQQdgznYqWhOPgNcbJZP+EfC0/3p/G/exX/I
u5AV0TJ+987Z7837X76zJmzG43tKUsbxu//L+p1wYRoA37/PvfjHd/4j98IQ/6ZLkinpqqjLRFv8
I/PCkP+maaauWJqsK7ohmeav1Avtb4qoS5plGURRqGh9/vqXOm+b4O9/VeW/6RaXZ0tBf6OZ8v8s
9UL7w/VeNQ2Dn6QjBBVFTCQ6z+H313tV0Ae/NA00WX7txqF+UNIAn4wjPJX7ZG3oywmXjrElghYo
b3tt3tVPnwslbkUmg+Os1CBFdGkIL02xI5FWAuuQuRRpGloDcU1bllhnHHzBUwxQPtsUIIpdtler
7B0DERN/igHcncGT9FXuLNvYWLYWLX73nvzJqS394dT+7W+0TF42TTH4b879+N2aVnlkRslsU9fi
ZDy3kvQQtDRHTeUc9epnW7U/ZGP3eDnDmxZKD//9L1et+RX83Yp6/+0q7xRqVnTV5OX+62/PU28o
I18hNuvJ6nfiT/5QnTCSEM+6Sn+g7QEgan+MR/UhR1yxwzJLzN/KPMyT2OV0KolZvEjVQdpToL+n
x2kTX4Dh1Udqq/7SFktiVY/jO34CRofkN9C3iOx8PXzmz8FeOYtuYX77mo5CzZqe4+8YpsUZ9qIN
0gUoykwTOTQpm5nFHXX/Vj6lT4CCYBRq6SKF5GbNbm2pYIeAk3im6tb7lOJE/BqwaqwpW8wSdprN
5ZuS/bE80tSDlOkCf7XTt/xpFgt9Rlf+nNXwkv1MrvAwQW08eGumxCyo3btvrvt9e4oc0VxF3+Ma
GY9NBYXTMy4WP/IOi1hjseoIG5FW1gcVY8uCaqcfKEUGleWkeiN1MJWd6onWcqKimnYoK/zrvOd4
8mo3iS7jeSJwFI8KjfRrfom/gThS4AmH/Iqd/IHOavaS9ujLEEvavBz+fnzN3gHIx0sEgtpPhIzj
oGP0krax76B995kQmCva9j40JTx1IC9VZGKvHa4L5TDRz4TXk4kXVVxRiBiX6q3f6R/52cOqSQna
K0gLaSauYbwGGMIfQpdoh21/9LdATP0zTnmSaOnYL+mDFO/0R+iw05K+0Mr9iRwsFy1DdUgii/6D
sjnuVkGMQMOGw/CKd6vIz+G1CQ44bUcbp/8MeXYaJ9tNLnW1Q68PZAVzC+0mfXmHAvPmYXqlUrHs
9IQI6i04oN3weWlrlmt8fNKCSQdi+cg1yJpcZJE77swXTG0ZJRTsyu/qwjyWzU24UE/iDeqn9uBv
8KsG9J7CZS4vadNY145Xgi0/XB1jXzYLAIzv7aZapif5Ae+7+eR/AKGl9QU76wUg+mXCLn2EOY+L
rIURh9c1hT0MYilV9salVh360sU6++hXGbqZdblOXhl3wPBcB+0yOlhn6xlzcd66lBeDgzaXs2OR
fHdHtBTtTo6uYNnBPGOlrpMVBD0RZRGhE/G2fyXzFDBsbaO6pXkN98Rp3vU1sj+8N2jtl2j2hCUI
kAthYQzriBVb0vHXwKg5EPj0TwBS8x+ICcUxNnSAMUcKSMKQ4B6wGhZrlY3OsjqCLGo3wSHGGAQU
90lp7FFcYnGHs97qduc7PsL6r+QpgFut3NAqJS416Ho403/QXTy9RJo9NW+jvYY18aSKMwSCWbgP
VdKGQ69dvXeYt/W2BV996LrN+EKAjqNabDAAHg3DQnDHakNnf3AHPJ/ywjwp7ROp04fmBhIMWcNt
fBCxNOPVRTz4IJ2q/j9cnFn+/vXqaEqyphLuJEkSy9wfKx05mVCE6zJSK7ZjGQJnpFcvJpzw//4y
/G8X4fnXaJZsWCKLnazPS8Tvl4BKGFsRBedak/rr/CsskthHf/ie6jAF8Q28YipZ4v+ZffUn644s
//vqakqqLJqaqlPKUcnNdd7vfq3il6o+WHW9loT0hdB7MCCY19bFABko0xXhTdLopMEN9Qq0lxZs
R/M9V/qM2Edk64agb9RivOaeh6nYxEmcJDnmFhg4DSPrfdyy26dfA4WqqleSQjI9qm/VMZl8rypZ
KjDh5T2UgPrYDFwyElpsRHbvUF1Ep2xSyr3aE+SpRASvIzOjxf4sFy2prkZYIvWeMZpZLjh0ex6a
FCoJR7kh+ONahiE5mvlToxnto6/V8sFKsl0ZFTgDYwN9GzGy4FPq/UAnx0XxDORPLG4WzENfOyV+
SpSn9tn6xPhkLQM7fc7RBACQp6u8bLbkXUuuIk6o0okN0eMIF0dWucxN2YBX1bKwoKD3PVt7KevO
YcafwNvecDnAimjVq7KSBLyM6HvMwHqRi0qwEczDma3Cn7Zq4qPcgyEIc/Ex1j31EHYQTLNJh1Mm
zxQmDfyAiY+qrC56EjKjAgA/hFhDVA2TkpCbP/KVyGWuqeRJ2hxycJ6gk+ODh8IjC5PqqiW9jwGd
niBDR8MxZRya2iCrb8psQ+xZ+Az1NFYKggVB/eitQT1aDXAnGeNmayQoKxnziY3GEByJNBvys5IL
n5bMM8u06arJ7z7Pd5Gb6VeVqzgBC531bJJPUdccAkHDxZHr2koO9Wc6nnhZUPkgNIL4r1Mk4FFc
SJVKf0fXH7XJfxQLUBixdBTxHQijdpaGr3LQHqaCjbnqjy+DXjwXQ/IenFoxgFk81A9DkIGD8q9y
WH9F5oD0lQN4Ult2xvXL/LE6uw6Zdk0YbVeIjm1/mCAaizQwvFhdk47eZ1braJNO+0WV2WulrZNG
DHSqyD8GBbks8nQQBPgRqsU7beJOjXJaBnjL1hWaw6jDAarEYo2HtyekFBWZSXD1UPjmShi+Rw51
UUiuQyF/ecZIvzGruPDhihRjF1sggi4f2R+pxGfRIH9gZGVojh3vwAg2I+HVSeC8EXZQFP6q7R8L
tVg2wHdmFQABvzY5vMg84brwHSJNqCH5JtB5ZaB9VgKNOAaYXAy2G7o16lmnGZgyiO4MEGbkLhVx
SRMeKpnkMWwxFlGFNhddWo+lVHrTOhReeJNjCq9M+46C92l4nDr87EP3ZNb9HgvWhu7NSi1C/KNk
+EwjfADWySHUd6lR6TvF91U3TNPTGGjAG3wPTjPyKBaNqlWgBbdmu/CN4wRiMh/B+TeqxwRWwzaV
SeVG1rNxHaUkyceeSsSQNLS7rKwehNwnECf3MdmSIs9sPZC2fj3RqODKR0/RxIrcyViZu24rtYja
Yw+MHUJmx5REQK15uDJq2tz3G32k/407mZpNtprALRvz7DUkiGeCVtvM1KuFOhJljBk13g1qHyP/
eY9ij6L1/qkQ8EfHPIR01WR3/4wWWBiu5i/v5E/OCKTzWoZdxIfUl5Zq5/jVLMEhrxUcnkUGeNDK
36Uvw06WCYU6g8oYF+Jpeqj7JeUiJUCxNu36kF8ssEFuByqKg/cGsXNuEtKesKsDavADCk7oiTta
AbplW+dJYE64jG/jI+d+uQfnMfyQbuHg70v3ytG8wWuFOineBLA/p+C93qur4dAC1DzmH4iczyJA
UGLtXnmP9FdzVz+igyZtDLAc1/mTgeaSzT/EU8aeKi8USkab9MuqXhpH8YwaCCM74ayVvqWc7UDJ
wGExNtKFPhu9KGAIN6lejsaesBm+zaBAXOpk+36YZ/ML+8532N3A88cR0xvQi3xj90Mghfbc76FZ
QqcXLLQDVD3AEezkaLnGc36lkPfPJngSw4XVdAqZKNFWslHeWhflJ3mbIjdbmh/TG8RHwy1nNgiV
NrIYymZbIih216xxUBV4EnfyQJbzFtrpIFpLM0Lfa1eaq0tEBjvgKUccFOYKzqkMILneSeoGUPTI
2QYUwiM9AaIK11JNXCDJQZJfQPklJQDINzYWp9fPGtgO/rxLybVpB5nfAZpGux11Oq0tLP9Q0ga4
+ryG5NW8QO/C+kVxeqQfbjCj2NBJr17lwlVI4qEFNi6ZsREfK/xGbjPDjQz0FhsgdnxQryARYYfq
dg/1eRFzfpFYg3sAoCuvh74f2hV9SHzwaeeMAoCxReigQOfVorr8xiivVLvqAys0bw8I0sEh1W7g
Mn6CrhczkPfXevbQA06wboBOqXyPmrbVb0LhdGsOi1TY8BLTnEz9R+OofoEkFkFh0E0qkBeiQwQq
Qs1oXo0jI9Q6OppE/Xxh9LxMz96J/VN9q2Zw2kNznZOs6NC9Ufq+Zvti032xJwPYrn4T5XvUD+l7
S3aFMkOLn2BiA162jpw2sdMAouuXoE7zp2JVPaLCh1lu3jgDlI+UzRr2uhm8NefNQVcsn2gXqrZ2
jJ+0OevRhnugR45VOJ5dvXQIa/p1wfPf8nzF9jBT/im7eamdAQiauLiSm4G82Sjd8knCK+ETKjj/
6A4CuvSaY3c1iR7Z+8zUYieCj8zXspFEmb7U9lLpGDtQlOxAyczNeadW/IwyhhuwyGzRe27jZ+D1
qb7UY9LCdsIH6WDhgy+tCR3ULJegsfJonbBWQtpOh8Ow6ZCgLXJ/xZGrouYlJ6DatfFq2NLHPJCZ
R2WTfI1MtF5FmFd7mCjsbYlLyii2s03+UcGEZjcHN2iZ+wvjleMKURZSK5zj4NOFtcw1o6V5S5pQ
zc48WGekBZqkCcG715cUA2zAgB8+44iKT43rgW/qAaEv6juwVwZHbC6xsRrsGXSn3+NUIhdmOlgc
NWxR6Qs4yRuOIqlfEvQUXNiRo/GLrx2674V1ZRTbvoCzUuCaLpVNvZRepZXs6k+JSzPnNvPwWD42
kGdWylNGX8Ex9rtccqbHPnWGMzry8kzy0Hq4NatoQ+SAeoBryAipgLywNL4YdPnr9Kjyc7tX1TXf
+Bsu7HRnLuO2c5Fl+MBike4ACbQ2NKWHkw8Nvloi/8rylXj0HiDYMFpgV1cse5ttefNQn4RbudMe
GUowqbpY+eIN4srOo5FCmXAhQgy0M2CcoXuMxhV4US76G2tlfSDyeWYJbc6osaQ9+WlH/1h9MrhE
YSEfIC1ZJwFfB+XWU/FBdsyBK6x6VY5QSnZY/+Wtr2yRjaN1AWo6iusk3hfNpiBi4qIejMf8OUXE
hQ40szMQ3hx1sEW/2Bow8thVG+nVqLfTiS3dkRWGVgh7xPADaGYDjdefk+JqA1bTkkhIuK4F2XAb
Xhf1tdzNLjPVqV5ntp7CYWAetYYs9RVqwM5bzxlewDoKJmAr/pY8vojDPlcJ0MDGu8Be7JGAdqCt
0ucUC3t2ldJXXX5QVaA7RDelXoIruWFglFfmRXatR/L4ygTxANFhTKGxmC5DBDeLahPINt7dYR+u
4Xma1rHEQMWCdIQGKnFW/pB+p4CyWPgv02dK7iSXORI/oIjSXZknC2+pv6YsspzxzNxpG1+IVlCk
D7wvkUko4iF8Q5HXJ7sJPDLwt2ZnFow69MOsThy3Prp41EQSR7rws+iw6xroXs5cf6xxZAt2xdf5
ODrBp/QiWDY7gv6Q3OhAKK/SiQYIDC/plGymVXmRSGygnruQ6KjNFwNFebe6VXvoTrCL6oX22az8
epm+iOLSZCguzgNVts0RSxnXR/zUrMO65CRPQ/HkYyrSlzEUadaWfMWiAh3JukVvDemPJ0AMoG1e
Pe9RAB5AAbpROGIJCtSYyTsMcpBWwHsEew896qN8yt9yb4+yPnyIziZ2LG2traPbXHgKK5Ce87h2
0YV2RZ7uNjoR9DCxULxI62KlupCPmXjSEFmLbrNhe9oCybeDyi3lVfttgnVlzqDZDCTBRLc381Gc
jt5jtkbPdGu/ccoUVAFXOLlMwfFacqL4R5BFT4w3vXN+UZdYa/fptIzfZw39j7Jq3wr6Gz8jTHpZ
uUBTQRDZY7g8dLu+55BeJI+seeEFlOO5E10t3EA7cgAPt3b5xFVdIYKYn0pv7BjvyOAptqwiytp8
1mlTotQ80VB6x+z4zR0JN5+/IS8DL5gK8YN8kBJdxNK7ynQvd9pDQbME7zwAgm8iKEzoYd8amR/x
ZbJ2sbRCkJitFOPI1Lo7d/oGcwJn8JtKuyVRP7pJZHMCOcJ/xaxjVzELFKKqepVz6oVsbHuVK10v
E2KCaYYSqAwrNuqOUeBnZvAeuRJW7MPIBv01I8TvUCk/dfVZBXZ15m8aWaMYhG38b2qY7FRRJFwg
AXlEY1AlbAGXVBVs0GVxI92BN0799ngbsy2Kd9Jo2ydiETiOg2u3776ImX8jZQAfyvRRfrNrtGo7
r5beD9yagYUGz7q5pZesvfjDgjVLBPjjQhw8zJTHlOB7onh6FGJHoklvcH8zPEhEA3d2sYMXXB5D
B2074VHql7ihRAzdCs3GTj2Uaxp+XF5Kxz8mNwyILkPD+qMtHPTKwbXcQbhlfMtKcSIz4mjCE3eH
7+7bPHJUCjg/rtMhOGSf1tU/NQcEeuqHtQmfq33HUeAtymcowWP2IwE0wmyXEE63HCOiD8DNroZP
w3QLxhTw6xj6Q2BJcbQM4SzaMFHCqsMo7iZZ5XUeSs0njCxeBrPIv/cTCVT1/IAkkveYQtbFdV85
TcJq286P3m/uX3f/6P5tRk/AbhbHjIwRkuysIZTmGCC+OjcmCBLjOfGbdZ9GICxFyfa1QYEYz5gv
4DrTlDWZifgUHUPm9SoUADVpoUt2NKDpDMwlUAdGfQMndlp3YOokcrENSNFWsNM1k+dmNXRu1RTb
k8AKMhki4oYMA1cTA6uUuzilfyRz8dDzVShHVFSC0ay8UXRqw0RHV4k0o3BlL2DXEVUcNTeUq4FT
wn94lOa0zDRLiPGmwy5aFNwNgy279KKBnTBJAjXo+9wz32UsbpTVwC9GgM5J9X/ZO68lt5Vty/5L
v+MEkAmXER39UPRk+VI5vSBkgYS3CfP1d4DasXef0zfi/kC/QGSVVEWRADLXWnOOSaxom6O+VOgJ
xrylaS6iYi/1BJ5JI8iD3WClgJN13LcbI6N236z+/6ZkKayaqn9u2B2FMsH5loZoRGKKNaTaeJDH
izus8uFsoZESjpckzZ+s1ZUCqiAiqFx+4owzNwv3h3TIklM508l0rfS5rkYy04JLwOIUJc3FQJlx
FjTjTcMOeayip1xHX10JZqRnxoqunfI55f7XLR6hinDyqxY9HYkp8YX6+rGvQakLlwC8WZCWMOuC
SoSgXnqL7ike1WtS4JdIUU8nJjx3Aak99fThZ6U4mdFiTtb7j1H6Lcele46U88utiTHyTDjtzJym
B1T4rL/WIR3c/NMNKVaijOA/DG9ohZa+3VnR9LzET0VZeh+AqjqrsjeT3QPlxuDujFscJ18a77dj
gUMgsI+kk5x1ldBzemrqd1MGF6ebMIlZEZ2TktdQzEQOTC6CtNCi9F3erT40R9AJsNTt5PeCcMhB
wteGMdlmo0mOEb28Zlhe0UmSY5BiK2gsiF6xPzJhiMf3ef1lxG7GGSoXoTACTVOOhWJRJHXgEkdr
uPLgYNpiebFr2tNaqsOSuRXuvwT5Bqzh5X1srHdTJvc+a6hBwg36q3rve4qx67/FmfrbDk+Zg/C5
Hqnf6afpYKLkz8MHBKkNbg37S2+7H+WUHQfSa0DtumzvG1adeVFv3JWTmyGMeQXBD6SY75U3ouWk
IK5Ltqiy6l8R2ecsPhg7glF9bycYINF3F4l7ps1wCSo2zHXBBAHGl3I/Ve58YGXvKEEZYPV6JJVl
vq0M9u6akkEkjFDSBpGFzvOD0xbx6TnBi4rGjIouS5pD5WiKGSC6ogme1By8WelI2RS07Kftz6we
v6cTK01YRgfwFJQe/Qk22xniUcmgx6zybrDeq4VXckvJbarlpCOSI9EoMQs57xpc1cdQI/1VJfRG
47AABPGXYXKTQ4C8hro07Y29cSz7CWndvusgHVj6S4RL0nMdImCwNezCvj+JXGZwY2vWRYGeShr6
FlZMkgz28VetmSByiwSG0yjClWE4S+Zt8VA/hKp80mP76qzCfBPMSKU7BwxD/6xQ0XG+ja+Fi6oF
gwCVTDBDiukYW0Qgy8aKcbKNigxZuxf71r52qidkqtzBWlEeW5ctrde6xGRmw3uK/x63FrMY7uHF
rWreZEiJ5pTpZ9CTLeam+DER+m/SOPxixvR2IYM0Em62D9GGVhW19GQSsfPQ8G7TbBYPNXNAy4bR
4CsM5HlAkIJaCJrOppcUIgyoNvWtyalcq6R4ndDWaMNnJZVEJDWtvtSsua9pM/Q9sTMY3KQZ3usK
VEI3kzrn52m6q2cGa7Y7nTvkjZ34mkxsZOv+0/YvsVPfM9c41gGqsbAnmnFicF9gBOoaNvjlXTVL
ejNFfLd5rkLvVDTNi63C+6luD2bEp6R7G/Rm2/6sc2hC9rc4BgdCV966CfWagtHh0Z2D/DOz9l3G
9Lf1kru8Ah3DLIENDyXO/PnNn4nY8Bo29l2y5svRJ5WWuO0HuiKttdaq4fisw5KNR6qfbEJrvdwr
jrJh7DtVhLtX6iVuU7Jqh5mFNauPKOZPvW/OEQrrS9VaGE3t/Hky/aep0+amKRa2JyKmWGZPVJTm
qbKsb5MZdnMiIUmWF6QTD+OkCI7DSwbuk1LSQUhkBYAdOwCsrsdTv0CNHsHzSQJq4jKOO/ZRebCt
VPFaTSNfqmmrtSOGuCR+tQPolPhLMpTjh2aEIxOMI91fIw4dd7MbP8xodxh57yziLTezf4AwAqIk
P3teuXxbPH1x4sU6pbbzVITsQfO+fh2nnCLa71/wVBDZNQZPA+cpkDhu8AKIo9uB/BqIJp+YtcYu
ZZUJvEMX1fuskdtIQ0lFSKdrGn0yJ7hOO+VJ5vXFhPrF4v//pmmeZ1X2kQUZLN88YbfIQuaUYFVL
Ndon19gXW6GvFbKghZxK7lOti1GuprAPupYCM/JZ9q2BHKmrFhjGDUgbDezKmIcMmbZJVz3yiBU+
Fopsz9EhO4oklJkGkKsFpaE/f3Mzct9G4C+bqs7Im3TISgtP2CUHkEQO0QsD2Nqy8rf+Mm1HFBvb
MZlR8gtSi2w+f58kXZlQlzmrFS5KrcfZ7YuTV7ukweLug1xd7ZsqQAw6it9jY2jjEqo4fjGW7e1C
EtWaGfNM0w13nUg0k91kt7gl3M3+pStC+pp9e4qG8JgHmh5E6z0BxgGytQwnPSlyXXkNOgpuaz+y
cOex2DC0ynP90swdV0znvYupxlaeFZ9ZZL/i5pgPnk9ogFbvgR3T6DPT3pMj0H3VFScT+x+w2eg6
pNbWc2TGkIYIOscNyA3KUQQ74gOfLYwfVPg34dqz9kT+jHfgktTLS5sxgeDGDoXBqbmMC3f8EpZY
PuLQ+TkAir2DwHigj49G3K2bvYn657gjfij47gttb7vSP8fF/DutyIMIffiEEe9Q5bq7AfTVDfyF
mJZzIohgRpA6cVUHzY+gWQFN6NJwp0bFtp86f0uaW4EVVhiMKKVwXiN7iG/NQKHgoo6oosFs8lS/
ZAWcCQY0ZFOGqIIaRtmZQQKxEOARqe3ERGMe6WvEfXAnJDsDbmx3gT3NN4N6ws9ebUBbLgddmgcj
91YomMsngzzAOXDP6Pbc8/XRfzydQNGdoHzexE0GGT0Od47ERzyGeHz/OVy/BkNV7bQdf41TPB/X
A9AQcjZSUCFFza4tcsSnver1O7/84VUQfVSmxNbYFtwC0F9nLzF0+JKYotShkF2dCWQRkPykAb27
OZVbXPf4cuPq5NJ18lbFedbkfx2GuX6yChnsr3L0DugKDkWvCv6I0q/K9BIh/Ln/VM4UnK2/Dxp5
gbt4zSntMBvn66HAbXz2mqHfB579jKqRrpj0ykdca+JgABbd5k3m/pEO/3+R4P8kEnQ8B0nX38KA
/0ckeKc7pHut/jd94J9/9Jc+MFT/spWn3ED4nv9/CQSV9y/UeUL5aMf+kQZexYSOb4sglKj/1l/+
lzRQ+v+ybfQGAWpDO5QqdP/X//nf/6b97v7j+b9pwYX4D+Ec6sdAOK6NSjGUgUQc/u/yhdbxIXo1
cXKGukM+X/xUO2V/yFY3DLb0/jxnuXfwsgggHs+uBz/BIGvbKaz1jDGB8/Nqn7geQtgmNMpXG4rd
Yi2wof9lRLVEbrKwEcn9YxpWX3sbzJ+Ky/YWMNw2kcUvn8s/htN3hzGO7ZMa93Ohpk1rcxPRRXob
TZSXE5eiPzhA/Bu9mfy4ubXp05btiBJb4aydHSxC4bC8mNnJDvWyXIYBqKSf+eoUsURg6AX5T75b
wx4GJCNOtFaR8NCKKXtgYffH4NwgI3i3p3PZ4PwbVH5bZfzjMvre1bDDY5pvMGU7yc3C7zJ14y/A
yypNwJsI53KLQoUs1WEaz8LDyBFFtdlNFirIPlbymJxMu46DG0YnYUPgtaXVjbSJAcexuM8VrXdD
L8ARAKvj5JujEUJjnWNaVdu/pPii4Gvu07kUKJNWnqufoPnxKI+WcM1Bcpmr5GlBx8+81jbsvB58
6y4U836oLjVc3UMap7/9NHjOKO5Pfcb937jsZ2TwyOaHduJ86h3KfEBh9FIbkvJwKTpiMIcQMVS4
JA8xbke9swPYbeBGLhiua9AxY3Q3rmKWRMQRPNfgMbCCNQAElZ3KuofWAhClHaZqJuMVQxCm5omy
L0sJBEE7o8H3lJ6L6jl1huVbJ/ZTQyomxrxTEdkk3foMP2dQJXhcvV1e5S/eqLZ12NibqqST0vTI
5lScsAdS1bRbApixYZtGYOAZFGprnE6JlZ+X6WkOywQXEyFZiDO+KLbE56i32B6Fd0VbWyfemkvQ
VAj5PfkLohcyRPiG29Hh47U865Hb8LnwqIVm3EjAZSAD5OZIjebDQg3YGmUmPUYuU9G4BrW0xOWM
FWDWu6x1nmBlB5sqFckXdqg7LHndRjSUl00Oo7Poe+vBFryZWRafPNt8ToOHQh4t7ybHalM6oNDh
logR7mno0hrEsF0dDMs2uIjyp2bEkuQ4RiHQPSwjCgUkIq+mUrx64Z3tdCw2lbRhGk/9yRLYjqVs
n/0YLUaCoSvpuc7CduQd97z5GZ/2Zgjdn3nkFF+Tbi3sLoNbMNlgXu2Y7NZl+8sM6ku8lJ9OOThs
UrV7TDT7N9iycQ1wtHK7o5JkSDbWMCM3YAyIFoY9erH3kkweCiLHQobTTcKMvLcNbZ+kglIIfthJ
iHHWzFB0Xt9XNAL7hikCfkLrgPqDjORhiR+xtO2F5+99l8FcYVz+QokdrhEJvW2MVXVARHVTzWxy
bZJx6cHQA4n3dV6QCeLi1ZWkxeQJMZ6OfmBbV+3WQGw53mPq7TtrOXg1fU0rPIrCil8kf/0Ozs29
TVBwYMJTNxIk5Fj4lQr3cWLnc1MUylxq4X1np73VS1Uf/I7PmDxD3MqaxzehZ6tTrF/12LGVzVrC
WYvuCa7WtoegHccJ0+6lQqVWIpHIoXUyy0NRXXiPs1kWsj27D8sk76mbRTedW827pWuqUwsIo+Jn
1B6zROR8ju2jdCTCQsRIbOMSDa6lKPqc8caCYlJomtgRHqeuR5mMjxEmzk+YkBGeCKLc6PEI8jgJ
AWknhOH1TMafsHH2RpQrm6btmbjjzhjKZuPSYdv2ddhu8mC86y199JY0AMHvXJbFf5A6qg+VX9e7
bOi+u4VVEUihfunG/RjAl51ESQ6HFvWDM6MfTaaFnFFhM3QfmXq67PhhqkHgJ3ohSckImuf524xa
hKiphSCHoDvaBQYWWyfIWOVlNLFkJWKshQOczvjY78OsOIMEPXa5Fo80W1sZHdPArg51v44UZxS2
dTzfN/Q9lrcAMh+BJmTChUv4c5xXoRhLhBMNcNSaxyaImyONhZ+N0T/SMkwvkUmA1Folstz5PehB
WrRzmG4xcfMAYLDrLd9aTd/RaVEPdI6vDrVl43QTGe0wnY/HzB5/z5hwd07m3o2dIgOvt5kdTATH
lKRGllOL81EzrHNfmqryfgbjm6/zjz7IspdRKxJCQLNu3DFmSmCPv3pVmKcyNc+R5xNOqthYl1Jd
ukVYG9exv+r2dgwZSZdwEohEnAiUaWn5bQc4Dw5J6H2d09KJYhT6jmQGV/Mu9cb8KBgUFDESsqQk
pK7jrlLcz0rIg72Q4zYp+012T4OEfeXjpYZGTsd/irE+qu8OigrYjwEly2gOs5YvdlWgzUsSbsxN
BnhhCvYBrV2wJ1haNOCNuGq+WjN8Y5kLBAYKUIBtgK/lUSV3iT+9+snyod0aMa4mjnX0UCCnw9cq
FHJX0Qrt/TDcLH6M9cpBFt3nKSkL1T6QZLrVUPCYDyzxhlYbXQ3doct29IcMREoYi/XTC6FngcHo
di19tC2yf3iQsNTu9WxB+4IkeweLdechxwiLXqI3GIsTwGZYXg0G+pJG0pwG2eqS3fkZrRxAuOku
MMwSs9rzDwWbDbblrBSdHR1Yax/wqdOhZt6T21VytgU0mkGO6M1VfVsHaAO01x2bFkN+NuT+Pqjs
t8E2H5LRUjmD1kTmacOFT1AKZvJHMpNw0nr3Vle7q4ztUNYOrByf+3ldgkIcrGc/NI8jpxEivovd
dlzGukN3mG6kO1pflM3kQRq4nV1/j7ok75eehHjN0FSH3HXm5SOruXhdYdQxjlNspmX3warj7cu5
jbZTyGJGQUIWgE2p18PxHCS2Am6b8UMVg+tmXhsFHX7udkKNXTnnsqcUti3oLsavT+3UfQXWD6xy
DvS59ZxfumefES3lkWKc3OUg3jeyQgHQhfYJ9gGRoAUdk4bKeBO4jvPo2HStLI/Rq0MI/BLg1g+E
Hd23Y0krFPoH0vQlu81SslsL9gqb5MNy5Aevct50ij66Znj71nktweUKbSTN0cGsqjoSievATsg1
91KM2HRYtE1vCB7qyc5LYnhYrbddUXAHC+WtS2fhJsw0qyBsI+QJAEzrUWRPVS0Y26Gasn21zwpn
XywwGlrl+zgmd0PneMeOgAwCr537VGlxsSe69aPn/mxDVR39rt8ujAzuBu8L5yeWnZFh7ezbdAsA
l1imCBEZDs6JxZszA7l5I+KeWXxYsjU7SmMnFyURPBRDwwbGEr/iTHY76Ilf3R7H69QyNwPLe2ri
aRuXdJYx0Mz7Oqv2rDlYla3YI7+vwJLC+zkjgRri9daZB9BW7O5B1u5XpMnRjXbbC35phh6Z97UM
8343B52hKw9lTgwsj9enDU0FgsW5GkEOsoIo9ZgObE5hlJ16Lo7tkNLhTvMKOidJCUWgQRrb6/07
V+EGxSYyFZ9moztWzw0Q1F5AB8rAxr4VcUfmTu3t8MrPbI679ELuw13as2H3vAR9HEmAzZNlj/U2
L4OE1Ho65wzoKAwaggxLkrqoMXAft0RP85EXKXdu2gQRJ2H1BhkKR0WkHyRTk9pymQSDzr0whIkF
CIpulUQhXwt8D6VnCrw2AgCvqoh2s8i+TyltIejbRMtNJNzmSlxcB+M0G5EHlSCicRRxqj4tV9g4
+1APcHsQyz50zW08+SSqdsh2FSJ/PzB7ag4EufnErhqd5Kw0mwK7eqkmiSc5QUbXjyBenMq/HaFm
7LqsPbg089Qaux2KZ1Tjn8THnESCE6CqcC2t8KWhgldWiZjmO7fRyVGbWKXwUOtku0id8ErvWmvJ
7pnAsUNdCgjQC6dZ1+0WFGT1DP6Cxn1EBUPh8NGGbkoHlWVV9ObArfGHbsGe505xaQtMJuyXTrKH
pt3WdK1cDyrIOekCcutj8wOjXHjnsLBvGEYQAOOilUjNz1zR/56Ygmy19Wzitn9LPL846ORnB6Jw
PzTtdAv4+ZJb4iJAcrhTA0zlU3mFeaCUgbej74KGBpbBGMbeFcZXS15As3wYPrVvc8ooe8rK3/HO
Ts0dn/lMeoMzHFSz4MUMuKYTxAvCCJJ+JiKSF4WIeMep5J0QgFc3eSviU+vrYx0O+GMXZvJ2HP4Q
PprBEe4T7TjujMTJvMZ1lyLw3sYOF2lStoqwOs6jRT0HyXBbxihD0mZhHQhIF3ed+eCG3bNlY22B
U+R+YxyGzAXjfGqVPwVeYN/Qs29rwAlejgZxKbiSqYF38ZjdTzPBv7FGYiByCGJAYwdvNcbRDjwj
Ps43lohO5Et4EKnIYmIfXpKeQMN8sSEoA72oDlmw8ey5e6jBvg4a3RrlfnywbXMbZZM8dgXL6lz1
D9O4fMq6eJxsMdwa1wiG0YyZCryteVWuGytiKSLmch5rMjYYRJxJNz8JI7Ez2fkbMmd371PcT67w
9603Y28KEEKamgAel3CuoYixuvnivZdI/ZJoHHGiY7RXzo8uDHOu0+J3mjX7pE31nUMnW1Bss8vM
LMIkRHcykfmiMse/tG4PXzNjjZ9ksI3ZF9yWAopKXoD3kDJia1nFd3Xd/aIR6+8qOuxeHrzogTc7
lSs6C/Xzdq7pABAM09w1KdqysX1rA4JqFPeB/eT6cu/YxrkLW9jA6IZMo+h4IgKd8sDdKeQjutPv
rY9IfLEYC1m2eElAvKHjIy7eCsYtaQTsdVDX6wDDdMxr42MzvzrtvBKw4p4YXMk2vtgReqy+poSB
M3fTWaR1GG4mtRq8wyCyZ3d2L6vgYT/qrtjRg+hpvGMcIAOiutiMwgNsNIhIsUrpymlwbYPDrZGg
+V75Kir9axH8OGaKlMeSi3/Kv7Pz/SaIUaHj0N/GI+d2WXG12YVybty2xvrAkIzb0dGfA5+JC3HL
wcDlEPBfgM9fIeG131HPmqSO2dzjB8OZ8YBoVY+Zt0ujkGmJMzyWK0+lWSkq3KeCAncNz5e1X3t9
dD3Uq7+CzLPQR/84W09Ny/hRgeI6Xw+NB0qlWg/Xp9y8EVeLkVFvkQNnWQ9JProsR+06fvbTg3AT
bJK5egTpF52uv41hhThfD7VsujOq8X9ehN2j2/NyHHoT2TN8j8P10X/3tBvBjJRWdwrWF2gXno1o
gMwwQEHXJ9cvT2KasP+1v+zWKbdsQSi9ZxT511d8fcQI9iFnm78fJvjTf75rgVPjtI9PoNnEuYgH
8edNkimKKnhaGcLvNDz7/WDYi8gghXH02Pcu/ZmeBKnZInFxaMtdw43nXK2H6yNFf+7Po5aP6fo3
ejYA2DFbJin+iJ+e3Wx/pmfSn2WHcc7Y1bi1BkN/GgDycJbrv4OCTwHKx+RGyoZHjgIEStd5GZO/
DlOfKRSGf3/RsKJwlsBSotZ9tNqMQBA7MGwjeaTWwz9fK9mtH0tSRfwpggTjO38dcsu0+yzUXyZ/
bbcFznPMyJwZ+jrfSkaCLAaUc2Jq6/M/Bwew2plNNqF4qh+R7SD8GStfnxy1CpotBpkzy/OZhKLm
HLBH54TGGu22wHZKhBobNl74W9anVoYUiISq5gZW0nhOC388Z1yJJ8f/HFZoDbCuEqCjvp0kwhWz
Hq5fhzIfo7OGh4cfaIEG3ZfrDnhF4agVRdTkgKmUlfW7bCk+nfRudFugTJOXd0cyOIYzyRUM5kB2
wapgPvHPIV+nCJk/o3Sdyqfr1/n96Zm5fmovo82YQyJJBVR8rks7oYvHxHSeHWJqGFsAXMWUWePE
LK4jib8P5fpLO3fFoV6/8yjXn+CsExS9/sBmfRXQtm320Ovz1bm3KXMcBVFbfak8zrvUZbJoEYET
B9wmA5J+pE2ZVJY2zJt4qvZJ/6ZGuO5aZdzTHfermdCfpegudrQffoiG7myQytOYWXeR6U5hiwzN
ikB+LRk6R8/Kls1Y4Tw2XvQZBtVTjBDS2MbbD6nz0kj1PhfluEPCZOk0OVQNXLuZpAvIomiue4yY
he//TK0XV4lmNxWYuhFnvc1efCtTlFEDu3UyPInWLuafBajvQ8h1XBi6dGDh73PL9fYpbo3jWBrm
tBQNx9SNxNYPz5Yo0l0l87eYGLwbt6eLCnS7HxSe8GKlkbf5S1WHGK6K/jdbuuE0eOxKrexNZ0RH
+Sn3S/tg8tnb4mcjKnNtlzMZuFmqyOxVGDCTr/ixoQXdeYmrOzlhAS6aMYN2xgQ/HwlR6338evJn
D5407xX1hI/vJBUW6HTOi2r2Ay6tciPx/2zN2EBkUf43K3/rioD0xNZHPE6eHnyy+mYAQLmvxuDU
qdQ7h+kqTs1b/y4o21OWmjdVmjvTVvO5qSjPXP5nBFs1w2OHRLuzJGIHKJ0Dm+VitN4rWX5hUA0v
DRxMS68MzjIyJdfgXvbKXfVpVNHfyAD/4bko23fNEO5M757ehiVOWFQ/BziJN4EvEAeXk0C39Zb2
Y/uFTtaNL8YD2g6oUPm4lp350xR7AaNUDG6o8jYNg7ld4AwfxgvZ7jU0oHr/GwOb/Ltvhs8ymBis
Bsn3fglQZC8WaG8ogMDNB3y4Y/mdN/xdgN4P82CvepyIgawOsRE/TWFe9Ai7BnVtHEePC4a27TTQ
91QIW3uknzltiZvJn9Bb4kbMCjfkDg6Kf0grtaP9/lCOx8ieMIibyD7IKsgOyh2JVorb5JBP8S+Z
MaqWbMiZLazdNfO0NNZydARRss1AZYcY6sap8ltEKc1WduqVCgGu7USJ2bNH0N1XegVfR9Ddq6Cx
2ox0GBmFsJQkunqcYWrQ5ejsowyZhszJq2nxMnSM2W8U/dVNVyaXwnlsn5fVgpmF4x1b8M9FEp/j
1zP+88HQCG22/kTcj5RZuvPEqiu549Li7PLc+xR+KgJl79MtdHEsh+eqAJw5yenNdgrgS6b/iu8t
31oeMj12jw7S24TORcrGBwlrkpSfMR8Mdbi3ZSju7tPepm1DxdiF6akt0dcAxM03TrMOoYroyzLz
SiMvrPZOkCJPRxjDxXWzjjIg3GPnDGFOmSI4SfQY+1yj7g9AvD67j3Wh860MYmbkvN30YuTZbkJA
CBUpLVD8KM+9h1ogxyVCA6I/rb7Zt2IMtl9nN7TgNuNIcmZwRpC/dJI7T05kYzDKyDtHqRjFgGpH
UipDJ75wb92VFc4PyEVJ24OBmCjtEp/YwITszIG19+D1GpWxaL8kDFYoTX5aFn9GiZxvzGSRY5Zj
iLKlD5rf+uG5BU4oY/9u8V+Oy+S8VXpc9pCGM2xoxRd/RD7nZ4ZOQZQNu8BV8P+jCSC9of+suA2z
n45AK47ob5Kifpism5xc3zrxUSr34tE+kj3cVZx5Ud1A4K46RDyW/63sqtdyyrdZAM8e8UuxBwh8
bDwXy2CGdVHPuGcWbuxgiFOSnULo9iyneuQOPhBKSGrUrZDePTcscZNqihshB343rUmKy/skf/OM
xvvcNm9iSaOzJc2+UfgdOkcvb6Mh36mHgsJJ4J1a4RPXJWnRin0t2/mYO/qWMK23rEba3YeuODgI
FumHFId51ncmix2KLuQw+ap4nr/HVrcc0mjCO2Z8ZJnNu51IizbWdAgU63+VtDtkd4aghviOKKFu
Z6v3IZpTQivIieSvvCVRTTc5wOWHcBX8HjrtOQCAjb1mtg8uCY43hKpiSjSkVSVx9a3KzXvD5ABG
E+EDgfmmK4SZbes8d9OCIA7PcUFMwaao4vHW2MNDV+S/aAa6YPaTldRnXPpizC1Jo64ifbpyva/f
uB6uwG8yfgGVoy6lr5nuE9zn5+uhadicDtx0wyKhLTaX8VH77v2I3Asc43NRgFaMvU3bjDj/CBm9
MtOvh8hmu3J9NEc9npcErSUxJc62nqAEqxtdE/lUD0DL54jM+pDBBCRKoJ52vNP0JBnTAZBm/ImV
ipEfEqrlHLjddMyj7K7IWXiUqh+SiWVcpTB84Ea207nO3VNm22DCXD0RFjCiDadxS7Yh+1cWSZAK
Ky0T4iMOto6M3vXrzZKLQzESXRKGTw3te1TWjCd19jxGvb+3ZaHO0ldsrM1m6j0NYXGgU1gsVKWM
sk5ByEbI7xANEj8EUNlCuSJsu97Ndo4xdAnxtjhDcXHjkY4I5VU8a8KgRx8XULOGKSuf2YwvQHa5
MdtOHM7N+froeoDrRkl1fVgOEP2rvVnNsuVqoJ0yiSMldX7Vg1uf55BrO3fZwM2OxpYddz9jO8VW
Y/nEpFRde74+pdSrb3wLvOU80v9YWfdBpP/6tAKzjAcXrHozBbidBdpeQlIRswXBTMMeX72i+Nvo
9Ve5U0nvnNC/hbcjjccnu9DkTrp+cUwjb1fMbAP/OciSrWInNK3c68Prd2a/2UeCeiHLkuKS9FAP
0Vnel0n9ma3n5GxPaMIz3d5Z5bjCwf/+Wu93d8bBoTrPVH7+0sM3hmByBVRe+aDXR8yj+9NQvo2p
L8/cOcF2mpgrgSyqVc/gKl3/OThribAsLgaYJOq3Shb0ZtYq4gqPvD66Hrx0Iud+rOptN3b6IgzS
7pI+tU4B2En6eWerO5RRF5+1QnHlywlLct2EdJvXbb3bY1MXQcs5tm71rwfI3GqPKPL+ShTtdfir
mumSsqyfAkbzg0zOxNNShGjOnWrdhgcxprHQnmgbrJoOBnaI7q/E06HGboxuD6FtWVLz/H1Av5Uf
HZSSBCtBvON9LVaT/2/XcOJYaUIpsx7U349kg5dPoq698foELIIe7jNJXvkftQgC7Dzz6+N2TrAq
bEZkL8fedzdmrRGLtVokg5l6JqaPe/0grmTUfJlRc3Rt4G9Dxtd0PvqRIT5b8rrCOBa2pXdppHPp
GQHRoCTs5rB4ZHnE6UI/VdXHJOiZvMV1ZQ7D7B6HFQ5bwKaKlCr3198zFgV5aqO33vI6YpH2kRyf
+hArQRAM7NWjisav2/NijXsMsUaP10LIQt5ssuqjWzMzrsRVe2XOugrr/5VVuy7w52b97vUpYIv+
IKHfX8mkSOJwTUsb/8FCxMCNXGtBlTSalWOgAukWJkMJgyd89rC/h+++mJ+vzFGxVqGBR7Y6XGKk
3tfnU2zoebaa98JUCNPzRp9q2gpXCc5UTgkxX+vZW63nZ9tJ0MwspNeXnjQfs5+3p+srrYhqAsAu
+jsCfPBoZyJljLKyUZt8y3BWwbbUl8qe5Snxj9cfOQ+QiP/89Otz6Ot/fjejquZ8PYhu4oX+89wY
2aGqX56sIfuaxHJN8wgPnVmzPMV6dnGGOMsmWSyyQ9aby/q11gVdHTCF2F7/xy7IEPDF6/uA/+Bj
cZ0Q5wzU1PXtSW5LxDh/UK89mLxqzOSfa/P6Es1MqDlZR8zp1rIcrvV3aAOv+doe6RrQe/7aSlmf
EaX300x4toMlIvSE8eHGTSLsr4HhUllf1vV6uT69Hq6s4HFIgLcreu7XVz7NVrOXUtxCor6P3Rx1
CZ/uH+iwB9qnloBCKQLNOJxMUWC4IuGPjTDz8Hr+YAUjxdsv8kOdtU9Wvs+b+kUOoTyqbLh3SoBK
QQxbjJoGdSVsp161d0bbj+wgaEZy5xI5gaatyQXT1ngmjZD2dUPMDyfyWVS8q4LImJq+JiaG4jms
xUfa+59+Ht43taO2VJTuQdU4lQPPu8XVthzqNGU5t5Ee1tWlC+pPb5DMO5AgAjLvsHejypnJJb3p
iq+xEgsp36LY5VAsyGhj4kpn0SDHPzTafR3mi2yg3yPXJx0b94oY7tMx/1p1OfdZ924gghpUU/WD
dnz3bOhVEqDLzDqZn/PIPvbsx8L4v9g7jyXJsS27/gvnaIMWU4cDcC1DT2ARkRnQWuPrueDFV/lY
1uwm5zQry/JQLiCuOGfvtSuQlaR7EBrVriEtYiHHDkqZ/mLGPuT1q2Tg9i3VZGJyh2CZsjKOyhZz
6qQ6iszGmEUqC5V22JZ18c0dOWPiZlEmRz4kT7EhvDqWa9tskD/QLcj3U6UtIXL5dsqr7qsQL5rh
q9/kFkL8n5YWT8Eatc+CtTmIL4EqnC0KF04skaGgD+2PRASRVIX9dazgfjWFYLmPm5Gic7eJY1xT
eS0ueVPeYxT5i4D9eJiMgUyoAQFtKePa1EpnKZ0F1wpzazdmhrh9CBj/v9bzv9F6Sqpp/pdazy1y
qs/889+lnv/rb/4l9VT/w7BURTOwv5iiiuDgf/wLB2maqEAJeFRFydQgRv07DlL6D0OzDFE0DA0+
qYqw82/Np4FGVMRrB0fSBAFkmP8vmk/FUhfO6f+GK5QUyeTpmFdlSFnyPzSfnQzscg5H0BE+AvnO
I+kQ3l4cgYab2DjolkhzsjNOTTxGjh6PC6fFZEkvwe8n1BBKjeqhdh7WoRhRs2jp2SG09LJOx9NS
f7ZNhiYxkb90A8OOmkvXWpfVXZ9En5URhi7bR4hxqtnui6IL6LJQHYnZkrA0CMVDI+AwRVmDiqdp
tu341i5qZpGsm7JT2AIMLJdMGfsxOxkGHGwBSlYcoFNh7p0wwOKPcqk5A1IzxaNm6fJakAlKrar4
Cw8U/QxSIexmXKCMyB/KtrsJUIxri+HLiHqd/BH4IR0eJTRypu3LcIRCPMWTZnwUwhgiTMXQWdbp
viI2l1/BvBUMnhDg9uh6qThKqEfqYlfGKsGEuvYeIzkzMpb4yVz+9K8AxFyGynTfFTHQWzwTaznU
HCvODA+VCVVroarZ4Ksc4lEnmAJBwFCzcrcGBZA39aGizLZi/xl21m/CMpC8GYcsTTw66WcxYHtS
oSab1aF60Sr6BSUOuBRQoC+N7UmNu0PdUVWJovBCZF/qyIX6Fahhew5VykNGolebIhDvwj0LpcCN
GrbemEZoWS09FXS/k5xD/WCzf626n7g9W7IcvA4jO+eMZARKHvJ3pxoGCQtQksg9BcMTzSc167xs
Nm5sZmS8uap+rtJrEvOCvRQjekwHp5mN4NKkrbHFg3sTFMwGVZH80itAOf3c1Tbq6sqOhSHwIiO7
FXTkVqEkzcgO6dTGFblkkqFcG5O83lSPxXVfpt9+YaVA/tHi5QtKbBhkzIJCQ2S68ByB7LbyWrmG
Id4bhmwEWFOQ73usMGNeoXh9KcZCx+823Vpo92vq8c3WN6RmjUPtwCbAsRomCQGPEwtqbS1r07Cf
xCE45STeOmzlOwLY9fuQFOUrprBp8fmwuFiXacFaU2TV2QdIEVHAoOkgDXFm+7w26c8BNBw2KOqo
NRR3Eu5ZMI7BsJWbxhVSA+GoqOkb1AGyLSV55SKkE6nZIPcSOmyMFJ/jcD7pMJcHdXyi/LOyqKuv
5kBm9qA4YHYC3UpZ8JqA5KGsqM6A7div5gtGIVv8itAbpSJxSUvC7sIOej2gJz5EYvMZzfpr10wg
ZagtGlb3Icf9OZ4UHzMZJbKkLW+CGbBaqK7GEJunJEYnF8fgk7ReXByNv5MgirdD1hPbg60KNwyp
Im3wJaShmzQgt6w5+xaS5ESxZPIQwW1kzrcjdyEjDUFqikZBUTTtCOJskpT9ypQkwVakWHfGSSV9
ZECYrMH8mmhYbAq1IJWLYFK6nfbQGrAYqvYtnqp93IFCSxEzdub8nacm/KVOPwZx6a/zsSzx/rbX
Tut+J2JA3pfc0rSOAClpwmj7BlqOFnRGqhvqrTpSbD6o5EsCVulAqCp46NqDLDcnsFSAPqZTyxIb
Qq7mitm8SQwC8MJiJgqgXPRX2uJZAVzbt/FRUIglV/QSGGRP1giFZVq8hWALGRkA3XCQuDq2rOo3
cUA3XsB2u47z6hrmbLh7kjmpBlO115SjmjK0R4t1to1D8DvKjeruO3E8gOyybE8dPZW7yM265FVQ
6ddqSx+fLT4k0ES9ChYFilaZgreENgDVW9Z8bc4YQepYKFpv4TBqDuGnJTk0vekhVPwMKvnUR0hY
2Rm9mFNpoGIipyZMsGcO0W+pKIYrG68QeIr5lPWC76p4je8UFldBlA0UrIOLP3c3PPsgX3QRWWTN
hs9iHJdQm64Tys6rbqYXYv4E1IfY0HTPZYuIRIt+m+3YegTF4AbWKocKm+bFavc2Z5SxZv3NKuNj
gbcQWcitFatfqvnwaGZ4Zwbz4KMC5ubssDqMZwJkXHr56N9LaJmygH7fNKl1h50XzCL9EUI6S/HE
dr48d5LxnIfSfDQlsPhzGVLPqN5zUSW5QhIOCn4yNynmT9DApTdLIdiJYjzEBgiDQN+m1jYX0CAB
j96SGQRxVuquhpLCdZjPih/PN9VnDJUTH79WRx2hi6dNPefUgZqo8KJBO8cW/jDNoKUlppAV5hqE
fUONP0D/PY7GPRhQXpPBfNYRpCqjloHs6MC9djAtQliYB6Q5nwgwlkjd5EVHtXKySm0bULxeaeVY
3rIxotiCkkLFYevqlObMKNCI8M6vg4zDMmtQ+iEgBhRdo4JoxPJ3aeXioU7YLFPg8Fey3n3qiBp2
E90TM5PjY+XT6PfZTXtaB58nhWUatz45Zpoy2ZJvFXtFHL5mqrhiXAkvil47nWp99UYA37UyNc+I
ZYKlMiQSeZFfBE3fSQHzbWTNv5IeUNLUqV6DNW5VEW+3Z1CiWKkwj2chKdbafYqtcS3AqlwTO0u0
+4xka2qrJzFhiSNkZAJoyuzAXNDAcFHWkvMZ1H8iOF2bUtZnLhQmBP9ywV4jkJ5CksFsa2I4Q8wa
H2u2DjEake1YZ7QlY/yNZbLA3OM2W4/Sz9JY9syS3hepa0FHcWOCKBnOwFUSsnpORD7M0rRJlAAN
TKmz+lJEAyAAE2kQJqGdtuY5F3JS+6a3pg5w6NHLos2fkGwXrjPWT/vJEC8gGcjqm3tiAmgDbo1e
/vQrdoi60RnHAA3gSm0ECYFMQmCw2v6SaOgcKuCEay0FAKHxSeKnorJgQhf1r9HoEG9LxbOuVh8t
ETebpGEaCVRFR1GJGKNN71FbQ4FQb6aEIb+EhBqi9HbZLK/Eid5I2LOLHAmOokU0CqhO5i+MxIUt
xfmpLjSUvhqkMilSX+RWklFmR6zf3N6qX0osbYIHB1PHPxQyyZfkbJgtPOe4T50ugFksFvN3OMTy
Smalt0opg8Qy5pbSIF48LQmiAcbolRNwM+Qe7wIJ5iziaga2JBjwXbI9nhC6WREFztZHIy8xrkk4
5QuhpO/Yi+d0rNy0AIDEFMFOXcPfT/Y1I62Ii1FgDVLM8YupVOI5zoBzWvcowVeiRC1yXGlyVJzE
q7nZZ7E579op6tfzDEZ1pJJrTS8zA/2o0ZazioH2C7UXCYJRLsSyi3YFTHjBKtAYq21bV/K2BXhR
ZOUpUcWPcCnsTKzyV1pGbHis6tG090Ot8kZB3CVGfpfpLxKPvpT8lJqQI2OimGHJYik6MBsp8GXh
r0yQih11IMCanf+EI/Qp8ke0M33dE/+8KA9MlRpkW4RU3R613+UfbSkF44pfKvd/f5M1trRN6psy
WCCCapUSTZUwmPK3EK3JWgKtGin4w9QxdcwBAMLjxznCd1friFVbKtPMItXu8eg/+/I/+97Yk8Jh
JURRPv42rVMAshSu7f/jszx+z68kChT6iI2ZFVH/b7+tJRBQiLLj3Tz+aVnDr8mynrFG/P2Tf3v4
500FOkRPUL1Eyv/914JA2wVLKDGbJoupv573//ZTSgEYPa0ccO6a2cdUQcT482p/fYLHUyUlFrBM
WbhWfx/EYmnm+0Zi2o1KupSlsadqC2WjPS6FGkIIPhJ+UCxXwONRk6KODXymsz8/qGuGG2O5ylKC
fW2pXZrB0swlFVoJRcKHfubxjx/n+4LFvPcQzSxD3T+FNJYyhqiKYUlmeTx7bZdu5KVM3z2CZVMA
fy0ZiazRYUbjg6kIwczSZ3k5oWHGFdouRdxHiDGGRmIaM0KO//E9FTAJgs0OfTHrlr1caTlS2Rzz
ErHgg1ZO9iPbWF/unb+yjsWa3W+I3YTXwF8URd2KqPrefjz7n3+QJGe7YiBx7M/3CjTcqTFrHk4p
NO1L3TeYIXH5Q3J4BD7/+X7fj5Y7FfIhXNzHnUGzXch4zccfWaF+CyV4dpYGwJaLpaL2/fiJYnRr
Re7rzeMNl0sV9/HoH1/KqIHcGf2xPB+0pVGxvIMUEoknVPRyqObWu8cjk1v2ry/DEsSDGcbItpqp
2tVMdpRaS3pKy5d/fY/rbu13Ky/ZXiZ33hE5tLrENRdaSzSo+wp3yEupzTfhDeaPmxyo1x1fMU+u
gu3k0lFea15PmAkZ6NDaNfcy714H12sdOhykMTp0tqb4YCFTnrf+3euTXXZITdvz77WjXcnacQ/A
EGxKqnjDV968a9Yk4Tjvy4sdGJwJi70k9fo1Nu3DaCfbV1IKXk3B1c/TN9/o1rxguvLvGmWO4peU
OUJy58b2ssOrf29TygfAu/DK4RjZEf+00q68N8ljCXD1eG6u7R/iCFc4vXaIhdYwJgcMa9C0UFPe
sxnhA8cCTxKfbniLqqOanzksc+Y1M9m33xyeKRGRI20t7S1lHf0xTmeIDDRT2k2IlLFxWt/BoyZC
3ugQEjjWRLTkRTe2fuCM+ApkOjnFidf2j2mLu5OV+nAZXE6J5DsDGZnxIU02PcDnnxzoFYqnJZ3T
RmdmDq+8j+TQmR5vQwXOBwGPZoerMyls44GPRTAEJciO/KvA4QFfWqpbzmRb2RBto2jVZg70WuId
hz1K9Iy0HzI8Md5YR3yA3TdyezSHVIFkfSN9EB7Jd7XSLgcC5iCk3QfAjBW0xGYXpa6R06h7vNh4
ktI1Z6GgdO8yfoDC4NWLxhH0NfGtwXqiogOf6Dwzrx2RTlvRlsuCKFTQtA4CkQCDJ80p826eq60J
8YegKoq8/E99LRzZY7yTr/TmtGqNc2LGzPwyTXb0opyVFeFR4Ipx099ynH92fwx3Ap90R1zA8MQO
E73rYH6J32K3IWlnML3wS7xgGOWA9b+r0M4/ODrZ9OLfGBVXlnxKw08wfW74hDohsaevTfMkug49
zuZQbGlFtgJR7L/LYi0L28xWbgh5vvLsGA9IJpIXqXZrKGxJdRRvcBPW0Rrj1Q/BqngUOF+zfSqP
obxvT/lzWh6E7Q8JFGDm3lFBp9dW3hhuAR+DEaP0bdjFXNE9vPKK/NNMUeADo0TdKT/jj8I7J60M
9BQ3lUa2l7HFw7mOne7en7JflOfrFyneEoQGMa2cHC6K+EUvr1bD+SmfpMwLqmuTv/PnJD4FiCuG
tXpuMJzWoEsQxqy4eMfxQ0jX5XTmeuSUdfbrvBO/PX7YvVEr+ZDiTY/ajs0KfBV4r3Y6b/Ifi/YS
WUc30ChZfua1MRWZFAV/OP3QmLgJ+U1KiGp55OIKwnVIO5MLjTNr3nOQcS98OJ6SGyLkxBrNrYV2
pC5XNLbdSXC58Of5mKv9CiskT5rX7kIUE1wGg0n+wTGzartPruQGUyICTeEQBkcuSjTvCkJk1eWb
HUz1Mt+bzS59HCXoyIn5XJVPVvmNSA52hmdlTlVvC6IWoEJR2KpdnjKKD0L9RbC1yhNoRAnWbiYf
ehb3PdCdXPKkYdpI3afiX5B7wneH3nNNpgph/0eVv9NoQSp/kcujeZ+lXdWSQ8sZGUjl4/6WIDXH
8bZnLx4C0/cvYfHrFTFv8YILI0BaRxgd4k2bz1xzT8I3QnG97UDi2eq3Ka0mNwFKPl+sD/PMGYaT
w3Ht7c/INs/t6hSFN82bvrmDdYRUS8mQDREm2g0SfmOTWedBdT6Vq+KVK1RQDOXJgeRZyeMRp8Pw
+l3vLGM3Y+w7lxKv4Um77ptxdWRTNDn80bzLfzS+cHgrh/yFOtPkyqzG0A9B8bM+y9Amy+93TaHu
g1uliVbTt+iWDvafmkhp1uSnyVXv+tk4ho+hKeo8oEsM9MqOi5B3Mu6mt3YVnjgG1N2oYngz/lNp
Da7DP08u4pjgiZEzOnDiAMBxtIzumbeg8suaYfdOy8Vrju7kAg6fvhl9GEpH7rVunZhMi/4G86S3
zBwq5monsvFMkmj4wmAJiGa5UKnyxdjz+AyGZ0YH/WwmzKRc9cKz2nr5j/BRMLkLLv3+RXpvy2dI
gGrgZFvLYF1KSOTHu3oXjr9H3xG/OXTdmncxSWvuJG7H5enjVyopDLvwM2efOx9Jx5qh+vHySuYJ
+M4PwHE/jQ+Hoy88G9d2NbyZK+vDuDL9cR4Neuer8HP45oGH9aReZhEyDJHGobllHmZiJ2boMROq
a0YHaSc89yFnimtDyS+lzBV5jsEqsUy4zpxRLi3ea74CeX9gY8/lgMOc06FwuFhK0gzjI9vi9ydX
HtMF6REr1DUH5i/zzFmyrtz1MzNx4yLpIAom4/mYD7xX44Nt2KHkiUOi+QikLG2sqGfhKDxLO04S
/73GL6P9zUHQ7+h1GUuYC4iv4Kiu+fx8LC5+ptCeZjq36r50aJKT3HJleiH5USte0hf5zmksDkzP
/t04tg5XtMIYhX6IIYtjZRyZ/bQrd1l24GnjzzDfy5w/Ww4cAa0Y+z2PqcxclRNverC4ZrhY2JPy
lwyV1FldRtHm7Z0/Zo2ScUlb2Z6hMtjm84bGJnMgA+QLw6C0486jX3LgkzEGvDG5a8d3PoXywacJ
ohVzKEcW75vTCC4vZXy8180hYkL94B8qngDMg3UAGHedkYfiwJ/CT81txHnJiQd1w0+0FA3z5BZJ
45pRkouVng9vANY7Ssp6rVwZ//mrcblI9dHlMkt/eFtM/rwEW/EZK8Cm9C/NN7e1b+Cet/N5wYNO
CE6xNTKuHntHiLasooQDfznpMN7vy1WqOqnkyVzoB0X0fBg3oMtYLKjucEl/qMUDvByCmwHh1JtI
SaB+ADZY756ZN1vG1OoDbf1K04YLh6A4RJcYH+eAZ9OGwAQFlUgkv9suNX2u+tYihYIzuUI4jkB0
NXVH4WZQm9+MHGKNmAOLRJP42FMrCZuG36s7F3EccLBoM8Oiz7at4dLUos1dNheCSlr9qaR9kMom
PV5bO36adzbpBC2sGBrGZZCT0fJBxToFxvNlqt7yzEOhFX0MnHiRagCsYojNC3lKA7ffbjGMHJaD
j9djWaK50XB/TTGVVi7LptJhWjUB6N9l6aBnZ4Yog7LE8D3u4C1a0VIEKJHjxu9MpwNPM0QwnuMe
o+chHCvHx4N/LIsX7ahbu5KTSENE8nyfgNWTRWpQv1wGZnEs66U2bD8HEPpm8xTW+O8vrMzFwZOL
IwEhJStida9C93MKBn9WrpyfW3DUkMygzcp+m+z1X5hajeeYHSUXcACZ2oNAQeuHNc1ygR2Q9vHi
92+uWaZz1tlcu9lmtNbEpKpu896T/crKX4Np4KWai1yF8Mutj+kPUStqeXdUsR3jCdiH5qnly+to
niQR9uKqh8qsOJ7nMci19U14rsGNAux9Y7ziCkCrqlHTHt3OOpL0ytuKyqMarUkG9QqiIRgFGFYm
m9BXCXanvmaHwWpltMVfZuQpoiOITyDjeMPsOLi2vLBYN+x3mF5ZuyGrWJlPS4QYWwMWwEus7EY6
pQvPHoe9E7IQxt9R28pxnDZyAHe3+R6bnwypvnClu0dIJ3E82k5+kj6qNTel4flwqlL2G3vgJSZL
YwZkdaeQYeJTZU9FSOtUpFtf3RhfVi2x4Q/fK1l34s/FL8BWJrLuabzT2pfE4w8DtqhulN3mes+h
MLfZR1lsQU6p2jqunZC4K6K07AgxYnKOroLD2tLRuLg2LGxByvT7tkbUGB1EFiTKsXlvud0zj4mU
VWt700n7pQdnd4JNZsjJXDXf3HIFTngmKwPnM8+NpyrmfqTNwELOWucoohGOrSxYA2yauFxsherQ
d/vDNGXsrdxpmeuODCac3FD12uS4YCUJpZbs7DiAU17T7GyuIu657IPmbrWj00L3JHRFCogsXTLE
idgtiBXWnRCAvIOjezVQrtW3xDIgpMeJR6JFdiIzUHyvhOUSwh3A2ey7X6YVri6V4KEZzxY+6y8T
s5Ro593LQKdbQ4j0lnDZ1PaoHIWKUJLdxM77hWAm7TTl6MrWKiM/ovLxbdRkW25t8I2d01i/dZ1R
6L3TbDw1cbEz+QndoxiYAGJS9m3XNjyD76ChzkfR0a7nm4DVs742CkcX3cQ2n26kpbvh6bEwgSLJ
5ujDOnHjGDcLePnv4Hm6MOFZMx26vSruYyq7sC0S4u0oBDDrZvhLu/wQKyxDPMGefgUU6W+dukY4
yjS4yl+FzsWN4z+R1Iobs3O7UCnWhZ7uxNio6P8PNHuu2q2hMExcSeVliCJpfRLO8WEw/lQfPSCA
NmDnFK5Z3gvNyiKM4eZfCVRTfqWKnb2A4YUkibmxNlfxPThS39VuVgfg9QsHCYL5svIGmpF3iXTf
HnzjUfrwD9atrST8UAhiEFOjnxmYFRc0Z7+NPFM++Kji7+OO8YdLgRxDlqrIwVGEGQetPdU02uv9
1F8j7RIMT3P6RoJMAdQvDN8V3gAVXYRTgPeAjuuIDg4SpMhzSh7Aurvm78NHlbKVXzMDM0ruCcQm
w3ZaTyjfd82BWZkAEOI46i/+H57Ts/zcXmjENKQ/LhFFK70/W/0J2YOvrlUkjIwXsSMcM3kdtU5F
pQ3hwScjRgNYnojrYQWRCenCgn8iyaLckg6349gRPg8kfnbHg3YIGd0cLJgSI2G/ho0dfJreMdjM
T3AtBvaWBMwGHJF+iyg00D9QL2CCdyJjt4lL1srs9+yZvBrBvIgG91S5Ve3iw3KJfOC822ysXgLY
Ikf9mSKLQy4SEgtVY4exI6ajfW17EHou0B8iglP6qJYLmwBJPNUOV2KN4q91YVVDAEcT75KYwIKe
QIX9fsq2tDH0K/4HL3iWu00VrxMPHC+A9vDMaKq+J8dxr4nA3+EuKxuCJ28WzKLwAL2WeBnssnvt
LK2peDMqJPwaJBig4dDhoTRw+dj1W77Naf6s/ffKEysqAF4BQWtXeiqRyhJV2cvdPwEjOxhngZLC
yjgXDn5YdGP3aNMJTsgqVD5kPyPbu3MFP+UpclLsyXYwv+nvwUf3DL1FDHcx6HqVI77hHTd2PB9E
9AgQp8cV0+qrdNOg/h6n5FTI+wJoTHPnRDc2+SlAfYkbQ7nr0toalgQslBgstrziiDR9GRPxezPm
n0qCcbaG07zFr4yi4jsdssDD8d0q2yhm/N4XIGZJbO+drvoooyc9WnMXS7dKvcCKlIzVrG5N6YdV
l1lvWCOI9RYfc86qOyPOg2qouHpn68T0xwpBgDfF2qxA9FGPtkBLePl/obUc8ZS7+WA6+Q73dmY3
W+IOE8ZMwqJXKXUV3kuwzXTQlsGSgABT6jC8GUgQWNOar9kh8jLNhIwxefUrGoViISjavbgKnBIC
JslH4DBpILoy+SU6sOBVd1UJbTnKsAhozKCXxUKckwqzzbuNjDLQ8DBx0hh8ZrnJDn16S+QlZpSl
Po4MUpukK6V+cZsve3aUJE7EixBmILhUM4Tj5H5yFRCXwrI382jbTPEH2GMCvpzwFG6GX7T+2DWB
cjHom6yCZ/KL1LvhtK8k9SCxWEUvneEG+UY9FmRILaN38NzSGlop7viW/ESv3Rfcj4Ly+1r61qie
rK0NukTfsv1pKzaHZPpoflK4ygqKCcZx6yjwcSqb++IHcA1jHOoCVhyE2Kxpi9OAkpsD5QCZMgr0
9lW6pc2EPojyAQogVgiM8ig6SmEdv5X3MLEbD2altgHJys5ornYkWNyQHUsx0YSfxRWzmbEQyPbo
nygOWafwrA5gZDfpq8lcNdgm9gNj5f+KyaJItpnZHRpFU7AnrfNuPe6i924tUClSlt1L+NJLXkeM
BZrom4CMie2zVb2XL5RUv9v4ykpL8GBn4Z4I8IcXO4nIurGkzTRj21gnOwtDnxDb/XY4Sa/meyes
vMpje3/gloRDcW9f9Xe8DaDFyTbHV8KspI2bIL4kHeo1Il/Zuf/mCLAL/MlOMlFLGsdUPSi3kfXE
M156uT8mnzL73mDJ2aCJDZuee9CvHZoERFflr+VX+VV8W0dtV7Ozp65xRi6AWkCp7ik3dDfa/Wp0
WKr8jq2lPjJEF+uk7Bet/UajjuFp57G8EkcQkQYkSj/+of2KnstXYqdYlZ39p1zZBMR641she2QE
HOT/rhqVu2UZDJiS0sjN5Wczale/8TQS7L4J9pQGDAfzouCoDG4rVgAMwJvI67+IX1hhf3F41pCm
237ctJsRLQLcfbvfMJIEV5a3R+uEZ+qpJNwmMd5mymiuqK7nvF8h3rjfrFPwQb8qNOirvot3amwv
nzSA9GW0fQlfWULFnGVeltCu6tm8pBaBjkuwMMN+/2qctGJNXfysMJInBLmwbojh4jqNlx211/GX
TOH3Q7kVz/62Q1f8Gu3GJ67E39hre6BiVfyiBjvj9qQKfLbvyo6epZVx8lE3kFhMJIVw6piRuRT8
S7qG2lB5PWn2dvCRIVlcnZOQ3EFHFt/mPRFOOxZnVDcS+doO/gaoTWs9gW4/tEJwCZYGUJCN7P0f
DwclwT1ST6whRQO1+1Ao0CsxVw1L32fqBAOBV794UOkAPb5nVdG+RMfjPZwmD4MUEgkKMnJNSTKe
B9jGS3Pr8ZOHa+rPl2rQo3tYIPWAyNulCff4rT+/2j6MWBMkNtSWFePA8kx//j6Rawnn6i7627Pz
MO48PDuP7/mYAOjQmdonCFHK5myHjS78y97z+NV//OUf38/j0eOfovYLYhCaO/BQxH916NCo3fgV
7aHHP0G1vMbjoUbDXnIeDwkhJNHSEPPca8Zw/+fX+8Va9HjiP9+zAgHD0p+vH7+TpXVESmVAXOm/
Xurx/T9f/vUozJCy/+MniRrCbWmYmv78wFRaXuTxdYFDCv9maa0fT/FvL//XG1ucWbjRua2agAUk
93RWWgS3Dcyc1VLDJYoUCI5FQa/KtnFP2KwGO4jOvujJSnWE6EcZLqZ2NStPUgJZRRnujWRtupLt
X6KoW6FvtfVi0at1zW5bpnY9NG9RIHyZSXtsVPnDMloPyOd314qU0QQLXa3yGiq4XBRaFpaAGzZU
qf9MgprYaHlhdVsxlOXY9PpMkqgY96rb99JGrJEVJL5hbSADMyQnr+kQj/CeYSuRCTxk4lP50Pok
PegVdXxWLIlRsIjvoAL2mc/ybGEn9mDwpY0cWw6QvAOc5UucvcGQcVWqHAObN7zQW6EZWSrGGVW5
tHatGvtzGJ3DJiPzwWDsUoLL/Cma6s7osNliudmpWf1cRsKnqM/XXEtcP/gaeiTxSs6+mQHHks+w
nqF6JZCehIJAE73DndLBOtRnijq+8TEiF7VHM78gNQvsoi41NkeoI9kB0H1lFtGs9yBArFeqFHSK
oReOYXoafOP31AKTTQgORUlyFAMDhhkSVpnM+DH5lsi8HNJvXIKYbHN8k03YoF/tfsLc/KKNnO87
Uem9QpxDLyTbpBQ2WKkp9Glsp1tAdH6bvxoYOaVW2tXVBPlA32YZfZbZP4yRfGvq/jJNuDKGGnUU
zrWEjlCdI8oiL75NwNHDissY7v0aVaMqP3eW15tPOjS5VQHzq9NmT9LNfUDNs9U+OExfDaI/yUrP
khx/qay20tGCdCAFjqzaQ0nVI+OYKYv7L+6+mkD0aTaorPaY44n5hKhJRc44tAZIIoEAgH04w3xs
JSLnkc6SA6ZAkBmvgBvU75kctNrXblk7vWVlTR3U6qimKik6o/w3DAvMWp2wHxrC2lTcEElleGNG
GUzr2FOpS5+ahWUcC4C7q/hXkdmqbIjADIbn0mR2nVq8z3nfkK2XxIcRPdC60eDyC3W5ykSYoFEj
vs+AFEGbmcK6V9hPZvLL2EnFtsnmj0SfGVJkCa1MU6+RAQhrtIHv7PXpPsH+S1FeRnXsWor6myvJ
kaT2xR/Mz3bSzz5d6Rm8LaGJ4/M49vse4m2tExBoLp4OSTxORnA3QqxkEi6fyqL8oQzybXypMwo6
qdXLGDQap5RbQlAwueDXgfFKnG/1LSpksCRZv00KDtdY9Uyy014mIdYdKp6ckDImr97f4xslu68a
ZyfUdlIonGYRCqKm+ifEr3srbn9LA1hyn81DWurPqMlrhJiob6cKcl+vfeo58gW8qaVAR2zOrMoR
apGuxVT8wqPiTL7SnROxMGHvY4ruzlJFNoIEHt1VA/8HF1x8GLo3TWKYq2Aha6mug1Wnux1Okoka
3YJPmv3AIbBba2AWxwtb++RpgpIByPCjNvMdtTPJfgHbQt8nLDIuQKqBKcOhKHKyBuATKHrpWNPs
SM0qccoXYGCQDrT5VArCS8i9ydHV3iLdKl1JoCITiVszmOhV6pHddfjkB+m1D5F/yXULfkpgxxyF
GuaESaE8hLvKb4at0uhHzSRgMpIbdjTiKQtTVqpDcCl+9zXk05Y+j0YDMtsp4SwSChcZdkhWoiH7
dqcbzWI6otamycuSkI4LvjDMwQAnZ7qfmkDZEzJwsKlTSILIJS9hWn1oZfMMgvTEMT/NtbypWNCO
EKdWsSC+BiZFr8R68sGKZjiqhLK8RKpC7SNnYqiNmZTYLPpRx7tSjOoqUHTMEUV4kYkpQhqcUpGH
GB1bErZNFKa2oEGBIQx9pakJ7Ng+/Sa+OkRc3f6oOuWtKq22gZp8JQvhtFXCL7OeCWJEibPHGrUj
DofEe3JAy0RFjIgUziAsoYt+2kieLlLL1T8HqNVV8iKRVnMHzqAAM7PHOZXC3I6b6i0Zy8EG53NW
LgqVEIEQqoBwtYwcoF+6SrugCt/T9gtyJ7e6CKCrmJbQMdiNCPV3ckaYU30KMESdUFcvqlIK6lIx
sbPxye4YMMP7bfYihN2XJivl2pCXVtdSq1PrdZ+lKRyXHCz/NDxH+tywOrXOyD5lAGtY7Oh7ltDU
BtkRUtyro2F44v9k70yW40bSbP0q12p9kYbR4VjUhjFPnEmR2sBEisQ8uWN++v4QWV3ZVYu+t/e9
CaOUkpJEIODu/znnO5WLDJwZgHyYmNctQxCJtxdIxT1pY7XGigt2JRzggAcTIEN5UFVIc8UI1Qnu
6g9TmezYzZK7tmsZhKjs2Zztz4q6iUpD4gH+FTGshci7zfOlz4ugK+Ew4UGGYZLecvqMmYhtCITj
Nwrz/lC6AH0Gyq6do9GdfSdEbjKRGaIwwGsyksbNvPASMXIMCkyfvjN9BjnTKVMzMioKRrQ9A/1M
3hZdRQNe3wV8t+gkZTlO7HQsBu11+djpBsqmS3Op0IwApH00wwWGmozjOgnpNFb0CieYwza6qz/p
BNv/b6QMqkk7/T8iZbZjWf5/Vx9w+zX8n+OX0l/Tf02V/eOv/SNV5jt/BPh9SJa5juNB5KIuYPjS
7d//ZvjeHx7VAq60Xdv6lx4B6w9HWL4vbY+Oet9ZgmC6wiz897858g+eCqTK+C+ma5mW+J9kyizb
//dMWWB6JqFbK+C+AbQql56Bz1+PSRnpv//N+r92o8rC6Ty11yPc/ngyLnML9DoKMA2kis2rZjnE
fOEss036RJUI1wb95UfNtLjLwuY5CtrHLmrMddqm2AE05L9kaNE7FF6JUTI3hQMKznesLSIs8EqL
MTyFiYmBePS21jQ7R9DHByz82aEJBCjpN4LjLJi6AgBauCEvHczgtmdT2gUFvrqlTzlxpqfmV2il
H0pW6QM7cIpatH9bAm3AFpC92rTTkZgNmlOu+3Ct9WJdSQ2AMoNBqWZe30tY97eyz59lTY2i1+sd
9XX6QBgLjJ/5Gnj2Mj8MFsz19E3LwZrDX9cw3LaXlIEw3GPrasxSXah30Vjc9UkQPnel+0nI5ico
qoq9JtzeBrZCjYPz0Oa0uTAcmiFUHP2M9hjTRui7KMZZle1g3lZGAs8Flisk0vmGBp8C72FkHICo
PqeQ6BHDsgKnO0kzt2HWE6XFTkXDy9QpyDrDToZDubMH/uVaEC2ICiprJ/hXq6oyj70RvUU1DFmt
gmeifTYbGdziTPZxkJ8LmmNAxLGexclO1DheCIStmsTiUVvBCE378NmzEEOMoaFdEukjtVic2aEw
aIMo3RPe35RcRJLLkAzzqOwpbLCBD5XpjcnpoJvSfTsQTOuaNr3R7dJbQQ1QxfC/9cdii7VSs1Bn
p9wR723QlTsHf9nQVo+VmXDdiuWUofp20zOhcAvmSWL5G4PwDViDBnyxlGh1kPJ7xVjpdetpyHjT
3rS5HCqA7kYwO1n1i3SvXk1j5E2JD1PL9+k4lVzD5NzP3fwKmALjwYzTOfWpwZl89cTOjiFReLFm
X5w5752HATi1O7GiTR7Rb8ei7y+DZmdn44a1qtxNPZe3L15sf3wMlBL0P9SMfZhuyoAZbW+1mxl4
+Krmpkss59zrBFwtw465kevOgzIzv9ojtxphvx338IjBhq1NiBVmlkdI+e0mmpuDE9NRPgZyFwXF
vKXDbSqZibs+1ZN2peXaJ4AnBse4m5LsrZzvSG/6J1gDbCrbnG3pPCKo0jU4UrmVBYzXmyHhnu+H
DyHeaiA1T53xA8wnRU69Ox9d/NbrBrkpValki89Fyub4rdOcC51hnnErEpFxHTTDwq52cWpXr42f
bYFZiN2YDOV+rHgLRFNCD7LUU8StcJYh7j6zlVuLSrEHO0RmVBa02aJ9qFRn70I7ZFwHCBiVuZ0v
eZ7Jm1iYa6WMehcqgGXOyGIIqLkCNg7nVXBy4ubBBYl5lwwYRn9VYMMLGYX1rOu5M9JcW8AHbjuO
RxXn7DkH4Gb/5FT2oBweJAmoNlqPojPfChj0e3pJu1UtS/0k0Tf9SQULUSBnRj1VW8lbSqtb9yUq
CpMYKXCzePyx1h68LXykYBdi45lH5oIRw65k7JmR5rFehH8eixpgr9WXO6jID6MPgRZYRoCrNP9I
+iWsM3HWijL0uKh5znTIGclDmJhN3t5UIQ7xLnRrXy98+nI0tkx2e8Pq9u431CqqwAbeZxnM+2lE
+/eBa3kJ9ShTi9Gu9mPcZX7/lOcWZBunnje9ch1QOvLVIPW+meH1PGRUWAwGgbrsJZonSX1Cf3AK
FDKcFuDMfTyG1ZfkwFiH+FFoHdjIOPkwRigAIs73LUeCgwDmjjs7+1Ca+f0QbYc+cdambyzEOgsU
bc0HSNnZXdWS7YfYwOd0LKq110lQC+MpV2QJxfKHxkhSTlkip84FEgUMxV3mWWsa7Ka1N6TuBrci
Fr2ftkM9WRR3Dra1xr3Jo+JZduW8HZzpHNBiikF3YxzKkLpEoAYSFaLpLpkV3MqCWdIwhClg7jrc
dqWf3BB3S5nPaA0yKPpKDQia3fJQTX5HcX+J6qZfGbQErDHkU7iyAG+NgpY0gSWd+cqu7V26piKc
/q4BcbysotvMJHAgSs9DHJbfiU8nn6jsfjeX4l3Xpjg3Fo0qIKZqQGmheTsmDdQd8N2qcDhqi9w6
h2TBV0Src7yJbXNvTwmsttzYR6p+oCilvvN7IzmXebRjnMPxzQZBHsz+A/EXpvP8xwXDwHlYZQ9K
o7KmrCpGZTTA043woW+n28BJqWP3k2xbJvI3hTgYEOzwMrXxuGs6+5vDq3cmdw1FHjoe7IVGXxpd
quOc8Whq+XiWtosgTEHHppHdSVfjO7FMXIOzt9wG+4IGEwRUDN09UW93Wbc66pyDVN+6VDBSnMqf
mxqedf7RMEhUxJW4jQVpSWeExBLGH6z2PTNb/tgIim9Uv3qT6U+fMRiRPVS/2WyybadGaPJV8hjM
bXaMuksHtGbH1owfOIlfND0lzG8wzkSmAVh6+TDOXXzT1629pl1lM1a4cz3s1hy25r3bj/ghxiWC
Yr3ndhTsRB7cciibmJ+92hrf3hAA/ZsQ1yrFo8bkn+UuXrqex9uuNIH3ifBTQhuAWyfpLR3grpcD
MHVStfuA64lTMwXI1yePrSFxxHRP/ujvXJHbq3YA/OsG3q/Zls8sQ8jFLaxHuFAU53WgKqVb4rCC
pQ6JzcDMWHKEktr6ZmGGsz/dpt1irhXdbcF0cNKwPpO2JadYqHfHabkxeNpmYX3WVjZtXan6FX0R
H0WY/ahAZqKjrK5LmROX7dFORnQ3Nkje0PjrkdWcVgjKF017VzoiZAiCh2VoyUFP8DNksjhr33Wy
TCdTqu3bLn4mv3/rTAl0gWDiB+PirjLYLjAvqfHMa/dHbdCiNjBIZDYIXX6Ud2pu1aWyvO2EGd/E
laN5yLE3MZZHJyTuwO5AlxyYPwkAruuYDmnWwmSVisi/qWHjnI1J8IZ2A8Yg0TjwAAPA+Qmaal4l
1Z3SJCDhGAWPNBB+ytl9EnXY31teulU6lY9F+VS1GBKo69NUkCfDaaBWE07zuWJtLlgbH8vZARWV
tcFembmzi9otc/sA642f3Ndu09HTNC8RZZq7VI0RPxyeFa1h56xxfqdhOT9l1XkatfnUjcdUR/3z
9WWo05dpnNLbwdf9M2gugfAR9fswwtEAnmneRjMQyVpxPk3ieu0J/qXWrcsHg/izV7k27g/P4hlI
5qpuSucQ1ti0pspk0fbCZ5bE6tYNQxMmY9wwxRr9ZzMid5C5PrJYmtHoPZP0d0Lbu7TN/C5GL9jg
ZzY4eQ7WI3tl7JCF92x6k/ccZgAdSks//PlbARD4cjAhsTCN8CCxPmcRHw7dVP2+ikuKD4fGBqVg
THSIdDTbx+34Yhl8fK08hONZ8CPEo/sJgIeEJgY4Ybe4a5pPXQeE+Ee7vJRmjXeA+OVtUNi0UNyk
vT+fQWMn8wBtb2QAOkAS75Adk77JkL4OEGTnjcH7dnNuJAN9yAQDAnX/kud0MFcABFdObYEdcx8m
P7vzO1oijdk4ItOkqzKyor32BIazoX12gGkFjdavwD59JPWDKJEghi4M2PATTw/L5DWPJhzQ9oAe
ZTTxniUu2Q7LpCSprB8DWp0bD82Ovm6qbTtcb1mYbwxnKdzs7X1r79TMgCxSjJY6+BXBqSwIDbJq
HaygfMELNe4yEXEJ4j1R+l0huEIW24V9qYD0cOB4KKm7LJjsg0TtzXXHYoeT68Z0Zb9Ja3Rw+kJI
d5Dzu2l7/7kYaRQfEgUpu62anVdEW5UEAF9t6yPnQYHYj+O7cIjj58I9dXxu2pLBaVTO9bYE2SG5
Ipa3oiAyfQO7zgaxAhrCg5W2+cQ0gPsQfxkRk9MBp4Q59r/Tn1rMxQN7EWKB3MwyU2fPeRZeoE8g
WKguWnYovVGfle0/lwxJid6UOy/2Ptic47mb8amJEY5yMHzorHYeeNycVMNMKbNx9QnZ4rUnenzm
NDVaDOByWqL2PagAyMCcK/3su4iZ6QDxoIG6yZ7M1N7BiDhI9iY3kjQewz355Qk+GyanyUIjSeim
3oPl3RrF8DAmJm5Im4/uiI96QXW6b5Hn0neU6F0vBLBKIgtWNM1rxS5u7ZXpkxdbb7LmHSmyTGxA
k944MqJqgEqXcibVGfb5EzQhUgnhTyk4rCSjfurLUK311P6OWHfnwZertigpivXtN9lwQM1q7PLz
WJMKjONsn/T+z6nuOcVSHXEgTUcHixvdQwns1tTp4RNoM0HlFacIEwbL2WYjwU8Xkci24Y8kZF+j
wYAGLLd5FDmPiArLMsjocZDsZaPku46qra3nHkxUiO5Gj3Ud//b9gflwXmGnkTYEBOHSvcZ3vLYE
S3eYxQOxNERoYjAc00CrbajW9DdDMBSroAtfskhi6F986TO2oiQbgpPCcxV0cc2O0pie+xnoEoU6
axn4Fhj6Yj3UQX0KovosrKK9Gyr3HZDrjUhi+9aFQL/PqugOdJlx0Lq9UIvarwSE+7Xr2jWTcb+4
GyjCauio4EapfrE9+Mx8O2PSTnRS7P0Rr4M/1yfT189RtoSKE6kgrBLPz7OuXUVM4DHrGK9e6dF9
xofrZmx4XCQ2ZXdlUbDMKYTdlNqkNLN4SOrcXhuRZlRZJ9nOyopuI6wYW5Hf+hewuxc9J9nZU4B5
uvbkxt3FaeQRSiDbBlvEt6VNgwW7w+ZAGJo9YTPLQzd045rR0rDyQ7bUsjH2lc0uD7FSGM0lZj06
cEdS+BJbl9CA5uFb4tBZkFFKuv1QKWs+o13wYrlOQ3WN8VWm9cdsjNmBB7BY2XximViyCxsYOa86
Ut03RWA+e82nVDihgEKUezqtEf1wOxk139wiLVdaAMvrOroLOKfOtH3DZ3i3SwsYFgyuG29w7G0W
s5RHHbtGN3SdU+nq+8juAMuo/L3CSzmJamWoqtpi1bfl49RpsXdpN9zkCgtLHaOKmghSzFQdGDQa
vyrQbjFH6jj2m7px8bToU57xKGcXZpmMCWH9giZK+oHeHarg/VzTbh/gMCnTEgVSWxfqYK2HWz3h
67LUKyvXdz/xIwRZ8IDIBhsTxx81rxUhuo4RFUnqNQrnXleBs2mRbFcGfWCFCpEoXLbksxlbK3v8
kcemueta2iMtJmjgetgwzF+uTcEEgsnPkA043IBgx3bkV99WOAgdFvaHtAp/4mpAjikx3jo5hwlP
S54as/tJ6Rw8kU5tAJLolRl/uFZh3dgSPQ39Gs9aRYrb0cl2btkacvRjoB0V277Dlt49tao6CUpp
9jS3VOvU1WTSLO9+HlFc0syNVmh/r0DPuLxsDTCgZiG9SAU9lv7P2TfVe3ZXuqa3CitFgwXS73Y2
PmOqbHY6+okYRWCfff4OguraGmpSgs5875e9RA9MbhDBeELbgsMBPMitbOhdThlnbZYK4HIk1MWJ
EpjfzKbJ0fDwRsPYRHn6MQNsR0BmFDOhWJVgV1dFB0mP+RpjtDp8nrzZXU1J8eN6ikubTq4N5zZk
MdvN0dStPUqzXK7z9Sghdci/yo4xbl5a1KDtWPnAuqMRziEEDcY2RtUZK51Lnn1YDTTCZZQ2dLb4
FSU9rSB/wNamTmfuoiY8cTzztiFKit+wK1xmaOasnJuCUQ0grHoP5ATRjaV/oxuscAKaxUG37kdq
9BzvB/PoxpyRSxvvnCwOfv5kWN6bmuAw0KWAZNAQMYGXFS2jSvL/6BhmhJWxEE9BmxnrbCAxHOWN
tY/c5nmSfnTq0uI+nMih5DEWi0oXNU768C7n4HTpq6ncRWH0OeQ4T0KdP7ndlJ8QKh9aMZw7qgbP
ioqIVcvBG4sFt1s5MnQJMgh/hYNfDomU0fp0m+v6pJNRniqxiIYV3anYAI7Uq2KJLyxoFjUuzVlu
Bu4RnQblOZqo85GWd/pfBeP/R8GwXIDH/52CcaiGfyPiXf/CP7SLwPzD8nzfAmr3X3WLQPwhXFtY
oPatwLeFJ/5qQHb+8EyBmOEyUxL8vb+UC9dE1PADjw54KV3Yj/8z5QIB5V9peGaAngKqxHZcBBbf
cZx/VS4myld7hjPy2DjZD+wGS/eLt9E8Obulo8cMYXswFDlLQ591Ascjrj3c9ZP9y0idZGM0E02d
dQU7au7PtfwZo0QenHWqM7o+mZJj/fkmnp/spymApUIexbBObk6GcOqNvZ8l9rNjzpuxls6pNtU5
6dGpu+ElVCYuyzJTW+B6z7ZpOhwdGD9qVNt6KI9JlDACLY0BulmI+jfIJ7eWeNhaFuGMQGek5DlS
ODZVPx68Oou20NA5M4VuC83V4bjiF6va8pNDmfmamJz4EQepeVfZhc1uNt/UaTTfer61TjlY3oS1
6zw0pfjymVOsdNx/JV6LA1555yRoxwOtVC+YFqItqx7xtRCQjFs5xsl1p303tO9D4hi3Sce+EXgQ
J/1wF5bW+ELtEiBU92K7XfHhBIIzdrKPqnl6GEMOVlbXHqST005fZPM6rOwU0L08ouIsp0uyW8rz
D7Kp83UO1Qedk03Xpkyof2kC6kN6gkjO5CUnVdNLIQem6RWtpicFF9bNmdpHa+x1ejd6+yBG7neS
mCxTnaxlPH0I6qTOUxeYG3+gdBUI7K3bd5T/ipywSPnTVfplssFnAyDf4TnDNhx6v5uSCZDOhYbi
nyJO2xOZlx5P8TRk4lBl92zb7WMnnAHuwWNXWPgfq00qEN8tT6a7PPFPTryx7R65dxzkxmePjYXJ
/XYcPDzh0LKUq3M6GsEZ38pWvFJowk4gGC/5yNBozlmqh6ZfK5snPiTfYxt5t66HBlR6ybhPqi9S
xMRzIkTvbCTQYqZLd8VAmG/GHtLTc2OVoXewbes0NGZJWCDKN4z1aKKOF1adp51tgn2t7/3fZeUR
7OEoSrtZ+NsSTOOcDOIR2+1knSUT5nOLSVNt+A9eie7VL3kFj63tVor+J4w2MO1ue8miucLTBb0K
peZAW+yBqsfgNJNhmgiEV1X4o5ru6khHDyJlohWQUIX6lHGDgbR1114t3zzDmU+TYguwlJgVdv2g
VO+wDg39ObW+XTXm0Hm6cOOVGAeVERLaKsn4+VQVCgu2K5+4kVm4eSrcujvUgSrXbcs6BJBt5WYg
q2O/EBj6P41Rq13QF+/RRAuJDxlmvZg+j6zoduCDrrLDM6oCWYSkCbnrJvIkhdzlrTVg2DDuhsKF
c1iy7VoIGLGJmZpDdO8+lWweLoVVMHUUYtiXNCsIzGuwN5e5piR8aEUhKyT5dAqRvb3XNtvRBykg
endHB1GEZMquMEiztzbn3Of3GCs8khs/EyJgWw00L2A6oZjcbKwJ9PfcMNAlGORpDABNyF2Tlj+t
2Uv2Q0rCMi6IWth2vjEr/ZDb87cbmmuZFacoIV4QjBwgPfNLiuggKsOjKW6ZT0zNfkyLT75vyV7C
P9RVQkoPDslGMpilSa8iITUjyU3juup0vGuT95GcQBYy1NfFsodjLR/N+KXgoQ2vuSUvlhOmyluo
d8yYp9WjqkjlzGGXMZwas1uDLidwbmWZHOw6v3P10OMHF599HM+r3EqJeyMWARnCsjhlnc22qJpp
h7WB6af3SoP9CvKs3rjgJcuWgPUSTRgE/c+peycCRZdhRiQa6KS56kK6SSYj3tIEiAOqeKtnhTQl
vGZVpAkWKM7ZiKpnbROPzauZudD024soQR+zBSocRdsCnup6EuqnGLl/3JGfsmnRdoBg/ijoPh/y
XVaq+aAAQQBQop6wQm2gnnrdJeVnNQZnE67PbdbhOmyt1libPQFBcq5JzLdc9TTJwGyCMFfYBEFs
r952xteMIWCbjHFzU40mmd7hK/PZ7U5joG904kTo1HLb4mGaVQCIorUUYa3pnKYxz6Sy+HCF8WKY
IR2XnLkjD9khsolnGlROjB2JSIQXi1KNHKVrU9JoyQ47eqKU+LHpS287jw4nCdfLNn3XkIiIe/JY
QOqmcEHuVaRFfG3ad/Ax+tfJkeGxSzF3anTP9TAJEv+1Ne1C7Ra3pt8CJbWp9nQRjlaRD8iqcuf7
MFPthn6tsxVqbh+PBMac+tN9ZhXQBCfo8glxnBZ/BHhVPzhKl/BDpjj8jDVV03YAZchvDIupOAPE
2G737syeOukOeJGLtRlI7OaaHHsZLzhSnbbHHge66PGscURq1r0gu1WDH0vCgTVBjvU2MPIXOUlq
FfvmxTTJpMtIxxsf+98NZ8B+3ZkwXYRNJ2SLLI/ZylpImVXOgGHi4UtR2SDUJenqcyEi9+QoMscR
uQ+h+Zh4Y5XeDTnsw8i5nesA3djQa+C+18oHvJ/Jvg99YDtGa23GACMnK3tzHDk3sWNG+6+pxYHY
th7hkbAiz5CdqphBFxX2kF/XmdE0J78t9kEDpxGsP81FilZcqyPdmCPABqXFnZvW7cGLWYAT+Emo
39wIEodfbNNSW7v2Xj1RoGDsY8chf5dEz6HP0ZMVvtmJsO5XQzxWe9URNOKsnXvCOnthgxk2Tb2L
W/c0jtfbpjbGc+EBcc1779BllbcRA4AyvsviTidsA4LMW6M5RVFuPMkkjg4owSCWDMaYopvzc6en
Hf7ICMId9NJmbKAiLFb+K44JCFzKkZUApx/VNpLgQqHvcwXrJKJFK6wFc9S4Zey4AJI6JX/bDO7X
mD2jLG6O19+9fuUu7CQf+qFvjuUGv8jTtfdPdkAam4oSR0oyCJ3Zwl551L8SiLSpGKmdn2mGuzwt
MWI76PuKh9jexGzvmd10vL4gzlrM2YJfWTGA9/D6T2MOSSywN6iOJk0GG+j45ByXWEPhzd1+CQaj
LME5jCN4HElALKXLSth4st61WpLEaK4VbZnPOkC9TkLVIw7CiME5kK+Plj34TZQR5b1+k4jJio8j
VdIUw7jHsfM4HvYZkTz9ogqBfVubyHrqJcxaOJlLBYD0ZH20SNSnFWj966+iWp7hEhK5Ar5OSLZr
jtevbEL8f351/eX1ZXHsOHWCd94a1PH6ov/51WQ7xoFQuerDhPg3WKwqeETgTGntCrNDz/Ok7CSJ
/BLFu0Sx2VSeSUaO/evWcuv767c7+A6EH5KwYoH850s/xvXFGSC+IfX+569FFPvkJsWPcenIcZco
Rl9HebkPl4/9mFA6ozjLsLaq/oCRW+30AjRze8XvXb/ULpc3M3OkhwX/ZVo/rN6CXrRgw7DqGyAa
li9zT2c3zWLduL6tGV0RXMUOUNufr9ffsNzqfhYQKUp7fI+WCkPuT7Isy1d/vTgLBeyKZXPNAo1j
RgqbiaTYMBmPzlJg4C0v11+qKfsygdFu/vqtrAZt5QYd+6ylF+R6LbzrZbleK217Zw9G/tZ+pt1i
Psaeco/hTCJPzmnJKmXHp+uLXr7S8rvpcO/EQzWxnrnALiPOKNd6xxGhTrLZobyMPse/Xq6ljmbu
V1sK2V4Ko0YriWPjSE8F91zC57PB932tJry+yN5XG1Por/xaXDgPzYxe7e+v1LNwoZ5dX678sz+/
Kl34oxg33c1oUBy/8M+uL75V8riUtM2wceTZh21yMXfMQKb5SdHib0Olot3oziQLsJg/Bv4wba//
8Vr36TRY3tpmtHFazOTzuoVrR/E9G/Ll6fEnWW35v12/siaJTUgtv+7b6JWynGh7fVOu78X1jeoz
mrBE6T9pirexbSy9Kw3kOT+xxO76zvzb/asHbAa1XrIe/7yxfeZIbJsPdtcQ57reyOO1/4QqWM2w
EJDT9YKwjv/jUl2vEvDfZSCbdjGNWOafl+D6U15/XncpsfnrJ+exXW6lig8FRfQoBCmAeOc3fQVY
3ccSNkFrPViciH1XArhCnLqpHXJ+5uy+6wgN0+4BirYpsInqxSipwUgl9eD2PAMGkO2XybsigXKM
+TC9qQw/SS4jApElU69MBQCvJrgAf72MCwkBC9NJgyUI3Jxp+Ixhm2AtM95xZSfeIzYeOsaDS2M0
tza9e0pwdjNiFnoXbTW1gCzbaJrafaza6gmiKSsmk2EXtQKuIlGiAppPUF7G/kK1z6flW69mZNHp
ZWAAHobkR2G+pjEpz1zWb1Ffvtl+KOgM5iNgFemtisscRvX4YJKHx0G3HUZysVC5CTrYDlsLB9g2
J0/F7h1kq952Pi175kxcJsq7/RBObH18VF2q5E6Rai9I+HKPOeilsRAilo2q6WZU3ALHxBjJ+hqZ
dBxJjGWWAz18Gu+DQj6nDnNlBhEn+WEwJ9hMRbGfOjk8Ypth9yX7o3bdS64+R/tBzo91Ti4xjJm5
N0V2Rt394ECC+94wbo0OT53tFiljSE7rEmt1VqANitCPmDkYvGPqKY28uzK/n2T2Gzv9DCMn5gGa
R790x2bFoG9oZXbZWXqjXI1+v/fS+lGqAzTrXWPTR22hXHG52vvMxxsUjwyt3QIP1VBcugoY+5z2
F3N8DX2CR20kLohVq1YhnLCFTDAtrmP2zGu/rl9kzlrnwFokRkfJRwZAqa0YuC+RvF/a65+1kD97
LsIc42jsBpMbUXhPKs+OsjAfmxwlj7zBplbzZ2Zzpu4ZPt6kg35wQybOAjSIotydoSnh4NFZj739
MoUUHkcB3tjC+1LKUevOaQ6dHfuoCd19UfebuCIjM57aIN3xgf/WySI1tkG8BsSd2aN3blJoy15F
cCemzbdJ/E3qEdisTf1Y1DgYoYqkOLsZ/X3MVD4DinZWYyYu+QQlQmblGZfJ3qGSry2mU0YkJ6O+
7qZ3x8+ys25Bbb7Myn9CD34PRBeuCBuu5opSPJOiKaRyUp81uA+TLFU20MKp1A4jyFtVFY98lzeY
GKebyCKPVqJ8hG6eb0ennNcTqSMmJUucnJO7n8xrg7chgtyTu2wcs425t/qZeU0vfLg3QHBcEDCe
C+WGXrV7pMo3SqGgNoWAYbR+UxGdMgNu39YWZJklTZuzwprRjhmInKRJduVsvKuSioXQQq4zgJ8N
X36l/W0oiVXETf/LhDagTKOjbJLAFJ7IGAASJkY/b+87WsRX4QIxX6KUEXtlI09OorSetSwpaALr
C+K5WFMQI1eOIv/DVaNFjrEcaaDh1Gk9rYl77CeviSGqthijB7PZyZ6CibT8zhsPe5qo3+QiGGJK
21SW9dVCYYAP39/WbLHwHYWYWfMgX3U1QLCoJ/vtxiRLk8eJOfmpK3pG/v3OoR4G1EIc7M1MEFjx
jWM6NMbZtKNzbJbgowczvQcSCyZIOTvt+Y9BrPJVReIIeQ9uRD76mEvFNzsLWD1d36z4jPp2ZNEu
80qa54Fz8Xy2XFhpAbqyIbpvpwtA1TUMJJTza/QorpmV+U77L5Vl4IE6n7wiEG/M24CbO+e3i/1u
M6cz5qJoWEPvX43YuhJHgvbDjBeCfie7ZgNAoFs55d+uTYIdfli+JMl0r0umsUVG8s5sXevIBvaV
VQMsQMggcCrPtBlwVPMxbXfmI4nID4Fb+GJ7XkGzgiFu29y7MwPE2NwggpgU+Bzbft9nPZSCmLFA
iw8wDOU3bQXQbgR2A6pIunXqJ/mKThBsLPUb2ph75rGGbs676UXqm7HHtFUjOpJLF7QZhk8Nz6Bj
GTTfNImTuEHcKwr1FTNFwRX7LdOpWhvlmY417Ghu/gB5P1tnPdKfV5jnVnV3bpP/Zok5ax5k24Lt
vUjat66XXyzp/coZkWbhxB6twjyk6e8M3wjCB+0AYmBtTNmTdS4NrFpiXW63qXbZyrKk8UHSAgLq
yMArhSZULcBPrNzHIlxXMri3eszxJJrIDgnGLI45YBJzZcJ+1PjA/+uBdqTZ1Vyg9Cp5VJlX3IoS
hReZiaxUN/gr/k9W7t/nHKxXraxBzbsDHgt3o7pLFWKudd2fClcz+8xu2FWFt0ejVJKPfGEFWwoS
ictinV1JvrWqBRmA6lasBjI1TRW/VybK2Iz3sIHU2w/EjWY9PYReKBZ/+rxxxgjYKjLRjevcud2c
3PQNMfkMTEllWtDEbfGoU6TrQWYpraJ7x2mGsyHkRxx4F4NTGD4vIA+l+1xmM0SMNPMZlvJAi7r+
PsQ13ql6j307XdnFeIthCi8GdzWmoB3V5tPZdQaP5cvutvExI8S8Hql5SXhKrAyBC9/K0bPmKqKS
eFO0GnxWR8i/7m5cjypybv3c2joUA3v+8Jk52XPVXTTE+pseJWGNhIaXl2KyKQmg+xczEzhh35Qg
O4nuJPdTvxut2TwyJoNjaBJRgJAMUFSJhySx7+MCbTJ3f2TMt2+uhVP/wd55LcmtbNv1VxR6xxa8
uSHpobxpT3aTzRdE08F7l8DXa2QW9y7eFqU45/2eiIMNoFCG1QUgc605x1QLj9zPJitBlZX1R4J6
PmKUwiUoM+CpeFEcqkmR3FILTlBqh1vE39z8o58YL+pzONn63gvNEboVgZzNJA6ald9ym1tn8RDc
4ZQiSlqUH9Lxa9KfQ7NxaGDT5vTqkLauZT23Pd7BGp9s72VvQQi6gl5Ee5jz8XUxxFfGTVsjyr/o
2bSasL4/hmm1sUbGLW3yaOV8ns6bvovYPlKpvNEK34aMIK2f9pvjzAAQAOgzUT4uOtOrpM9/4EN4
qhpABz0KVsdKv9am/XWh4rGpe63nWsRUc+BX5/varZmMKTAKcPBiANHD34TLcIZZH8nJqdUGgm7z
2IZ7gDUEU+SKkumTBf983TYITwp69YipQhekO4rWZrcsspQ0FS+tYVbbweuQeMBrca2ioOQxnGc0
eKfYte89A7VQ4adEvReBuyHqAaxXjrYjwx/MbKBfIRdnhNJmzU3sBqtMp+VKQaXbJc5bOY7lRte/
NXUfYieFbVLHCOBcQHS1HryhZsd2C1arWFN1Iu1Pn2gEy4L5YMw3XnNH1m+5DYhgL3Ky2LE0w0aW
+ey9imqvZWq72tZlkrspwxBf8g4OfKvqCIWMm1Tb10Ui0+HBbNdrrfROQibHxzJDvpJp8rN8BU3n
DRI1Z/P5vcGuO7XyjUoC6emJiB0DHt5B7rouRgzqYAZJtVcZl6mKuh9tYPQ65pelePUpZYCXDggt
klGaQgZoln2Jy670Fxwnych9pZJwexXKONB1OE1ywQe4wTZd7tV+3X1NTXs+JoU7nSyZ1OgPDASX
GaX4FFXoQBrIqG1PZ0RtIhyTPf0alIksbSSyyBHrTVEf0PmtoobkG9pdcMDKBXilLI+AVmASLqML
r4u815PNYi7A1eTEXgWPitB6MvqckVqCRHUy250jwumkFk1ditMCqiJNXIITW/wjqUzLjOVCrV33
Vfr0gHmGtpkHX6osm/EUhTMWUhf3+GX7urNEelE5OSSBdOJPi3mnzdz6oDlMjtCDoTxJQ5pFrZMO
q6olyFMFfjalj/eyIcvOyVNs+wPdLS3lea5GqG7dLN1JrdlyU63JI/By9wcrgOaEYqGFA//gW54k
1g24iq0h9U+6SdR46rb2mgGbeVIJqLVcG9MmIlmXil3nG6cwI6Ma/Q/pK16b3at9qYx0VGsGdvqV
PrgUOMvhh2FZAq9Rw2hCi42THY7kFzRf1YbabfdlT0Z9twLUAa1RLtp/1t5tMuDttggF8drIT6VV
wuInuzE6/sH6UJEALhdq99z34VFUj0MnRU1MEzKwuemdYcdsEhFlklnCImOQAHqfcNRafkZ7XoyT
KxdqUy1cPFCbpn3Kau7EJDUNJw/lg3z/3z6E3HR9xwOtJz+CeoSgKrDZDJnjKXO2of/Rblp4ZHO9
RhAXMedaVY3+qYiYrCwe2o4kBiedEoXjzB7cJcwEB7hOVlvbdzjMEW9WlLS1kWp2F/Y3hknei/DT
t0zkXxkD4ZWZEZcTJ7xBDwSLp3yuEIuHGYlDcQV1e8nQPbnzgNIenS3FU0Kcwpm5hEbzcEy6YmtQ
qNhZs33umdH0onT22cjLtVq8+alvBPPN/RJiGDPb6EzRFweefWwT4xkZ/g8t51/gjn6HvEbjW/A8
grupxrajd4pkhIo3knmmwRFrXFA//yUa+ZdEI65hGv8/0ciZQPe37nfLq3F5yt+yEfsv0CGIcXXf
sfEEGME/lldDN//SHdtEA2L7DBsdRBsllxicrehDdPk/zzUDsg+JDr6aXt2/gkD3Maealusbrm38
W6ZXXf+/pSOkd3q+ZbiO5Zuu+870SnvGzxl8uGcjDI9Wmus3kz3oN14/cUHmghTpibsv5xqcGGKm
cyKr4sS6Vr/yawdPRuotSbXq3AR8hrwXqLBctTbKW8h1E1XGeuxb56AeLMMvSWjXRxVkfM2wtmRt
uh0G6wia5rpbHaUeU/sQAVLzuD6MHpALkJWdWxW8ETOY2yUwqB3sANAhX8eiMnZ5gI660Y4LE6oT
Jq4eGkFbkIwa81oqXbk0xwTcVxVvFxcdcxsQybsGMlNGQhwMW0N9rsXnHLPH1nXdn2OP9twzxti+
aUnQ9ocWDFXh6Ce16EIuZHTOPjHNgUJiCc5Sne/7WANrld8j08IdEWLaXsVxq7unigB+tyloriwA
TwgYFPdeTjYbngEIwstwq4YpBm7V2kUBou6iapE7zEpLGvYrG+BNHkpMNOmD69QkRUMttIV7MYpC
tmnO1IecfzPiR5pEI+iO68dQn2WRQShqTS34HP2u0ycI19zcG5nocV2ofUjkN4K23qEk1vBA0Rnn
E12dlCqmW4Fz8Neuk8dbW6NtbPk+Q151F1ULnR4xBJ/xgKmSu2iBMnLpc223jPEHERB0j1c6OS36
LjFawcSSsjNVhhlfAHK6pIUZV4O7XxD/iAX6kY04dO/TwlEjgKSwdvRMqoO4j7QxONEAx0FlpCM2
XoiDFr5J/IsjcFGdQA3iEgyMKqsSJf3JrkGBVA0g11K2jyYDUULdGF+Dyr+5hmaroFtzKPQDfmek
n+SpJFXl7/whvr3k3kayfaIWYfL3WoXlGoTjE/2HT95MX87lrMLURn22AZNztGTa2rDzcQMeSo9f
ZpAO2yCsOip0OcBOOQxF6g0rqcISoAaksQ8HtzeDn0EDT52ALUoAi7zxXo6uiwg8hTrS7n6I7jWE
H93p1mFM7ZBvd3i0KXTtsObrW2M0v2mdNTPAa9E7GB76Xjkwa5CcnIZimcnoRIVS1Gm9KcIWvK3s
+rgYumhxyOae+hqczKh3el0/vfu3l7KHGTEB2PdYWDFJMRfpZfOJhloJbYuFOjdlQtSv05TGICOg
0jkM3rqQLQE70b63I2E7WkFfeSG1rWcoPnVBu2riIMCUIJhVwezYLiECllzD1RCPyHhQY9IcHeqP
rkgBv4+ee/JaLC+aizVvCAhkLZt9liWwLNG+mmFx6KQKFWsYfZR83+lwkUzZXlLh2a42ktphyqAk
f4a7yI/cRJkLtsQvUZiGM2S+cKBUlaRxu2lGZzp4tLZa2RNEcg9ymOw95BBs1oVAUVpEb8U/kwez
DfKdJqKv0cwPtBoD6CO9S4M88Q/ZmDDVgu3FAKaTJgNk1LIhacmFGsSrNbXPn4xxm7npN3X2+6ha
MLtnXA2Y2aOdcjHAxvVIEQV9I78JBq+NZdCZMmDL+i3O6MtHynJxaEbEwnL+pHZ5gUVsuIbqYszf
DDnXUBMOugxweleZnRZEhdZddfAaB6xiyZ9T/RYuq7bsZw/ueAhkH9HIoLaW6N4zK+xxsECbikxq
zAs1KNQlNp72BddDFuAKi8Y7jOrazpSt5iwyNtTjHgKjNpnCym+WlNLZNs9TIhlRTvTsmo9LgbC6
oqvRU3Dc6DkRG+r6q65vaKvOwnbTy3XZj5lZY+3kjtcm5UE3am1P7Noj6IfVRDrkyq7rW0xL3bpO
BntdhKSoMCTALdVW2UZfkmhDxajZOGl7QysGraNMG6Od9yt3zEoN0gW0/lAMOAPtij+HARmWWRfX
ZrVJgu/3Rq8GsNt1jXiYt+qTmMueZ/2YMwvVelLk5ynWszNMROodJyfixitSOWZUq2rhyZ2XNbNL
kRNx2WyjysHf0wereE7o4tkMdCNq2UecQMV50fPiPBtDcR4mt95WWkXJv3emrVuCACpn5r2iGdJj
WNBVQGeAVSqM0xNo+YVy90nXucJG/Ip2dlY8lR0WzN5ingRsiVY8UZBE/RYVky4r7aqjR+ckMOW9
QO1DMWNixoFTU0xc5ylbzntDd45eqcNzasbAQDjQxPswqGnFTN4xcfNbfK7iME1iOWHPX00zVdgx
tEOUrDOcccuJtn5mHH3C1hhoRzh3tfFM52k8B4DQG7HNgFIZAq+zS60c85T8SxWt/usvpTZjBkJ7
yyNHAGF9T+EM/feTgO2KneeuT8boMDRYd1Z9b+Un6uBgNqeTWpR+ne6sunwZJC0xkY34XA521IL8
VhrldZEenZLidygpjJcHAlBoJSKt/EcrpvvCq6cb00i4fvX4mkwTtltrPKUVQSB0mt5MOmQt5oZV
nY+fkqh6mzsGb9bUgoHUBjAbs07flzbk7H0ADCjzWywMh7N3wqi0DcX0kuPAAjw0pOts+jRnebd1
BqUFHPGTIIBD0HnKsNcZxNseWqf5VIzuxywU2SrWumUvVadOXm876uETJyOlhuS2x3m3N2OApjQK
9jmoxTXe+5fCSG76aZkPrmXt6tn6iTrjrppp0wyhuRUjQDukl8tLG0Qwwe1xZy3Is7y2eXFHwgaS
/MXrRXFH56ywcKGWiQzpTcEnktR812X6jZ5U4y6J4i+edKwtAAAtxk9b0EXAbsvikHpYuVwBy4kR
4yFv6FLnXt9v8IVsqq6S94G3uuqiNRYgkIOVmdEW3xoHkfXmQxO7zwUdKN7Zi4v6PkyosDm9vPsE
3FqWkegrYqYxtqKBZLg6QI/HeoxKlSgHu/iYmAE0lGQCfL0I46XjnuSP+k8quOQy5dq3Xrfc3Zg3
4B1SUvAWlxigkNGfcL8bI/9FsvzRoCRL+M8Y7Yl7xXFIyHO6+Mg4xOJuiyXZVlW/j8aOk86IzqI+
ApaQ83MaLHjzvkBc+DzPk/E4QqJcAywbBIRx18wj6nlfGqeKobvRt5yxdgUe3kY08vcmgMOjPc18
vUH45lfOySail4ZNivWlSPKN9UAPOn3KkqJbmRbZmUOBU9YnSQJJW78VeAtdB6wvMRXCpdGKyLje
aQ7MPMTMz2bTgNqflxwPP12O3icgiBQX4o/MdVW61i4X9iZevGSfxOXrSE8rSVJueWkMgQGoQ+sR
xQBXk7QUbfziD8QqBLH+MjlS/+A+TTRqDnblv2ZzAQjbsUn1gkfZ3brmOKxBlKEFFtV0OyChLJF0
Ud41gLb4/c5Ygtfcn261gE86fhyix8xFueP2KOz1kV5M3Jr0UuNnmyZDXnf6YWESukqS6qG3KPxU
GU1FG4oL0bYpet+k++Lx/wnxmaT5OzVuLeR+zyge6k29pDe9g/HW6mqquyjMrckiptMcH+coRmqI
PSRtTSJeneB7F7VcCG0kE3blZXtXukU1XbibajqI0L0f0yrgLB7QnxYYUTX68b1Hc7EeBM2nICMw
1Nnnc0UKd+jhZUNGAD2WLjD4B1gCtDm+ayAMaoN/OLANavyEYQbVp0iUXwFL8LEnyjB0WQICjoFE
mF78tfJgDnjj8Grodv7V6N23EZ73xHQZvd7wuQ0o6bq4WNd9iVwicrwN5bt4JjvCQCGPeVoUVNpc
5kwqtnAUabqzuW0wxXJq8j6uEYZqTR103VeqZ16zDt89/Ken/Av7iqS9DbQ6kf2r3mJ0pLi7lrzj
GkJK2S5IXjnVSeTiujkpNq/adhkz7tBY37YhfIhsYYSi1npXr4+RTt2HNrdWMGdQu9UCkNPvh173
qTWwhIzerq/07mG1qRZp5fx6s/lDNjLsvh6pa06EnVEnOYdPdT1QbV7eQK2qxZiFcrhouxmz43/+
ARUj532Y90eafsF2qZtPqbzHJWoED4p1k7VwHnI121Y71eJ6zHVfNcvZ/XX73TEeirlVieIJ+B7J
N/L1r4vrscgMGWFet9Uxik983VcOWNNIM5BH/vGTDYGF7M0vYTFcXw5PcL/LpvSxtluilqvJezDo
B+9Kg2r52DG1vy5cOepSm808N6spRHCLp4Cx1ljLMsr18cv2nx+z/3kVdXzW4ontRcVc1oaiSdMm
K1x9lYw6/QE1Fc7p/U33anWxPSYVoiEeBM34yZGCKrV2XSRSKHjd1BHR51xMD9ddaq3UgNO6nZjw
RvynJ6jn/2kfZ0xC5fWfo6/H6EHwWIPT2umaZZziYmTRlj80tyC8r9b8/X+VMP+VEqZpeD5Fx//x
v//nN/Ef0Y9q89a//bcf6pl3b8WP//Xfb6uyfyv/k/Xt13N+1TC5Pv8lq42erRuGaek2Nrpf2D7D
cKlhggbUcZ5RKtV5p79rmIGsYQa6blKWd2yMbv/UMG37L8u1ncCzTDq47r9ZwzRxhb6zvzkuRjsw
gbjgfJNqqqxx/gbuq5cqM0NK7fcu7PPQwE+qZ0CYygbVXaHpx6WsEIbk1rkY/HSbj8kXv/OZdQjX
WFVEkqNtgYdcjtzho3QzlD8ZqK/yunde6eg82UBE1t5odxhKHROSKw2NPigZ5nsvKJgei8m5D2IT
JCrhN/rHbO6/LtDAKi9dtkZCql/WWq9xhjDJLPcM7vr7PJv1xzjQNmVnE5wFxCsPBzKSXXA4uS2w
L8HFn6hiWdlDsywvmlN8Ynyb7Kuf3Ja304xYyZedhcEud3GbLfsmFyB7wnwf8TSyS1yAH0n0Oc8Z
0iTe/F3YIEf49tYY0rHDwt7TbXSdMwCLaHwTi549FkAzh6CNVt3SpgSFeGeNuuZhWEKcdFCCNnDo
udgGyfdm8M/lmMuoX/TI4wb2nb7XfRB/IiBEIBi2hY2DnyPE3gRD0jiZC5ymT/ZxAM7Vll4nn3+5
LYbhhpiIOnLwCCFM2kZ1QSd3yrYmI09ESTMw2l2ZC+ceR9rGrBHI97YMI7ACBPkUOxDrPPQj9P4B
9iwdmLhaufWHjt/AFmMwYF07/2y0naA3JysSLqY+hPU7GvsUqWoyJhDC7Jh9vgYppEN3YXZaDvrJ
JMj8BiQekS9QtAwvoi/VVrvEbQfwcsl3pIxgBjBCGvn45C42CZsp+sPSjmi9jwgPoHzExF2ThTsR
eJX4+c8001AR0eHf0IyNewB788hrLFn74tXwpguvCDZxbr4xIUfY5oxbkcbjMc9i+uF5FR5yhySI
2BV3mgVjCzb/RiTcJK1ShzklfGOfeMWOM+W2WIKvRpQOezfzvgCpKddVHKHBmHuCUu7iJkqJ9Krf
Cvj8qNdKbC9detfAvtq49eKic7uxTHIHonpCDJ5OGLyAJuTmz0CP62NcDJ/1JF+2rYAN5jsWRCjy
l63WRKjoRufexef/LdP64pSWgCLcuMKpYTnzDe0OInlj8zGosnITt2P5FMcvYRzkZ7vpmMwnDhkm
fbzRUjz6Q2dgNwDuIpInQmh0l/j1BuJNgyAPSIfe3nvaVO4ig3iQ3sBCzfmNy9Ohob7KcIjHrQ2d
wa8+BRYmztrJCPF0wjXc5wxJj/cGfuB7zwVsrS+GBjrI3CUUHvCzUDCenR9eKW4tveS1UwmoaaCD
w+zjpz5mJCJ1RkmtJx12hkOgclDTT26qzczNPKIM2hoWGoP0c+P44ujVmPrbCXTZUPY06xoiYgp/
CzqGOXZctdsFq+WGEHH+akDehQcHukFV7Pv6l4Qc8Uq1EKwdV2DUAs53vvES3QW2xowuOCBNVPv8
bXtv3GkYu+bSBguFWik6WKEU1+iE9MDleMvRpFXdIA7OkADUdrtijbaMiM+kkH6lajqmZvy5DuI7
oNrIS0HhYRXjJ5dktb5BeGwhroayWdkx5NBqCzQv2unwtfZ1UKxxJE47sP7M2/LPUQWDdyqFRXkl
vMecF2uk9LbdfBQGfAYbuac+9jvT1t58q3jKyB92yuQe9qpzr9HvZoiEuKWJ5kf4XLcxwjlJZpiJ
SCK2XeigUKJ+38Bm3+lu4lNVwO48D+GhtWdoh2KjDcfBydv7ODWzUy9LW0zj0MmXwD/RkcnhaiLH
wXkQUzR32nwfRPr5uksd0UFHZix3ec7lMfnE37bNmBLuvDDrTn2N+uaC9EKtUVB5WDT3u5WFe2oR
JENKbYQqLL6TSmSti9Imsn/244IapPE6sZ+74N6wdSppWUX8mHA4FxDU39OCP7pmNlLPQtTU0HFa
uFDTJ/CoNZuedhdTXdEXfSTFpSZmSdZQ/d6UpQC5qhYdjoj1IhmoqgOmFqr63slQ+us+oxfED8XQ
azWxeOjdxWqCW7mJ5ZUwXdonK6koUIfjLjKXjxWBQohqfRJql0PcJfkBie69GtWpRe1E5smO4uPQ
FbQSWyM7Nc6Z31WG58J9cKPoUx8Wj52ICNIxBLIhstMo3x8tT5/wFdRRcWizX7XcxDGaXdtHH4SL
AGet6rtdI/+aLZb1qX8uchGd/BKHZzcfENUdXLOMdkIAx2cg2qcWDNzJ+ckMw9lqPjVeIKn31yGx
Gp/qoHNLYsRtSyurgyrve+a3YHTDA9KyXeRGqOt7BJeRgdNALQJpzxiKjg+sVo2eyyPFVVDB1oxu
t823DRO8lQfaZTtlqE9rm+qwG2n8hVR7QzU6rCzLTvaj54gPeF7GU0GqiuvRmQH2sQ8N/SbKAGJw
cn7RDR2Iee8eE8j7Ox2FS1FSIMFZRUaqHTG7CDOqfOoXYOmD1IPj31ENU/VO18W7fWaEv72bZJzp
1Bc6+BFG+oV0Yix1hSJCTiHapCbHM2l+qO/mulBNkOvmZS0t2h0N8iclblKLBeMvLN525McEtmht
I8aimGHwnUyuqPcFpPZRvk/iyEKpXFghkkPPMD+XyDHUz2HROH0j26q3jW7+NGeMnHM0wDQP95MP
Re9rnMe4nGN/Xjfy5y1k09eXHbfrZpGNFAHVI8IT7bJVDxWqdrAo65NH+uuvI9RjrWbv7LGL03U3
24frK40lsCUADYJ6DO9jyXNOrV1e5vIW8hG19tvbqO2hGJ79qeF3+s8hak29zOXjXN/qeozaV4W4
SGfNj/ZFSp7IPy/w7gnvNtVx7/ZdPurl7dTjlx3qO/vtn/HbqjoKBc7CCERk4ianf3f5Oq8v/dvh
f/yX/PnxPx76pw8NQp8qnk/Gbc7AvLG6mNZNGp+r2RDRrtGJZ22X9qAeCBHvoRaVxxRRgg+gkqtq
2ymeOUk45WPng8cEfhfR4z75cLq4qf9xtasZ4mlNaq5LI+xXFK+mjSUo+qPKoyGmmbmHs1c+VW2r
hRGX46ENjY3AO9ce6tzvMUQI9LOwjSih7Wz8uqu6M8nh4za6hdobkIrm4p2S5aS5lFlPNjciXPlA
TQukebKZrMpcyn2nNqGuYdq7bqudmvzlq7V3T6lkm37sGRbJXrVatLJnq9bMLBUbO2UcoKpj6kWq
ogrmtVrFso2RQb19ofaq1d/2Tr71uXQYkCij2BxAgPKr5tU1Fi7GMYk2Q6rlANhkESb1A9ClmfkM
6/ctMl3mQfK8VYterqUMhkF/BOnWnOEFzOYpwPaz0xeBAYTadRcMh1heLAwBMAIaUO3XPT4EDBzy
dLT678WkEaksX4uJaXF56RCNOZCWI9iH78sUPDQFDnf17wgz90PYTCBf3xUTufZ6R553/XymvGOO
M9Su67dYFx7jc+V3LPyCLrODUlbZGRkpfR4NgofrJaDNow5RrtfWyj/XwnC2ept3y3qW10Do3M1+
9r0jmSdPok3hfBhi0yfgkFH5H5QNzlSOuMSIoBjhWNhc6qAZ+aBWZu3U66vPFbqJwGpyv1hlz+jN
gkdJlfX6p1Vr5TB8S+GQrkRVUXyt0uyX2W6QhbZRlvS0i2JGbmcXIU5xqOmmgq3rJvQChVuuZ6cv
qaLrnn2A6tBcrLSTFATxW/hZxwWt5n/+Esphet1Ua+Qf/cjRMtszCRKOBGrSIUbJoFecBD5Cnk3M
vbTmK1N/LfWzjnQ07g7Ti7CyLz9Z9ZhaqBLwdfP6r1b7/rSpHlA/dPXo9bnvXoq2i2DscatOOfVb
Ux9GbRZ4B+mMydP0ekZedkKym0GOkE+uXj5Cko2bgDQ/ebB6W+aanMlqVahT7bKqzm/1aRj5/X0C
ZuqNrh85qgkzRlp+owXDR2X4TeW5EWuhJlN5WKVsAkEimu0vVVvW+wAXx6GCj6hv1eGX1VCeKMk6
VBZeZelVv1S1dl1c981LYe9mwyRfG9SePO/UP+e66JVXWG0HanSiVi+fvkbg5NAUqnq8DqwTe7Ds
XAHQfd3ktIhd++vFRWy3J9M3SdKWbxDIC5dau373130eXhrwpChGrgert7xuXp+r1q5/xusD19d7
99ykfB4yrZMQScZFcjF41DEPaludeXzjWX9W25cPv9QQwBNt0rFe/f2Xvv62guUt0rTyqH5jiakj
JFCr8TAwlFG/lD+vqpe4XKpENaNGk0AhOXhL5UJdS9SmWlP7rptqn3La/lvHqYOn8NtktCV8LRoK
6vON6gd6PWdCX/6MLz9mtTcwy0GWzf9+glq7HKVW32//9qq/HfX+Dd4/CyFKItPtMZWk0ktSnNRt
RK2p5/5p3/UQ9aipRoFq9bpQf4/rplpTz/t/vmqtvPXXp6gD373Vn/a9e9V37wRzF86zjjcpHpij
IyDoqSRYI75xda5fF4sPRRY9FPeT6061dt23KC+12kamwQzicqS63KoXvx762yNqFS3FuMKOyyVZ
/qKJJKOdcj1Rftu+rKrz6re9alsdr86zX8/ELCgwrg3ZYlDSY3BMABm54aZuP+RL5jJ56ndOWQf7
vqH4FkzPmShxd3WD/szlBEWKqL1H6sKYgZahea6z7mg30N8Xw51fS7s8ALzWnk0jDB5GE8Ei4Qof
srROdhJVvtXTLD7igxS66zyVIgVtZUH8rrq8vkHSUGL77NNjYRc3dDwpN1InWcczUgFi1gj6xkVp
jMJF3ynn4O//wZfLyVLOoNWYVC2F2PiqvaRur+pGe10E17ut2nm55V7vxtcj/7RPDRDUy17e4U/H
XN5hygLEc3tdx8wmT0218NW5e90O5DhSKC2r2qm2VZjoZecfH3/3dNfp543nejXB6/Kipp5eYOlO
79WRY0bKkymaR/UAGEeuHn9eRdWIsymvvhnYxNbo8gU1PPR9Uz9w24SwmU7xN6+8ARrHH7p6IRUB
Q1z5GW+bvUu69kDBzjtNIHNhgjin0e/tl65OHoyWcBMR3Fnl+Jb4af3F16yt2RXOqzOQ+i70b7WJ
BUxenrfEwuQHRIuVZB8BjEtKol5LUrwGI9aB2cKzwWLTrRunQJeQ9tQ1qTPue204Q0+KYmdnRowM
G83veYuHKNcjIsP6bEtDvl0lC3KUKaZPluTdIQjBBRlOdiYrqDhwi/+cwcXYJJUHOkYLX9xheI1i
oaHhAuTjWOZGUGejyjdSBaMQvmp8WYEPIbUEnsuJIQRc2HC+G+OIKoVLoEKpF9UuzCJyxyhazDD3
1g66ITualn3UET1iE7yxJe7ru2YE97YGMGMZ4ffU2s9CI3uw0Mxki1BoleTOCyjsGVYCU/C68h7G
OH2LZxRS3oK7Ez59BxMNncWjX6QbP02ade7yrRJYuDbh6JX93TD3C/ZcfeekDl6Y0N3mRfkd3sTR
0cZ6RRiB2DFJHrZzVj40lR7cM+/75gVQNvTK8w+AutaLSf3amHL7mI8xydg5dd4SHg+96G5xifYN
8cRFft5RuclB0HhUzrsY1k3pHvLWJgV8dHcFvKndVOHewT0KyiEvdkYNA2hCHDyi4M4iyhYGaW5W
T8VTK60PU9X4Z2du7A1Mr03bdM/BEoIWhgknKfsfUtHjgdZxJafO8DmGUJUVQvtYBdKd5Rsf0doF
ZPgFNtjyID2DI4Z/3Za7IcKSX1vTegZcfC5bB1bgiNN3mGxkzs3bXJBfXC8Eh9cC3PLsFt2NZ3TI
DrXydfDvSgRhazPvEaxlGoVyw3suZuON2SezSmngLDuk12FLpCP2n3VYUmYaNGzLxvjVnXIw5nZ1
GhFG3TTWtLO8GqobV//Yklc96k0bQbQiWa047sqbdiBywzZgbE89qeBHuovaFgHFqy0ifHEUWJuh
PRT3dh+hTXHpVQRG+7pY3fcicLptbrgf7ZA2T1d+92oj/jpb+te0xpHZEqx5KiEobNzK2PCTM+76
mVo5/RaQ0tM5WBL/AzT5G29iEobNABJKdAPxsDtMmPEFMunVYFbRfh5+RF5SPmRT9h2O1CHp/Hqb
thXNud69myHIItn8YA46NsvSvOVKkVFBQEnDbeg1w5VHAhaX/7ZpPmMVs0nXAxGvtWAbO6R8oLVX
2RC/LT38r0AKAiukM21ofwYPXiH4ytzuizvRSkjnz9HkofDqTVzQ5hfNHzDTawn123ELFGGuv5WN
Ez+metGS3FCKXdS1FJtibT1abXvj+RDeDHd6NT2XH4mkoiUJme6a980IY3RkWpHdo0emlAjFzKuM
GvOk93GO7AJ/F45O3M24fGcTLBhXDFPnN5vqxorcHTIja0LciRz+DtMD6+y0r8N5ucnj8tFrsFz0
kdh6RCOgzcqM/FMAUZRCtV+2/Py0FpgV7DEqpYiXqHsS9LJHZfVo+jkRxMkdtz/XydqV23jHiL8j
IScfKr01v0Xlqh6rT1MZhxvbj/XdlIcSSsldw0DtmkLdaXm7TTS/EGv9CUi6tsvneStMLv4MMB8K
pzhPgguppYEOskELHHxJJDYazloM5hYf2nkZHfLAmvAT2njcft7WKroXm/EOIj4PYuhinv1WyyiC
hAQyoadrSWBAVEb+DdzzNpdFcrSa57Yybn0IqYRYiDtbaOEmsTvuEDP3pSJCGkQDYCY6F0H/2P60
K9tFPB1jEkyQotb+frQkf8SwqdMu5RHWBzDlaSiPjc2M0IUsSkOTszyqAKrn5jzte/6oczNNtwRX
AOOnybyradokQd0ekoHkxHSAwciVnzNwmOhnU9jdtRWK2MUDS9WgSt/4wWvd0zM1W1pBSI9+alH/
LVpGmFzW4zhZqPaqkcTL1twJOyMUHQBX6cTRrbWYz45eN2iAs+w8EIdjzW9NV2t3EBb5ucT57aRp
yOmKdDzSlFtVDj5tVG/7vOFiyaWBBKsxBL9ZoPBru7MfYVEZqPd/ksxMl4xInEf8UMvZXg0WFyvT
0Oqt5WVPVOY3PWERe0geoAUtCCNWFn9Jjeou9SuD2Osp4yVlZlxk3pra+LD06TloubwNofuVGfO+
ayjWBsktTXEgZim6Stp6NELD6BasGfbBxr9DgEscTYuxfxgNulWueHQSJ8bkaPPPAntvlWVwPhk1
vWDB6XjWtWcojc0qoky/CkJQm/Cf9Q74af4WhnT1tWWAIpIysE6i4ZDML6PuElGgPTZ5lpxMx30U
5L7SmMviyNpRPCLTyYSZiOVo3fjBtptl90YMX+huc4KGvFBlF7hlcxhhhfFMYGz/GAF2IgvARIY7
HYecb6jk4tIGIj0bOhpnLdy29c0kuuApgtJDmh6JTsSYmm6JrR3s4wTZZBMG0yHV0dLTUc5LUl8j
52F2k5HLuJVBL2hOZhH06ylnPD7CQyzNpCKFtBDbMCFvbVySD4OJ2GkuXEbTDZiduUT7aGgdjDcN
bknXNM+h8YDX/Q4kN/KKL1awZOvZGiltmc2WJFux1V0hCz+OQy8qBfqbzPJni0NkSIazM5r6us7O
tvYZKC3JW9bEWZ9rrbRavi6EgTVIsz6KWXtIuoavocSDz4/ExJugEcYk1cm+84rMlLik+jxpwN9h
zxKxK4r8AP7+BVvYwfDK5vh/2Duv5cqZY82+yrwAFEDB1u32jnvTNE3zBsFmkzAFDxTc088CpRmd
MxMTcc79XIiSWt362dwwWZlfrtWlDRgqX8285I4hfEUm+7E+ykWzJSMK5gTwzWjcx8ihyWTznIw2
tlXNj6kN6hyuuOGs5si8+kY4XpHm7qRi+ISNnKT29EGnLVz1bvy3KubLaPvhdvEoTPDBdvGx9KEq
lEl/m3NzU9lPpCQCSJdw8caOF2rmsZKtMKTU1Qz7WTMJ1jW3YDJh4G3fetIXm8itfgdsF0ntk2OF
Zypl/J1P6jdJE+zZ9CUuTdE9ismWu9jt3QNasT9xrn65iI62BGLgrvukX9tspEyy3KcYwCfnn2V5
vdw06Ju3VoUz0b3zjXc/iut9ojk7TMbZGNBPYtd6NyfD27UldUvUUYrxNC0LFT8mPR6TcvaP/pJq
VnG3TSYeyrWos80ESTLLhn5t6ZXK8nth2+lxGPQLKMrvhsWjdZV79lqyCNPH011PDEA1rGvhNJn2
jQuRcSa+oHR1TIx7qKHoAD3exYFojsLX4EhTbaxYezyKVroXDhecGfKe7vIJ/LN5yILS2RlvxSAo
1EtZwuJhmJ4HR96GzlPC08EPjjzRn/MZKRVtqrPZ3KvRlHjKhs9ZO99hgTwKWuc2SYkP5c5dl5Ha
nav+AMpe7mpAEN4S0y9dOR2HMLyydQZlqT76y6wwYd45JxBG2J9rNmYMEAlJTELMfXkC8fCz2+Ee
q8pJUgdRVWV7QCKQiMKI614OFOGKBPCooc935oKydR7yeUPohUFofJBG/LuYmmsL/eXaFbiFx7gx
bllk7ZqqQCxQVaBmxhVbqMUV59zO6ZajyVDjuwre8xw/RIvRaV15Qc3VHzzHZKUnKgCgGo/wSvel
5eydvssg5oCVicM2xX8wXLJihkGoFhi3eJlq668/R9mmYjFmlfhhtoNhmqPlhtXqOW91SXYaTd0m
A4lHZBk4SzDw+rTm+iDhE46aJIH0tyPf/0nM+nkgtHAq0ntt2kuFjuUmKPKPIvcvPoaPtStr9nIm
UhbacoErjaW3gpuTaa7CQXTzFfHL06iDTzdwhzdwMq84NpoVVrC/SWp4LInBNaXcPYw211fmXMHH
iBdwQK8tyR4GpNYWUld2mguxiQskn0bXDjvWwFkeqiPwJOlL1Tn5E/tj7ibP8vU4E3ZKE+O5SKeE
dUqYriXsajOgi15Y86sXN/XWHLNdHPBZem7KlYPLM2qmmT0NHe8Wvk8zldUmIJiG1vQ0WfGmx+Uw
2CCtaoL3+EH6HiUB60U9lA+RWXuwsaxbsPQI0481ew8AYOJQ6IiRVCe7Oogym9TY9tGD4H2zY8Wc
OUzGKxcgK8cM1u78mLCKBYpRRLvSDTWvsy5cgZEIVhFIlpWOfYUhAhAlb/9TM0yHQVWsbyzk46mj
+ZwFF2WCk0p0577mHJfSiFF+SSpt7TYAnUIibHPPEgAp2/xgg2deNYzFxgbyipe2qJYi0mPUwTfA
Ad6YLWg+csUs3bv+5O7iPAs5Jk4hTqGBlHI8eysg/jMg9XafJzw183w6TG36kHuIUmI5HrmpwZcj
4l1B7L0VYR7ugtE2cOEAlaua/iHNWX0ICW/FPuR5syGdBocphTbeccNxBe6shKd/VLikWKUd78Ip
ezFTm8c8L60hxhMqffZSWjY4T035OA7tS5A8xk73knYlHlgopaSMdz2czyOfRoMlFEri2pARH54D
tle1rHd4GlgbbPyVjSdjHcTyJa5g8TL3frBE5GGTgYvrO/XKtRDtso1MRnC2rJslcuJ0IcWM1QgB
92M7+fF3xs9yQaTIPa6dr2Tw/jC/3y/f4jH19LtLl4s9oOy5GQe6YVMHqhsud55CXCEjvhn0mwix
cfsSeP4ucm2NZq9zz991bShWcSP+Bn7wKDiCrOyIDQ8nyqmOIvjZMx8pBoId5wrwtG181SXsN3fs
F+TpTAav0bwG9PMs9FtuReJa8tO7sQ58NcdkmQiUPl0QoMnsluNIbOynNFhmsJ4fbaxu6UFMN12X
za61WG5K6hEkkm1FW1+n2TmwutX/zxb/V7LF4AcCeAH/72zxmaCx/lT/yQn+rz/0r3BxYP1D+kSH
SQOjwRD/NoIH8h8uIVOeYbbrLXQEGAj/ihbb8h+WI6RFPM/2vH+mjtt/OcG9f+D5AJrgWg7CMuu/
Z9awxX8OFqMjN1F7BLjKsTZYQvwfcATbs2PYXmF04iGYFss2pfpZLvdG44gR9S6UEc+cmfSR7/zK
q4ylr6CID+b4kBjZKTWG8Vh0xFzIUYY701+KQVmO27FjFckbGpqFds4ma0X7OgNEH6v0ieiku4Wh
iUbXY7c2NFmIpqd6HOrhi2NYYumZLPf//kjuy2yKyuJ/FDq/L5Oiw2QuHPP//nvyk+LZTlhbOJYp
yGr/xwD1CF3UVSLwjmQlrHXpdrsxUfkhXFaDw4WmyiyWjUYZ+ZufdNM/c09l4EAbZwyuZrR6lvlS
hDYpMpPXTgMEZlZpck4bNks9Dh3S1ictrWev87EW6fKpMMw/7Ek69z9fsjzmKS0ZZoQy3DnYrEYx
ULst+3hVvewIFVtcQLQmp1kNZyMrjxPQ3AN0tZqHGSRwMxS0fVoUIWPifCgbrHGjcCURzPr1Q8Px
Fj6OJPdEcbr+NwznZ5+blI9/nI2Hf/+y5DW4mvMI3lRnb1opOPEtqNifL3FCnR9aEk7YMtr++fLD
urDDEOkdqInQ7YgnW2y37VBv/S4PlS+++jLmjONErMktqKFoqt9KM5HbdEFox5qfWSF9KnbPNE+V
EcHx94CQEZctiI8G7snWNR0AN5s/LYctia58yNSoTjOVz44N4Ecv6yFBlHl4cjxyUcx4ST0u/5W3
lPwPX35+zaj8TeuQTavyIt4ndns/Lr+r5fJbMIQHMcbGJqUHTaYTH5WiHCCAxW8mMj9FR0WbK9TS
OdXgzE8//4nQs3VqX0Gu97uO9W/6OsDfo4JFvqw+VNEMzeCfmAYJrqnldtgMBkfOICHM4NizXIVd
/SEUlPAfPNcPqGuyrQez45dmU+xywEIX6fkcceO+2v58qTxC6HZUJufeQJKiy5bGYqVffn7p50sU
jfyP+WwQWLcfZqppIrRaA2JevlTBt7WQjbOC+GrkvFcq65llXjyXi6o2R5+X/Oye4oq0pTMQx1SE
qUUznwmh621f27R+mkvGaA35nUBJ+NvUrdqOICvpfv0vPFgFrIK4kfFSMg1eVYOXHrvKIVaeCHCk
BZmFmVqpP/9gTiIfdl/ZL+zvVr5IL813YZGap0Wu1eWzdwTcH58LBOM7GNm/orRh39DNgOrd42JJ
iOepu0znyb7mJBqPdXAQS+Cde+Pgp+AojWwcEIJJ/tHgtuRG0YreG112yUzOz9qobTqYxCkhtGhH
W7s5DKZVsnA02HRr/skUwKuFpLcWpMuhQP1QvipJW4ejCnt95St/3j/+cKBmb0xR3Ohxi2BrPHQT
u5ox8MdUcovmPfFds6ynk6hpq6Wk6+S4Dj1ssnWJub3qXpqk+/DmzDiN+jDSGT+GwbgutN+f9UAq
Mk7qp4g694wAAdQ+i6RD8Vwv57KqMudVu6C42G3ZLLFrNxrkysuq3/YQ2ztBdgASQbsPo7hZx4Zd
riN+RFzFcs8WCk88qy5eaAPnu1Fl87GPPsvJ80/18iWTj4AgpqMCQ7CWqNTWPw9KXpj1wcn7bViT
VZ9Hcq2+9jc58DtQLDra5sUvsj2oE2La0F1JFlcFVcMu1+iuXQusvF1ltx/YRomp8Sij57iCwjWC
vfc69S0jRXMAIoYK8WiL/istaYxySt8FIkVUPIDAyOQbZSqxNMvamVH2AhSuPJLmZROb0EwQUD9O
LnUoEmI2JFLvo+M0xyDS7k9xbYh1WqtfQ4SkuLafsVmfMJ0be0g311LXC6Q2/GJ33ImK97Dj4QvM
5ucyp6d3ypKm3XtBjhTH9LZ1Fs2nSDqQkVHzMC8Fr9823pvhzXyXAs0qxTTXA0cQ9uPCjY7JKZAJ
E8Jr6W6LlzAxmgPPiUfffmktQGS0blogm+zOcUE89izOCOG7KHames03s61g8sE8Iext4Pyh53eA
wGhuJMf1zVxr98pEjp6kxQmUZPxmyjYjH87gKveQQHVbaxddsmF760LOMBoncaj9pjsifevPhf3I
4vG4KZYVi9j+7aCoAW7aJtWXN8VXJzCsTdSm4LxG5JNW4d55LrCGXNfrttPVRgX0Kir+hD11/tWy
jRhTEyqiUM0zxK8mBPHZbm0BJAWpCMorJThcT/LPmLJ5wsruA9ZGTV7IBIzo9rcKd52NXquGgbGD
ArP9CTHjcsC0KHAnTjtGLtMhJZhHOBGhXZjRd0nqV2HF1NqSlos9STrwlC9x3/zxmxgeUmRPqHNp
teZGSj8m62dwf94hjSrkF8O0DYgDLPYQ61CG8x1HMrlWtaJNV9MS6KEcE2fcsgfM82gmsdwBhopk
xf6IrNkg1w6xnpxvYzKefYQwzEkN48Frl/89ZfM/FydBTiEwso3hfXKE4N8rLE2tYGXI4/dbXYWS
sk8mECLVVjPw32Yudntf8txCYrQe6uJ3YlKZDY8jNzO0Ibtmtz+8HzxRP3lVduf4etuBI8bw4TC3
sY3d8ijb2V15G4WXPxeYr4R69aSk2vNA0iW0Zrd909zP5VRvSlLrc4+8VEV3M3qkwbdy7nP9YJLZ
2xuM88+6f3c79yVZVJSRo3w6l1yWloN/0OysbF3JeV9GtBZo8GzLjo+fZRJ7m3C829Vwjh0TjnM9
tQoPsynQNN7c+DHsuuE2RMHvugD/3c7LzLNh5YyTp/TfMskOuYNTC1Sh7ezFBLnLD/y3VEjSjwip
V3HuWfcwacQ9St+9U4ZvcZIH+6oaftUDoEPAnN8Zc/ZyStoL1L5dKqnIiOtpFlvopWSWO21av/CO
KeigTfsNnhI+MkrQtAv3XeBax0jb2wINM3J3p/woW7tZDR3G8sRL5WGEWrJyVYjfJGM5LDcogXWI
3yGKuosva14hvxyRi4NX5RdrrO8CoPnobmq5ZvMhGKyDBfZl3ZrR8D6Zdw4Z75egzI8BfaBtp41N
46E+TV2O+V7ln33isszl/zLNWyOlLN7AQMEZUKAKnZJeHNKXwmjBASUBW3vKnracML0Pf9XUFXGR
iFmVcyoEqP5G1eNaIy+qiHPuKf9GQqswSly+GFWT3/npuu5Ahzf5n0AGdJ2o3dP2Lx/6U2n3D8qN
Y3AO+b1jwOxifL1rRWque+ks5rrn9qfOi9IDOy6bcaJblMnpDyMY6GYq3heuvavBU2POefBnkpsF
Yt+8MK21YnFwpUZ5i8LiUM72ttcjbbYwCNeLRHQd2MXXWG2tOvIe5jHw2GsUdwb4gsDDx1d2AL+7
WDL91u9jFlBLqbcpY7bmpx8enat17Ng4SLpdx7e8wRxG8zZv762ScawYIneTBRphWmXqfWgcCx3W
9KkFApYmZpCQYbUSTfnaTX+nQoPSL5il1hLfbYGvCmP3sxDjyzj6b0UVPpWC5TtWA/90AMB2/pw3
Bzm+VIW/9xlhH+wpBPVgQDNGnblEFv3mSNCJVUO7AAFk4Zht4RjYqp5XgwNYgkI/4XYiHTSJdDtY
I3DFtrsiPDlEfMq7IqBroEhoRLVcxHfV2nXbsz1nL3VdXTEFb8MIsoJp4YVma+LiFBGmGNY3zxbM
2VgGX6X+GFrxzPtmb0sQjp6rv8HIHNk45XqllUK0YG6O1Jzfvs6GXZSjvRuAQxuevJNldDbUA0i3
4RFHI2Vh422KZH60RPIIniNceSa7MLH7ORe/K41AKwkpg4A/cx0OFxr6j3EK6Ckzn2nR0/kKiqMJ
soNPI32tTXdVev3AXnkwH4u0J8IbYmvu2MLQqEJWxAsmBkzH3prPvPerh1BdLfdYRyq9AJD+M1jq
sfFsc59nNic5N7lDVjjt2OG8F50zbIeh5jlc24JHCjnqmaYc7NIxLerD7MEoG3yDg1Otxn1dQYZQ
bqmJP6XMeGhKMu48CsUcasLByvIlPmXbtMpNEvVbb8m6iyjlR21SSEZB+ow3+8F2B8ZU1v2gqMcb
/s5uY/t7p/CvcpEre6V7Nirxd2YpMoyWU5Xb69NYQdvCcr33W9gejKfJucwb6DEW0ZT2zcd6PS7J
j5KJEnKHbRPzlx5Jrpolz8LOZCokM/nOdom4I9I1z9B1CLjTjM5uGF5fRB4hG3ANRtCRy5Oc1gBv
zC9tHBijAHXBZrnXS+u1YjlRms7Iyc54jENCJGM9BXtDNvlu9rNqDc/il6qXHynPQg/RbhtiKZcj
zfyiBY6scmwehXcrDTgEI63/jW6ba6AxfY2aITGDiY+I/PHWtsStmHl6QTg614b7nHn2ndkEnyGs
Kh9o+NrLeEo4GSo8pT7ZanU3QHR+u47BlcPAh8JqYsADzK+g3kXnkcDlOtBgO0R2RIDHZIbseGzd
sdlkAOO58nCcIyrHyAo2QdJds8KmFAS/aozfekqwZTJyi4T1Iht6IFN70vHwWXVZhY3sIG0n2cvB
DVeqiNbbLk2QJw5LUWI5LEUP2SdavYvM5WeJF87WHBHLrIw2Jdt9ixtGGjSIJY8/Ydln+npQQ76H
rJ1+GQY1B6DdTdJi9e6ouHM82w0ZMTeEXKW86d5g9ZEOgLu1WgZ+sWvXbH57e29k1B7wfJ+0SDZV
yASp0YkDEQOlQpImMLGSdB2bGK5CyTCAptWIcYMS3s+hu9muSrZqVvuui7t9PwKTRbv3gL7rubCT
YJ2SVm8V+PGi+rI9/SU4izh5I7bmzvGn935sCSSlPjf98J7p4ClhIao31FWkCMQYRbBlV8oQEPu7
TwVvDjavsJEdExkab2wLHKDk34zMLxjX10/8H1M2IT/dtoF6Ywy9Jf4olxDCuDEDiryOxfdd1wH+
LLvfSTYUR4CAJ2syGDx5suCoSw0dXdghRoUXTovHLrpqznJE6iq9Kn6M9vDU0tRbT6ZNMJKNuLXD
093oOVxCJUy5SoZizcCAMWnVrwAFpICVNG7rufplRmBfvFxsWZUlvBSjysnC+br8K4d1mECSGRUh
0qJSu879TQeRy3UkzztV1UpTkEx6PsZm/FYaGe9XozxnQR2scKVmVZazOFkqKgZuB8oCwkgZGgQW
Mrj9lx+kqsRrcOmJm2+AsNJTB7Dl0szGMlMxKWoZQtN6XBlSvDszRL9QMeUfyuokB7NeoNzfWaye
SIoSdPgy6AXUI7RhlF/hJnbce9eUJbGwLgBzxPBBYDmgtn9JSx+FWPgsbXQHowx+MZOO1nYTMo4s
wweDKbU9hgpS+wIM1NkNef1fyPjQ1B4l6yw6BQ3NPsa6HgpvbabAiwvVhkTJ0SE5mSNX3cEUDHpa
Go+8HD+ZxSNGEHAtHR+pTKsEZ3neE9EIzZTOPr7FAd4gu5vISMIQDLwz0XerOZFXI7PC2kN6qO0E
m4Xtk9KMI/SFclvh2kEiU/2Rgr+wESeP4XJHQpnKt7JKzzGIw/0UxrRPBC8k5l6R85L1ltqPsr5U
g/E5DC3v2O49QVOUVP4BU8Jd42Jcne54hvTaeHJB4K3MJCegdKs8/FZ5Byeql/y24SB0eG3GkIbd
QFIxsN+Von7dzWoaviktYqN+dFO9rKePbPjXhA1JbK5qFQCCNEjOyXMDdGuy+QFS5T+PVnFqHYYj
AS9K3noOmCg+uyays03HQ3TG1LJi+3uV1YqdBhKGmyH8pq7qr6QaHusujA6ZCtUphzRZG+yBNu2h
leVFOFTzWdmPIA3nZ6RaT1Bwbmwbkfz34q/KcfYe3NrVMLmPbla/OLHzkLZr29UvpevcWgBDmmTo
SE3hj6zJ++qps7lbWNdmyiUe82ajQkZYRR7ih4n8s8TY1czrvICqILLwd8jpxtAJrarx7GKDTuLu
y2oGTi0mLjM7P+pSMw3ubuZyr9nlV90Ur6XPWWKGseX23Sf7mRaxCZAGnMrvO91W2x7sWFMI8htP
hueg6SyN77ab7gJ0uVyLIBC5esYNUzbevM34qfAG+LOPN9dietsYH6PBrNNvjZE7w/5DwbYeEgZB
uo3eai854pn2OURrcgd9cg800Eu9b9GrK7R7emVW9BHb8j7kxJlgFvAK59sw8qdy+TsbLAB7ZbrJ
SUKwQZ+sLFZGVy2f1NpPHcicGaTaIrgTcmWN8bDrne6v5YxHALnltTLvxigRQJCro6JMXZNfC3dN
Ia0dKkRYe4QYINcNu7GhcUZ/nxMIaArQszDk2imhhZgGM4sWZ6QccBetaSuSrqer3xnHyJBPCWcF
uzZ5S6cvRmjNpEvJUyXMUps67NeAb/SRJVTAaOgiI1OZt6ggIISwlwBjuXE7VA5BMq1HES0pVsGb
PuIuzaGahwTSdtls/S4nE9plpYCWVsWp9Mm8JULRTTfbc0jinhkiHyioqE92h2fiIoqFPJek3cDZ
3MtZ/UdHQPVqcqa7Dk79osi5AtW1OkvszMR5CVwqGoPo0nqssmutJCJTY/6TVaOxRXsFtakviKxy
lNgFfQX8DOMY0Z7XNkXSYLSPdZghKcnj7GlEtjiOJHpbYhBL9+lQl+V72eXP+BvKXTyVfx1q3bXx
kHnxnVWBmJsKgpVx14+XIG7+dnEk107iWPtyIu+G+9y/CynyqbXmjzFnrhumzOmdmQuhDqb7fHbm
sxyijZGL9K6qlpgYyUQx8Q7hCZp3wS2OwcEoDV3ZJx25R4MAfMCOhnU4W9OhOWT52F0Z+tJLs+xV
rH0POxKo3wH5t1ZAsrNvO0a/JbvCWWcTjUpM7KxWtgB8W5LXemHehRPtZjk7oGFLpOg63MxOhtMR
xegq79P7yZAhJ5Dx1xCDDS2txGVOxMyf+Qe8kClg4Myfq4ZhExW4xGavrzZjKsdNHrhPklHvOYls
LI3pqSLccaZK5vE1afzefvMnyce/FW0ZIPvuya+y+6yAGd/PfbWrQtPd+0ibt2Hq/4HsiJ0kCF+K
wL6CDv0z0vs511jNoWbb7W4cjJVsG16OcPN43NvpKmja9A5DxNoTI0/Bsv3ACUq4SQCn4eCIDijI
v9LJRXRm05USAScCJwxc6IrZQ2tYzt0CFHNoX+9UagGM5Ortxqx6HBpu7tGzj0lfD1fTgBtSGAm4
zPGjS+uaABPUwiBC1+OMbr7xySPYhmne4mE6TuPSrCS0R5jV7kS7NUVM1hih/MpOe6RJk31Lar8g
E5ZK7lp/PGi/ptyPyWmzBr9OU2d6nMobOJyS+HelH5LCZENTMCXvwLqax7hw3GPRfDeRMbBuF/4d
6rTap+XMMAOHQ2IZF9/sk7MfvNnMRPatosT3jXq+0637PAi7vMnqWpDWB7RBHZ6zg8E4IY8UwLyS
URPyqeo09g136K0Osu4UZuHC8/EutGbbnR1o+Otm/dfX02M0pY/o6O662XtDqgp2V78pY3RBZvCJ
+pxBMd2T10++6i53HirG7ByXwxPaqH5mQElIc+VWCcJIjvQj5hqUqBrgBynBFRHGR6eM7mkdkQFG
qOuCL38qeiPcuXPwK5QFcemyHB7aIflK1LIFR1RNTrziB8X2RRLT8OKWxKj6USjMpcu0cJMMo7tN
TPmWeOUvC13FLRzRxME2Jvo5RW8R+RmITs7DPOBa4FTXMwQTqMGT5LViSrCLptdoVucuook6V/5v
bdmPbRqzH2ob1HZTuB20a99RQWiC+zQj2KlLivohRR/DGYgIquX3B8hS07EfQN/Tx8zc1GB/eHBW
pJdOvlLxthFQ/3wrvhuJtLhuFGwDhKPrpJxZ1fDDYGPl8BmVuyOPC/I3G64DoZM8qK/uycCAskrD
GiEcRp6V8P1LdacYSzy2js8qBi1wbzlNgonazFHlrFFdBFhr2y/H4Psk/rgr+zTceKZzh3/HIcsy
f+bwOJUmz2WH5Rlb1xuqqgB6ypL89XaloVyeiYQYHe3du8NUMlzCaCis1GOQZxnrVFGVx/jUwVXO
YIfgG09YG8PvsLTyrc/MDsDURL9OXcM5/+RwFe+hSu18T36MFXJHURE0dUoEYxFaGL/5IrAHUygh
tG4K2XEPOv7VRUmZ284F9dWjUkvQb7K5PdP+Fkj9Ho0pPJ0Jco0RvNZ5/1HGQ3xRTLs3MmXaKUrF
joF/YaeqYe5BzM/oYJzQW7opjs0AG0Kirp7J3gXIC7ubjpXLFnZPDokPb/zlu+8qnq9J7mQ7xm/6
ZLmoVXiVCFXUO7JQghi860EKYSxto6eErz0cu7kqNllVPmkjean0cJAOOWQai9mmB66S5rRnUr30
7RfWKtxAZ6dCxvXeCF7od0mr+jXuHf50q7eNCQyRSGR0zc1qOHeds0kb9iPiweNNP9TbUJWXfDGS
Y1Foj1garY1IhkfYud5R/cKcNG9T0lLeAJAZ8Pm468xY86AyxMME0Nab5LPKnPaAxFdsajNm/WQq
90KYTG7M5JOyYd50AQFd4dsPqmZvHV6qvUosKhAC9hzhfCg8Btr4kIzcephRgzMWg7xSqr8RSq11
0RmPXdb5/Fz86N5X2bBFAEizMQV6mj2w8evd5qSChDD7j27O20Am89XhQMhDW697x/dPDgSVYqBQ
J4FIwFiI6FV1t0Z/h9TmD7Mo5LUlG1YstO+Z0MOkgPJqobncHkCJPtn9VB+6kLbcENntTZvWn3ya
lqSkcWs1mDMq/oth8Xrusy6+qyvFeh/oLGeoXxpAX2i4xH4oLFjRat8I/8IyEO1t+aXij8FXx9zk
bqrYDwRCZrIf4RyigRpQW6zVTKJoEDkQCA/S3Ad87G5jByVjV6bBxgGkdg5Ma6df07n6JrpEidxl
66yxf0u3LP7aXn5y862emvIujf10Ndh6789WvQcmAoWsyc5zbm3Qg8e72fU5FIWU3sO04icVcAOE
q5wEzdqYTW/TlwhgmsRYZcPwWIY8froxXEUuiKypJSeR2NEff8LKzZY1C0DpfMduMm34Saod3J+L
y77ZLsXQqrVCo8nBgfEGKespMo5ZpfuzBUxOa1dd9PjGskx7NKmN1p2RQO2NzYvKMYnlOX09JPHR
pnKC7jz0RsyRFDuqPxnvtIxxI+TzgzeoadMP8x+qDWPVNB+Z9oC9DstUCFMYXhHcO1mBT3x09rDh
eflNVv5gL/WNt6DK2oY9siH1rx7tctD5HLB7O7uN4Yy6kY2z2tkK5R2YrX2mDfA6v4E7lYZE4xOO
H1aIPVQG4uS3znFwmATzj293VZE9Ju18j2uqv2mDJoXj83Gm9fyHceUd6OD0a/bNI2c8Xmbk5DDf
bihwWMCZ4otZtcRVXf9P2hIC0IE6emYZXV1H8+6DksSR0dqmIBdMWkV3vDUgts3dzfMaPj6LW1rV
dw38LUfwrGjJWtIkcMHp6/JexLRO/IQ1w6wOFul9dWDqztBY0NUuEEvS52k3hlWAqituLhCOTSvw
rXfpJRst9eQjHUnG7PLzxYChdnH9kJNFTxq14lpoyXBQxII5dhVkZEmHAMulJozIYT7J2dnTbVCe
Zx9XagZNzK+896T0md3Gs30vzZqnJnNFUgNMItraPHej+xZ1xRlob79J4+hWuGn+mmd81h3D94J1
ATKfLjmSZdK57OjhRhbPCu7idGsYEZ5kQME1yUDxZCbdSNOkOGvPW8mk/mXryQchDiORTh1gfJAT
NL0CV+xrl9z30JfdOhlYjMh60oW+Gu+VQAc3slPnluPNC7Jyr1qkIdIetjVlIEXc11jMzC3pYw5a
91sWDOkOVRE5U88FJGHN4TaeKFAaOkSONZzJpcx7WeT7SPTpFVLTI6o6utZzb1AmSxp3nUPzC/7z
oRp7fDPL5LBEz1spEKaeOMo2rK8/X0w/3SYQjHrXTo5OxVJkacfmvhp5zNKTc8iFpc1rTEXlTX2x
NzEJwvhiRa0Iwqs2W/t+zLS4xAt63ablavcx51PMZavAn/HZ2PJi5xwFiqK5j3qo2aN3Kj1qp7Fj
AjJFh6AoQFeSJ5ii+Ywa/iWqXfci4gRweAvjBlz2BwojxH1ZhaoxiKZNOAHDF0P6WjLYnDJlbute
XMaRB1NZ1UfjJXXIblRG3u/oOy+bc7zchU0ktELVss+skclbBUl6pPKOBpiTluznRzvrgrU125dI
K/8JtMNnsJJaOC+VTVlbGWuzgDw4EUy+pF1w0h6fj63kPvHy/OQk/n3EGaERQb0F7VdD4MmMgztW
37ZK/vq1GcD88dpt5TfOlo0RFr1yh1tgLqs9sBW6Ye6fLJcEbRCCk+h37k3Dv7QNUZQi8o+B8pC/
JnSXOnmH2SR6Shk8piyIUhbzZMyea1Ypr4S/BBA84UY3JiGc6IrgyNmftwwPfsaw22aOijUvEpqF
5fQ/2TuT5biVLcv+SlnOkQY4GncMahJ9w2BPitIERokS+tbRf30thF6+1ONLu7dqXmayMFJBBhEI
NMfP2XvtXSnFuNZ5cqgEH7pmtbDKegZqccOvdKHaidHbtXN43zEgo303aQOPEvLAAjg6d7HbZsCj
FHX6HM6C2GpuCZ1JQEcT0UOpWojYtLsz4p32xiSznehGttSh+5ZPR8aADKspDwwmu/i/sP0E886P
Y+dgkpS8Mabiq6eebYvRkNmnNyVZjqugoLtBX93HwmgX+bc8E6y26QH57fTIkj/AE8M0xvIRODSB
WKzCzaNUJmslfaTbggo3Gdhnwj0NpU8rnnEEa2SS2lJzupsjgpiS7KHE1TnUYwSThLPVdyAb2gPy
7nFi0euh91OAxT1LARw0wf9l7VcvVcbBxN8adLFxV7sDmnmX6+6c0zYzlbctnSp67r3FK1DND86o
461tB6gwS9ISO1dTus3+Oe9ieJq0vMcqgSLfOh/+xNo+A+raD6W1L8CLIFabQFhar6mVkLqypN/4
y8P1K2cJGmkR6KNyNHsiawMGptaoN1d83PXhqsZAmoCXLjNHhtARGqPGTnK6UKiUTqw4GPjEJQVr
xHoKdVjR1ktUHkmby1PX568PGtLmrjUUXpOFFpTwiZ78saD1aen7a9LO9b9C2tGkYmDcWlRteN9f
okyWYLFmhlRcM2jEp+2OqnM7l/6Gi7I+XRFqaAoRgCQuOunBZsW35ExeYyevD69kfE7w9FCfFUby
LJuOPN7em3//l+8TpvP/tdT/V1pqok1IgPuncPffOM1kPsc6/kRqtn7/1n+JqdV/KvTKPqcKxKpF
T/1PUrPv/KeJnJl/6Kat30rr/5JT2+CdUTr7nvKE9LG1/sf/+oecWvCCPpI1XwoBytn2/x/T5j7p
jBGc2Y6wHcuV6LMla/R/1Rljhh26kmP9WLgEYcSR9veqmZ7rmYYPaVH0jTxjW0Rc7Scsd+6YDzuR
oeAAR25GtEuiVOxwLlhMH9IbhSJlX9SXse3chybIXzhRKdoGa1MixmJ+i0e3bZXaB1WNo2aMjrnF
LMehcqTtffJEgwWuzne6AR0YV0aNYYJha/NF3emoTvey0QQD5y2l7lvmYTsoErtHeGgdkx6B0+ii
fzACeTP7Q0eCB2v2KucKAB15ozpzr4rSR/jNRtT5e41r9OA5zTMcgJYykfdamgSt9g6NK8cSRHS4
BI7SIrUKo/sJztU8dmiuMm7QuBZshlrGtGPx0bJgz97BJBPQXk2nsZ7yHcKKcj2N9Xi2FFpH0Jy+
Gu4aEECM1s31SBdkG/dcGLwRPczXyGqqjS+NcO0knsE8Q2DbXqIvSb/11oNlh5uQtZHveM0O07+k
TgTkS/kzHzqU3Dh1QQco59uUuvbhjyP6f5CiW/9+gDgOEnRiEW2OORpY/3qAJJNq+rKvqmNl+89m
C8j3+pApzYDO09UqnDoEFhl80Y6NcjJoLrH8x878620BXV79FssfP/73f7gcq47j24DNHdNT0jI/
aeKFYdH0J+D9OBgAxeOq+EqIqYOJ3ejuQ5G/GH7xM3ayv9sDn/IYlz8LF92SRDy6+CLsT3tg7mDj
6cjLjtqI6ZlACOPAXtYy0RLn1opmPxkAlxM0n6tqCeMyNJ4feCEn3oZ3pD/7+tf7YQm8/LwjpONL
k4RIrh+miUfjT3NAYuL8ywudwUZkR6AfdtYachdS7nYPIs5eGR1SeY8W9tZL0vNQZDMaVGRyyYwi
2fbEGtXtz36sfPxUs7UHgbC/vpSHv3S0hUDykDz99Ubby0Z9+vSIbrHI1gTR7cmFPv/nRoecAeT7
JGy034BOgQXbJgrJfI8ZqUk8i7mvC7Z6WFiE9JPqkPMwDhi4Ob5Z0ur7qL2pQNvTUjYY5YPHQhmh
8UsW4E8dBeU78Wg0d9dZnXxvywUXL3R6AkqnubVO3/1O39JCYUeI+GM0iEsM3JJ2aSQeqVzbLeql
5795x8uB8ekd+5KuIPJd03cs59M7HtMwQ8RhxjhOhqNtUP81dczaZXiJ1CxubF9t/QLBjCmc5ISO
yVyTFhvAQ/YgsC+r9wp4adP3Of092k1m47KgsTcxPgzMgf5zz2yO5fVtF9CV9iouAn6FrLXIgne/
wqXrdnV6IuPP3BVu916X43xosLKiai22dSDXceggpgr+7nz5xP7nfHFNU0nCCaTPo/x0vmSWlmhs
MQe3jQ88pRvY5fNdE2TfgVJ3+/pXMZWbAnrAdqSu3tDmRPS5lTqkCNZIihFAgLKG0UBj8PZvPpL/
advYPoGDSCny+z7Zh5raz+y2QepfTwezSeVpzkqcpYtfW3vPlcGKdjZcYN1czUWPcMvDElCErHhs
bKnrod8arApWVSe+aRJ1nHlKF4/pA4cldKG+VuuyJUDHmptfrmOqVSGeZ4j+bnFWyr2vQxCjhoDH
WCIq29D5vtdISSASxQgPK6h+SfwtdgLv8tdv2/r3S5iLasKyfMvzfElL+l/PPXq8Qxx6VXKcPdI0
6ajcO3r21/iZ6jXOhoeitjdO0e6HlhVGwDfzhJDJqqNHfMr5oYgRDP7NJn26rzi+y2ZQjZqUMi6B
Fp82iXhIMg8jPz5GsHRWmTnfmZHn7Ju8OBZ4t45Rq9JD2Jtn4SsyBmRzG0u6Czq3/m5LltPwj9P0
uiWuxSzBUdJ0XOvT8ZowdgWJwmnaxsHadT40tKbj4mvZxckwrAXXIUAO4Wmm+cgCclOWUXUgBHU8
TUPmrXF/vgClpVOBFmfnCndbgnn/671lL8flv20j8cK+x52Pq8myN//I0+i8DJl+OXIp0e6t31r+
6UpA8ctXQyj9DdEeHvn8LGOyXavou+xn6AyDMG/dOL+loPwgbjxeqeojdf3kabQQqxAK2icKH7+R
hZsgZoJd+k6xVXNOAJ8wXrouqtflJPQlG6n2VMMcAeLP37wz69NtYdn7lq+4p1ueFJ75+YzsJyuN
a6xZRxNk8qoGrRXV/URAgwo3rS4yxjNI9QSzhNaCGlVmHTmJ9kQDV5c0FuVwGoqDTBPjb84Z91O1
sWyY4C7rebZinW6qTwdoz6K5nAMZH4fE38uWvqROyoR7/fTsmohrRtJ81nE6P6rAtpYdGDGYisXO
QVBI2ixFaMiNjZnuRo/ocV0/3pQV/BZHTNZhzvRupo/vySG7Mxml7GSPw47cUGulUPfHqKOe7aVN
082J8V7m4LXsXjPAbj9G0LpbZ7a6deB0ZEMLdFBu/oC7NtpNJQ0rhGS04UQEm7IcmptItR8BZqtz
2nW3JEDQcO/5HNv0ULtV+65m8J7ixK5G+R5lBx8oQ+eH/t5IZ4SXJZqEaypuwIY8/PVhLZfD9tNh
jfKK5ZFkheSbn6OuKVeDYZaGcXAoPw4DOPSsJhxinnnjWQeK3s77h8D3grUK+gLZtcp22AsrjPaI
dLEh7xl321AlRlIoidl1o5xhvTI3U19Wx6Ysfpa2U+/QxHwJMl8fOJ/VOvQbdyMoM7FxDvERwBzN
ozSAAGFWd1XfOF+r4BnTH7J9cVO6WbZrZv8tCSOPMZGIyfcgl3vqbXCtGlZLJND7gkyndlquD+N5
oBvGhOrXoGW7cQcCKULinhgUop8a0F4IzuX3SNN1yYYJzwPrBVtiytB+eGhTFvyxQWMHbAxjxLo9
WApwTkWO7WZA/+qGDJmKcrpji1uAKuVuNsrk5Mwjs3fX/730/507dP/7k/jTiPo5x4eTQJkc/8Sb
u9SqmOv/9bpj+kULXpG9ZMRth+dT36VBYdJc7egTWxNQyxZoKD0QKHYUMmPx7GX02OGQPESuRedc
CuYdZba2U0evmF60278+hK5X5389hJTJfZx6QygePy8KYkNwEBmaHu5SC9dD/5QHYbgtTe7tCI5W
A6cZmhe8NwHEvqyh/gnr8tsUUyZL4lJXJRp0Z4bzJWcWYH+zdfQLPh3gypRSCZYOLi7oxZv953V7
UtrVzohQVTXC2ceM1Ndhh5g0kekuEBVoGkbXZ8Npp3ORx4CSE0gOiYB0tdz0SIbZ/PUG2b9X9J92
mI1SBhgCSyk27VNVmjUVRq9aBIfRzsTGtXX6mI+UXZY6Fn1hvPHUDlF4cRPGqLXz6qefierdLr/S
QDRpktvNj46+omFE+WGYVXR2yp+UM905kEOBLt4DjxHb90EOL2iIarXD2MZ53XNWIHC3YQm+EgoA
sA66TJ+O4X0jgeMg+a6OfJSXZNQfJQTOC0Fy1UG3832wwJN0iJFWsid3URiq9ez39t5r4u9NEkU3
o4s6JC2bfuuTHYGTyiO/Vt53VBiwH9jOnnmadtQPk0xhwpMhgp0ce/QPdRGeu4yXQgmsdy6azFVi
ho++N6sjY+8BwceiUQvy+FQlwbC2y3ncR73+xccNPpLp1w5jz4cNowU2TsObyhmoLTK3AkvSwbTN
tUACdC7D2NrIyEmehfrKzo4udjE8BqYT7CRcnE3YgvLyWEBzk1MWon8sv0EWDq8BzeNOMy+Dr7KJ
914oNkpUzZkb6jdAIPODPSJFkrQkYEMQJz5E7ilbOhdoTuK9VWZfpWWM5zjrotUQ59SzeUCuSO98
zel5U+sRAejLTYWS7oIlZTznqFxXNXffg9953LFgkqz8KIj2UNa8t1kwFxT7JuqnY5uLXzi/xWOX
Je9yBrgxMW3cEyPFOMJb7iGe2jMidzZvXARvc8vwLwiLj3pog9tsmdK3Ba3YZBz4JFW/E34i0E3k
FU30oGVcADRnJCNv7dAUva9EjjEBQmwgUJexuhH7VnBWz0VnHGeHmHPbCBBxlvI1tBjLTlVxq4cR
qY9nI881GcciKviqWkJMgZtAZiEVa+MN6kfkIIzDDZneUPQvBlMQMzm99GeWzVD+GYnwm0R7Wgb5
jwE5h+uoKNuj1wwfkJRInzJAHym3wouM/3ejUUDSvLg4rg43sUR6OOLb96fhxZkxelBUhRtv7jZ9
bbUrzWJq22OYRNrgnR1f0xYaNIZFLffCaS5mkkWIUsBSiSTddV5hbCyrTRHbMJQDnzcevNh5EDbh
PeQjUad2zILmEu8VKU2MNII8PI15fT93y5/w5I3MSvPBrK1z1LNsbBmYXYvupghwl3VkqFg5IkYP
s2NaWHuWOOJYggQh0NDahgZipKpxqRFlJ7aNtMc9BiyM7k72JbAKpoMarXTa+/F9ljFFnTW3L1u9
loy/HhrLYEaSQrMMSrO/+NZkvdoBJ2QkXoQRjq9iGXo5Gk2ToGBCxBwRn9yHhCRBwE2DMAAZC22m
Umg+bVKz0/GpLybvQg1UJXmAaNadMQw4dz76/ouZ/+hNTD+zE7ibMfUZJC8bHWuyfDKEPFGJ9FUj
ullDcKHXaRMdAXG13vgR5qMKq4wdhbdi+uEhBJhQgFzSfjZWTlLm68ZhnGckhXtj4ttnMWiF+3ju
nx28chFulZt+xLBE0g4ZDSZ6Oc28BI/qTW+Nl8AbADcRZ/4AC2pjLW8cm9qwt3rVbJ2kG19JSEiR
+80vqSVuqB+NA66e5k4JNi5lVPQlaudXpAc+ejXfusyqZohj9gSxx+4+H2b7tZI4dowy6s+9zSqX
u2Ecpdma02pXabe4ATeJXDVOnS+FCL0NHK/iPAkEiqWhza914BD9grdII4jcs3RnPyn6ExYTqxg4
5pZIwmW0on6Ug90zo4NNiTMVlaAnHxs4FE+egV+kmRJxttzkGwwOJpqcrpSSt5OMtxQaLP3r+c1p
uPTUBPpitKM1EfzMe7oGrBo/YD/rXe3a3dHWRn+HIZZdmPsPfao9jj6kpSyzWeEURHv7SzLS5OAp
LQ6ujJ7zYWzuTEKWNw5uNNbjeKbS4SKDOz7K7GgNGGt9rN2laVWwprgO9UZv39ImeYODhouwJYMq
iqNLXmRnYAD7Oasf3IhzsGxsht++O3Kth9PTJFqfsgElZUz8eDO8F6Xz2qLjvoCsBmrXyHqHfOUU
pwkaaXe6vb7qqHEnQugCKjcODWwp0ESO9c0ZG65Vg0vsdWbiFgUM3BdmdZk18ucrkgR7F1n1JPAK
H44TBzSuFwaxFplrVXSek6R5wMdUrpQG+WEFFv7w/qnJwelmoV2vc7+BTmkRHjKXHnLExrqLaIfL
TnVrphTZaZjbeRXbjXm0/NI8hJgH8JsMW2OBfCoPn0vmZWdiUvFk03QlzgH/Q1FPl6FsXkCCUEPb
/VvWvbc5zRtWLPaqUentGKGsIkloPsQwVYbc9TAkZs2O6wVmnizBPwJkumzcm8LzkpshAqYaxwND
VZtRPpYY7mrcBOu8tJ8iRsqOdTZ8vKFksh2hb20HGHA3uod2YsuDUy9Svjk7ZpF4m31p3UTSBOMU
nUy5pITnlIC4AxMMv+RABXbXAi5Lz5V69iNWD/7UnnJDWwsxGsab6ZHZmCgSCttRbvuKMCc775qz
SZaGFzfGNoiEBW+zsg/YlghmTqWFslpBPfcRfkbFxXei05zT5OqSqsMqiNEjDabzPOhmb/TJ1kzR
jfWJ67GO6dalF453mVP4uLBw9fdo+M3kPp2Nx8xpoq3OmaFM2Mk3pFWuK9mnp0a7yGLHGStfQlIO
KJu9ZIazYpoS7VROWIhlDtURJQNsq+HbYHwZc28M8f/SIgYBrQL3KV0GHlzHj5wFahX7VIZuE7xU
w7phFl1IedBIP9YidKwbkW+hjz/FHW1GTjnNTTfGn4xkm7HOvLeHiojD9p2M99PInXic8jty+OYV
Kz/aTnhcDXJ8JoVXZgTtMGnvFYZ1uUgGXXpmwYOsfQiXCPi91jCwiADmmMgM6trq1pYdYxpqp10D
kjVx3CdKamR5QOw6HJsh1und1M8dbZjs+7QNiu57FUJEQeGC0c3+Gkp8RGOQHZSTPje0Rlam0b11
Ax6dntvAEY4y/sEWgRrzdfgo04K4g525EZBkzSreEGC/T2PQEuac1FzeCn81pl2wZSrgHshVjVGi
AofDtNKb/ab6MqD5536a4lvLuDUT2vU8zG8C8+g2Dbt44wByxVDs2OtR5u12qKeParChGWQeDojq
NRkgHSMjQ3huJDtDUU7gKdjBxQHXZn6NwWXUkFW3WaPRgLpc39FqADYr15EYyYEHOT4PxpvTLkiR
6Z21PZqPWu0jzXI7G4+qEGhNU6RH2JCbVWDrl4gFHGWF3PJzu743yk0YVd8tDzufl+vVxE2OBkx0
6Qtadom3T2xsUbqO8m2T+KfC9wCvMLibIWQmo3GXFlsf8e8aIeNKypzQZtQgK4be7nrM8f8H2KP6
FoVYS1ATkQLYkOn8r7h73dnhfgS4AO9uNbJwAmAHz4VmkF+J97irLvVEtBR5fDeNkf0QSOr98Gby
nIKzEce8ZYJOpXK7RX/ccrtuyAEIvqcKHo/MnyqvOSDQf2npN6xm2hqb2meR7iDqSOFYFLl5IH5w
2Pq0ZVYB4XWs2pMfKRztfAB8DdcwatEU0UskDhYDusZJcvTS0Np802VePOTKP0RcCjZeitE2WbqB
Zi/6fVNFT1VDSOwUuM2FESCnBPBUEgubbxRH3LIBtxIf6L94YMQt1yr2gF8wQl1DfpZgHoXtbx0D
B0Kgy7fXJ64/cv3298M131vSPF311y+HoN/CAni//pz3O9Fg+WWf8eE/fub6i1NtxstV6Hz97vcP
4vjyd/5o3vz+9o8/tbz0kKqQFJgoCA6WgZGiHJJ9Ved8FP/6yqKtxLz982UnLTY04gsgI2zJdTuv
X/3+zd9/7I9XCX3xhEMHubDoY+Q5y/4wMfNTyCd4mJZtuf76p+374yU//cynHfd51/x+neVlw654
8TXNqCm8YHxhPtua+dHVur9jKnzoE9QBgxzf/QwQTh92+xEbLiL1aD4ZDdT6qaezj3YWCRxXtF2C
IRQ/bz/c24oCP8mHtzzqdlEav4M7vmQNbVBduSS4tzvSUu1N00avQzt6HOqd2ppt2q5ikvm21th/
CaPCv0jIBrU5BFhZooJbmwMgIkcYWKSVJh2jvzeJs6W0ImSrCaKTVlVxUzJ7J+nhxlN5fm/7x9FT
8IJtlmAsQKItsEFr5Qnzl4788DExvzcDkjiRxupQNOQNB74z7tRxLqjPCaN8J038IR2jLXoyYkQJ
3/QQNtd0+za24mpKItYF6f5wzCxoIc1gAiCzH5ppmUMEMHrUeNOCY6jizDyU/SzX9ZSxlFJtt4cq
BareQ8iZ4ZuewC66SLy0g5RNGfcokWtaJMWmsAkRHSqCHnz7ELqG8RhuG1ZskLmdYF0b2GVrfOhb
HRhMNzuU7Q4eG/MpptUNkFL+UH0n1q3tozYnsdMbjh6HzkqKj4yaTdjsjRZnmuVWNXwc0i2SoL0g
nLDJAiABeiy65kJjgrqnx9uZG7f5WPt3hjrW+XChr/FuWv2+NLtNmCKfyjXroGhwp5VsXxI7UDeR
n+/ihr1n+9PXyvLv0Q62+yax6OQCUO8H0nUpFRuoIQm08zZ9qLAXrKByS1IBpnsn44LqZOEZWM+u
95rboXAzSFEDcyz7i+jxcnk9hUgt05KtpZ1OvPJNw4r6TmFbDOtbaQYgFSbbxSWGIW0sgcgGuTOe
Qo06fJ4SfteHEkD3Na7GYG1P5LkgZVur2YgPMwi4qKiZ5HhOd0qzaWXRewisQREtWmGGmpqj6mh5
REwyJ4zMpIp4q7zjHjgZHbAxEzzBtV70DK9HKm/pTYbIeuPOYXwgtOoDqEyxy037I5iSaD9OC3qk
9dRthIbK6tlidCbYKCTY5qmr7nlr+gLueFUwV741EoymsfypMwQuRoAPUMSdtU5ctzt0ZBgjnSex
RmwCAw21XddHKx7xbnBgKYKZn+T44ZjaPPJLsOFHUDn54r0pvW89zqdzg/J4fkI1mB3wBtPAt/Vl
UuuqJ4FgRoyLWnh+J4zdJex2uMuK4DkNnY8lwLeRgCvkgqsyTkG0QEuhpB56qQxAH1B1qxBhuR+4
Nhp+v9pys3sbO7hwanGuo9eGStfWd3aCH4rOEeiHNL0JLOipDRMB05XciBsijae6OQunRAQ9f1cm
rbPC2to5IoYGvwUppfILSBWEgfgmuW86z1qnD8t4YOqGkbs2tHA71s+pDm9c9zuu8oCuqXHfzOha
ohwIh1yIH9mEw9A0R/hEYX8HTWsinhounTIr61DX7jfgYFw0HBANlgulTCLzX4sBBbJdtW9QVc6t
tJBI2vOHmSziwekJN90+/tUFobXGknjqO5+gIWn94gAc1sOYUUMkzqslEd1R56NgdxD0G3La+TZB
qe08HQJbcAAiRYmybI2LAZg2Ek0wPhbtOZHl2+w7NcbYhvEZB9Rp9jLsuC1CvGX4HIrm0S8Swpw6
PKVQkHdp/Oqb9qoSRXXCjJns48S64IPY9zOMJMeni+pA1p/iZwNI1pqZYriRNeJ3ZTj5voE+M2y9
UlGEujRaikSUayO35bbL++eEtoVdJ8S1qAeFmWTVgqeHcUF4xaPO63qX1cS8lFP2kKf5ZXKFuWVY
YEvro7VtsdVte0OiwRd/wsOXLB61bsifqxnLaJJjiIC/hkAraL3tOFcLDiTbQfmmniEas3FoJljt
1rP4M+mky3sUa+HFMG9BNL9WlWY6YQ/vAbIJzLoWtMRuYnQ9h69J6vwU9RTs9NJ6mmcPcSYlBUAj
+Wi30U6S/DTipnHJCLzRnAFRY3zX8AuJLn4zmoIFC7bdS98SluC6r9LqTmYNScis19j2ey5+0zHU
xr1Zx/VeWajp08UNPkvIYpLZWRQ03d4o1Gu00ARrM//qUejVLVRC0UlKeByJm2H0nmGFHKwAeoDm
DE1n+EWekazLuHQgx5AW0eXMSctkPJhJv/EyBMNxF7xHDr6d1G57gBvlJe7cbx0N3J3fEns4SbL5
gjdiCOJz6oufHmxBnHHRei5ZJMaBv9ZVUlN/0xdWMUdm5LuQukRBBJVlV4dc7LyC9YaKJ1hxnS52
vTxhJkYvjpZ4Q5lfK6AKKXGEN8NCvbCGJTOzbh+FR0+jdrJn3e0Mz4A7zNWTpSpK96xvjllCDnkT
LUs8rcWpLdvnymddrwBzrTsAv1vb68197FDxc6s6mRqwVRJPrAebGD9cITeG2WcLV/hXgI4doYrc
U4pwWR6YbM8aAkbYLtZNuonEugvmj0EOp2SJuo6mM1zzQxn2x6og0wgrNRdOD5fJpkgR4kHjeEGl
na4LMWKjicd74UwgF3qawjYu7tKkm8fle8AcDrEyXcvQXoItsZGN5aHx/Hbr5ii1U4TW/XKSmj65
R/xFnCgQv/wwpt+WrxwVHtKE/PmhSzAsWZgd1ISbAniQuwUSNW5oVjSMYWDBdMNNHf4s4szZzI1U
24TomC09occEnf++sypSscanubSLD/riWQ2sDplFhbEji79AM/vSLfElaKwpjqz6bCxG8KI6BrNL
DYRIn2zU+Q73EwYaQ545iT7cEpviEKU22bHmiB1Q3BpDHuEurrk09OIttOKdOoVYuA6sdmjU6epb
rsdxK8rqNgZxfVtL79gkYU8ciT/stASsR27aTiWHtuqTE8DxEhN0bkIfwFU9Rbl/mMzpcQz2qOeM
rW6avZc0QLsHfJvxN6xtGJq2cUUEQm5B4sen+Ji3fr9p7K5aZ5XzCsAev61+rSPG2XXkfcE1LXbG
fNc5AeAT0V5M8j1hp7QXJHxnM7TvMTmxBwYJcCy6g/jhrhm43yZun3Oy1wHQQ/qdWn8JOm/kyibx
CTv42kZujTXrMY4R3ArtOG9djWhNWkV/ssKbcmyfmRMka2X4OSbt5HG27tsmXySbKJ5qgLgrB844
zkxCKTC5zkZzgz7Q2fZjT8nl45V2vZq0gCq6uPnw2Fk9vc+SfiSTd8u4w2XwlGvSgq9WHFq3NKWL
2Au3CWmqfIU/h74a4/UGcZCQJYMl0J2r3DAqbrGV/RIKZlRdCICeZK4l/RvbWDuXxaZzSuCvoGGS
gxfJbTn75un6IENjRH5H6ZS0mEmWBy+YS8Dm0OrczuxOcnnAyHKSs2kfAFRBfO3gm5XYNmFyidOQ
GRSLbWVt2kHH58F7aeOIOYGRzV9R525Tu5MHK/XHUzU2KNDs8iZY4tGvD8aCE75+xe3KY+ngKAJ0
+D9YQe5YJ6dUJM2pxfl+ipev8LgwRLWGsN2XYKocPdWnkLbUabi+w//+3u5yiY8NxixeTpuAkC7B
el61Np2ftiSTkClgEbN+wGSAAWbVqvCLSEHF0xKakgpLw/I3CzvSPPfPPx/TfdPgNeAoesOJljX0
c58crl03G09Ohx9Hf2XQjIJ+ef76Q+OI4m0U0N5mO+AC3WoD+E+6QHEKd+1VrD9CaVaEWzWM0YsI
Cr9DN6LpJ9CLBLOubMI1ijpxFiZYty7MvsX5SlnBEYAxwFweUp3j7ryFTU02uwPmYDWDnImrID76
AQEMtIMOv59c1u98kAwKx+/zNQUyWbJffyc8tjnvhGE3yTOsP68PCbeKzUjbaiUaUMlTTGBvDhML
te9t4uVoUCuo+1RxwIlCYLDj8oDJEMkM4/L20CR4nluymSEOkCZjKPEVRGp7VHF6QMsNcyAN32uv
NrZ2wfHbtvmumzCFXR/oZ2+sTlIqD7VcT8Ds6GjA9Lo+ef0qW75tVMUkpfWxQHUMPSMD/Ke99NZk
P77qrGKUQw6PtXRwRFRRXL6Unj3RSoN0lE5fuQJiRV0hgEJE02f4nqVALgCoEa7Fr7Dkv+d+eMjU
OQ3MV8A6TDODni6v+Tqzrl0hWb0Xo/3FEtarS9rMuoXeAQXuMYj73TSPIJBER+pR/7MMqZu/hW73
BmXMRdXHS7tFcSeN4QEF5quG04Zc52X0qEBk/45VmL9t1e3GqL9Lx3lHfPkwNgSn+JU5rtEsHXNV
nEkF45o00DIXAlMwVIOeFSXnrwMtpc8pGbkqldA/phvMzyzqlv/67wdNP4qhQxcdi6ldXf8/k3W9
NxLW7Mtzn340zpaD7/qS16fNrpXbZnS+fPq5njAS7p7LH7v+3KxdBS3MuZRpzlSoyCGJTSQtMmr4
hXfn4mSoXWo/foPrE28auk15tYBBqQBIh/LbU9+YG2Wc8yRQ56YzkJ1mMFrgYKyZCz4YWt0FsE8Q
WcB4qe0WZzAfSA6QLu6DR8deJmGusQtTnzUsBlDX5imtGG30McC1sa3kE6ecZf7qsBPeVTCTCqIO
3LK5WFw8bjxcyySObFQabSa/Tx6BViRU9BQ3RUn8HFzj86jz8dYFDr1ult5dmBXMMar2e43Mc18i
+cSEdaCRIPBf1c8s+yU1Xb13XfhabmvuBBrlTR4TjOJ11hP5USN2/ZCiO+BerKgxJm7Xe9u7tRsY
mlGt70e4qjVpIacoEMfGjaBrKcCKiRoPEUsWSkUU1xEi8z2dSNb6rfVLwkc/pbCddMokKbGTt2os
adE481Zyz5+GL6alenLq03crzpawK++HztRFevoBU9K914YfjluYZ9DZmzAE4RT1L0Mq9maqXYxv
+DFNit9J71tX9UeWsy95owSzYQZ1Vj59lFq91sIOd/UyCNClvOXseIn9CL2BFbar3FY71UbYaoc3
rva8xfLo2IK1RBQ9A4S+ly4iJ+b9cwbRKU85z9qh2vVlPTBzmbs9kq+fxgfrrOEmUd6z5YWACmNw
9XgnnnGctCfXmWYiWTIigkL5qyoHMBwzxj2NbK2xT8wxc+LnpSb30E3nJ4fFSu4Ka2/lX2zP+UGG
Y8ipy+yDudq0XbTQLdPYUbI9dhAvWiootx1DpA7r7j5u8ntavVS5LM7taDsY4tDp7qYY53LnGmCh
DKdfO2Z8b9jWN2lH98P/Yey8liNHsi37K2P9jjsQDmXW0w+hFcmgTvIFlmSS0NLhUF8/C6jqrlt1
pVl3WiUzSIYA3I+fs/faYXdNEAPYGQfKXkQAnQIYsb1f07pON7amb3GLc9Lc1qlzHisc9xbDqxQl
iWkrzsnm8BQaDIGLJvqlkc9Gd0E7FzUuL0/dDPnwJnCvriKrv8K6v28cehWt/aD33WuUdT+KKML8
PBwSevZ2UuHPG/N3z0V/BhlmZWncFqIvL2VR/OTTJ5RQhPcAxD6ptSbg5dHRHNMLCz05Ls4vApEu
yum/BkN8KUbyLNA/hwxBm7QBAsbqOhV5g1dSAhx2zIubjx+59L6xfVIQ25hmGp2707gSA4kG5qMz
nHfzCfYUQbnzQjnV5eeoO7z70dfgpTTPAPutIUncRrn1lk5zK8BkZiG7l9E3B85ECWIBL+QWbelQ
gEND4P7GdRlvE53MSAru2zHUX1rPISUFnTB9eH1Xzz8HvQhgYQNj6zikZ8trHg0P14NkmkjrJF/b
5LHC9ehnGaBLrQeNTy9MZrf4BUjCu1iuxZCeJ55KQCfACJ6Suq32xVQw6q/PkWrf2oyQJXN8jb00
xYNtrHIjp9nXBVDKwHmlTbVqNfsuGqx6bxQmbdCaHgUacqPo/U1vDLdWhzsUgUEyqnTfNfXFGRhs
cLi+i0KTXR1UNLYhUT83NHmd0L60c+SYO69Zpg3zPoiOeiRA9nkhrTXx2evIcMyESCePQCFiA6l9
dfXkyeShlwQL0XkdqpniWjIB0Wj94uRhteICBBRG+y+vD1rjHbhLZ53wMenlvbK0n4HvPfAOk70w
sLd31zFk6cmrrTbCpgVHrqn2Dqz5qQztQ2nS+erNbZn3LzSYLFf/RvxcKJ8JARmAZTk+du30WvVw
w3wjOwFxuYB4JPSXj6ez0T8aNLCM+BNhSJpZ91aKRcVt/Q/cBHIdd4Bko97ayVhHUWN366qI5b6w
SlSuEinJzxAtHcGbwfvU693W4Hlk3JWRdrWB4qQ6kOGaeaWyPmhNnCcbn5IIqk9wiq+Cvk5Skd5T
jl+VQobWOAGzK9cGsC9foth5ZmpBE03RQQa7+NWWpIp0hncPD2Gv6rdAD/AKu/qtnms3iYE7OvZf
hpBRKJNCBHFg8+yJoqF40Rp229KvPkOCxTpqvxlHXO86LzB2ksb+es66gk7xg2GSWPeJVx2wKmDz
6jp0baZO9TCMR9PsfgUt55dUTdfGgcwWRGTNIZuhWV5867RF2Vy7e9g63JSoCcakxg4bPU3yU4ux
Ham04Wpp27PRBVxECPrJQHvMGwPjWI2orYwIJsD9vU6gu4yhG98QkfoaFuCgQSCAL6abumKW/GEw
FDjgfgLdmwN2jlhLhMYgAmFCvtFwum0mjfczgZyGGpQW6GRaF1Kj5EZ3AXN3kX7rzzJ6vQpOoWff
eoMjHusRckiKUq9EXmGgxiOSImFO4Wx5leh+5vYSFK/PgKLmXE+St7jHK6KCfj+psD5YHMS2bhrD
8bNCA4I08vXS4XxJOI3B+Fl+p0Z/yHxkTySmsL6aZrVx0TKupgZpFbEs7SmG+LcbvKoG8O8/BV5W
PbZJSgtFyG5PuRlvfQUEzG7T+FzY433NPO/ii9a9OHFt7vCWkNtU2+XFyP1qExrmjW9mH2HnTpcA
HwWpa8Gh9936ouY/vDJut4PBx4t3zzmZs+9kHLJzOdAi16upgAbIATFN587SHAPQZMrfzTbMMcuN
A/2zOydBPbf84SmgT2a+yWvb36fEa51iaaEJoq0fOj3wLMUmagjwRX0q6Y+xldwufxgjyj3NR2ku
pqvH4B6sQz+7EhF9ApPzLzPBapc5A87CBMxXh+rXrEtxGdgM8ZMryBflAOtOSf2RWrV7dDFK69Oj
Z6ekd+i2eXZUaZIYwvSry/vmqTWGfIcrgioxSci/TLjkwtbW7q3yOVSkTy9/cUJj3BnzDL/UwAQJ
G8KTye21ESaK7lTK6TaaIvZVh2qmImIUWhZvj2MW4hJ1xZcULeF7JvHg2YSzymjig8OEbu3Uclrr
EeIfcjtvfXdANqeIaHBSbBEZneA1IWtiC0e43ZsQ+FdtAhm07/Duj77GcD1v+Wkdg+GpZMo/6vRc
Wv928Pa9VY2P/JSNmbTQhWsm3QmIINEZJTI8QnCd3uFn7qFhGZdwZIsDX4+Y0dTIHEgHDWee4sgQ
gYkYlX4IOuuo+ViMIsqJLDFIlh46NizY6X790E5WRCOQ6MnZZ4mJjiHGpMH5t9XGi6jdHYXyDnlM
u+E2EyypwUEbkomLtB4RjG7bmp0plnyzpYckCQKzqBwa8VpFX1HK1tv0HeoLxAOYKMUpiBFUSktS
K7qnMBNXKFdHg8YfFZQGs8B88XTOHouhV1UiXuuhhFDEyQ+IDv48NtCt8JKtIcKR0JbmJhxq9yZK
BgIR2+aumsRlkiDXB7d5Szvtly96gZYU2GQ4y1tKsK4y541Ar8PRNUjPWYH5mCKQjLOBFWZSH2Ic
b6euADDZgaLywe2UMiSriRrOKtk2C0wtsatt7SaMt14+hjPb4TsN+ubQ0s1D4jTcuklwnv8/2ey+
iQtOsPbr1wiRGGPNqOkBCAXmUzXG453Xa5w+Wf8tWFfDGL3BRngopbYajDBAyJKi8BpJJogpUwSz
M2BOLNWiBHKBAIoA55kF26qZEBZ+kPCGoNYaaQ2M5XSTxJ9ZYfskJxU0UB0Jv7kZK1jayDDjABOa
5tg3KTHTK7fBkh36NMGa9ETjFYCglUBcgXvMCqozI3NecckkV3K7f9QB5Uek1KEIObBNfXLxE1Cw
XS7O46BmyzRsQp+SyTFApYSpFVLNtNHBGjhZJ7mOHTIPd2bdByfLybgr9ax9AGd9SMSvIPUjanAU
1wOj1XOQRFdld9oxYCbdhgbZGnGBTykyzjIZvE3phQiwsi7f5vQI52tc35JBCabBT+vz2Bq7umDD
GAeSPFXVHHXMV6R2M+zppvvMyK5RnTsHkoBgE7lGfCnsSgOy796xHz7rQ/XGLQTvT0Pr6U2Nf3SN
EHYvnTzTLF9MplB7R7UfRZL0J2XHD6iKZ7fJcBkT2IYq9jgFU1/Ion9pCISZHAKmR2Yeg0Nz1iFy
JYKEu3YSJiTT9E5QtKKtaF+kjn1AVJyoiDZBlwSkBytlcuL6iunlVVcb6OtAvgkBDRXu80Ic1YSU
Jrwvqk7gH7fPHmAVG9EyUwn7NUMRYdkd6ZNNh6G7EB+kBGq7IvXooTOR2MakdgZ++7FY45d3LC/a
jmDauwhjUiCxhU7PlX3QwQOuKs89Ez6KLrIhnrIUlIiZAYUzpbJCYY77M3aZhzc0KTxBRo1v33cE
qqwXC8Vi9tN7YgMdLvB1YA9q5dr2dLBR9N9W4mF5VNM2KDR9PK1gChB7F9QgXSRRQEW1z4cexBym
ESKY3t7tHX+PDYOqIPGIWZElecWwUESR3Lg6c5PaQTiSkq3kI467KX1JHiGrWdTWu8WaqYfaRzjm
T5z1mZlNpKVGwTk1UopN3DRl+hH1BMQaDs1gORnb1I4/CoGIFUkL5PrZa290Ytf3DHCLHAlTwB0A
QZVz59QW+2g7k1/W+YwSwACOSROZniZsPAvvVtVj80Y2ui1HCHoBA06vwDwXum8Zzbg1J8wnKDTd
GjA/CMQ6OGYW7zi6qFOO0WolccAqB81snD2JeuBXk8c490wOouquyqLighPeMcpCLRk01Vb6gVot
j3RTDrTLkpraNTG/InhLuuApbEdWOmZIyNc47SoCc3pf+7Y6aNR5DRWnm5jQpBioG6wh6KzgBmv0
rqDF1Dh0ZJJejYpenNkXFmmy/I60TjZRhBSiN6H+J90ltq2frsF6BHH+toyoqHUgW6HJOh8xP0bO
yL1g32k9ceW6aT/UXCQjz8qT2hNoUH9dJeNbqziLERzCbhXzYQsIbtGYUBhpqMyk3MzvDMNI2IMe
xZ0cILkNKDxocO4JA95YeeZtlBF9LPvJVM/BVcVxTK6daX8CaENR689p4HP7jlBpDoTRx0AtORTd
j2jiszNKDbRQSTJ5gQgFqMtMbb8ThlXsnWrIz4kPRqjBQCBVO+zyiEOuZ1LOe1mvPTtRO5x6Qxxq
Xb+dpCNvmlq1NyUzdxDK2dFNi+E418BO1tdX8NQcHEbxpsJeXDvKSH0g1Nj2s61mmd01becJz7Rh
1lZs+n5IDoVy3mQIZW75Q+vUexRp4WnUKntLnsBFC5UerOnMdRuDQ8gZiN9r1GvIZ4nPuBkHPT4E
E05w1tEHhu3dfjL1h8puiXSebPtsqeCMGIV6CP5NxRH/UHv1u58Z5rqWxn0EBnbTjtq2d9gk54tK
n7EOkRI/NJIiNkk7v3+01072iDNNEFYnaILyKi+DT6xF6+/nM/84tO4KgZN+bL2DW2f+niY/iYHo
+4AV6pus15sjzEAQ97Ps1lCdtTZM6AiKT4/CgAxGyoR+PqmZjRluJQOYtmT0x40YQmePfyQdStDU
xc1A/XhvpwSBDCGWsmnT4O6RuYvatIm5lnrttqSSQeJA0ZQ56aNo7QIZzhcOO8KgLQTYBqf1FeA5
sNN1Na5Lgnzr3nlpK6/hGES5FKLuKWT90lAZr+uBNWhZiGivgH/yLR8ENNtxkGkkDVsfUzGfRpXL
2T+GH15z97vMJZjdU9zWq3oAKYcy4pi7TP3prHVgXu9yHWRJH4z1QYcSMUfCbDpToOiAA8hvYzVW
sns1NAzXAWUZgZv0vzkeErG0brPmhOsFtW3Hprq8T47zQ+vRpgljjmbEMbQ8YQj6ZBxRbel9+DxR
CG4oXdnrYaAYkI5ihui7iEsAYYrxBUFv2HBPbrRS4MZSiCW8PqBoHWhk4qqjo8C9GsN3AtGa0DNg
wTINlpoUuU/bdiSBxwwdIoKfPPdICiHRfFV0atzoYzb/tzL7yAuuJoS0iL0NDbLzbDv3usfQaF9G
Lis8SpBUfr8E9Yahd4LnGzjwk0GKJStWCst7XQD9rm9Tf2R/9I6xEf3ARS83RY8RDSoEZQkPKlt3
P+Y2R9+ggUKd6l86Bna6Zd5Gb1jyg9t8GlmTnf6G1vW4dsHBkKjRruwQkQn6ADnj7HkHsLoY+QPn
+FstxCDoAhRbVvKOaF1EEWj2WcnlyIEv5eGioeTDIEKr0kw+fDneLC11bCTWKucUj0yipAWXjBtN
OBd37lOytE+7oJopF2l+rVx1E7PIrLT8g5DGGhsxr6bS8+0EsroW0yEPZLSxaZ+TBcTn+NuaqPqT
ZqT9zu+TD/JmAD5amGWILIrNzjpnCQIKu/dJMeVu98Y7ziTRbc0UapXTt33tuqjGLVKGu8wF1pvj
OdR7b25nqK+Yhs6hHmz96pX61zA8hn5pvtOoQPFcTNMlFk5ysK2pWYeY1TcaDapSh21a1uUxtk11
Yw3dMe84/Pmkxt7AIobhP6GzLokN8omywM0LIaVAvom2n8u5Anmwql0CVMI+25BYB1VdKz7swgDg
kXE/zldIY6jP1h+fTbO4gSlw25fgQIJmTrNi39UbcaT3zSFHGYz16DP389Vj6zWLFFWiPq8Eg5+y
zbKoWETKcUtxx4nQe59Ah7kZPmdHpK/zesh9gurAJZgm/ojc4KlM6/tiEj/aMfqVZc4h6gtWtQQs
G10NIhJo4UMOfqwpr62eDqEVz539jHJXzDdRPfCLZEljb7JnK2Re3YUVUHMUP+ReUHbguyWndqT5
prMi+xlI9cw9LBt2wNlWN8+Y5ohsImh0kzDwUMm5O5uN91Hp3jEVPu5A8wgyGntWW30GxH5DzwHU
o+ynwWNOTq4VfubCz8dVUbNEwx4l543NlwA8ylgGKWx+yYeDmXoVTv5hvnfNRE67nKczaN7T0LLc
NXqSrjSthX5IrajmcmKwSIatcSt75V1QcTPoBW5pSavbDsVtiQ5vtTzzpsOlnTgjqGztUXWCNPMB
+xtVRDX5t+bsDR4nNgK4wnLV+ixyEV6rwYVmz+W/gKiW2yUET4lB4kZDO01vkc83xISgFFlGdsWy
BLh3i2HjxZm/zP0wrLrGAnzJrlLir93kgD9Kw1+Po7gFU8i7INyGBQzCciymYj9/XR+RWlG6epus
QyqEZKgJaj5JwcR0JOUsUJvld82PlSxw4JFWZQhqdznuVK5urk2LO0nFNzii5i49m05UECrhWS0a
Ktohhca0xGGxrRQXhYenKXMaPrycPUzl2YeZW6cm9bCPzZysJC4OmUtHEQA9AjuHlz35ybgd87Pt
waeK5rN9rgGWLe1Pu+KkQlo60n5a0G5U+ftMI/mRyuelA2KvNRzuuPrJPcMysFhzPdjsXEBzp5Dw
voCIvlpyFM8zSgSXgA4X+BHDHQwZWm891qYdr5C3OezizdyuIKQD4Hk9b5tcHCWe9GmPRUPbTjXu
M8j9XHPvJZ8cGFb/WWKsMWLtHuJriJTdZ2oqgHSiu1sHjdD3BrD6Dekej6JXL+18ysoa99x25OPE
Idu0p2MZjfprgrd7k03xR29y0zfC2asZ9+qklLU1Lg4MSM0hROKPxnJCUjL5tIzn67Ff+EhlJ3i2
38vajZeORoOBgn0oDx18fupGPrLBsh69ukpu3VF8ZfkHGLPhB2NQfYROaRcI8TM0vTiZj3Aux1Nt
NCnuZ+FvbKKd1sga0ruE3gOoxIomjOPOsWQ+M/DSe2Scsy76yNzwI3YYhZEH4b4zuIOOIsm2vT88
p2qMNn6TIsIZJSN+vY3XNA9hcEMP1XsjuNEmVizTHZ88C00UNz9uDUKnvNqfDp2UV9LYx3PiImQb
7eYo4r7eNeOdpOM1oVvykuDFL4wGOHezQ4fj7LsQ1+BUwdOAGWFADMdq6je71lLssSEFEOaGEu59
Me2Gur2CPcLUMqbZg2GhvClZvjHSEE4pTJXcSE7wRFfmGzKli+vAafFhQsCp0JP8hvT5v39iFMh/
/J2/f5bY0uIwav/y1388lTn/+/v8Pf96zJ+/4x838Sdn3fK7/W8ftf8qb3/mX/KvD/rTT+a3//7s
ZiLgn/6yXbiC9+qrGR++JCf/5VmEX+X8yP/tP/4fItrjluZu9fX//vbzF6Nm2nNtw2Tkb7//04xD
M4EHQjf6r+mENz+bMftZ/PpPvul3OKFrQyB0XZ3tRei6BX/jX3BC1ye1XUdobgMO8gwTass/2YT+
vzE8MsChQUd02MCBk/0z6t39t5l1ZcA5dIWru7r1t3++/t9ZE799cLwf/yv2BAY74GYeXAzfN52/
EoIKXQFJilKQ6JPqN6qjXamEPI0EbKUjp8tyYCSFXMheL4KxbqBblaUuiVM1PaDR+YXzn6DAFo0k
rN9/91b+Z0/uLwg23hzdhZ5AV5uXCc/sLxSFNvOjljtwPGhSnUyEIQCADYh4RIKOLSM3kTfUt6Ti
5R3NMiZLlUP59t8/iflTqP6EcuDdmaF8QtiOMODH/5ku0dpS72o7Gg5jW8d7vRsRkVcI3MeKN4W6
pcK4kYfWLZqMr4+Ew/DWxmG70l71lKeYBWR9+MZjyZ5LJ5uQIPzv1J3Ze9a+C60K1nRiKDkjQlz/
pydu/8enbgD7mcE/mEv5gP8KNFLAJbvRbakjXRpb6rUjem9rWtYhC8J8nQwMdLw8PrPv6ZsQ9NlG
r8H9T2+xzqtstezaDyzuy3s9paS/6gkR5A7aXX7fgYhDyuQ+f+4M/Wkwo+YUw3RYd8Ebb5KFcqw9
uwW/Bs7FPULHHuo+u9oAYjLUKcBzZWJ4nKHfMczI1XQwUMDgs8RArlvJuBrLBCE4MQA7r3pgSmFC
4jHSnTOJTRAl/XZ0tXbtE5WLxgUVMBzKIr0hDGAb6DkreIB3zehoPVB0EWkcdJvQLog0rh7DULsS
d1ChgOMxWc6hwCzkFoOHh2HbPKQNLx4NFn3orHonURVHgl1v3C5H6E0brp1wkNk+AkI4AzQU53dy
fnTDaN5JrpWfuzxGxftEQ+ORYuZfS4HKx0jDc+VaW0PTfeoJx9ta2Q9COeJDRHoxMXCCKskMv/2w
TI59joZTeXa0n5NK6Xn8KD0qvnq+wAMTtV9GGstK8yls/aR679FZr/IUC2H1memCXLDES3F+hP4q
su/4dhAAgoFvTbt5g/BgPUyo7RyrAhKYvCC9IVXK1Q6BT49dlNbFTcBMyqm61ljlVhpl9srDi0jC
EME3hJ2t5TsGEivy7oQAKFXLcY8yhXi03qNIZCiftjgQZIVq29U8LqWAn0vzcSR57be7dNacadS6
uKWuNbcDRf5TLRhOeW7/Kp3kHXXFbYUoT/PT94ZC20LBsA5yen3zAbmOkMa4lLSzWwoVw4E+JPdk
E577zgF8iMFhsJLXwU7fl3/JDT6mrifFyhaPY81n7qt8rSaiKGU6mdsUB3IXdQ3zPQ0mcS+fhS77
DQ3sFy1MEb4E2a4rukMqihJlFNkANe+dW3Fb11P07VbhZUiyZ0iSK0ezGbMrdKigxhjiNPGOCLbt
ZFIYue0dvS98IWg31gQa0HqJEMoaXIics1e94WC3EtQpWaGTyFUMlFIM3Dva28srCGM3XJXFSOXG
8Tj0uVKTxubGJDIsnT/3iSEM0u6DaPqLlfS4YfNsrRk1IjE+ujJ11gx790bFstRoUGl6LP0B7Qkt
co8F3dtNAP60oByhkK6uklPVFvTOxreDG2yBvMOeICQxrbeqnC+Mzg2xnwpMLGHO+awps43dTzRR
R5huulmsh6gjI8P3VnLg8eFWjVO9N1272gW1x3hEG++6KXtJbMM+mb31YRpYIOpxZAyTl89N46xZ
Ob5CRdu2oqJGVdG/FKMt15Vm406YUBfqZbVNYLhwrObqjUHhoiDNn9u8x2MAiYfseTKs0ECBH/T5
SD2UB8syXuocDCQ95B2MGJyuCH3AqTDzYRKz4mN2oxAi+7zR1D6HMS0w70LtBeLgp7Ih1mTCuzQ1
tW9jrN0229m+elFza8FLUFEtn02luD5KP3sfsYlsNG9fWgkqNrOaeRb46eL5qBXyCyKA/EShGje6
IT6anC0Ci5e59bh31FjRPUPws0nuOrdv10nL9itSbu3lE1EtC3PfR1t60F/2ED00A2vEiOaWYB8q
7CzJ1/HBM/DGZ7PbqQgmdN+MXIeMnx716T7PyW8s+IxKM/le6ne3dbiOW96UqswZEzaboXye+uiX
oEM/9ek7iqsKLSS/iCqFO3o42QqPTM3Fvs/0+EV6Na4ptpflMmFvMLEuhg+TSeZ5MXFrdMyDDP9n
0kd0NMIfyyUy9axmmR5+S5IZc3SnNNLCnWdwcnbjh6jnGbpVQY+1SXe9kX6bOhtQJdk8VDIMK8NM
ucWN7M62aSeS8bqVIeMBogDQPjsobogNLH2YXh0dCXMoyfzZYGXoN1o+blrD/AwtBiVTHOXr+dqH
ksNCILKS18Dr9PSBf2wxNPTiVUL5Z1cIjsuFSVAwV1qYfuMv1tHuFdsRHs2unOQHtMMKNW6zqTv1
uFxFls+yIsLppxWld03jbV1sk6j7+ThB+ltHmXJkFFN+GekB0gBAdDYnwKNIgAvVcG1jSsiZWJbv
ZuZna1i9u6aD3s9HB1XABkEx3+cNamSSz1f6WJwYbHo8B/6typFQh/VnEbk+YKWMjm0sgxP2IS9n
KZ4yegs+76nWzj+oI0W0iF+c+TePJbFxKr3LreK9YltddQw/5y5Op/Op2LmGoYEmy+xblfji2A2r
eePwu5og7Yleaci+kzAEMfAzGIJ8vzhJfomAx3RV/Sx5b0lFJoBHpdW2tvlra2JEYOtzIlhFIp1t
TlJf0zUjYZHVG4pxulF+9JVEcidRv9KqIIHNzq0dMJrnjlfPKDh/X+oAbeC6H3S2ST4TjG8m632B
9m3WPbm0rKzhtSXggC6ixQ0v0++0Um+VcK+5zfiwbC8jjvuEcL/VlKTfxfBE2BdqtDp4x4vCmuhW
c+l86coBVIZgTfadfR4yMlcVC5k55cdCH9cRVctmfs+QCPzEunhYXohWbdOaRmmmsQtNOoV0TXhx
uR5AJxGpzbs79bynsWlC5q67uUPOfrqUIEaMt5z01MJnHaskl0XrYZWoHH/rJnf4V/cOjGumHh45
FPWsHHsB2jVwQ2OPvLUgB8QVOkAQsxSyg03Apl8fBGLARbDQNFxIs5ajpGUY2OlNg1yw1n5xKOm4
O7lVYBule6ic50qgwldieA0zWiXVvKwaER8SebNznFL17oesdrXFN5q3qCTR+kcT6xnvhVQ6udE5
ivfSCJI1uC18DNRXlk1zPhlO0YDHcrllTQw0YWIT/ZPO6rmQHybc8Vfo4ct0BAtpy1GEbG2ahchf
vnyREgKnhgNeNEYAwVzqrvUpxE5gZMM2FNpL2WffrsfWavtcP2Wsobfyvzlv7OzKJ2aCLXgszB9t
c3DHKV/pbngvI4nCRW/G/TTX8YOQu7zNYNrCPLZGXmRRhodIjUdpsiprNkGJqV7u2hGfUc77mUYs
oN1IBlCShnelo5Mqn3PBFDL/lEo9kHpDkRZzm1su72tiv9KE8zprujXVm5zX2yQx4HaW7loMatyr
/iVVDITq7jvIuHUmQWacNWAD8ViTIrO9ayn0EHZG3978+/MO+ROKf0fvgVo4+VU12XuSFNdK+8iG
uF6bgX9XJss+WqJyiPSDS5tNOCnZzEwLi5J9SGsguCQk0yelbm5zhd4hht8lBn0XAjBaSYtsHVlS
IqblPHRj9ekI8pTaJi+RKU31TxJGttyUTKa505d6rhzy61IGxeZbRudlvSzGieE9LTXIsognks3V
SPT7wMLJq1KDuidt3s0wAI+YfSslidDM2eEMbhGr8J6qPL4OhXxPKk415r5zB0g5zxYOnnCizPBD
dud8xlgEMv1cal/XAdcVaOzhFgL8jhocuFB5YD0gaDHOvvWK634uuDOZvvkcb1CbUUI6enCKVfwd
G+k7jknWSye/h/GE/FCuS3EyxuaKL2VXqpH9z+OkjZutAm3SitVcok7z8j+lsHhrBlzsR1QbXoPu
0HhjWsLRoukOkSTTLWcjFaPzmPnpfZHwXndx9s7EDZFJs7YIzhHSWDNjeFIxo9/CYo1sIT2P9vuy
O05whjjAqVvcAqeaEpwDRUymm30VInuPISesSnf6RYGCfY+rOcuDJzPkJc+vfSChzkeuzbCATzSn
exdKbqoy+V5675i5acOmkDd4Qca8BfigQ+h8UAQQVUn/dZiL/zC2f5rFl4pZJIAknYvMvKb7Sku/
lmuf7hvRJMGcgz0/IgPhQq287hRVTKHkI3l4N24x7y/pRNES/5jrBVv4T5nHoZvJEXHUDiLa+b3x
+ukGdOWAwar7KNv3FCnFevmYp+ie3h/aPJLCd5gJrqHhHTSRQUZi7alV8Q78Xce9jQHZqty9jP1y
V8lPPcC8Hxss1sn3fETa0FNhQXvsJ1a75Tqe9+FaiIM+8rRy5kh4ia9d7116437UB/DACSXSaKov
Ss134ThqJwEc5nb23Vodzq2OnnMzn3P7iKHgnEjAke8Ua8MD+nNx7NsLQ6v4hhjXs1bxQQiAebUz
aQdNq9+s2H5ude9n5Pu3UOiuCA2pGoxZmuJkvwpmpPuEK3d3R8pcT03yFE8ODtio7/YCeRy3vT6f
UuLSJHqsx1q7MWGPDhMpjqaL+xw+leP74ArmonLuARiS43qJemU9D0iXQyfTLocQUco8CkJCdF9S
O/jhluNFId/A10JpYTrBs8MGuSKOAdVvyiY5BYzF8jLe17B6ytocydk0LqqCH6gHjP4Z/QF8CS1y
7PzvDq/XKmWKlaQ2uaEfkMzafdBx16gw2A0dmCBc/Bc2a3CDVGISWJVJKPsWKD43OzmFKywv0OyN
8SdTS4YQXOeu2x3rLnFRiOED8PL2kZuxPIEUrlAcVcjxhgxeQlkCUtAx9cx+DbfcJATm8Dqy7pRa
+Pb6a5FFpY4KzANTpTm3TlzhwvvXHxWF50kvBvy2xGSSIxWWMUZvbEuMktcidxGBxwW0srp7tuZf
vTyJwKRYOTTz9y5fVAEg5BKl1tYcwGxmXXxXw1Le6XOKTUchdnLtFiQuPCe82COEpwW3svyhGxD6
kHQc/vjSbw/xFm4NZrXitPwTame+UTdjTsCz/LtGtPrH9yz/9ceD//iHBQOzeOqWry1/Xf7rj69B
QPnnU1q++Mdj/njgX772l58Kn4dOFZ2a318eQ2d+Ykd6KSyj2dS3/KDl6UmXsVzbIk9Y/mH5I2CQ
GiXERRq51sjz8sPT1ofCvnzf8kfq/yr9eDgiNRhPBtGMkeVoKYTLXCC8bCwEhw1WwJPV9YE8E8de
nJa/h65zryqvJqcohwAUSHPfZ6AO2wLrffSuWrfd8V72p4CkkzXoqWGN0cw5KVdgLHC8FvHybBhc
vrj8UddZtLHCRGMSZ2knumBkPQfkY0o5zPLRxDst/8Vy6p7iChwqLpKDbchri1h1BzrMhJRTmaeI
hswpGLt7E+EJznZOmLKpP1NK3yrgwHEMGe/JQXH6cnNgBTk0twzaQa8ne+5bXiCUHWy4eDoDpziU
fncIIgsgZAFZNRZVgfdXPGea4/9S4zYZGbA1SNTDxJOglvFPmFW+tZ2cSVkS33QlR/mjbyN493QQ
TzWorDEg7NsMtArCxEq00a0tYTZFBbM03sgT96rFTR9TQGBAoZ/4lKTdPWme7sqQxa3mZXJdND7O
Y3IR4+dQD3HtthpWJZWwoHn5RkJAA5ep7UZthn72F8KHCH5DCi+D9FpZsH2Aw0JhnuHuVL4weYg0
U8T8QrEK71AF3VsqvE74P9BzqMOkzEes7OR/ZHHIRucBCLK8L3MUn17hMv+qNfBoff7Ll/hCYXV+
1vkem/SAGRpdn2ZXe4TrVztRt7IyqILz4RJGI8cVh4UXu+CmUsI7Mia4IeACR37JoZT596ZXvzJj
7B6klNbWYgTO6Q6JcsRTdrggPGbbZWBkx8HumcInuG1Rzd0NOWAHLiDm9aF7yJsYOVBlpIcc/Hrr
YAOwPRc7TukWG7OJHobcIVFXpeKs2423Qikfw9lWgFAkrv+eIVubmtQC4w8z6tigO4vQIirQ2JMw
aXygsH0o6Pnm422Xa8bBTcD09TVy1HmajNSf3xe+1TVRsZgC/j9hZ7LcNrBt2S9CBPpmyp4iJVES
1XGCsGwTib5HAvj6WgnXG9S9Ea8GDsuyRIAgkHnOPrs5BQHxzyVjyOOAPVGLMEoHvcU1bbgZdhOC
wODPHbyZMTC0pD425WCA28pz1Vk+Cl1fXxlFfagsCJ25S5NZhd0fzoB+xQgh8lvVySEUvhhwzq3J
g6O1EiTrTntbFw9pQDBlJJqO00i2eZweccbprklglk/pTBRvtynQQSCYLX+Bx6HIsP3toHfOMai9
jTV0Icyi6jet4YFB9c1ma8QS07+iBoGMG6bKuxEMMWk4VA1lOnEFNsuYxOq+/zSAXXMDIXhocOao
63hn6sPBceeNJ0t757TYd/SOcfOdLFo1kf2sy3BXtFrHfQ8Vo7PkB/5JF2CEdzfEU8FisXBFfSnd
4DE3vGsYAok0fki9Gj+3mpyuuJD+0LgCqbhw4bXyEyqzWENhulTtCJZFwlkGfxIHjwHP6qD+yWRy
MKQS6k5WD+3TfUJYhMJLEkLbYV+1ibC7Gyz0LPWPmJPHgSA9LXO5GYon98kWSb/DJdV6MpTkIar2
fhueIXmzzsRkD4zaS5ujw+wrANk24rYlLNk1nooRC4bOBa6KXEkiqE70I3X5oam9TyLOs2cTsa1C
5wp3buEd1H/zAA62ajpmEx1wAYqQY5Idkq65Suax2cyhe2msqjnUvbWbTHHtqvwxSEa0bri7AvUZ
z3IYHqdE9gSXjHsrTps1wDcPahaunMQ/4hK4nUPk1r1EtdPDMmmZdM9gC0fhtPsw1fVzkSXi0ZQE
cMK6hHqfXiRSSdZOo9+WJOidXqwBe0WIbajt3IF0w/CidwRa9VGWbbvJ/XBs531ULB66l7IlEwWb
iM6UH9MUXKjkNsGAPXHsONBNCBSP21/hjNlCckVNQi6Sf40RIQ0z2F8ZfnoM9zD2Mj+7Aby3dg6d
az0EAyJ6EhotYr1WDgVJWkbpBhvTt4q0dEIcIWkfurjcMTxlwkGPmDPrEzHUi2q42r67mU3vgklP
u07ZxHxnfCES+rdlD9s4LJ8mMgb8flqhyMlqKLK1kW1SA9qfn+1lTa1i978TMYJN1CVuAXlw7mvn
B7N8pmEgjEDrTEq0DT69TMkgiJqPVVldO9e4wdt/7lX53nZHMhd+AiaEBH1fNQSLu/Pga+LcoRjT
2nAjEQ80Q37uKjzN2m8EGNvR0y5x1Tz7tvVI3tmVBG5aurJ8xJfGHswfYVIGm3VzKHTjQ0bmi0c2
YQR9w7GiCVjLqSEDUpa3In4a2/qUJiQAV/3BHpA8KTfzpjzEs/mFWPBiZNEZ549n0wU/IJhW+cKa
D9AAISXkL56enZuIWg1CB1kXUZLWq9ko4CsJYCpbsQoz79Wi52Lo319gmq5iMW6TpvnQdOuUg0dA
wf5QH416KaJbDjUrGyYGLN6Pif8FPW9Nxw6FoBm+Q9/9jUrk2m7sAIrjOJKowsfRw9uaeIbkPG99
490JxY/TuoeAZJAwc5h4CTJqMu8YYT1UaflDYOConCI9d235CAYPZ8dARmXwQt1RG2/jNJQwi2Gt
EFWaimhjj9Ev8JTX6XWKMnpGHYcHEE87tJVkJNqLOXjVciYULEvdPstqWtXTrBXzRnLhp4yVLfZe
Wj//VcwRZjsXH1CHdIejk9Q3jThywCTtV8tK1iUl2Wh+js2MYUCcmbJHS3P2zWM3YqGjIaBqEr1C
U5a+js70F0zsk1JlU1fV7yY++ajV1xgt06Dj0j+VRrq189OY5wdsu8BF29M81+HONfDpCVL/BauW
mycdQYctD31jW9sChdI6M7yLjevMuqeVBBTNz6GH6QyZOCcXeA22xwOKfnjdxNH63rbInqirow1O
qPPGicNbPdZ/K4zU3U5Rbgyso3VjW+eacxon/ZBUGIGVRaemTNWm88efNq1/3JZdv7C5CXV4+eyp
W5wHc2PEwpB5mpiUY/t5bOVdDFW+L6AoY2kbEnda0UY50bfUuNfkTMAKBiCQ+RGRa4SZYqoPobrv
kAJ7AlKPS/qtl7xbE/1RnZt7vLhoLwT0b22kpcqb7MOWlndyDZDjRHsF4X7BPclaJxkbvTuC0ZqY
K9qTfDAS43WiSFLICxwYG1eNkHZQeOsST7RDouFgOKb2ntXvt2GEHyRyxHuMd777Ajk9+NK4asb+
VjJAFSMfaXwpy/kbZ1UcWgr29IrQb1vme0djx7Zx2C7Lz8HkHpFJ/tkHAKep5To77OLwMAVuY3N9
NCciAEPZf09C7HolBvbKGrYOxAeyALV3dFpck6x+14bp0Y0R++vdxjO9EVpd06w62RPp4+wlPgT5
ZJLhAW7i6ahbZImjoKCHhkB7J60pW20cZl0rHDeuCAwvMvffbTA5K1VZV6ucWs/1QKWmnF44zeOX
ZKz3MrQPtll9D/2z0a0d3/ipZyav/JngRVCvr3upZNNy5zrDm870nSQiDBVRAjPjBRWrsWjIHSQh
ZLLoMt2qX8OUkeyEf/9H4hl6KkaTGTB6wtzJzzHYYv3mEDi6rtWrxSWdeGXsB/GrGSAa/99fxW2E
1QiyiPqRgNnVmC+HK53goF4CR71VGobryeu3Ey9HJa/+iRRgY8Xv83xRrxvhTWHyt/rhkGP0wsec
1khZCTmr0So+Zlj/cXr1y02DKqMCO8NXemewIVXExlR8bWkJfFK+Vv/HnypoVkgY9lbVr5bvU6Qa
db9tEgAL/UcemlJbWZZY/sZO60BXAR2HhHpuRsymA35f/UhleDv1tXocMZrYJLiCNkN7sAiabXH+
e2YdWhsgdkOn39XBi25KGVEC88bypcKiyLJgI/IbCA+xVloPeQCEU/Dg7CuIZeon1PEqUT0IVKrq
XJ22zrZzHt6sODiog1dNv63UG2BwbaXjkVnyiOxCvZw6L3VYTb2dAm24eu+8Ru3sI7ot9dvC158b
JtlGDmLCfzcyXKvLo96euoT/81YDzsocqebAzeqZZsKigmOwVo72lvV7h0HPKud7LROwyUMiy9fq
Z0rm/br7o9O24FD0oPOjbfrvx+NI3+vEfoW8XBqE0GA7XBAo2snWEd5OfQvL/TVuGSgueJ9dvJl7
OhQdMayR/VYvpeOvmRMW7AK6T03zI8viol5S/UxQknTxrH5CnVNR/hVP/3NSEd9UJ0z83VEdikM8
SizBC5rnpDWWw6mXc2V/4GUsnJBpUV4h92GRTvWSbN2iPOfNl14yxCJM/IJRMpyDaH7oUMNiMJis
cCZFhW0y6Yis+O5RbFs8VYnUDFLu3GovIkxC4my6LAN8XITubLdXbeR2zR1Sj0V+jRITPy8skXsm
5qZEG+kmOveSio4ouBV90T0mYTjuoSPcKyKWxpFp9ox8A/FaiJmqU2MnbkAPSXBa+5UA6LHZmC90
Cz+KIs7A3XteaBB2zY06kFam4NteDUXs+mqXyCXN3GuJxJhKGvmWeLj5IMxcHK0ICehQXMPZh63T
GfRNEvOnNntoy+FF/cmD2txWiiamqGAtpKGF1TzsDK9lgsUmgneIuKts913s/dbwgVk3zvTZQStn
UgNErccg37hRbB0LuoHVeO/WnHxbBQkSbt2sVTKSxFd7qG6T072lEfXQ7ACyE2XL7G5iz7AH2jj9
6I2Fc5zUhoWxq1pRQCmVEGntR/p1gbt9GzRdK2Mc+DZNnp81Na/EEoOrnTMwaTC3NmPrMGl2fAia
ErtohJCuBSg85dOlI1qDBO/yMcoobF01MtM7GBRtkf62Eclsy4ju0ZScP6FY+L5i7kY4DJZ3utZR
MTHcP8rGOOg5AyQz1gmnDrcYY3wWlVFg8pfCyq0g/lr2bjYYtHR+X67tXn+r0NtsGKbdQrJiMAIp
/JUaUuCzFB8gBWMXpYaT1M6HwgM7KARAtwmvD4tLaz+HkL1x910nAaDKJKe95ZbFzhyHk15l9rFq
9FOjRIaTJBxJqmGmY6K6VxB+dsxLTnNhXpVQxVY63NWM5zrGDAStHli2ocbQ0oD3lpVvUUiRutzo
vofqpS/cbWMEztYew36X08lM3hDvi5ahX5FXLRUWc+de3fKV5hEkIp1k5+DkMTnWcdL4VHvk7BJl
K/MQ3P+ciYwJqiXGKs4z4VNBqX3M4fgbl2FjGwfJbjl0TegSJGUtRg2ubLxtVG04gcH/ImuPPZWe
zCqf/tAKqr5SaVl5WKG5KTpYUTwmcyw3aJ1POcaRYF/uRzb6zbqSAKd95uyGgLpljtHGltM+nvhN
L3HWjk5FBSPsailmhmSNxqKuGzVjYTLsC6e+5gVQs5AeiXoTml/bRFaIv1bPZxt/4tPsr2rQDXck
ubUwRLGX428qTmXTNpl7OA2nriUmbjS/dIPhhJAZOl2mK9OIaLmXxcUS5W/m3WIF8ybYoo156MP6
0rfijGzz7mePQUBpRPSOvZ40UGf1LIQ997aWj+9wXfp15bIGGKm7IqudskzvzoFxNCJwwlHA3kJm
hJkbc+Z/41Q1UFxYUnnJ+VDkrds5vrnSejSo970MikgnKY/QMCRQyI45sI0IBIafanpsu5JRFzqk
JIsfeixb1bhoGRo0GXM5yo8bugSGv4q5oP6l2+XFmZ3XHAYhwx4GNzzAfWU+db31gdfUIxm9WDOV
t3Qoz4Nbb9kOdnriMvORPUlgHhOBsi/Qv+3S8DLqPQCuj1fLDC+usKjK1EEkk+giND6zqry1GcEN
OIXSisLiUXN3ybAMOSvoEA9w7nKbZdg1h7n+V83PFmLOPLAOc9AT2h19BVaMUilkTkuPZot048cE
afGsLjP7kcQqKK3+qU7Sm2lgFF5xL+AjhVcb/ngtQ2143t4ukzit4ugjul7H0JsNv5uD/tx2dKD6
+Cmi9htVMB3mAJMnFk6DwhKODCSUqzGDERE7vm5GjL56ZeacEO6FeAdiJWaefyCIoVFNjAJDHOII
I1QcVOAI+hp5kH2GlQqqwzOeubvKMc+YlL7OjL6BDrlB3IFmHU0Hk3hsYFlHmy3ypHbrEyNStUH9
wJANWWg/IoGH6VEmWGYHLi68pXNLXPN31bc/OkHLW2umBih0lPYDH0Fg019Ea8Pz/o0ZSStUrl8N
pLpBYvBN/RulDUESmCSsljumb+ge7N7fecykcoZzTdR+EBCyTxyuXOMx0/a6e5H413/kKdn+Kqq7
Jl/i8ljY/SnNFC9WjfyymIwu08D6ntscoSfkZ6zGuhjJvagGCDW496/DqLipiZ2rhuwjw5vtNMV3
NRR0/eqjNeVbiv6lU/3GQA7BGiA4JmrdfeG+eS0abaVrNoWrmp31sESqMvhqiK2QIwtQmTD7rAPB
IoyafDNkyf5/5wVb/5GYDBHYcA1yQKFWe74F7/z/JTQ3Jg8aHNjusKh9MLxQQ1Emv76fFBt20DfE
jXzALTCijaosQUy4cBeSnotU4Bu3UAN1JWcd2dgVV6mOuRvKprxoisnoRZRFGEYfl3854ahu9+zG
NakfROTuTdG5j5NFh6NXD0nW078NjCMDNcCr8V2kAX2dI67b//7Gnf+mk/9725ZHKqLnBf+RQQuN
q8xxDO4OtGkH7BKfxtl4DDzIoxpbM6YQj2l1LzFJ2JiG46xq30AjbyjORZnwQNDJwQqgXCnh302K
5iNgAuAZntwpQn6h+qUAm4Mfv1aaU3/XO1y9ZRcFYEOIpp0wXbSOpsjfhibkQYCCHGrxXZVNQt2n
qSI2jRafxz+uvSI4FAVQUFhPF6qsb9mwYqsVLndNWiIxHH29jg84e1d/65j4Z+Kv/z8XzfqvhFbu
Ft6oabno8hnu/sdF8z0/9QbNwpQktiDAoRGcmVF6qiRaZrlj89aZjMUWMuVCj2Dqcixt4Di1tdCw
nL0ywPHU0d4xwXmKsPZZyDELrWmeWTw8dypp47JTihXsZnC5hYQuXoBJv/+x2WzrfTCZ4860SIrc
EEkM8dPmpRtGNlVBBukuEoDS6gn83+8Z77/vGcth0UCF4cNk/C8JQkRumRnEUYvnQ2vucEXUQhzV
PME2kaMmh5iB1lCR6XUzARP0sTlXJD1NCV3jXJHAFZs8nMJnp8IXrfa2LH6H2WWpy4djW0GxXAqG
sZ5eRpgGOHbSSNj5bfK5MkUQXAnI44AGcAscCNYf7RTmkhlRgDBJFa5OgjIYneA9q/QIt+J2Kz2S
gSIfJlUywvDIxgPuxYdknhYeUiKJy3La6uj6NdxCtbfZwgj2TmwfS0XE8qOhWhsZYyAL+CimBd8H
DezP9KaHcI+i6T2FmjB7rYsegN2VcRXO5E5awyfnEzeTYAOPGwDMPtYwsf4/4Zqm7v33AuZZJqIV
C2GG5Xr/mUbq9JpVZRNGM+TEsUJSrO47Pxk3pg1np5BP7uxaGPV6bKV1/+C6NR4xg7izJ1c9xGaz
i94nxamrFM8K54KTCPJH34nctVbyS1pcfKKVB1xgfvVvUWqNo+32q3aok61mmL90Of8hD/IG92yH
F/DVDLK7n7Jw5NobOAsbaoOBlWKVpQ3meDg/PiZ2f5vzqtpOpEcjF/quFY/TDsGGtEHEGDdkW5Sg
78rZSamH5XPgjdtu7k5ajWFmOhBK2RTOqTCkc3Kgu6aplR8axiSClz4P+fgQBkPDdwrjGEpkb3n9
3ILV4TeTYbpCgaAsfHTY5HBnN5UEbsyQP7O0Id4ob4qD79UuYCcLnmKGLXQ2q4OB7lh/FCG2wShm
4fS4TXbPgmhHGhX8X5sqcGFSLf9vUshZjfaiD9G9QOKrJRY5AO2fpaCM8uriakwwm6LHKEU9GYq4
1XjOdQ6bs+qLoyr+8pLmGJThOyvlTbWmdNG4GStsSGTdlwycrxBXwdTpofQOiL/noNkDQ55rIo2B
bagR5nJAY1t+K2IQFT+GalhuwmG828P4giftydQFbqoJHPrYogqfgz9TEX3gFkEkG0zVTvwqo/5H
M9VrYXm0DmyU7EginDwfaTeR1qbcKbNgYqeTVKGldKJxXZwb17umGgxexepSFWeL6Ywig2D/CkTv
Z+LoR84q1P/x23rVdxQDD52e9/SRTX2I4ZD6gAieAOpQBDpbMHZKSTu1C07XJLsRVbsJ996urr0B
n79u8VRRrTCV7JaINB27DevFD8uvRW7vzRxc7+qPuDa/lgdcNBVK92J8EckAA6CKEMDU5qVKRlwI
G3r8FuAhYqIX+82nH8mLY2ksNvQ9K4f4IYee3Cde7hjklH9GQFtkePrrWJevVVxeJqWbIFQcZTx2
5C2bvx4SPRXb4ZUQz3QTEgfZWMjcl7a70wBOBgMoYKa8NxT9sdT4xWQ8ipjUsegXSL+mLbetECfD
aNg9mBllln+qXBj+SWfFp4aLbM84mkRF8YUNyLb2EbKlksE1k/H3Pi2NUw89zdHKtZRpfElMecRO
RR5KE7dA38sxJZuHcIcgDciix2qxGNhPyPfd27O4OPSWRy11s00Vogb3fXmW0/zjpJP5ls5gyelw
1gRasBkRC1H1vqhZjhqy+LwOxCmG76kLcnC8SqnHEXfGXWzvCtGaa2laA+aGAaEJCCv6Ptu7HQZC
o4v9ZIntFihpR6dqM7jrKog9kDSJYm+d7UIMUgaXE5ECfBLbUbnawSp7sNKKlAmNCNo5JuZ01C1c
pOZHE9ScXF0NIkuBaYYyq56D+VEUdrpFAnPRegMnJht/zHxO9zNGzRC6vipyOdm862gnnfY+mnzX
0cAYStOwHhaLfc8jDHH5irGhkYb5g2bqL7Phmjvoa4dKt8yNcK2rG5TzQ9B9yDp2wZegosipdohR
Ul92DIN6POZKkY7wFfFwNb3mBOVhPNThrJ1iL/Eemvm+/KNV31m+QlHHEBRlMldvSrbs46QJWv7j
DHn9YNtecArJdt/7hfUZ10F6HqMRYwJ8eAIjdxhNTdhgtOVjT/9zKOX8FHlecsiSzEA5giQ3Jin9
lGmFti5xmiTrCOMXMZg41rbOfjnL5Swsr+VtWO29DOGwhGXRQH6IGan4E54XtKHrUlrkhvrD3owm
QVoDjnJdnZ4xAwzWTszh9BITRF3vDpWyUjYYHm4tAx5vC0Pw5OcfdQ+9znSiY+o17qlSRQg5NPDp
xnbcIzZ7sfEUP0gHJygDSCWl7mTQMn4Eib6b4wnvEvOPJZN0m/Rmc7LrrjmNwvhdQ07f5WPZn0SF
BRUMmYgo2GmbjoNx9OyCYQ4o4UmatkcQGGND1uK3MPI/MGKLEdnp0FlCREd4U/cFPaRlJSc5vTjd
9FS0PC4iMC4m6Sw+iAn8QXzkDzhdFLPx4McPMyfQzxGpQ5hb7iE5DfsWU9Oon7q9nrt0yTXWlA+O
5rUgGdZqmBmirJPJuJBt0T1AsE+OSRnCPUa5AEZo4KdOW5giMnnwWanZeBKyT9VrRFB5DxJZxtr0
8AfIYkHKg5qTKo0KzRhhNZRmRWs8LAzgtEWJUpYdzCytWDeEzyFvFThvQo7EiR0EOB3ukQtfB6rY
eVm1ClX2Qa/+kwn33c7xCVPVRT5M5YY52X5R0Edd+zVEsB19xn0wubObP7FMzSMeT0rP4OAYDq2E
KJFwu1CjsxGnM4GganLKnWzSH8xjTws9G89nd+1RSDOuI2XERLQmXe0JftRuOcuFMK0gojnML6PY
QGp8MITxZOAkwUParmfsHXF/vS51UjOxfcgo34sEulUWBs1a6+nOgGkMAG+cjucXtX0uHHLEL7D6
G9Z+3oVyu3qdQ9DfvE1vRCSwlUE7p0xvrnOd3xQfVrHPXQsGOsImRomjim++xYggCYvH8wbUXEZE
gECMJf2UV6pIY4F7dW6JOQfpQIqTMoeragxxsocEXHHV9xyng/qc1pDOtL6mteI7i0hmjip9dVu4
/USYdLEX77wMKmqeyr3Ry+vcxXh1E+SEt594bDJZ7vSWXA/q7oUgPDbICBrlvjHAs996SnMPkfJu
kRW1QjyHnsyiv63HmSBPomKNDuVrUioNamAeRq1+avTgGjkzs0rzQneLNsSVVwfmbp7F97nOeFYZ
QfXaNR1BHFwX7UAz3QYfhkqn11tzqi+1Zx/IXUZo4hyWBtpTbOO+9Z5hSzzLvLV2QwuLq/OaY7ag
aUoPGGgYCjWXxYYljyYkES7oavnQ4p86Z9ZbpgDNSqlr8LwPVnodnKToKVqss2PCm6LTH1qUL/wd
S7DKySvCFYPQdaIT31yHoGjm+GCFVspABhVVFP4dhKQuVnfELCywSMrIVWJi6qOGqgvYMob0J96Q
fXpBR4Zm84U07RgxX0FXnErs6sjuSDjp9pj30FXskeqpiKiLXAQDVj/PSHTzW6tpuzbTPpcDRA55
nYqtbBUjMcpOe1WiHZv1gdW2/lS154IfhDaVSO1EG1Wft3XzljK6RiRD7Ytp0DYhd3YjtPKM6WaF
J5P3mk3WU611j7HHg47BUbpYqOlRDKmW+S3eHRSYOnlDcfLkmC74OKemHGCkg8N6NH7qZKZvTY/L
0RFUu4qc2ISHwA8Si1OscbXAilPx+TGUxjCGaODOdf/6Q1BuBzcOzp2SosZKihTqFqdmM6dbWkSN
lwg88egP0R8teizRnINWv+tWeK+0mQBX+JMl8p3N6JXU5HK+yIJzJcqN/CPhdWt7KJ8Jg9yw+iB1
GfE61KIfo+AaqiqVDXvrTh62z/XtUE7Bt57nd8NELKCe284QL66fY9tR/U3JsDUUAJKD/KLr1Y/p
1PwZQE4tdY4j9S9WS/ibBXPHKWJDlBR0Hzn2rg9zUx1zgsPWnWvrNBoHqfHoBKHtbDRNbsRgIW7s
a3vvCNi61pjcF0TEh+kQaWGLqVguNjZD9+XbmpiwkjLe/NT/5Y/BExjUVtVLYui3+uBjh6SgqkU6
VEa3wrFRSPYpHkEz+Ra0Xv/WsogPWpbJLRjTX34k/hbCrUGjK5TUfbEJvRATVWM3CTp5SOIshy26
CazNRktSVFv7quxpcJTmrtWgNA61t1OiFdWPq5bEmWivqck4SIp5FPyZqcTFb9HXJ9YvPE0RDCqF
x9IfVYJdG6MvxDMqV2QIrotwalFgGOqmIpH1nRxZrMuoqhUAt+DWpqqaVYJR1knUNxgqwCuNkPxS
+OWKT2XLIl1bPKgpQOShHzFbHwl3WAYAiz5HR+e4CmF/Gd4AlVZ1Hbbpr+N2J3HkdXFEUpX9YGg2
2ucXN3jq526flyahgHBPjnFrQMZyfaY4cUYCCimZRfze2y4fhnNK7Oho2KaztloyphPXpR+D+I9I
V3saZve1q4pw7ShVmdbhLthavye1yqb0oLJrsPduIJ7Tr6EncyseouJANmYloLTqsett8S82Oz7F
RRGrY5ayyYtgi5x2zIx2bRQ0+mQwuevlFOyEFVeG9Te5Y+jTsWDSSIVrx4LdlRUpyWkWa1wtuVCs
cS3FQYp9MU6vF2PCqtBGddHPQXG0Kt3D6hwhEWKNh0UgKqOD7fS0Rt0GqadWPC8DzqXJNQd0e5Z3
7rWUOTvoe5OX3xZZpVE5P7WSB3VR3YYe80qnHvud9YN37DXQ2nHT2QjU4hFv00THGT51/5TIIHZd
7p2rQpkDegD51aRbxzL8sXGSXBmYI2VReFhsOqZemx5N+yOLHBJPJV6+C+KDcxSav9YvzmDTD/i1
RjDR03szyXuZavA/vZSHrkzWWXZJYlhCPlVTqSSGi2Z5UZ6IuT6yol0Du/5eRm7TxF7nd9M3PkDn
RJ9fhnzGQ9Kn4miDVLEUik0dJN8LbLVAzpHof7xwfh7hbcvSu3b1SPBMgfO4eyV75rEpnb2v+tce
qALWGJot5esQRmSS50rlpcbNbo1YlpNf+klNx69BaiQXiDIF8olLCOd4PLXsd8vOl1TNpe2ZHjPN
3CkF4vJ0pda0s+v25Bcm1KX03Y54K2VSH4MeDl3YYZBENVd3LM/LI5ericwy1FCDon748XDeBwHX
6302fWQ2vbvy97KSS+zof4qe51LTxG5wWTmDHLcDhRz7HlxXnTCt5cT8NPrR8F5dRpj/RtJGI1dQ
olyliSJ4iTgp522Z9C6fIVQLZvUJoHPDML/B1rf3lJG/d2XQxM6iaqRSZ2XqcUxkvq0dxzFPsPMX
d03X/g728NWF8gU4jIFDGmFQeiDomwIBAGO5G0irq7bLc7FgCBoDFkY+vCD45B4XtVdVM0PaTDfL
5GIZYHXOr9Dv3hYtUYC0eaVBanTmpCVcKZoAEucPMWpQGkKxK6iHwR45VxvQUJllYcepeBQpEFSd
4WiBmTHqAZ4PgERsDBSoOs7nSN2QFXGylI1MPi38FOhBj6QdXgJfaXtZeI2MxRdHcCRUGowH2N4U
QuPBUjueD+UTKXd2UfWYVY6bHOsapRfEG0JhX6rSMig9l6ucCPtTUnf6I4DPIvEy3r3ZxSgu1ZlL
kvMNsxDjRlrfsD9NdnRXs75YwE+Z66dqSPbLazlqqjtXTFKTpr7S+N8LDaAJd+cHn09+vQiLlW+u
WvWB7fZZG+8XDIhY1suCN4+RAeGUmYSausA/I5qPao8JbrVL0B7Wspt3aoQJ1YyZl8/HkjcX5M1f
Lc0tgYzvSB8YXIBlwKg3H9NMfC3PUG0YcueNDYIVr9xGJRmKHQoT5VGjJHHuWHL7+9FlEdL6SoCv
1Lye9icDpEDFFOzRllBmqCfTH7IbwJE+0wcvK0XPQNuYxi0hAbcRf3ouxscy4phzTAkq920S7/1f
h6jXFcmeEL68J3Q5t4KWmkAUPvmWIW9dZHfLK25xLi9xMCG3jIxl/m17eKLBPV70k5pPdWtW7Jx5
W5wnZSaQYyK7qwh+Qw9Q2vQN6mbFbhziiUKnVNnCjIyI3LbDVJ71RNVzsbJCIPPo0ikF4kIbcYgm
zewEyLhmqA19CrWmRjRouXZRBW2LmKgakE4ech4sxj4Pzmi/mBHzMl2b5M5G7Cwr+2BF5X0hDECx
Z2ZadBtpRd3m1jSaAaM8vxB8RoESuTe0MAd1yVjpvvRg2ql2JlbaWrvNL8Jj51fDb7XqJRX5rgld
aoq92YrM1j8Kg5Q9NeSi4Gb/+Ijw0sHJgfvaT5EG62h9VJ1eAf326ETn0DlKV/mgq7cghhHYu5hX
dSlceOFvywRj8XQefbyRledIisyaPRL2bxcdyG28pZXer1PHvAUT7VLGcxWX4Olkl7+S1l2tapPL
vRgG0YZUJnrVqNVcyMBoWmzs8WkhVHRZ/Tplbk3HS/OnkouDCn1s76wGDSExt8VSrKCEuhQFGbu+
uKsrqo4mrIaOTCk6WpORiMKkc6zhmZ5VK8dJzwUI8uzgm7jA/DqNqfLtzsmbjB9V5TSnlGjUtrss
iVEVF9w7jFU+dAMYJkQjmhuSlJ75s+4R4OLbjMaGlRLzZwP/jvm0rBmt0qUnCYSmFP0k9orWKWzG
HbD4ltOl0WOY/k8WT2Uz9h6tsw+Wa+Cw1LjApCUh0GuqjRRJBd0uvm7K+QKYiPGOUjjkTfdXZ+Ch
YWOyNgcWkvwOdRRwN/SOvRGAp9CB2Upw63TDBi5ZggYkJaiiGn5j7rtXt/uyJqZJzOH6ZLfMQ1wd
1X/mMVKiBFvKTF34UPmd336JBKLPz4ktxNr3i/CBmeZa1pqL37mGwyHboR87O/qop8WqwFCieDGB
8pYOYqmcGnJ5foTlIeAA5sWjNLe2zRydVe1le8xDq2h+GmUa4k/YwOLz3qe6JWnSf1/AhAXH0Fri
BfrBfFvMMZpsgm2btrA90QMNKcuoHwh6aMt7EFn5YgnunJnNxjVJ9mmvs83WnaYos3K/R65xn2wM
kFIN6WntOG8q8oE8n/kwKv/NomBj14PB2JXpoVc2L7lXPpJtiQeJO/3y5d9FpR7WKfSSgGveg9X4
NKlOFZ8FSl3fH9gKZnRdgTRrTDDjO4FruLvPpHwOLPBlCAwpWIessGa7xk/UyR+E0TNHI2ad6bvu
gT4OaquT1UfHkqyQlZyQH+7GQ01n5GHhrsjD96WB7ub2zbL6j0GO9trk80nTLCZ9gkc5ZFyiMbWV
2FiPchS055BvJQ2G56Z/06o8TqQwnZHOrGxPUX0VUA+77HuK81+mYIlgOjcQPKGz1kHZMj3IGRoi
nbje2hVELpm5pzjUJyh19kuuGB+ZHJ7qxpyZ18RPtg8Hq5nhweWKPFVFFO8OTyXg7HZga4kmlzCO
GfStBiXd6EG4WSgXnevTeTrR2aVIWdcB63E4//UobOHmoHopiCXDoYtqVJ/zr7xGjeE0uAA1Hq83
Js5mcVaniNwu5CHhwqWbItrTNmRRIn/va3SshcXQGsOvpGvXfcwpe82NTGQMO6HkrtVOrmZii/NO
7DIAqR3s2jVbu2ukKywACh91TVXyuZirxGn9qJXDm9o3azjoAPf9CYcqZOSqhU+YDv0f9s5jOXIk
W9Ovcq3XgzJIB7DoTWhGUCRlig2MyWRCa42nv587cypY7LzV07OdWRAGxYB293POL1yDz7wNs5ey
/6yaUNWeFck3vE+RbajAUtqfMx9f95j8gBiQkJ+a5sql9rojzP+GTebWyKvbqH4dvP65qqmrewnP
LDMZssWg6taTCwHTSi9b6eQmy3hKKoTBeIXy8Zr86zcZ3RWhf/DiEbFg697C5Xylh/t6uTSHSMoD
tORrwC/v7Mo/aVqwz430uxLlyDVauFympuEQrBoJ+ggD78HvGIEFFiMwj+ZcZr9cRAEUpmNcouPo
xV9AHJLcm1YqzVlR6lnDJ9z7gxsflDCUQnqN9coK6QcUcEAW/1IBiNYL01cgT4yMAvze7Dp9VcJC
jqBH8UucvSLrc5/Yr0mbPUoBI9lt6iXKzBjc/fDK9goQ5Q9VrgPtt5/b6vPiMQ5CdadC20XqNpDl
lJihoQNt2VLZjeTH13TlAxTNC1UANlwqdiRogFj6n9ACvAmA+20hZdDUhmDeu+Behk/TxPC+RJCJ
kiTJvMGVClaMDnMJ8evt/ErgY71eCu1VJYdNfJSQtRlIT/VrKiQAWR2eu9GChC8anKsJDkAQ4Yao
U5+DVNTvBsBv0rgbnJAcQjiDWOct6t4U4u/6CPSsvPu83IC4KEDmXXVJmvBSYpVgLxzU2E/FbqV2
Hed4wHrUNDOBLj+8T/hfDcBHgNkWAk1AdOP9ZKf7LhGfcUKBdhIG3yMJqcX+Z+u3JiVSxiFWg70Z
Me0xHqrPneHVG8o7a19012DNAMJLKTEZpU1SEgm+HzYF8VeZ8x3yDOkAjeSnTK+X7UNrg7lW4U0n
lcZUGbXvMXO2C4x9nR+ZM8EolHISMrKR2VHsBn8WLXoM1uRCSyRky9jsSvqshILYQEOSwbvBvOQq
KhegAhbxme3UR9Q6pTa8+yw/iCQHmmbCq5GjaAWAS1tGWu4Sf61vkoaAIpcXGskRQNffaAfR5Ej4
TkgHe0Z7q/S70oXuOvZ24OY9IkAT7T7KrVsBNLwtrYhvOcBoBFPLNxHICsFewxQPMju+lO6PQmue
paKVjBkpfDzCaTnUGd5anFEZO5cLSQ+SyIwZpX9z498jW/oFFiE8TFpymjvalU/5oj8o7cNMnr6v
XU467ol1Coe4lWp0KInk+8ACptueSGI+qyyLMdFyRJg4tXrzWJLnh3gaAwOMrY28hfOSVpzycOdJ
ME9ZBhYFFEAwhFpWVjyhrCvLAgpCKQNP9eUuUl1PxmAq90SO4mgxesns/AUbIXCiXJNXLVd55R3d
inLdIl7ysYYmA0RXz3/OUvPItX+Y8YTXafLNckS6iyhv0txTDMBhTj4NjSQTNRuEx6eeZ2rXd1D4
6NAp48nNJkO0CZbGqpYjK3mb1YhYptNVfD1JTxSlViT3nlGHAy3OkFlFgB3yCjCP09MsGwrZg8M5
SjuU9/opASSBpjemnJK3SWYb4xP80vM9UcM3eMlfnZaGV2sEA250argTixxqezJ9j9bljcA4QKE8
lx7EdVN7d6onGUD5IHekM5Snvp9UjER4Rb8KBAvzJT/a2KLKixh6fIr6r7KtUX2/EyzXFsCjLThR
e95JKbYeOM7KDOOfWAUxQtXjk1GhbRgX1ZeuvJ8t50EpSMlBr7CWb1nhn2DgSflBK14tYfi5u9bb
6GulWT+qW3uHrr6zaSoeqBxVqM5Gw9MOL5IdkEgk5hmqyoKCed0ilrCyh+EiKcYLaFI3QPSfWmSW
V7DrH4rxLsqpJEOJeKhN06KQiC49Axs1vkXdXlvnwSpunceyqce3bJwhbRUdB2ajGVpvKMhfmsG/
xGU/SBh/WPx/U9HYAsv3DgO3QTP5l+CxFGX+5z+uX8f/unqd4pfyL5rGb//2S9PY0K0/dN0WSBdb
NJX2O01jQ/f/0JGTBWXqUV83BeCt/y1q7Mp/0rHg9S3X95A2PosaG39Ypg/Q0DJ8tNsN2/tPRI09
/wNoESlj3abCDUXaMYTv2B80e6H8YFOHmcZlW8c4BglAQlDAln2aTdIodwCxJJ3ZI9Ov6delFxIx
NVrlvIJR3NbIKDgvdh5h1u1c4qIyHVFnh/UiJ5Ydg7QyPXuLTNO33DDro1XhGO7jOUtBSs4WHvHD
Vs32QdG8bVeLuOQxYJSEp1ZKh5RS0KWyKPfl/bhLPCRE1MRoW0YNarZCZOoizhnIDIiJKEUROXH/
nFPreghP29kA+h/E4C8Wh5ACKfX8WBroOazUbLfY6PnlLlqHWo1AilJJwUbseF5Uc5L5HwXzcoil
YXooJzgAFe8mTo+fSg+hNQ1NkIbSZl5NYrk4ao4G4qCFb8p6NJKnNe700L6HGQmdQRm6C005Zpfl
HSl68k6DhZqOPUBYeJt1YYRcpNOdUzUV97Sd62NtV78majGJk2KLxP3PRkNN6xTGDM2X1h02s6Ml
08mFI4gzBMqEAeiEavjRwd7ReotB9ULo0IL366L+BjpwuMNYAnwI3b+rGMJ9DAl5Gh7QGN4bQYPl
lZc/9BF0oipqrumknf3s1lu9SsJPmFtJIMVChesNUtHnYbkfDOM5wNTWtWT0M9rDzkpTjUToAtpu
BKqAEzcAkvIiTHhW6tkkon7Mlg4wyVVh2k/q+YWgd3aMRLym+2SXo9gYovNSYrkE5q492yBuBTaq
KBcL7ASPvM9gHeWc/+fceZ1VjYSy52W1z3nx/H9qHYEYnVidDdtm7qvDeb9/8zMfN6ufDc2IaqWa
fduenpoFpaTzMR11cufl8/H+83VN5ZNoKha4OPJeqEne6L/mPqwDXL/sNcffle7uw6HebsGH2/Rh
cSqSEfhf223UP0ejUe0b9DQz+bnE8vtSk+LPxVTpHp2X1eamSFJq3HInteVtp/N/2vGynzsXFRwT
EZDf/eyHdefDV7NURfqwWS2e9zmfTdHVxLcgazZqF7Xhd/udfw8LLX/XpP7ledX5X8/rztd2Xpe2
5k0jkFp8u1xTuHT8BUbMFZpbWsmkQuoG4RQo7MfG1CDrfJw1PeSxtDm8SXrD2JkCd/itboTGWmhY
LKvfOP/ah0X1W0A4Ez4KeTCfjw0VXnnwOUjsg5S+Vfv87v/Uurd/VvuoE3n7hfPy+b8/rEPhx7xI
UVK6QLR3oIX8Zm/HvEBkTAzVMfYzRoFqOUa9bVl/nHVmtMIydKEQEJP/9W6vqj/kFjR52ajHAA+B
BeCVvUZixCYEo80f5JZGdQnvdgrVrmqbLjuO865qsRcIPMypcw3/g/yOnHiOV71NWiOmhTa0pt8t
cwvhlA1qPzXntBNxx3lZ/fN58fwzYwztQy1GugNZsaBajDbPcETmaziqOTVxkJxCQGQpoKL9uaFr
QaqmmH32EgCmUGDnye/WdRKjCFBMyXxNf1ULe5P+UmpiaktoTIfKHoz91KU+6tLC7o+z53k7o4iv
P+78TmrtTTytW7xdYmbRIckZOqhJPwScfRVSgkBs4Shk56YmsSkbRbmoNhgp3jlQgz7rDUZPuha1
RzUxXR1YRpGY3tbxwy+TvFVWC/KlatEGC/UaD1yvBS1s4ObijjROTk/zN9p0D+eJWheVznek6Iyt
TfbrOFGIPQ5yAl3M2OMXetGGVXdMW9Ed1VyCCApCnhUUW/TJAAg5R2PqyLP24kg5faRQOpjNLrSX
uyYg0J+TUlurZ66e7ywfchYsvDBqZa/eHUd2gtlpycKY/4dUTest0ErqxgYQjbxF6sYEtnewjcLd
B4tuH/3ex0RXzkF2+zU3Y4y8TfsyXuUIfi9rJZRnLjaUXUaAMNKlUp6JNh8CznqCW1fdHky8+yjV
LOM9NwqtP+RCyNa5WNo7GB4iF5iEuHIT6qURjj6ThqMbFEf/mOW9to09bVxPnqRzUi3xJm0Ejs6o
zlajt7MgXHdeqbarLWpSLD7jPHi96AOUEMHels/b3+2kfkQtZ+ir7Uyzu3o7zsLIECAmtalFs+49
Y8RWVetISJO5rY4gfX9NpLhrUI3WwchxGw+dC1NuVxOUiH7NtYSfDLjksvrP8z4gfdjyYffzPo3A
fxJsMPqQf0odgkqlTVXLb4KHlRzu/nb7LEIKJqWXQHL+yz5q7/+DdWqXt6Oof8EK70fohw3iUn+R
XzxfKk4mDgjZnFKKvBHqbp0v98OiutBU2zvLbSc7pPOEigct95/rQtmDBLJHMbpgZzWT4IWVXQu2
OfRm5x3VHPpV9Gvn/zlvfvvZGMTW4cNKt5V39cNh1T7/4zrBGB4XT2tH3bRcmWQ2sUdn0oUNP/Vx
Vi1D8/u108fNrSOlov7n7e9+9OOu75bfZt/99mROfHVaT3JfHvpftqtdl7gsL1rjx7tj/H7290c6
n3Q6Gw8UF5PduzNQs+dd3v2E2vJxWa189+9v29+djpXtbUi5RyQpzXeT7M9FnHa3NmAy1G7Y47z+
/A/kc4JttVCE+POfArszj6ZDFQ1SPrNqC8rMxttcORMc5gjMMlQ9qsk0ozi0yEkKTwiYppxVK9Xm
rKuIhs97qrkoi4zNnCGxmZw3i14Gy2r7u58zi7w9mmMlVSflrNr+diS1nDTLw1L5GZyUHnew87+r
uXe/eT4l9etqM4/7TsMkd2fkE5SbxnxS38r5i1CLNkBsSYlQrc2QYIJ73kvPK5xvYkYhdKfFEeN5
wuFIjYBGOdY5T7yig+ZTAPp3p9qmK/KNDlhv92uiDQvJKLUMOwIslZr1Xxv8riGsyng2ky+uLYdn
kxyYnRfziQrpETkFvO+0vj22XvSNwQ4ZhJnsodf2r3OP5TcdeVbW+wl2Ltzf+zAvm2PZD1/wNcpP
cTsbu86wKYPb/lbF1ik/U/onv7PyLZa+vwJ5FcOfQ/oFC+atHdLNaNhHn/QeLhzq74cuSq2jsOjM
ReeCHYCar+n9frTFY8a1OM50au0OPgyDMF4Yo8mzrSfQ89Ac7EHTm3PsqlIRKorN0ZrEKQVdL38c
jKPKQv3/hN2/tSDDc/TvEnZXz237/BL17SvEg7/k7HT1n79ydsL/A38vD1CcjXWYkDZX42vb/fMf
mmv94ZDFgxXtWqZtssefKTvb/IOxLBAY4QkHCyzrnLKzjT9wWPR9HQ65dCgjB/gf+JBhqvYXky0P
Spvuwxo2HGyA/sWpyrdmtHUrrTrozXhd2voGn0JprGjtNK8kL+yh+/juJv3K//5X0eefkEvu2n/+
43dHNHXdtuCXWnCVPrDgs8Iu7GWioj5uWwRGV4tXPZoCERbK92MQ9f+GR/2RsyovkAORLyUpatue
tOp6eb6Li5BzM/5XiAMS8Oe0OhjZDk8RlC/c+ala0mdRL09/f2W/ORS0ftPWcRfg6kz7r4fC48ug
9LlUBwkPSrP0pySZx9ZWAgz//kgf/cW4KI5ES2W4vAP/8tQ6ES1t5FCrCrTR3/oe+X1ypBDZp/jf
3T+Dd/7jG+IJw6ew5TuY5Rnyqt/fwArd5TLiqqy0QT/L0p+8utlUnjih5AGPudaxd/YujKZDdW+u
dwCZr62wxnapuPr7q/6QXLblVQvT9E2epiFs78P9dWFzap0/Vgff13Z6GlyJXmobTk+GNj+hsnHX
2u5rgBrw3x9WXeF7Izp1XEsIMKImRHznwx3QDKe0XKPkFdJSwMCdHMHTI413dTfdQSeBwxReJsXy
lHhYqZZa/NzYDdBgfDNiuwE26ImHRKQP/zenZVvUAlzXFshK/fXBiKbsiXCL6tDZLRiuzDkIl6N1
1ghq2+t+UHxFIYsVCTkViVntyux2TvMaD6Th3nNweqOwPYrw+e9P7LePCe4+zRPFPJqXv57X0ieY
LSD4cIAe1OA9ZyIb15MgnqnjjjZfBKwI1+y+ViZe4n9/aOOjaoB6VO+OLbe/e1k9z7cHrc+qA6X4
m1GHLtQDasUxnFixmZ4mnYKbnkyHUYjvcfxYNEH3b96W3zUCOET+efUfnsqY5hEVA85giSjxI1L4
JKbkWTneJTQJf3+9pm786932Pb4M3kskvk1TcfbfXXEZ5I6Xo3Z5KPVqB2fqJIBfj7qkpuiAqWxU
r9GqGzJoAZgLreYI877MG++Isw8dw6cVfscnj/+Zs/nkB7w7luYfp9HfVa3+VIUx8kDDNcaBd7bV
35UJPm7lZ1kH9ePkWRhUcNphelqynY9gWxXue5HnSPLyO3L/XkjbFWrXY7kvZ+uevKjEQ1L19i5h
I55qwQua4kOwcpDYWVn9dbE09QqAI++KA2RrgPfHBzUN451ti4vBhNpgRAcEVHPotJDwdL+4UnBd
zQYIXs/PYzt9imsEwEOLgHC6UL7xhQ5fOy0+de5E5hhZ83We95ZE6V3kdXiYA2vXJstTV+sHu/2R
9slz5uqn1MIQbvB34G2gD4/D1vSTnxLTIeEu8n0yfV5hlK8tyry3ltO+eLIplndGTxGFjMx2V40U
OCbzRXMxmdClGkIU703XvUI/PFiNXJcxiQMksoes6yFKowPF/VSNRyemU9SQe0ZDXltPc/5scEy7
4QaZtHijD0djnOc7I6ZYrvfPo8bFeUsPubIDtddRlHJ5D8bO79alAZcjd3ksJTbIc15C7KQBk7c/
cCjSUzYxS+3BwT2QDG7+EzuXnd9AQXLDKxMKpozY8Z2J9FMwVC/Yg67siUvVRpoehOSfhni4TvzX
yauQbvHGp2iknzAXVEF92sXKP9aRcQNnZ6SEwpkE3nI7WcgG0Qn73nDno/yX53B804H/91t/e5tK
uyLc2Z59h1tQBDW8lR/1MJ1sPXuWhygWStuQysG19Dt5vHiuv7Xwrnwte0YD6uTIO8Xg53qq0MxO
9SdMWLCp136mJYLXSf48uBRIrOmprmGDgmXzyvDWKk2sqBrjLsHSCc4T71TodDAf+ts0L/lxq4VA
R60ORHCQg+m4HAo8CnwvOtkiq2EuzU8LZ7Quom5XV7G2butEKgNCZZ7rGxEOr17M4UyLh9UIf97X
6XX5mhtb45PjomXeFeLId3Wpzt6FSr+ajOFO9rtJ3SIL8myiboQ26vMI63uc7Uu/Azk5gbvHXM1a
4d72JF/lUXbOFJGvYZc3SOjnh8Tg2cT0sXu8itD6H56sJql2bVO2F2kyPxpx0VzCzEaTNYt6JsiF
weQImmpX68HE+0H9LLSSG/U6wu77mcgPd5HoAgRwvlhmeOt2BXahLodWTYl0rxkFZOiMb6U80NwC
Px6frIh+Cl8R9HYCPKI0BFLCMgA060fP3cA4wk5LPk4/xbL8nhRrv1bN1iC7+kjSDyZeoSq019OU
CULl+QnFtHKzLkP9BSjygGyxvgA/gZZxt+5TXCLLqkZUgKava0I0etNHt0mftdo+1HH3jUBymPkG
Bl4XI4SOpqEWoMPZFz1dlj8yBJ48VL7A31p7tYPf71Gr4CNzhyegGCl8PE4L5wBuucWhDI4S0A9t
Gs26xpJPW3szMsLdZQW/1l1wobRRGmymk97E2oay9JWOktbKXzQiQf3g+MN2alwAm1Y87UZMgDEc
DeOd00zIpfTlZp7MJ9irfF2irPiheiW6fgY/yZf+RqMlC7aqOsPfApHblHWQbYKrxQmdS0hGZLcB
y25By3mlPR4rs4XcFVFht+oLt6MVbckbQIwnMapBwSR7pT3wbSGpI6R9AzAUs2uvoMTh9BMVOXk0
+x7oHhz1qfK3WZU8oh2PKFph51s/48Zlhr5NNL6rDNdDVDPnJ8WUVS+kGrzg+v5TdgekOn8iB0Ph
k1tDE9d1pELmTv9RB/p9EhVoeRi3Y+CfZjDUIF5LXDM9zGjVI5o7BIbz/ZTjPSFf/j4fsfA6WhK0
psW8UEVSPBtGOuOtQV6iBWg510jhObzW0TSUWxSQX3vAWlunFKjJ+PPFCNHd8K1iF4PxWmU4vIF6
CgBAh81j3XNHwjbeedCgOl9zN01tfBc9RZFgSSEs+mkHqA8oskgQwoGXjVVzqO1JiQOTnuAbOCZJ
CBcVuLhakNKdRIQCZXh0R04eqQdamKDbDChurPpkKTdVWW1M4AHJgtoqqkjzpjY8qu+FfxEXGMNH
kLhg1ERrPmQTZHt5VVQC+DjpG16/19rr8DKj3ZrpM8GkvQodNF1ec5OGFJXezIrWvTdVO8vhYAON
eZ1YIO3iYYvEEEwU+ezKjG9oWJB0s58QZLuZJl6XLm/wYfDNZ0zWUNPQYw3FgBoZDiDyUcZjd13j
mX+8Nm24NQVq6TaJEUyo4K3gB/niJw5Bko980axhDZXCRq0yCGylE4XwIIgvotGCtdtpa2rwsND6
KFn3r5OOJAy2tyXKPKvELu+KTjwVE59AFPT3SwHDSrbljrhedCdeO6i+rcPR+uIW6N+qJsjpEdZM
jHwbVbCUXBP0d/VStc4TcNLXbOKztTz90R1dfbMUCY6nC9m2MqYUluG5y8ks2abzpsua8GBnV9S2
Kp65ZYfoQYNO7foeGyTT2XRhgX5+FWM52fUbkSDXZ9MvbpZZlAcJyXdNgy+cgUHPt4wy0uRc9kUc
rYp7s/OG+6IGPG2CqDUX72XOx1vD9cbvSeito1QcQ9Dc3zB41d1d22njQ1Lal8NgVQeC73iTjPEX
rx30U+4n46XmAR6Js2BvlcnJrId9je7pVVhPOHKSsV93Zmhv7Cya11LTEsoPwDE0EveFttVj48mH
3ifACa7NKXuM6UqRkIXBBB9xrhs6QT3b6/VSb3mhY2w6i3jf5l4JT07TNyKu581szlu8cC+ayLpC
1+u+GAVa3d9UTG7z2sOX3Xa9Kz0qDIxoJ0RorcsiBiffOOYnuFzFxijLm1SgWOJo3qHCpBKKRrEl
c5pv49l7MuK5vMDxYVOnHSn+vP+kGwDmHRfja7MNT3Zen2q7r3e9gEwlunnYQjtCL7rufmijuCZZ
168ns9vFyD/vpyo/OfAs+SjSOx+bTid/8tBrgI/E94m0I6NXvcUCBg4WxEexzQM06HAp+Om4L91E
96H3I/nDEQXtrLxpLANVertYx1pTro1ko3uMt4bJ/mJrAN3nkJYc12MGWiGBSW11fPqC73/27cOQ
p9C8y2jvWhzQR78cUThHCnPTBQxmj14Uft7rxOW9nClRNkiFzT6yJHNcQdjtN2GT6mjml4D8hJNL
SX7nEME+G925vozgV+NX1NMjTbteQXP85gZCTApWu5o3RWdvjC51t607O4xjh69tzJe2LOOAmQAV
Q8vLNoUXI1lmkhP2Kn3julFzkKLPEh5ft2OFaTiytWOP05aGCjmVeFi2IJ42otKRKAFyjt6bvzW0
4DvgaV4nSWyj7MkOXbfvHMxbHAH1qMFsyR+yverpCqskyETmERcdNF+m0L5YGmR0QvIENGf+PiiK
O7O2zf2CmmXshdah96H40yvsYUhhnmJGVz58OuhGj1lQ57t5aL9ntRbs5hDaOy7FqN13vvQMxyMQ
CUlz2GHcxKCoi8O9jTKe14kH0F7xjuhN7IJ4uBJz++jja7CeMXMF2Sa1TPGg0E3GBkvvHbwpZIBY
MEw3egvbA14CqLsM3g1z2A+9j1sOyryebzyhfYVu98wwXWOY7MTSJ7XKnmWH+ZZdQrMkLNdpzPgn
AcG54luHvml/HhwTyjv0QCEHBam7DJBjtFOp1fTvJuMsoROZYTGJJD2NYBz5ezVsTSOLNP4s/W0+
Zx0iKgHRTDJ01a6BBDj5AuS8i16pMXGmFg9o1NB7EtNa3ZPF8h7KovxEm/S59MJrNdTtEsJMtMen
VYvnuYkxHD6o3Z2BBLr52s1cN/TdZ7/ay5EySj5PRYZKrQlrRRT6sI/1pljF2leHtoNGMFhNyIBu
Fws1P/7w+MUirQHO3cBSGGCno5Ye3GhZBOG3YFU1Yqyb1/3OZGgH5uenYlQYNVqqyFx4TXMZeVub
wHRXxfg927B1Brvn9xldwGCg2cCKNUAqMnDR1sLRG/oVjzGRwRbANsYZ8i5EHkIufew+Bm3yHYFw
dHEbDa2x9Nm0uf/j0hJxEqfhe5Eca55YJ12AMyKSvVlwc8vskztM14vr3OeeuEY7/2dlw6VPuu3g
1ddlID8xZ3ly6KfXVVzDka5aBGPre4y68u2I4mylY8EEdiHbGR6eFti9nqwBiQnXznchnt/bIIZg
ZKOfQXzp4gINGkNlQ0OP0NSSdxabNTBuakjVFbew4ldQ3RmB1TCNqjZY+wsdqgxLRed/M7sDat08
U7h46g0N+zZdNf5yopa98aoAqwjkDtRp9x52h6URrgeDaAFFtoNp6TcoFpcb4UlGtxRIAYt0H2e+
NP2Es54Pd1buj6s8Mg6hNd5Z43yKgQU6vcuNZ2RPgIZDDswB38ebpR/u0ppxT56FRyo4V6LEs9TB
2wpVnif1DHpJvMA9DptYeQ6yXS1KGVvI+FiP5s82PLM+B2pQNTFcXApRK9eC8qaiZCuDqOZq17rD
UEvoJKvBUzxjQsrLJU/CbMuNL0PbQuRXcjDFfULYQAarVbKceufRTRAM0sr5WJjmpaj5JlpnvkWw
4NJ151OWdjcmaYjZWMBW8Z9pwR7yp2X+wwkHpPcfbcxGq37Gf5F3pLCiTz4pPcsUh7L3vlUDFiSV
MV0aSLrDT4ifLRmijyFDsuCzSr+pkzdkn1PZvK9mTqIioZPCh+BnJ4rNWPKfWpqT5/X7CzLPMt5F
56/lhU9jcR2gf7MyJnSxjNvJiAUpmOkKUZ5+rTk32oBSAN7xssHoQb1n+jrVaW3cCZGK2Gp4Sbk9
Wk2g42XtJQMNBsHEesBZVlZ9r7LJdUhL1zjfNE+QPDMJL1N7Psl+GbY87svFazPwTcugfigZsvcG
1Qq39C9tmGMdTlzrLsC0og69LUMMf9sRCfMGS56VFUMn2Rs6Yszyq11kdgyGwA/cEJy1euc9q0bg
S31oO2864nr6LZ0IQGRDi1R8PPxo6uFONiXyqUZLfxCl8zxl0XNivKC2gi2rSAEUFjQz2s0M1RtT
73mzxFy2TEEMLV9POAGvdR/SPnrBjm0pyKo0wgzp1S+CniYDIjLtcnA7LdMXeZlCkzllGsWqE9eO
RzLTxdxSJS771iSaxDunSB5Nvo5akKgYbVTlMM+JNqo2YHUwNYIOQlsQWECgjeWp1pCTq7K7GmvV
ZZxwD+DzxxeT4D4qLlAT1NaK32zA/UTf75joJL2G4ssskgUOH3GHTPg4ITRIm6yGGDnrqNUuKPXs
DQaJrny11QSxbpJTq1hyKGs9xqB8jg4iE9eT5JS0NQUmChZbMU6fXJHNW5VYiB4yB11TkN7tuh55
8cAnyTRS3kJ4wBIJTrYJBk+OBHqJP7Qc8uzAhJ5ypLdVxsPysSxq+ushM3cDuRPhyNiat9LEkQH2
8x6SH9G6Sp/hM+tbVKa94GqElza3tOo+NycxuUwucWrG7yQPt3WDbXMfQC8yGPjlRv6lG4wr9T10
2A03oiGyxxxzi8TBBqPFH86Cj3Zazxw57XbhtAkd77MlzIPXLbzi6vODuGOB3ELYmFA7gLiGfv7R
IMc4lMRs84RaHYrjgQzv6e+HOvwpQhpuJ1u2/UhYBL3yohn7u2zEoaIycd4i+b+aDTtcQyZfVXJE
7ZCFVZFWKFNl2UTLUAAE67rc23iyf6TgslI50lyj141JuhUOpk1Eq0lEawBAKEUO114PFZZeXcQD
cTJeyXoxaUjJ3OXQXqK4OhCeakjjjSWZwWhfwxqGL4UBQj3H962okQS/GC0Eapo00zCyguxtlbcR
hgN4tqCNGLTXZsJv1zSvQ/LYhcgpAY0Uq8zBQLcZjGsVexaLQAPKizZZyy3q3Pyx6ebLMYHCOAc9
qLcuNzBcc5+pjjNiuA4t+9qe8p8qSwPPwNs0WBvXFXZdAv8/xHf1tRPRtSEV8tbZMVRMtxgBYvFG
aOw7KPonCcNTJKTcCHqQL1NyeWDz0iTeq5cS8jbwM0Gp4xkkE2JVBRe7sbh3ABdJOzFGRqjoU5nk
7k42JcruoPKpIUVG8dmexM9+wjXHw8q9JIsQI/yUVJ/ymS4kWcgoLeWXduluKo3QOyhTgqjMoUGl
e8MXDfF3ZDhVzIw7JSln2belgmF054rXGmsvKHYMjmRqynT4MLGmRh6rvCHLsKJYna9E22+a0N9h
FJCwCzRDu8+fpbyyN++w8+uv1LfcaiYxarXcqNGculCGXvOmcmzaZoI8MrO5Lx+61fGjtrYfQjO+
DZEWaL3qu0+BcZ/VV8asfw0chtsVRYAgRPo2RmbHiqyAlANS4DInIGxG12N9URYh6q289VN6V6e4
iGlY/m54Q/ZtMX9FmIrBnRtfL/7t6KJLUUVBd7Iy4tBOmPAsrkBukAwMGhicBXAgLu1oTxe6VxEU
NPOPwHI/a3ZR7QjP904IIMz25x7Wc/6lqlE5rJCewFhI0g1nqWCQF3AR65dKwgAj5wZblQtNr74u
oedisESsG3Qt9N+wuihSF3cokQwbHAfQcIzNq0kf+vtZzx/zdIAQ7EyHVPKdNX+3ONMdrvfa1iV9
t451rYLkVkG2LLXmqUW7ZHKOZYA+d7lYSB5aWYIBhn3CA2LTT2a/04f6GhTMuNKyodqlJgLoAjVC
SN+9g5551u4yg2FD0k83LUrilyY8jGiAto/FJ0mlIBgOYTI+NL0lLvIYOSCG24RHz/DS7E3gPToI
Mjk5tMy20r51pS9zpGFyWCoPsSc9/QwxFpVFWIqXBurHsDyLT8XogQb3HP1O1H23U6KRuUSzKkgr
VhI19FCEXICeHdUkMJjrv6L9ahx5F8SviVO6xy6ZGf7rvkaiA3GS3TBXt1mNba+aCEw8cIpGeSgM
QahJ2KyTFTeYCUDLGbStBG5uIgMDyyYiXyykCqtRh6CVoWiiUeabG1GiQthm2Uura+axz/WvRUVB
AT0KY5sjQbwqFZ9HTuI0+Oo3s781rdo5Tl70fqLWJWgVbqM6/R5jKTxn5XzB3bSPXT7aRzX3YdGK
emsfOs0xLpHDtu1+2gofJxqtSPTjeVKNIdBDcHPboQ5I4dRT3EL3Q38yqLaONvQH9PFx0Yvqsc5X
Lq2AFV+moXWPABcOg36/m6xp2upRfKnkZ9Wkl0ikppXfFQn/7XlDEnCgLCWjYWiWcVQT0v3m21wv
9a8l5hXJzlHmJnXT5muN609QuyjuVfpdmxr6XYnO9i4tSA1GgbiI0He4TM340RJNfWl3WAWNWpwf
NGzkjzylu7IL1/mkV/e6aC7ZPF0LA19UK82SCz9DE9iLi3gtPITtvKKxbh1DM2/jSK+2IkHF2/fh
KneG0+5sRgRSz8RHIrP3Ol4ouUiivUbVLFyrJSCoxpYMv4arLSaefc/phONc3S1WXt3N8OtIjZOn
UOtcwrDO78UnW7uZUr28RV6IpBisT4jKtl5mN/FmIjSUAvLRQHYf6LNNR4TMb9trgvS3nHWK6Icx
hVCTpWpvQW7uqOYGhQc7r9NFuxtC+wtaiREaaEG/GU33q6ZjXj35aX1CGjY85egUw/o8DnKi5qYh
uidxtqzaih7cbfXpGIrsZ0KhfZtSNjyqVWqip/6vxarBIcbNqgydkxynduoMJjnJoxMhH2rcpgNv
uVl2KLlk9vV863fBQLWJiTfPL3RH9kq4/83eefQ4rmRt+r/Mng1GMOgGmI1EeZNKpamq3BBZjt57
/vrvoW4D0/feRjdmPxshS5WGkhgR57znNbP/QkgOWr0XEy2vXxfT3iGSUS6rGJatdWxhFCJaIyAr
awJuP1w7NJiFIO6Y9AmekYGk/jch6Y5Xu6uTJcAFXnaNF2rEVuOF1VKf1pupFfj+L0scwxLCodpS
YYqm4xAfke8Rd8c+sUgHJlm1PabLblP4xS5KOndnqCoWRJf4ITRnvHV0ekq0ZvIaOvGGUaLc++22
tBNni5kCmTACi3KrdzG05VdZiDG2ceY8dXEbElgi5nU0jwUouKZTROQ/qoq/Pe3UwvbvFWz/YrmY
QOJaTUnIlwg2SaB2gngDFDGucz/C+W3h0D++ejz4Cjb946vILOU2cx1Ozu5ATjCGVIviInzoHxZl
xuOrx3Nm8EbM6nwAPXaXGEfg8TCaUdnhGbiSuIFtcKdAgSKaD5xhTmZkc0RP/a0Mo69pWDWo92sv
LOtpL4L2TSY2n/y4CqdJx+3OSAEehuDsR85REkiwtlq/PCPyAqSzgoOi5SFqF5uvUv/uO2oX26cm
1vdhMX64VYmSrv2SjFSMYjIw6gLI1KhDjpOkhA8m482MEVN0UR2zk4RPeg6GgdMouIf60GUNTtA3
PyuK8rZOux1K/3LzGyHnKhLkGgyDYx7CSVobYUMjw/TGsezSKxJMuVy7+Rqb2ffGcr7TmBAjgp+V
2QXfx8r/nFS9Hu3mngcm2/psMg8Zt4EWHpYXoMthl65LhyUxhoR3LcZE8URx2znozmFevLZkwwCy
rMs+2EZsyNjYs7cRUikM+5qG7Ha19QF1/Fs980vqGePdkWNu6MigCYEahZl9CUqY4GbovEo3+I45
z3ccPcC9nqPEQq8dUMHBjsWqgug77M3Os3GcK8kwTjLvtbJ6a86LM+zUynNWRF/ZhS6JHmLULhhP
IZDfya67yarEZXPspv2ctqus1tTG6H2cMCMOuBk/EGZx/ap+JnJm2FDN1ufZAgFnFPU7lv34B8qj
tM7LCwLKeBnh0gik8Wtv18QSMVNWI74WzOt8t5UQcveZXz8LvccHj/bpgejFbvB7gYJwyaah0kFY
nCxft9InhHXxWjaH99rViT3XF/sHYIjWp4E01iaNDqIzYIGYkIzGrm8JwhrDSj4jV38xKBbBDumZ
nQwPPjsnSBNcAA8NqkaoBB2wUBqln7JytNVeVe4fXNgf4/8OfhX/hruoForZn6hgrk5XAK3JZSpo
CPUXflEzz4HqGuCrJUwkn+hVSqGHG0F64siMxC6z71R6RBZXKcdZBj6xQE0uA7UOawo3jAkKoOoG
oCCAKls6g8dbGQAzKsdLjeEQSNpZSp4FFm6uY2wxZTZpLjuffhvXhqGfflsGN0EXUxPq9j4qTCwc
QHuK2BLbpvqGHejnaMbaWhsW6CDdkiA4UfLHHuKZswWN5T+TkMRC6PrbmwKHVNjKXPiPf+XlBXir
O0Ai+zoT7x10ojqhZV0uKRqdi7BP87AP3NobR3wM//Pflv/mbwsdUiBhxxCg0L7/mfDVqN7MgPrT
fblMvDOf/os/JMJ3E5hBk+a1kNPdgi0yjeLdseXBJUVx6cIYi959NyB2Fe8G6ghGyi2m1O5hVEA+
//kqF+39X98hodsm2nvdNQyGhn++yrwmdFJZCbeNw1WGLQ2i0zTDim2YZnJa4LVckFsKLX+FQ+Xn
QhmrhuT3QuaIIj7FDH0EjAxnW9ARwzX4NJZezklhf9pF/okj2SdO7L+5J7ZKUpQFMRT1JqK4vT0o
iIG+9O0LHNhW6lp9jScyvsaApvDB06BNwMawsDw7JcSup5GXSVruYg7cYB5PxFryx4yQ+OKeUdxY
p5cRreYw4Q2Zmf2dxPFf2E4/fXOt9L40bOA8n1Y93NO6WaxTvsgFZIys6mDm1LdkfMyMHmtjeknH
cP+f32th/I0cS86WKST2JDZxLn8jrJZjVGgO0AemmglORbrawFGl+134JvWyk6lmYUVl5QGMpl+R
X4ADCEZyV9GrrTWiD/UdEGXHJiFeS8uGMIRo2De9tkuXk3sawHPmLLUxDwvAT2q3vyufAXApivOM
wn3b6/PvbNZ6Njci76xqwn50+UxCEAsjCNdZ+Bk0GkQ4AV6Nlc7nMlDMI0CyeGDvJ+B3pcNRWRkZ
VZcEEDViuS9t0DdghgJjo7XFEbqJ29sQMphKBFnKWZF+tWc6Ymban5nEixXXonU5sfPUvo1BsU1V
uPx/mPLwmLd22q80HsotmIMmWhz08vYHjjzLlCHLJJUCjjX4n4Z6/tlJxpGZoe8IRGXkRXpNHvRI
MQx7GY1ERFTk+huFHngViI8CmktkfdYAueAw8KpNt70/sPZSK67KTg5hqf0qUNOAXQbCK3zzm+gp
93w1MxhJaLB0eGVN0Kxrxr2rvBl2WiYtYlarcsu4JMZHvTyUn9KIJ6QkEEqT1Hw3+U8mBMegGL6r
ISS0Nt/6qrsYpX0oF5IAeebcAq61JyjnI0DJ+rjU6hAU4S9tGO/ElfRPk5XiGo4cJeq78d3wTcga
mOQkQ1sfcfB5+y+36785UQSO5UJHCWC6aFH+vDUEHRwTpTXJ3lhe8nIa2DxHDef+1NpTbsc0rdgz
wciJCLhYhnfLwKxYmHRqoVFVbfpf+Lt/Z3y7Bs7Y0mQdkT4mF7uQfyXRtpM1QFYQ0T4lorzM4hvl
82GBvtMBw7l6OvgL46wY+veFeoUR4qevV18Mx/wv782/2dwNF761RCKhoET+lXreRWh2yQGOEM2M
JcwbVhVmfHFTrmG2tGuY4j9qWrV+Nn9YNfOXAMp5s+Ab1sIfg0+xbhAZYznvvOpd9CpVOG1Awnwi
Acf/wsR1/0aTd5XOngND3hXCUH/l4VJgK8bgQ7gfk9j3sM4mLCjy9L6JMeuRyzCbtn5O8c02+diI
HDmF0h+Otq7qjeQHAajPUxINmy5yMrRnhGvIBY2KUH86eJ944KwGKWQQ84rOfcdRD8KDPmS0kTlJ
0mXvNochGd8yxL/YwMKKlRlSaz9RnquZ7rtLLyT1u6xftCRFnrlg4oEWcfrU814mhgfS5276AWAt
/VKabbJPq5zc6y4KtyyLdQuz8s3K5NbK3KsVTvPF7WcsDphbaNh7BKq0jnHNsjFIhsAGSpC142pf
6rJJcdHuAVdd/SvStoutGfsFc3xQRXMwNcfVXkMGuDpnRCjDW2+xIeMW8kI+H7umkU1kXWsHVzdv
pFf9NgvkUpax9+O03hMOCqBdjPG2smpcQebqXLlleU8npPdWwm6VTe24r6PoVztExR/Vx/+XRv03
aZSAyPAv+9zfvIwu0Q92/c/8T6qoP37on6ooR/5DCenaQrmW6UjdoJL+pyzK1f+hdJaRSWwyzbWy
oLz/08lIOf8QjkuIruUalg5Uw1U0+PqF/+d/IYvCcEg37EUUw/Zlm/8vsijMiv5cssHfp91QBsaV
Dt6I+iPM81949RVe2S3gqThpvnhp66q4+HMPEmuYeAK730cx1kcSyEJKplbfFHJJgaym8OTOTCqW
f3WicI5Z6j5Paa2eszD7WhXzcHr8y8QiHypBmG2JGsXwSP9FVNtzoWnqHAJurWdRpgQr+REKT2vT
MQ4+BYllrhiZQRBamOuTmYm9UeXVfRz7b2WaWAQn9PeGyJwnSffw5seMmbRRRyRqO7Dgh+yJ9/oG
Q2y857YFqxNzJqYZeg3rsMv8U4sswoSx/qQkk0Zf3wHMBM/CfEg3cozMzAYSIG4QnyQo7TOW9NYI
e53TUeQvuKOGDGAcQjQWx3xYPcy9bEM9z2y8GEhat96X2ksWm1Sujf48ApScIlPjoqsfVhEML3am
ht1MKKkXZwxCKjl9BLoOZ6hjj7Jjs1+pzKqpbkmpkqGG1XFjEdCs9y9ZUO7hN7hnpyNjKg2T7OD3
2Mry8THnMujNnalvPeE3mPSKODwDxzwtTqN13k4H0Wr9laTcbUla9a9JdKQFDI374swkK0kSDnss
LFdNEutPhfQt72HLHvXw5YOo6c9Wa71YuKXvJInaFPAif8oLhFgEm52xaGCDipwzkoRjvngEdybo
fMG3X8lH6rWgvjF4J5RJQ2URk8Yhyftc8+oYUgTWzZr5WEIzeHYGPblkNgnAPubv5oCbpiXbKzTu
caPhEeVpyGmfodruejOOL2GrfaTTHG/a1q1O/uQw96veg6wtTqLHoADQ9D5U7rA2bRzGpz5xTiOe
0pD66I96J2j2jhSbxTlvTdiquDXuOKwhcsEly7G1mQzu7XL4L631X6sOjLtYZw5bAnMH06Tw+HPV
gRoXonM916fBoqokXtDi4O7PRksWJsa3l0bvwoNpRC9tGIgDCUrfFOYLXqhi+AsB1I5/2bD+Tasv
hVz+4r/0tVyR0sXS1CKNtFx2gj9fkQaUU+I8EZzcIBwOaZIRkc7IZp2WA6Vipg46UAZrsknWTmdh
SaZrz35pnuperCrXqL+QY2Ct/Ups2jRzbsQ5Ax1mfvAxqOFs0cJjXzh8s/ncyN6Ig1f3B/Da5Ck8
/E89maNrnNZw7SQWfEeCsr+JG3PVMStd9y0/URThhVm6VxXYlLcdPxhYZe8FLiwTwlUGojLMbqVs
GsfW7OYne4ovfZft8SayD1UPTTEvn0SqLILV4EboosUrtw7Gq9IPreFn31FeYyjva/bO0shrUnP8
GnTteRKhfbJ921k7eg+4nAjjoIR1STQRXKhzk7VcbHe7MmwvWQ2DddI+Bhrtu1Mbm8WaMJGxOhc4
NltSU7e59nehL8I1iKCzdd3ea+NSvuprYiRQNGDNeBDBcB9LGe/pdkJa21QdVDgehGYTjTP8znyj
3YHBvonaYnFHhI9UhtZ7jRtep0X409l6cWJmdcaLGx5f9i3LWuxFhtzcqNRtPUbGny79+KpgurxL
uu6LbYGMYvSI3G+ovDJz0wMRKcHKLpkghG1IcHszb6Y5O6kGLZETwEGsE6N/zu1uQwV64JKKPcbp
9YYBMfNjfGHMahjP40xMEcE/EHW6qtvHtlhJ0f8kB6RYRzHMC0JI10IEaiMze1rrmk1CcVycKC33
jt00CGQcr+lNsoCWSS1zi29UpPqOHGV08IFl7RQTYK9tZw1TBxKHSsaIkNpYI7Wp7Wcd1k/jT18I
PkXxMsXbtlfoF2ndClixbsYgQ/qwIKCmuXD5Wwb3tBlKnZgLvPKanmbbf1Fg45tYwXMkfuaazkg4
UrJtro/0jcXwFBNCnZq9BWl0VbSVPrRPId/7aoKkw+ogj8m3t3aNBSATiLUs3PYU6vq+cAz3bPo2
tIA42cYDxAwnzWxMql3kYmb0VAtXW7XOW8VA4pC6U0xp7H+aLo65mI4QxSHCHd2whaP8i9bRYqf4
2FzU4huaucmdJKjQgiiZu4W7c8e+RGBRC2xtnR7H3WpTlJjhYnJwd/CItzVOAL8hxWUCuc/VmB80
xeB6LM0XYxTqCfFkKWbj0BiouypZEkjO60wi/5X24B1L12ylGfkO+DXaVHFRnCdks0QSYjM83lIF
vWVK8msJT9Dzpe5u/Dx6xz4VxZlVshyQD3pxTIKDHQJXNBPCqBIpTrGIOsIm61ZaH+W7RfIzkQ2x
bh1M9LOcsCPS27xqrM0XUlXrPWwflEfpMzVJs8mFTjsQVQxHp9HFAaF4C/rpuyq7eq+M4BaDya5a
qDq7hbozMnHbVSr9AJXvudfYeaq5/gh10tn6UFug6vq9z923Bnf6lShnxBc5SUXD8j4UtXnSIUni
yU8EcjrLnem/2t1X4JJ4bYpbq2suJdAIGaELWpgv0GUwL94QT7+H3BKdixBxVphq5o4Ehx/kG6mr
8SObZUHNkHkdXqXKFL+HKONehL9hNuHPCL7Ixl0WY+77t9Cq9yKPI2x1lhiXKFw/9rgyIQShJgMM
dNk4l2PfnqaWXneE7p8JPIrVUH8UwxDvtYwkEhQLtd5+lFlRebWjIMNVubMiv3WXTGCs7oSTfrys
XKkmxhvWvCkHNGj+kDM1v5uQDLad3uCSPJrXdsjt7WNFYheGXX9YXG27xnCNgqoG6973sJaI5iuf
ySlfY+dUn8sJe/iKxEuY5YEFF7H9hbl/c826bivsTtv7ZL75tXBukPXcm+NMMASDgbyKAXfq3ujO
U+dVXBtG7kuvWDGhmPqC0BAjuVuTdlLl1JzSgBK2iMJD65bT2oY9tsRvQMK03Fc/Nax9DhkCBqR9
BoCAGyMJDdRiLw9yeSHqjBnTHDKXCTUGZE58yBzUd3kymNups38PA+svJGHNU06kn/rc+IXrerxP
YFZslMA833IDe2sOfAdViY/JrZkf08DBX6sLfiZukj9XCXi5XxTfdF/Fx9rongmMBh5hM7nWqSlP
ETE90FNacaZ7OKSE2R1aHY5rA0BG3A0oFxzCIr+iTokPDYMHI0uPTSr9zaCm4tQqBFnMvD61uSOQ
yEL40s12cLMD9zLByTjoqdWcl2EOAHPLYfSUh+PkhUTiepOOEKjClnM1wy5d59mElEiU10EPqwsu
D4pgkeGza4nFgDLebPqWlF9yoKCzOu3ZYk/bOv0Qo5dKiDbriS1pYJJ4mRNyQCgsfpGX8No0FqPS
KvNg1zWRPDG4YI7V8FmLh2etiGzv8a8h0Zo1mQLRjqOGiThH7Esqw71JRPO+MlFC5Fh+9lkwrrjH
EgAK9nIRjAfiSf1nADdT13eG4/hfiMIm/LmHEN+O+pOuQ8KbY8hQs+kgjmVm3CMXwKeStqRvkFrk
gXqb6o+SmdCmWDbYaNlqu4C8JWvGt8VlKR1EN301sjk8S8fvkcwIUrwlxMO4STy4IhzxNdqTMLy3
rfMrSTm3E6mJ1wZeCM5jwzmlpKVuqX+KmOBAxxbX0hCvXE68z5Po1xjoLfiBeTCSkE9wtLIdsdJv
TSkg/al2waL9djdU0KP75WOP4OZc4UC+J0NXemxFOgAM/HD32lbaYdFrKiP5HemIacJw2uncq6Cf
TM7CEDZnwmEwix/M2eHrO9UOgBxvWoMkisnjQkcYKLy5U4xUzc61O0cXDGMBd1O/6Wy7ezWDjWCw
s5BTUvtAbPk3O63qUxVZz3NY5feyJiyTQZ7aFFlXUXeWdGHueI902WwEaMvVSJkYJJqFWCCot8wU
jTfERPinkfvsFu0NBQ0UJiuOtuFCMHk8dLn+s4hjvl0LacDqYDqFrRckfXaKO0w8J37DWs5M81oC
p4lp8xdeQ+/uR3RJmBwC2bSWWZz/aCDryJ7vsKOiyET1hLf2oYzmDHogOuSIatBjttsAMhlqIdGP
+3D2kRs4Mtj3fvuU1jACy6FtPQBvDM9LInCyyWr3AOy/fN9y18RdDnwrrCkrCNUB8wAGEOSculFX
fnvclRlig1s/hOdEN5/csipvYbXQS0ez3Epz/B7SIZFWXRdbnMAkbBgq71JNJRP/6ouku1ui1Zj1
NibeilEh1n1uqU+ujMtrsbYPqOlJEk2yXdxP8EbTKdzOBtDdsvUTXYLgoFsGODJBaz5YtKGlF46D
z7llFKciN2bPzst254fFcqfPe1fLvvu621zhO3a2xQ7mHCY9qTZGQmnOiOWOgW0MTSI9BZr7Y+yk
flR19Aty5ndaXMVQtbL3eHQLBBzOJi6ZlI51TJw6Qoyti/3/xzCTIEes+zogSIRDjqXM89aublF0
WH4n4AHC76lMML9AHoy+F+e+k9/FRJUTKHdtTNjvdyWqRwY7M9MJNDN2hAi7DxUqBp3aynTIeynI
SCNxR0IhIbvGV3i1qwEVZtP0/tn8WEJZrkMu7qDbR42QAtJDMBvVMQxJzaJ4N4toXPu5jkK5tg3k
hKgK0o3xXJBEsp/IJd0V0DRggjAV1/DfUDX01qwC5qf84Kwwjj/w4NevaR+QUOlWlpdb7O2ymw8R
cS5oGYJvVeYQQNrKl9aZoPpUS/zJYJ8N3qwNDb5ELh8QJLbQqewgZhqv1G8+lehYlYnwsiVFIKgP
ahbDtuiY+MoGC2EzzJ67Kn7H4spayx4KeWwtq8C1oBEKNgA3q777xBmfzQ4JQaPsk0BkfW33PZlE
l3Qgk4i8MAPfHa05MyG4FJ2fnLiwT3+c7WfTlxlqwGWmKU39olNzb5OK2jpQt7YguS1q8JcyK5a3
kUXqnSr3JZ1IvpD1YczbKzVAcnbMAXFp8zQJI4SymEw3HSBH2KSqoXUx1mEOLYZ7k/4/vZhZXZ4G
k+jVzB1PZqXMC57LzR/VXC59WGVxcEl9W9+aFp0DCrZ21VK7bzId81N7atyzjnRtiB1xejzMuDDD
Rn/yQ/S/dSxhLbfF2rELfW/lNLWxHH4mkpWE8hpPBGorktS1+5B3xWlgcrhrFtgtKhfgC6d8agXA
G7cGGKfgOaCk6E91oZy172CzpyGfPUVjHJ0eX1Ui8/yeUExXtdYinSV93SmqMxWaszeEeIoiPb6D
T+ZPTMzo0NgI1kGMdkDyHJqF7tPw4+TGWkluIxQLz+hoHkuZbG3YKE8V1KyzL1viWHoxUotqYXqi
1E9OObxHUuBiIjD12T/WmAKRNd82DiV6/IMAO9zAtTy7A4CKvZg6sZGtFjBOWUcVDGGV+9/8rkVS
jOk5HanleqqLHQKgaCN6uxrXqpba65DkX6h0OwhOE6z0DLYst+Q6dQt/g+vA9CSyuV6UUBFEJbLU
E7CHgCSQu1YUE6LKxFjrxLxBTBYnJ5TZ07CAXtpoXPuR5IAut4Jd1AXRawBL5IiyFn5ppIev7NLz
eSqCnxg2RfaLXtn2S1gx58MuDpbfZNbr2m7ljmM8fi6mZB1Joz/pBZ58smZvnGJvYeB9QGYNOcxM
UgysvthBBZS3zvFfejp2CHwuYfBI9ODAF9qBCKnD40UT8bUtAhiAUy0vSLfE5XGvtEIc6IYRhsvy
ViIdXj1AyJKYl9MMlOEpX/70rT5aUSenxNr3T7O/mfR8uNF9rYI5aY4iHutVRG489bKNGyYUejtr
iC+p3ma7ns81aMCl1qy7jyUD8VVipQpNJ4rBVefq0ra/4jkkz3hgW8I8ENm2Jjl46yze1ZRenhlF
9qkw/RrriEOHf+wFQweC3LLkbMsY8ZxDDtfYjWR/OlBqyoCXJKJxJEuHT6pxmldEy8wxxqTdN/V8
hTqIzDn1hwsjMX+tZBVdtQaRWQoL/GLocenp+A54eGRkahVB6517/54xWzonStX7lA2d0xaPg3AW
v/LMLU/NkBIbH9Empb3Qdj7RVXnsZqd0xFBTySlcDUyRT48HVch2Nw/Di9lL+9Qvebd9Nnb7RwHi
aPVxDurMa5oR9qUg5WmexYFxb7Bucj31FgX8jirFyGLhwYH5Vbr5fbSr05BruCtGxWdgMM2LwMY3
khNq67YOIXfBvgH0wK7ecA6aCfaDkY/N3d1HW2WYFQOhKwK0BrOJ6q0uMT8Sg/uWZxcJ6xceWBxc
s1yIi6kh1Bw1e8+RIaH1s4NWSePcyKWMqXed585Gmu3inHJ2Z/KtnMg4VXX5VIdmcRqr5qtRkgTj
uMPlMU5+KE7JvTsqs3j1M4LslkayaPCCBFb/2joAOk1Dc6tlBczINoeHyMtvFoNw7Eo/o2b+VaAe
3LrNF42MkhkbqoNhRBc/0KvthFqE6DbsqOPYmndzQXbflHbhfi6OD7Hsw1zCwKi41HTjXGj9c5uH
0cUM8q9hpA1Unu6nubR4WbomrEq8jnmP3CnKmCjEm9ryPWIscR4+NeYAphDTq6tKgjf53LTZkiSo
gLM7RjVbNhq45GzjuFq1CKkjxve2KTFOdCq5deDFeyTHbToq5bcYYh80ynBlFYZOJjsU2qbMGeeX
Bck4y+dP6TYhUSLx3FLlF61v8x1+MbRCaR9vIaxTNxvvEEvapylLrz0o6Nm1Hbr7QJ7nlPEC8TBq
U6aNcZlyXKG7Qe1IvVY0FQCZdWKCmaDShYSADI2z8onZ75BgycT7SGRvrY+3Jmeha3WJGsBqPeJ/
fg/Sqi4NO1PTOcVWgHSiYoC5F+qDecwwzlFOFu/BkshsHdgI685mqzScVVfntaeZOVoQh2io3geo
LCPj1RpoZ8bSzr1YI8ov6OxqjSUAqptwR5swII2HzGYmcb2PJi5uMdPW3f7Y+DnvQgCKSaUTHTeG
0IPD0BtfnUSfr7Wy7nmW1OB5wbsZEoaVkmSFcRPoXguRGg8j/2eC/IB+mDNLz+o9LsTIN81qXPk5
MNcKsJ3Autjm3LWAlxyQ4d92LqqzlgbaS8dwxyKO/A8wpfOrr4w97uWY9Ju5T/s9zLUVLgZolKw8
PmbvKB3VgRjDYWXUlFbKKn4adXScJrTSnUF3kWvkrZpVS7RiiH8b5NcFBYUuGvjQ0gpxmyqXsKbM
ofyPFNzcZl7ZFrCNpcB3wN87nCrCxuvKId9o1kcyQKJuCvYd2NH5cz9U26A0j1Reapv6cb/R+2xA
bw4UFAuVb+CnQ4X7DNt++HBb87Vg55hzBlGxfzHwD8AvJvBQTSCyTSqXNlOU3xw5IC5082GTYzfl
9T0xn5F8bUvhHgLVRqexg7HhD7N15D79OgJnRaCgD+Te4L62VVVdjTa6NxaNtjvjmNjS5rqFJFIg
8t134sevdTLTO/j4CPT1oJ26gkSoByLRGezhdky15cTQBGU6IKZn/kVQUBw11t7WsdB3kFqdnRlX
GTTZ0b5Xhn/E0+vssH2BcVnhC/QaMlUrA6G7TxyoZXThSzMRAzcMLgnNoiRwfXmAHHyBit8ikKRo
CeX4bBeNtnVT2OaSW4eAMRTkjt+iJRZNzHU71SnG0mLBBJB8uVZyMPmn5srs7C4PuaW9W0Vhr9o6
DNYCj5ZrUbnbLmSrblvY5YIk9Mb4jaefsc/t/gNTFQc0Q9E9Vfa8GVo5rdImsE/ApDd/UPlxTMrq
3MAD0qcyOM6x9aFrQbUrijIGPRj952aIvnD+fy+q1n0hQQmKMfpHT1FR7pNZNZgyjekrLAESz+Oe
7N98gY9cuSuZm5IUzoXWdm98Cef2R9LQfFMViaOMrcBTaJl3Y9INZN3nq8zpnFXWioZz3Mo2qp4q
Lx6L7HXWs2MlnezQauj52rFj/uszYiXz0XyjBNr36Gg2Q9+TAZfq/iXuavAZGR35zca6c535tXEo
+mOXsQEasT3sJufWxtlHXQ7b0NHla6V+No4OVy+w9dscV2d3iNJtJaMMooZRrNUACmbM7Ztl5osV
dgnYIQbjJGTxpjvczq4xM9HsSGkJxvlrSmoYcTtfDXw5OFKHknFtRtzhMCKmnihQ3D7bZQwDjzrE
mxhc05C4eRQt40imtOfZVbfA4q1OU338AuX0t5/MtIOgbmenH7c6W+nXvJT3IAa7SfIy3BARZK35
iLRdVEbNjaxJShTzzOoQlziCeOz7LdFjOVXtHJGhlS7OLXno3MfAJeKuJzwGejbpyyPE1jgOv2rt
hIIW5qEn0hQeZYMjf5/aNWAcu6TbUmFaOSlxo1+V30p4lDjdzYP3+F/OTOaiGCzHKj9bWkHaGsPH
dTnTTyhilh1jeuoymrS4K3aVOd2wn+kPsMblpYctGVvTcGMdRjuWOtZXKBAwIe3e/PCz0iZISsJX
EAoBTeiJoNuDsF6UOYFTu9TyXR6irMIz4ItZ/JzCIGbWVgCC+2pgj6jCU9CFFWd/Np5GMuxwb3Ce
ad8AYRkBzoTEbKxsVpfcarFD8mPI6rHGarR12xtrcoqhJTGygTgUzTEFSVU3T0OWGWdd/JYuHkjL
WDuJqfDdpHv126h+cYYv8G1vFmp54nrsmdRm50eftqDf0eys4C61LyNyzhNgzk2b5p9Dl7f3wNgA
4LueqSoI4Itjcy/i36iULK+ujM9c6q9WYLkwIt1k640KwuPkaqS0BlOwbkfjCWegbQvddRfF5IqY
3YuSBJrRfGzQe0Pr5za3LO2nHzTKCzWRMBKmlahMenKtubT0tryXzVZoe4h29nFsWD6hLk70NxFv
G3KRAh2bg1P2Dv+h2u+fySBpoQDgcTD12U+hi4DZw3oZpVhiHoiZcEZPZPpHq1GaM3x31mM8seij
nvGBlmZg4h20QBi5afmhlZFkyVC6qGQdl6a7sobqrGeYlIah5V4eXwWBdk4IZjvgoNDpHsbw/R5+
x9chcBBygBKYxpJ2WYUBo30eHl89HrS50Y+91Pb5WAfXIM+gmbXhz8ow0NE2aRVeS384NEU/QVBZ
niMsJLwODbmbreKcYNoKj9CyBAoUu8RnkQrs+niA0xZsO/g4fzznz7hd1y0TEluN8VUPnPhK6T8f
giC7IYaPr//3+cdXQsf0Zu5r8lDtLc5PwCld6WC6bRVn5Tp0aEX1i4OcLbayCZ2h7F23Wq55cT/q
W36/vQ76DmI0gLBX4QcMxpLoR+SiH3LCZwi/rmqtwy3vtQTXdicvPDlX9UYsHoE6sTYbfIrRcsGl
e0mAJs99VP4PZWe24zayNtsnIkAymRxuJVJzSarBZbtuCLttc56SM5/+X6wGDrrLG20cNGDY3Xtb
KolMZn4RscI3dO/JtpeILtkkPZisCGHHvI9Z/L3gk91qLIKtm1+TkgmZCO23kZMXlR/JJyCav8ox
eRUY+Tj5U+vBaJISaA7PDaOcbhbYlhPG78o6GxPSSiE6omLdyakK5OnxR1l+te3hm4H410fKOIzN
3jRIX+bO59yQyGpxu1ORffFmhsWc7di12b3axGX01KKjZpLG4shr0u3C5GxDNW/reDj+SAHMmkdi
WMbbKtO/gbmiMPytN7476EWcpKxTNU5OUDY6qs0QAV5LMxoKaeu2BhBLZZ9DQE1lgc/ENDbTcLCs
arpZityIZX9djPw0Oy6xPqPAUuE6j7mdI/HW6iqXYcexFScmlBZma1ZYIEd72jEM63gN/7VBLPvH
kJH4FnM7Edm8v2qHCWf3ZyFrB98K+4OUTSN5MeZ4XX5xYv5CPAxfS1In+ly2LLtNwENjy+hYQrDh
79Tz9VTYHjJtpvSg+p4PEsiXhBcyLNS3a6EN6SjgfUhfGNm0cWbYNN+zyStIOsTrRppie4rvjO3o
ZYxtdqhW7IcLOjTNvuXou/4USvxYxhB2grXgepfPHsz6ZEl+TAbBtvW+UHq8BY1DqUvt/LVAFSVO
keX72MXaXoNtLMJHtOMG1zO943o2NTtbhWdTgO7rIy+gQ2zeYr+ZyZPLFxeZyHM6RjwEUilLlT+9
DNSog2raRutATxBn6TGNgp87FJGYfRGWexsCy3Ye2yrQ++7E//p5HIhuwdY9m+nsbdqyVZy7rOeY
mPHGsOliqtOBEShIpUmqz2aV7cHDJ1ueHT+lox/Ytu/MTAdn2GVHVniG8fEO0yzfQGkAhFsaTKKy
2RWL3LmYVvdCcx49Z0RRiEhZDaA/oyGqA86ZBBrFvVdMH62w9AXEy0CXHcar5KezQmFaqFOIlWA+
p9TvvTbyu1AnxO6ovSnLG+nIrbAnG5W+cHddpr8hSn7lc03qm5g0LnCsz9sKAlqgdwj0VL+gWvOM
qRij1C0N1hFZmUrj+wmxRAR0/iENZO0x7toDZ84SlU0iwtQM7bPBhJQ3Qp4iEDPO6b0FLcrzTxrb
mp5rnwkaDxxz5daKVj3bJtvmdtiVqQWAJ6nQDa3WL1vYi0uBMQnQpxojhUBPn2098aiInOYC3gp0
AOQ6Uth0BxOOaGzDx1NHZU3bB6lbb0FIP1K3Ym1DKA5A/clvJMg6c69ZLIQlWlnJfMszxBU5lCif
sZCkwY29GT39e5dTKmY0bO0zlSMIk0XT6h8YfgXFRgztF3jxtHl+qjzzkBfMUhQgSh/B/ZkcUrkB
l1NZfxVRjroyf8PZ9C1jRds4sok2MYYakAr2bgz1t2Zm5MMEY9NM4hV+WbxxXoreIPaAoR5+08Fx
uoeqQKoNbQZxoGEJK1W+XPeb1ii7Y2IPJEnZxOvumO2H+k1hedmOHaSlZmmf5zGhdbvESVkBa5QJ
X6qt2zurzY4c7D6nafbdiAFJSBbjUs2Bl4zxXne9l3k6NyL8arIS+TBNJjAt1pPOuD52GS5bLiff
JPtCuiSGYWX+VVfR60ppTD0iV2k2sVGvlrfCK346Q1vv6wqYrXuMavW1sPvIB/mE1LBcKgWshuEQ
wwg1+X3Ryd2gDXejBaqSamEC1kX/XoRp5+cUknP4qKD12T9wB7xF1TAe7c79NSzeTzgHRtDk2m5U
rv6HSNG79/3f5jTHEfzzHnsSJIv+bU5rqkJQCluHJ/LYPuC7z7VdE4MosV7FI62tJqwNxhImTdB9
GNC/OaITPmQc9H1iwklgAYnALGnH+4jd0X9754wPjH+TqgNHSny9NiZfKkk/QLCtcImdGC3hREZN
HNU6/rK9pNs5sRUwomeen3sPnuiTdaIF48GNHaort4WNMKsZ7MvGJeSIUhgXKoH1vTk//eENrjm9
j5+e7fD2SBewFOofrH0DqL6+9aLwZHHMiwjVsJsoMbovCYBO3jhAm3ECNIbi+I4qzW3Kv0V1/e+3
8ZvHmI/J0XXioZiNQZN/+A4NooRahPXwhJsGkWLJgEvaflXIt8pm05mvX2YNAzOs8vwP9sb1r/73
B0AUzeWbcYVO68pHpn0TeU6NOxjSwipJt8iFaZK4gRzJ8Cz56GImxI7fOrDT/vtnNtfv/sMrG5L1
kytXty35MQtnuFVaUboskaCS5obt69SNGkVarXHoomQ/j8BTjHZ6KRf3F6xc5bvWnTA/u72C+OAa
3SumPPNn4gcXVU7g9Zf+nKdqeJCy+lbYbOLxOvzJnvoxVcYlzSfl6q5jCotL5qM9dS4Y+XjsjOHJ
KuYr2kKpGw6CCtHBz4Q13IWxRSlQBwx6FqSObWguOVxYJPSwGeYdrsR0NKsLdMezo0EgVX07H4hJ
PdZd3Z17QAa9wr/nCG2PboyJfPlRjC484DZFcECa2BQYLi4E2PHKOfaWUXSKeyI190jTD2y8jZf/
/qZ+vzpdaXMgc3XHMREZP4QWq9JqdD5p+9QzN9603MAbXVDRO/RfWsFOMFEMgA0n/azsTN/992v/
br3ltR1DepxJJM16H+6MPDRH3O+tfTJgL5XL1O4waZJGcULfWcem//1qvy9XrnQ8w5XSJm70WwbL
7oTZ4Ja0abzTfo5V/UmRuHqf7mdGASsr/Pnfr2euy8uHewBqqNDJRHFZMRPgv/8jXJA1RcPko5Kn
LAydINFSkLVqb7RWuan6ddixSgRJxdg/0p7qWpXYvARP28plCLjKow0E6aOI6qd302hRe+m2FJyq
RqJHlaQ9nAVr6SJ5i9rmxB7a+8PyYf6+gLq2ZPniA7MEv/vwBQFDC+cxt+kBTDUHYjzj+7RVd6N3
o9PkeNPBMLQvAiHM9ni7GKr6jVdMzNhWO+Lo4hCpwfiEfbLJrdlDzrAfwG6/mkkdvSzlp1A2y/6/
P/T/cTl7JsUhBh87z/uPn7lnwopYammeGDUw4JeoHdKlth4H4NEIK8Mv144KRuFRoZ//+6WN/7Hm
cSU7tmAATVfHx+ehw/CW1y7M0zuytCmXeWO4OHcGaBeGQM0P1TA/GJ1bk3vv0LpWT62a9GmDx2/4
w9X+Ma+9LmUEZCyX7iBJ6FCs7/YfV9+gJ6ADPds45TYFHe/uoWX1/Ny5/uL9Un/iVM4Nx/5Qc7Tq
D3f2exDu39e+R0pHYqhzEGx+X1ZWUqZexvqp1vWvzARrnCNi/iLdfSHypyVBghaSPvAiXCUcPQU5
nK+J/9h+cxJIHdR7fVeGc1j6St4GcWJyDydE1T7lxkA+oC7tEoTL22QZd9Dxyb4OrVPk9cYZnslw
kpIsvTno+06WNj2XSG41ntprlESBYM6yITAidwW8Nzy3Nvz0Kvf81CqeBtEd+sYrz4gSa45UziaU
Olawg0W0DS4dyV47BhuXt2zTPWXwLDPKN5qun8A2tzuICNZxNMJDBAuBC8VPnGi6RKlp78c1YBrV
GnSnYX6b6IrUwPiOWpE9qRUzyqb20g7jgi7mIXa2nKjSXl9ABgzupXTy5y7K7n1Ld9wQl8YfLpf/
8cAmI82Rld4dkwPE+2L2j8ulhIOWzFooT9FouWc62PY4Db6nces+Dp1+diNsGNmMZwCeO1l22a2g
9Zd+CuVRXxTiMiPYqMFXbPb5HsotcwK8jIgltTr2jfwE0gJOR7+Yf3jj8vc7npIsVlnirJ4r3I+R
zCgfsK2wBzy920QlHpNFm3/1USS/F4V6c7WZPl/pPGTLEhJ9ytGky/7eeRZoqprHKRYaQJkIeTgf
LiHwZ6bPAvegmuCTa+KYRQQv7fQ1Qq0KBlS+PWFnIkc1WkOLrGV4X0QK5WhjaIUFmQwl38amfjKm
+v6+s+o491+KO4kpFkZvMoPcTJghoy2DqRaPk4YWkqu/FPnRsz/ldEkAe+0PDRM8Nc4g295cQZei
LBLh48Pi52N3L/iEb0U4QXgmDXaoOnxe0hy//mFJ+5B3ZREBtiBJx7GgchO/Z3f/cVXoTRsvg8sj
LHcPHsOea+t0TYCdjXyRt6bdaX5nEIckmFUWxcmNY2ynGFNE5tESo7I/rO7Gb49UOr7W9ZUIEWub
9fH9NEmLcKnmBRy6HI9Oi6XCcYKp0tU1sZgkdI9ZV1Zbp8b3CGZqFy841UsH4Q06c3vpEyP+w073
91Wft0SqSZDs9nhaftxAuYuJJ5vh4cmME4HNFJYh84qQ2gKICgbjGRN7nWPr8wPz/vlo52Ts9cE8
A9oQf2glMn7b76/vBa+xoYt18yo/rPkF6RwAvvp8kpGxsnhkeWy7Zp8gAwKo4UsLTRPrK7qn39ma
4Ts9700b61uU5ZDMmuKOrh/y/+ktv+G0y2EySc/LtLz94br6/elks6FYDyWEmzggfDyaQc5NJrt2
xpOmIFOSndSPRaRfcMfCqUR2PDCABaiI5/8Wht5B8/ZNxa3tJUV80ZInsQDXGB35KY6UOoIx7DdK
ucUln8eHeDdh9H2qm6lYw+NXwL/1MytEcUaxJHA01oHZswxXWVv7s5WpYKm8r2HZ/aRPqVgLjMKd
pncFPqu69Py4xBAuU4vh4mqsjpsQ9oMrcRba7V7g1LdaRx5lIwAhz4UTdGbTUr0RVWcZM9rGmbYD
fuvs+xb26mA45YFhgcAeZEMFrMrEp2BgvnFPl0wlxxOz0RB7I/UbFZC98ySQhd9/qbu52w1zZe3f
DyAVgh7uV9FdFtKSpENK+7YAKPSHoOgd85Mxs51Ps+gTmIivecsRN0ryQLM640iC85fS8YMMYnFh
M6iHKIYpa/e9d3tfRFOGhmfdHZ7npv+qVwvZCC0YcVpdEkN7ak2w/BE99oVjRQ9R/RnBPyVz4Hkn
G8rU+0k6CdWvqcTBnnp0O9U8CbblEhlXI094xhXhobXk9Ic9x+8XvzQ46ZM39qSAw7KeNv6xViUl
CRncXC0AP8FpDfTcuoeux8AlA7yDiI4uMv//3/3S4La3HJoduWE/7je7SDe7YYrVyc0AhmiV9ZD3
g3dOtTKHfmgn/uKKfdcBGVldWQVhnr/9CrK33ct/31TmhwMONAK2WiZPQsJgUv/tniqJfhiNkhbS
tPbSOG554SbiESwZ2GL73RPfsI52HD5oVj/7a15jIaZ/hL/ovaaZtovViFTmjg9U2n9nI8Lg2KT0
AKPjpBXsnTyk/CV+FMh/foUzmwIwUFVZG1TTZP5ppafA8d/HJ4ufxRa2LfhZQC6wg/3392nlKJUW
pu1TPDWJ72qxcVoKqZ8KCGTF5v3PRBaN0/vvsjLftvWcHMe1Yj2l/4DR9/pbN8TytMndIt9RB/sK
nJou9vWXhF08FveJjaeSUIv4V5JOLNSnip1B0y0nc8oQFLoODBRW9F5vhJ9lBChu/QwoY0FMSW1x
SmQKsCWup//3Wx1nigYCjFaISpzS2J0Dabe/Cm/WIEAuE8/3tt/SvRVKYIhVTCnBgG0pF8XBkhl9
xTW6dmqFpxy7dujW/NgTCP9u/e1MWAhB4lSuv7z/zgPNDjqz1PmVdDKbVaE/lrIjLKPSZ7DFpKVD
2s84i+aHybb2pqtjs5ni56bnocUqhmOueSm6AqMxXexIVsveiT/FRST3TkOcDS0Bv7hmJxtTxS/v
ycy/41f4BYncUXIgJ/JA/YwsU+dWcwdlbsBRCUUBQ9ECxdcpGo4EMS3QFlUESAws6oSXxETceEqN
wXgp495v8bIEU5ghFeQIrMZsqbNHJmifs0pv58J1L05BRcwoofhboHjWdXQe67uVwmmrI8h+udXF
h46g2Pu7RAN/KNHejyDokq3ulPK5g07pexlXA8cXlHksQr5Na81FE1V/STE/cbiosdybQGpUx6yp
K4d7GDb6Sxrp3j7CO6wsL3wm87/NGu4hXWsEz6W21vwY/A5uP+shgml7o/TX3VRwkLeQVuzje1yH
x5a2iUakK01RDJ1TA0ZIj7g8aa0D12AEYCzGvCq0ch9PivNCy3Hak1G1a9u/yM4eYD8bL6MFITxr
Io0MKCP5uZIF1ZTG6naSF5nhPIPeF+9BRaZ7kltUbnScn7wGllgW2i8YxswgxV2zrwrykBkw/M5N
NPSf6JUZ0Y2oFWMowzq4NFUfzcI6RBz28agvZgCo+jQn4xbpIysb40tZyFerLL64bYSxtI/JlZKK
P5q92mk0rx1EZBDlA9tq60T865hUnxrMzxhn2TuXuRWMykoObRyMvGjaq+nO29xA1deOf08o9Qzb
oasgjeJSJ0j29B5MnVdb7tR4Lyb+LkQYZpmSrd+lnPpbZQBFKjU6ItwRexWtiJ9xwjb7weUyek8X
hzhs7xb87a2W2MlfKv6mR4u991oj348x/r5ZzyGug8Ym1spxnZQB1+tiPi44Y15GPOKA8vMYcxJ/
zJv+gSCPwWqr2/hGmC44PWDjBWz+PVHs+sUAsYteiPTQNvrFk1p5EAO5Z3hUePYI/AUWZQCksEPx
hF+Al18UvM3c8XWAmXSQE/ayXfqxefJu3QzJszpas10/Q2aItrVqesQTK9+KBYW1zFf/EdFbWldo
QyNyioEgP1hR5WEaitZH7xxhttWxQKr4wrAkhvPIKtTq3BCl6LWdElnrd7hG/AEB68E24QXDDTx7
EH8fuBQG3oDAoUey4Dzu5+wnhUjRGW9ffdGTZHWmEDjJMVZePAoTjbG7MOrNAwaQ3rZxUrGjkczZ
5loVHd2hZZdpR80L+9pt5ZbWIzsmIite+1B2vXH1hJaSiXgiuFNsCEOxxrQtVOSh8xioWNN45ueP
weMA2dLd6Z7Kcr7joIq5AuBCj06zk1bs3rWoNW41N1PDcXYbYcY8JeTg1wHueBoa7ZLCHAwjRLJe
/1LVEzO5cnzJTC/kSTnPfldHNwzE7nOW/cWDAYW1FS7IX049nCSbyCS2iZnX2neELIZwwAh19yaj
pTNGGju9meGGx2V+mvLoXEwnIEAO0ZLuGwwbtU8KEW2jOoPRjS3pXFXuE2xXCMDet7iPjh45mVPm
YYKbMb/vEmTtjZ0bIBHVsLKmP/Wt2E6krc4JbvLDMNQnVMb0rEkeccqTIRmQGl+jY7GtrFlSnrQs
2tVQwym89W5VR6nUpHS1D7P00SoZ9XU1N35Vl5av6WTSehzmR7j3+jGai0888lmo8Kjyaa+1SF7b
E0jC37ZlT+wRQZoGP0cM3kc9TWpwut7V1LTGRWS57bnGOp1sALZqDW2+TK+uXip+ZZHtz4I6F3wB
pKTlJIME11QZoXdjnK3Oc8F2uQl9u7TewmY2N9AQzF3nSvbNeXbDdc/XkNJI1EJ6QAEeSX5p+ygn
KEBabLkiSTJog5nk0yrq7WJiywGpmGIfLg1ZCQ92qtIfzF4XV44teNXg09xGJUjyY2vFmwR5n97L
aj91yqeQwb1goOuDSlYx/fOFTkscH32X01zQZNNRiobM+fpXIwonW2OltWDdAZXmTM/vRDeHJdRl
DXpuzCgFGddPmCfulhTyuWGpLCiiuS9zVe7HoRu3i7IJnAwZEZ+wd6lU1I2ATxKyrSPJUlJpQGQk
uQCxw5W3QBbUvVc7u9JR6Xy14W20wCrJa1XWJp3G4RmX2vbd+1tlCTJLLL8Vjo2rMM3jo6d1QRNq
1kNRWnOgBnXnSPnDTJqDC+TyaOi+xVaKg9H0AzsH6cOifYTrRfFDZciD1YNJzaKryYz7ZrYzZTR1
6OdRfjFb3TuYqtC3i8BqC6uSgrdoNPZs0YI+WexDS3hi4zC6ZBbHqSOm8MmeGTN07QBQT7ePRdYA
kmus53dZpu9EdrQ1RW9aWr4JHQdHN9gX6gTP1mq2niIBzCa7VKmljmbWIyeHEUHrobMw5o3TQfAq
RlGPZ+ha+ySKjYsc7PPi5j+aLvWuIbYgwYBn3y3q3kwi48cIZ/pql/6UGKEfL+dy9uor/jIsxVat
HVGegbzoCl4fH0cCpIFREASBOX2qKA99kMQnjNlwL42yfZdmI7h947f3ZHmX4DFqijhQS3uhxs+l
IRWCjNfRo7yKIV0ttE0/ZH7TGIY/YW0NJrC8bDg8M0DPx9Oqj1R81rHvFsZjzXQk7f/S5a7BjGCp
kP5APCWbOIQ5KHUC91ZJ9N6uib6Pa4SRhCg5YSUQ6uLvWIunQ92JO47W0p9TVWMC6MMThzx88kSj
t0bjKrDBfb1PTPktCYV4kEu7BpXSo6nnX8JptHboocYmLohKOGR9Er3szsqxn7283mZWqp3CtVXU
rjiBZvX4XIpWP/dW5COizttutkqGxe3BIPZrsjV/Yrb3Usymfs4X/CpjmB2hwErk7WEIIJTFV+wk
u3Eh3gygxLkYfUfwZBySE/NHgy4+Vl/GggUHZnm3teSVZVydRoZHN0qDuQHt6ijcmAWky679Ir0b
oxM7wUCZoAhisET2a9rhjelf/Wg/vgNOosyZ7u/7UEzTu9wT8YX9vmAZx9KtNZ0KNO58QHELyGon
wlPYc3EutO9ZXX/E5NH6kXCHR80bj/oU6Q9dr7U44SWUIWnTyBc7t1S31F4raIQKF4x3MAswqrTJ
d2fIluM09iRWveJJGRkPtEJ71oG07VPReiz3wCQXORIGT8KjNzX1U0ljnzDoX+TJGR3Cmteahuzz
INrnpqDE2hjDJ6ZF+KHqzLwNhKwZDwGYmdMWM1/mFoc249RCtolo3rCck1ZfbmYPeIDeMO1tFvmN
JFJva86vMIaOjLfqG+dhzVdmd0kU6mizMAXtMuOospL9jcW1ka+hKhJgbU3yaLDb8SLIhx7sxv0O
HcAkOXZuOlSyJZyLU1Y1dWBJTxDcgO70twm4BU6AeRQ5lXDRBhbneILj86mRZhB7NR1X8NKPSexO
SAH9oysK59vIDeYtxIL6vC1PEebIp3otIGQ1OSaRS/x46lMC6uH6zOCoNRXxKbW+2I3GfrBssSTX
bW34HZa1U1s3yTEu5nvULNXOspbwix3jtpnszVilwz0a6BGRaSuuzsJTWWH9npPYvIfCunkSrJ0x
ivxCTzvUjtx7gcF6TrD3PfSNxfxiVo+yrdvHYcAROdQLPHTOD+/X7YgnfDsqGC5tj/O3d8T0NI3K
uKa98F55+niBnPHDE/TZzTVAggF/rK+cXvneOB8XjXMeJ+xXyxuts1boBCx1s9zzzXymhFGi0a3Y
zhTgv4c7tFRF9LgiZWpIt5s5mywATWJ6LjqgBWM2UPpDsJuxofucu1/DRQJAMbznEfzK31wRbmu1
bRcqgt7lgt4k9sTVRnixCpERS8AtrbUiSjO1YXCG56qcjoXe8ZxUFoiaAWz12mlb9ewH8obOKjfP
lr23AnJpe7UuPGpm+BAmBqS6/MUowwtQVQDaqoLyKnOiqMEgFRFOUuxSTHoP9LfsMPNk5wKx6dg5
3cWc4uY0IbK4Ut356zD/pjMW5iyr952HVWPSO22v5rnbV6H+XKIBnGcG0u/jraWN/yoHNFyP5Oum
6MP0QsSapdm0X5DgX8ZyviqNVJfFDm4u25TEI1xnrY2BHCqynsaeqoSWxhuYCG0qwQKTwWnavA3C
NdVEVL+91c3Q7svII2dluLRJdMOefLW7Mxl++UnffjO7XoAkGxbUBJw7myFa17By1j7p2JcjycnA
nnU/d80rYtn0NZdEUOZdkec2W1u6KcIRe3tU0xRmle117LrsBHf5VHR5dXapvYi6BkxuNJHosFDB
KoEe9o5I6vDPBti2qEXLaDlhBHWFibMrZaseRcpGMkzV9zn2Zrba+LJonYVwWZD9NNFd7GSiShmB
4TxEnTgViWRgVklI+5WbXGRBa9cSPUxNPO4IAXgbhVSCBRzMiY3IKmM+wxJ49Ja5BXGzaTz2jrIP
SThdIwyXh8k0fzlqlg+F7l5ml1xEa5FJaeZ0PMTYMn1dE28WjuPA5kTBoWlYtgOf38FRr6PL0mAK
Huv9OD69g6DYG+nc+N7GgMz2jpnAam5cwznZDE2sHjTZv1CyBainU5A+XZv6qoYarCEychqlduFY
TZdRTieXM8SpBgHW46wLcPxmULVsdXZS82aMbvvE+ZzLcw3IFsl1cIuTm3nWjVzuuerzCdOtFd2Z
369lvk3gRJHudw62ylmLm4tqaipJVXMzKJT73O/wlG9qPVK3FiM6oNStMywtfQzyHA0x3zx4iF0o
q7dR8T98jx7KEbbq1Je3jKiQb0S4LxtSFZvM7V6bXrwMxJCJGc3ATqytk4ZgwmAQbVn5vxdaTAYt
N5uHkdeEyS1ftcp7Y6+yaSw33xOrZZvLUGOfq5IATZ4+NC389PWUqcr570FpXtviWAJebg2k10Xy
7NLXqSXVoNfGjNnw9vlzKH4awLiIh9M+6y7yQCOd+dkNv0FR/B5NZGYsZwyD2KRrKzc49k+mcANi
loYftl20I9l2iEjHZItoA2uAHRN78QPJwR8QpoluMBjY2EYj6VgjEYRhmrSa+ZIJRmKG0ds/Fjos
37RFRA9VXHLacY0Xj87yNrK/ikEONzPJj0p38nPaFE+R4uBlCQvuSzg90u2u4cDSaMSl2GLbJrV7
TDrz3PbRHLSjkN8GI5GBNsujnZXixln0wiVf2e10xI1i+hp1P5v3HVzF6mokqBcJrmN+JM/PbSCM
zlDiKemi/aI7v2KDeRSpTILePbaAceZepblpGzucX6uRZcdrxZeWa30TR3N3FMswkazSysDT54Bl
Itkl3Xg2ZyTQwWiuf4MgVwMZ8KfJT0NdEHBgKjGlVu47ksl7SJPhMPT4jMuKOAtNNHqRPntUZELW
wTiI23fvNrQM43+rt0ILqWVPQpvATPpAaowyvXApQe8QEVqW6adjA+db9NRjIjjFa1ZwXdDbH3Wa
qAMsEaLnw/Jd28PlIfHjXUezH0/2aI7bScSD/47vgioAO2nCth+ZXX0aTYa176ZJhOLsZDO83GQS
oIuMpr3lKKawHOvcsm731si228s5TvEIsgf8vCXB8k03ZIEZVeVp6LJvfWcnD2zlm42yBc8u9k3H
uOoex84TR9E6PFJm/X1oyiRv/Xe6mi9GYUS+kOWwi8bh62ipbjd2eUnZGG2DcNxV4LkjB71pjah0
I0abuNUP70/8voMkUVXDTnHaagS5MK5JYqhA7aa8GL/YrXlMLFLPjn4lRKvLifIqKvlYIsCLEdUA
bjrdsXg6G0ehlOoqmHqTpkIWWSo92/Oi64+LmxnXUQEIob+QxPY4cu9wEHXXw07ehd/VCDXBVT1X
cwNkw5VttdG9MT1ZoL+2i2vv81VM1MnmcYwasdNXzR79RBxr4kGbBWLGIVwIVhlh88Z/I/xi9kGX
JMalHZurOU72UZsJgDNLv3un6raF2GIzLaIhdSTpckwzvfVbo6bx0m6f69xsn3KVWsfC6hglasVd
Xe1RWo8yiy7Krf7S3dwN6sFq9i7mBAYVbr9j4mu8NDyqjiWqR6Wqey5huY0Jab6QBwIB8yOW5vkp
ycFb0Aq3+jeSh/Qpbyhssvvc8Fk+7o49gwsYm2hrpizRSzzbF3aiw3xjhuwLBcMjhXb6iGcVka6x
Z4oOx5a7MZtvgpQbwWHa+8hBikfNZbG1zNY9hEBm6AUl0chZWSJFrFduAxWGqG+/B34KoEuWEUJ4
a20rHrnksEcanybTocq457mmmYyrvcT+Os4/3Jh0lkYx2DWl5vuqA6gPvfKtlwxN5vylLUzzkzks
pE3xP4L1qM+mHH5w5o99QlMFmsUS33ha+RY1bJcWUMlOkNreMNaGqRBZT0rKYGHhfK5YjObYPUk2
TRQCWd9rygJf8Rt8cY2achdP/ZTMO6Psk1u64tL3evxgsSAbeMouZo984DJuOchy+QncOSbaQIUd
Lm7rNQy/ciJ6KZgYPVURdOskzm5dn+soGcm8W+KYgOmY0BEQgWctGadraTg/q1rn9ulmSca76anM
HKlQW5hJxXbUPpLxejXZAj2I+qKZib43aACh+ifOetSg5jWTfUvtuGq+umsUIRzr6dY0lf44GuUX
8nT1fa7aX2UPjcwc03yfjZrzeZnNlVC3aNdqJvuRjYu1Mzl6HdreS9lAae01mu49FKRq7+ShL5x0
banJSLWPIWsVDUwZwaQmuyjc06cwWRgA0je1EJEhz4NNlh49i0GXR6lybJbPYzp9Ditt2sUgdC8U
Np7FOhqx52Fgt81hrqjUfMVHN19NljJfmyamuv38Kesj6z7M/MUbi7fWNCO73bxDhO6b4Tkmsnmw
B52bY/3jXIf9s+4dLTvXbzmt5ZVTGZ+ieAwcUy++KtSVfQ6mYqcqo/vkNMWRjb8/2KTdN0FIVpnr
EUINqEjtm1HPX0egJ6+xRwzc9dyAplmZd9mlWLCReYU8Oh30KU7xrt2d6fQFPsxrkwCh9gFJOiXv
AL6ut4P9E//8/HkfNrTwbTP+4Xkd4LXcw606Uwh0d1/yz/YPpsFmvaGhY6TgrITkgmzkd+wgEj/Z
AmOXgccqDB1gPoA3VpfRvSXjMz72Glax8nHN7i0/CK7B9euVZNnmG5UCW1qsgikwd/LUHJN7ch9e
3S/iF9gbdr21DViQcc6WjCh/TJ+aLugl0keQFTv3+4Rc9X/sncly20ibRV+lo/eoAJAYF70BwVGk
JEuyJGuDkKfElJjnp+8Duv6yy/1HV/S+I8osjiBEgonM77v33IN+zG/m+/HefGo/gXanGZnhiSLH
o9lQuI7Iey9JAN31455aPu5VlCA4SPTbeFYzWYPxU9xXuxYgGm4pGpV95VUHQIjDPkp7Cyt+45Po
MGtHbyxusd2Vt14ffxpLNfFDdbb0rcXnjIlAwHRWAw2auQdZlOc8G8b3sgIG0E9aeZmR3N33o/68
yGLXjkP+wpUUZVIpmWMm+QuV5I3dIEHI7LjGW25ZL2JwqJilTDfT4kZg+CjYiccXKPUBHpt5d9+N
IY7M030GuCp6vHc/4Kusq9EJ7XauT9eL2qrqUw3u88dNN06pI1a4flIzbU4u1LZTVLfN6Xrzei1r
OTR6pc4G7bQTna+zFp8VldtdbU7lya+ckn4513672dAdOSz2EKaEC55K5ULyiGXNpUG/bDfl3sP1
kSVy7E1iN1SIDVWcolScXRqEu+uDUTkUp3qQJYmD6jyOpvbL/VXhUoTDg1OMpA5eL2QaKX7cXPy8
73oNrM067HPOznEtG+t7tgXn62iJ6mVz3XU7qVhX0tPdSKPChtNXp6iV5X7uyGe50Suz35fg3Rbb
/nPrbZsUP97nt/vSGoCT0eTNhj7px6Wo413jmhiZ2jjpQk5oEKG0ujix8ikIv8vhzKTLHh2jydBj
xjiEaFSbuf7rxfU+6TY5Jb3yRls/9esF/Vhqp4mfcTk5E7gbDYmE0Bn1CbqGstV05Slb32ikvf9D
O/j/ZP9/JPsjqfhFXPJvyP58+fxHiO3f4f7X1/0L7u/9AUjWMJCxEtoBjR9l5r/g/mD6LToVhmn/
RfUX9h+sKwRicputINJG7/En1V/of3Cadw30V3hVHNf2/i9UfxOX3m/SEeT9PgEdHhIzQWLH7zq4
xE1qO6swmuUDuSL+2L31lnPrq44WaDFFJ88wycsYlj3J9d4hTYqjnKBY2V2sHxrTJDyoSmEDz/cZ
RnhkY8udH3W0sLXqPZ9KJAJG/21SEVI1STEnUwDCRzl+H8p1KjRXd7mbIkKU2bJjDYkRG+SQnPez
2/TbGBC9SF/1udxlcOlCXA8EfDXu2ni2VpL994af2m6yYe+MCubkPQtBLHZV+6ZqCsicd93dTH2P
0nYQ919kLIhD96xHp5iGTZNQ3yN9KAujBQekHi0HhT186qtsT1uCPDz6/Adn7fqlGdW0RSuKXQpS
zNei/DbT7Ox+shGnWAs1poT+AmEmyAkNJb9ojeFTt+rEU9eJ5EDc+qdYpMmtXw7xrRvJJOwMGjfu
FM3n1F1GGkeDjpFeHVG5QjUr2sqED6dp29ZHj4nWQAcOu8YSJy47h9J0a4v44GHIJnAk7y4mhpfZ
hytlZ8NlbtccEGpwKkrG+zxeHkkDXM3OWfbo6Z8nYnpRRQ/fGnpKSxuxgOqpuPuIbTQjYnZMcTis
x7CmoLYbS0i9VMxUmDnmc0EsYGga85NRFTMSgIYNlTVk3Nml0zNEIakEN944TveLyxdaCRCh5ZSV
x7W3Zy9afvaNGs0iGxaeJpCSN+8iLrEJ8ey5i2/tcvFvpuRBRfmNF1k1A5/mBTobTFVts4ACxjdi
g8HslJaBIC34MDfZKSJ4eY+thJgoYZzmnFO960lCmLrkywAu/KZbL/R4/POCwRnR3l83r49en3e9
79/dvD4QWamOddg6X29pOAk2aiD4skn7VRby9/e4bq+6PnK9uijOdLV0Hn6+73U3rNTrYCj3L7Vo
Fb63v+3odZuENQIr7pBU/e+7d33t9RVIXogr0HF1XF/x84HrTZlKqiLXq7/s349nasuz7aBvlTIj
Ie/nE3+5en3i9W0WwC3I4OF8m6rcQBPUz9eL1jBxgi4eOslx1s8jJFUK0tRYhjkjjti3M9Y/+NnU
mSJa9suFhngJ/BttSPzv5Ubm1jr34z4aZOTaR2isxk/X11zv7T1sI+TvoTWX1snGKNvoebmtTZNJ
kkjr9jAP51irL8lUFqwpOZQMXWnnCH/d+XpN4LPekiHRoMWfuhs68afRH5cji7hxC/Y7KLJSBbpx
ACoizuiJxVlbL3w7Mc/UM6QpqpDT+gs+cpRN60NmZ8IiIggjcrX5ptBsPmrHlLuhGq2zlI51vl6j
XhHhp5gfVoVIK/iCSSY9LxAJzrLQhk2EWBJv37/uc+E9iZ4p27Q+Y26iL40fU0jKxIGugHNTqYLY
gpGVsBFn9FXWz30htbMM04rmYwwa2U93lJQhvbY2/aHc08/XZ10vdCQSP27S1Uv31Zi9IjgsGTzz
9zGq1V5Aiw8ify5OiwvVzvPtm9bkH6jng4Is3BmS6pVVfMG/hWG8TtWu0I0K1kH2DOoVzmo9KrIY
fZohpTKx7lNWEwt1Xddxp/NMJ3Dvq/JJFfN0LteLKTVRwxpUTPDFTWezuR+HRdwQiqJOox3fxvfJ
aDlwD+C+6ENpH0m5A7dY0FVcL4YphYcF/B1tiLHN6cF7LQzrwmWDQ9JkuNmy8iKKN5TX+XmJ9vqI
+qihVkV0m7acNaLSzzrxG+c2VdlxwVcMGPDP+8H11IFueTA/16el65F/vfa5xg7pe5Dt8+OogRFI
ZM04tfZ/C3/sO+oUgLItgkGrTjkbHcqdkdCvH4gzOEc+eyIXLT0wSUeV+EgkTJAxbpznCVzgrMaD
BQa2CkGSim1BtwvAGcLDStjP1wOrESxinRiQKm2z/FJbpbosLaJiZEzN7nqTYLV2N+PKCAZ9VhcM
nGU4ugTtaTQcnTaSAbiZD9iL7ps+B1vtAiEps4FQQAlfEQJXfuwz2mTACFYKhzTuXBsdOKqpl4T1
0AFE6B14QeNgrvPQCb0nSwE7K08TuWMna71zjrBvymYcdgu17m3dCRSJ6fqcsWUCe732486ft68v
TPUy/vOZvz39etPk69lhob67vrVrdi7AuQQqxrrpny/4ZdM/rhZM3NvIjAkS+GtPru93fftFgQfA
XBJVG+kkkId+7sQvz2+K1tiYSBk3Uic2JNDWhdX1wlvXWT9vMoVvUOH+7b7ro/1gxXvLogTh7XGX
EnoYAQAopHsr+pqSdj5t6S7yg3M+A5L6jDijDnWIus7ivrFcGy59iv0+A/DK4v7VxoY/8dcc8wnH
lm1h21mN3yGV5j3q7AHeT+aG1eTwCpNOZmfl22lJWAzn+XxUlfGi+c3RMWlsYECH9OtRZjMk+TjV
w+AUh7iYHzoDQzjeDf5mAos1ylM90WoZgTTQZQ0wLgNFM0zTW0cqY4NUmFQNY4GFn6O7TKLuQBhR
60ZlaBgnP21RPo1efaTwSaeb5W/bsfmSprrj0sUmbP11LAhy0+LU3WEdUGhjLq5J1nDdtU94RzD6
v8RDPwWcl7sDlEVk21Y9QVHxblPE1xmZnZtYaW+qUgMKcxpfcvIOdZyZyKAMFQKaQzqNPeLco5zF
qcrZU4dzZpTGwNd+pBfdB8XQ+pSPhnYDCSrZ2GV0zIA4MEWxk21UT0eMLVQykxiqSu1EKCVSk4mk
OMb2MAeWrk9bo241spZrYHVtNwU1YoMwaUdoOMzAorWGmgn3g8b30CRterhmo6hM6vxGWnrZRA+T
bpS/V0N7zGZ730ukX5n4mqziKqU/OgZoEXQNl1kjntJU7SuVOqRgkTVsE/SW2Yz5IMpVcwSmThKd
pq1I8eypMpE0TgsFqG5x3uQySFzVTbsbOTyZizn3M1jgM+3mt+LZ7YnZWchDHbWyRWyE//lK9Jvc
z6NLSdwE25ohZN5XzhQIH3QhFZQxNEeNScUEmAy2N3999WbqaRz6F9cb7yu3irZRT7CMAVN8GbMD
veZqk6f0yrzuBUfat7j3D3TW6tCNgPUmvXP0F0EmI7WgppBToN8YwBgvHYdjRzgy8g+fRUNO6aok
YzqHZm6VevMR4FDsKxl05XfXapAGRj1htzFPL95LTNZhq5eHBhAvZaLu7KfOWa/6+AKode83fIIQ
WjaIkbE0AtAZ6HTeiGSglUffszbE27TM8wdHtDDss+aSjBxLdDQP2K3hd3QcoF6l3zXa8Kj6E7o2
A8myw/R5scFdRUgoHWsdk/2Pfqz125rcBmhnEaBBke8TqrlC8ETd9sogTpW2Jk7IMJPTORtdAXvN
38c2//cBgJryo1G7z1ba8JOK5GFodEGSiHmIeyeBz4R5rnAvci7q0NdPqE7ybWmUxCKxjzbl1sKW
mHKJgVAy7Q+9GA8GSBkRMcsmrCUU+mGgRPzs291Hejfvk4OvDnu8BBxqij3Qo1pYZPN2DCs2PpOg
oI6OKw8qKjJud0vcycepFdgpWujAVQ53vamzPR0fJ+WzXQogUSSQ24VAzUOExFqos27S7M4h/ymo
49hDxUq8REXe0IRAmcURiGlfvkZUtY9jO72OhMOha+5uY9rrZ4hWn7wOujVQA/KnyCxCbWsenMnX
3qe4yXcFqrIIemOoZvY7RS6zsWuVbBXBYAp22s6WGSnKZHGZMZnhZhWTceLz+fTzvJ1FqqGuaEDp
6nEVJp40t3D+L+sUhxbOxrHzfI8ztQtgXuKrp+lUSrlKJOaFxpx2oU2RRAz7mTbsjK5Erj7KB3p0
Hq3rAayry/Go0fUcZhvYoOESAiuR6jKTLyY320zvnlxzPjXPP9iMIVpqkhhTQF0lcmAOCpOCXtT4
R0//Drk8OiSuopAoJUaIrOZv79M7A0Umi3A+WtPYF22udrOLsEHj20jtUW5EUn2V9jntPnsCuqGF
KyEskumNFSu4KfB29PewsXoxrUumdtFhqXxqw1HJESyGS0Nyq5miuyA0iK22urgYvQoIVhxIWVlo
zGbjQ7y4n5DgUCa0PPgO64jXrjXBrk5fjaLptnlETZv50yLrbE3YiFeflmJgzzdkIq15WmDX6DV+
lf3JW6LokdofjPh7RbwYyW/SC2ZpfSeq5FoI7w/0r9AIOSdGqjEO/E9i9cjlpFm4GsA1rUlPM3o4
+iwMzfWnpuCkZHXd9yrByqH4oFGHDWYYr8vR2MRQp9E3XfLkCeY3Kwul7sWaZJLo6ktkcAb0aUAb
Dcz52oabOwJBLAksWPtbEoKYoC9jYY2nQ9VjGwLUByq/2KgWfY9R6LccBWfhkVuYeA/FmF2k/iDH
/qLTu4RmpKGjkg0ZMDnDiW59kmb+jP/jsDhGGvgTQtEcOO4yEJ5G5vl+IE6DlWdtEz9R2FUZQp6E
s4CTGrUYhsEo3c6F82apvtus1dDUaNdO6heT5Kawt8YOk0RyE7l1sdFbHxxsuakzQTHVuSfrYNNr
UIOb1HMDazaq3X3llYiCa+ex8PQPWbFGhsXxCP6y/ZoX8oA6Cz34ZH9xllh/sLRvnhoOPXbgh6m2
yYllNeQQtoFS+FDZw2uTMrHwqP2bkpm/InkT/8ZGy+ohULFkiryAyVrjMxBWlkhnZrS04VIl38ba
+uR01E0YRCake1EGsJWnR9FNvtLZc2nyJQLD9j3aOpwYi9AZGHar1d6ivGkDJwd0WBp/chO8KKgF
AzFR2DJF8RQXFG3kx0otX+OlyraZNfc7zGuvCzaZQxmv2UTLXVnyvcYSZz7LBsrh01tHpweA6ozn
gXJxTJxJ3W0MWXxxiiVsUjr+FVvVDgDa35ATZaHdrVjwAeJ12iBzSRNEGEiYVGYRDWbNy+0QNbBJ
svINFhrt2exhHhFd2KhDkw4j5zA3+25ubCpx8qOX0gy5TrlMRIuB1XCCNlJWp/m69l1sn3AJ3zu5
tdxjA6MCb18ExNF9XoNC8O1hVztOvfNlsvMzIFlEV2xgtCfbpl1eyI+rgsFhCTQh1SI8xL+bvRnY
kS1uBpdmIyp4nBZ+FNSNv+wnMNFYm6J7/NN38/jdFl2zm5RWQMrKrJ23oOEmiumlp/EGf9Z6LHr9
eY4bQQw3S/i0vyBtEzdSnNBVjMe3LFtofDnEquEtIevSuzGnEaOoiT9itupXAjkpstvuN60rv0mi
UVZ8lx9UcWIgryvTbazMEnzybUnUDthtSh2aHyEGt1h9xl5ytLyjVXnewZOo/CO4xJiJxu7cfEjb
RQ+TBJx77pXLfb9YBOgQQuXWJGGUoFRv6ir+eBB6+VY5W7nkhAaPKdH0EnQjcRMbhbqg8Ol6EGZo
IY9bZcBtFzG/jg6ma8m7UWCxq4ZNqxrnMemt7yZW6WBKpE2HD/gAQ/EA21Bvz8zrysz4HDNp6nHz
wIxp7F2K6THIWZTugJdPy6XH81Dz68fr11J34E+f02k/9u5LFvnMrk01hD22gG0mzga0IQU75lQu
zbQt1Jgc8Y1eQA9/LMoaUcviNUHj50TBOuqTZs+P3dAmnGlrus1+84liuHPEkpti983MLz2VmdA2
l+TYCfN5nOubhi5taDTCI3zpLjcg5wGO4Kzb3/hpz0lRk5dOVgQODaiy8LgHoOatrahqUpToVKdR
SYaBH86TI1GVznBN0HoHQ30/mPGD7lsq9Oh6bYqpe9LlmYjSAQYKRqh2WrbKNPj0Tc1Ghw2TVCoI
cta0cpawdVEqfWkjooY6uDKZzQoHicWt21IJxCN65yidXLMcq720723Lv7FVdzFidodJ1YXPCXx2
dGfGGKSdznuZpxY3Zdk+V/74kFXWcy16ZrwdkY+Flj3kBjjVuJrtbb41Eozy8Rtx2gNawXwIsxTM
s+NHlDb28zSCvYm8Q6XFF92r3ZulT50wqPA4nloP15GJha8tUPmZZNQCWgmcxj7WxkBAQF/c5i1K
xnW0qCrgs1JE4tBS5Y9342C+YqVJN9GI2L4S5u1UgGAZ4kwwlZbe1tfMrxUK5hsWQYAwKf5XtK38
xS7h7x2bic25cXWjEViBk5GWLnrD54Ha9YsTI8mYhLfQqgvQTBVfRf7Y1xmMRym9fedlD4kJPntu
YNzTJbXCSn4jgWs812safNFv+rSaQt2FzOxVHosvNI5bdAUF32KhdrjFD5PipEjUE7OitYTVkeKa
qS2rHmeTMSe2FAlltUM6Vz+Vh6iluOAwdACnyjZDbJKNFd1J17pkqTfsOJLtI0L9JxORcuO13iaa
oRTlRHW7vmzB9ZUspttjiVTEJ5TdmrrjmKoDepYbrwQROcAJ5dS6svodFxmr1ZMr1dC9HU2baT4l
UpTU7p5l5ZEwge+RPuSHBNk3IzlyiAJ7ED5uJh+Lf6r7BUUi0oL9wLlw6/fZtKl9BMJ92T2lbWue
2phFD4hq40YNDS4UDMiWTj6dRA6IGWiHkvPJcAQG67ojaALSixxWulnvUIvD5RGsxn0kqWEbcXrv
3dPQt8XOTWYmwSujNOeAMsgAgw9SQ2e1kbslltpiMOUUWKVogDFSYYChBc7ZkthhPcCH/c3VzQSV
tvyUpAcP2SsnOyvdxb39hlyW8QMmqpFFCJ1d932WVb7xSD/uRvjEPQoMn3rzRqJf38xlyhkLVymf
GEsb4QTzMh6GyXlqIphPRBajCOmItrIZ+ivUFRJh401UeM8yano+44JqzUpbFj2LZ70wgY1XCNza
+AMBliigEG5Pul5vlvpNULI22ucmx34Bnq68LIk28xW9ZnPMarbRPjcUKQx9EufWqPEULiA15M5T
tfug5RB7qL6fumKqKAPOEWUI65u/yOe5Bf2vYjy0/IZwC4tVMtCq1Wv1vNS3YIAQdsZFeY9hq94t
zM23RfNcwOPnfEIhx9XyXWdh2MvhgUGFRj2gUi+sFz3aD6N6EjLqt1PHtNTUixca9Od4gaeyZAvI
aDrbpr4taBpVc/4h5hujxp1ynr8XI1PoTqcGMREd3fvOB6tOvyNfvxvU8IQa090SBUvLuwOizq8y
ZcE1bMV7C14Fk5qDoyBhQboIp9lYc/KUszI7giJ4gGZzKtxpn3jmpdGjdE//j3QxJJBpgk5IqB3N
yWeqolgire6hW3+k1CPDmfUiOhbrNMLCuxndIPsMXHk91CwEpeNMm05E/i5BrZr2pEb3sbUnQO7g
EXlF6x3Cst9xZPq0VPe6O+7G1HoeHUmom92yKouX78uIkLXTLH74KOrqL5Ec9iIeH1fccC+nr/bS
T/sYP3rj1Vh1iPhDRAYPUay48Mj/DkKCrOzafltEbhBxmyIxydt5Q/PkjsOi26oZuRHKCLyxCl1u
u54dvVm712nMBn79GaQ/IrvqSWDm2iUR1rseV3XTZh903Xoa82lNbWwVNXv3pTYzmpBWMQfK2LrQ
ojfJ8tmw4DVM5OTFjY9q1GapKBvLDMChbokzTs9IULAvTqx0xvKOCLOI37WPq3TE+FyJ/LURotrG
lSFQ/FptYJhUbamxkG5a+P5B9VindDz00p2PonGZWuthKq2vtuY+NXl/l2vQRMtsei+AhQfGTIql
IxA4d+2F8mSInTQ/aOpxaD+nKNIBloo3fBBY8ui9GkmPqV9v9aMzfWWOmT66Dt1GQtbxlpXHfiCS
iY+bRflIxGq6zWybRVvSM32mChbgKWnXrui3ZVjzMSwESy4z8rptqbwU91hS/SDGMRwCbGDXGLEr
EFE4ZUvjYKf8+bkuvmayL3aIOL52UOYOcd3D1EM5Gc59ROOK6WXgMngGkwZ5LGdAC7VOoy4pCwhb
JRkDSO11Z27IUGF+iA59X3lyzw8oMNKxP/l5khzx/+68BPd2lqMBT+v549xhvadfD2uBtLsuqVF/
DikpaRY9qNKr93HPHpf2QppkYSRnS7u0kLyYXqs7K23Pc0HxsHEzRHCUjk9ioPrSipcShd6WhCr6
Dw6gH6avNi5aSMEWlPER3IDhHvjFUDXosg8+ThhUf02DVr8DKqC0XZ0aq+Lax7Jh+Pddrn9ybH3Y
GNi7h6H0z8L5mCfosfJ2XR6l2IQKvQ8Zn/ZKL95ZWV0W/Wgumnc31v7thOot9CftrauohQ1UCvaz
p8RG5O1Fw/ezmbAibWebLLcSOD2Jn7dD8TVB9xfY49FsOW+2guAQkBycTqwvidOrMC4fRX4/9jNm
kQgxeBXJbltpwI20woqIopqhAFNl0LQHTxzGFqpDY7QwnzJScqeKurl+71Et3RfE43BAjUzqc3FJ
LOcJ7fDe9roe00pONvGwuIAmka+C+mEFfXYiyp3Is8tQVMaHwptv7BR9aoVu/Jjk08UEn0dSFqVH
OymRjldUoxERtlOyFUnxYcnMd3pTZuDCVZ6nnWqQuhlZQhV6xF+Y6J+b2JcPjM3weyOKKD6N/jWI
bZezUNoS8ZZ4bn6fKCxgeFUwkmPi7yXZOJo6GgtUMVMM93T+W7o48NbT1GDWgOpxN+cUqoc647dY
wN6fhhcSIbvt0mV8wFmPfrCDOl13MeBqahAmBzV6201c58mRTM5LR2R5BAIvaq3h1Z2dvaYP433S
YqS3nE7bzToZatMgYXXhmNqXZDydRmITN7QH+j1nccqf7fTuciTQkDh0ejxwfLToHaxcbhzzbINq
CORcfuzXPtFVMtWvmitbQSv/IaG63r4+0qyKqp/Pub7Ek5qXBdfnXG//fPbP+xK62NgiEp2fAlso
YFIvG7Wk+U7zzMdfNvPjXf/tJr0cKLk+t2b440nXrXM2XLP81h3+ZSurdg+4SsosDR9YHEWHIfMk
E971T/y5fz+2U6C2g6Lswy5b/+Lrw03Tk69F9vTvW77e/vHE61/SevZ7jOh6e910TOmJLfz1Lj/f
6vrBXW/GqogJOsShe7358xPVbaPYJ8K4SRrtYwREnG4jtcokrd6AJeBk1h2yNuTYULwb4mDINVYu
A2fMidRaFDWcdE08t2pgUcyc+cMt3Bo99CYyiFNBmIcO5092VMKw8H3MGeHSzgwtQ35hyY8NsExr
1OX9SPLEzDCvcjDftO9hymhRn4bTTG68UxQf/b4+zAI9i42efPg85GjQ7UV1G7vPbnWdMqSaIYzM
mgtCXp7RJd8MdfplbWE0M4DltK8ulVjeSUggEqe2z6Np7X20JJBw4H/vCGS4FQqdb74A+xapHEOy
I9I1xyoYVXSvCwbU1EUhIEiyY32EyX+pXGR/TAD9O6h21FyHFfsDmSD1T3AX1DYRVrdJnH1PLz4o
8vgyJcuwcRxFo1uZN2OnPmNdL8OSFpeo3K3U8Q76ov3YFWDiZEa7xuWgDUQ+HTmxHbTK21NIwzbs
zO+CWt48aq/odDRCTqcz0pwNsWmsez3A63bS7CuyNrZxLHboQz8hy2Hl0O0iaCQIvMjpmNpom4wN
LXOrela587UcxRQO9fx1dBVcpMxi4BblEKSScyCWYbUdltdYmk9lzvS2YiTDvFIRF/PS61RBJ8Li
4H2bpp5sUDHbhzEDvF0YEEG8hgZ6miwVuiNvX+vovGEKRFFihOQng/AQMIr6jtF0yFlu9K5hHLvR
8oNF61/rkWwB18qexoh5hVOlG5o9nxaQYRTSXNpR+OZC2eefZ05qkDdWlD5WVyNxRvSmZphYUAMo
cdZEh+AEpCuvluKWYQyDL+IFu9O0Tapsdr72gWlGH+DE2fTIEBNPrfM8kigEY8gBmpHXu27e8Sht
JjjpiMLLu27xn9ulOoFYeVdTApaArqUVAwebkFvbRm6h5XGhe6+aJ6dy23+APP5Op6SP65h4hSwP
RKWD4uQ3tlccWXOe9BSnYLeKQA2af3IzOguJkd/nOuqOxIqebPwSRDMX5P11cbQDWensVU/UryaO
bWMSdpiDZJCyvzGU5n+wpjmYYlfdZRwIpds+MhTIf9jx3zl31x13dA4HIMDCoe7/d4jVkhSNM1Oj
PdIIzo6aYyPXoJwXTJA3YGmSldQCHiH3Pr6z05gwNUGOxi/Szfsf0NX/KHqCxZKia//rP38nFK77
QP2Df6sU0mOW9/d9SOokdaZYwcbqu/kOY8wxI2P1yMzP2PggwA4l+BwMiY8eKKNL0usnUHIQQ/4B
Jvk7XPu6H4DSfDynumc4zm804aycZ6vJXIkmPcIJgqf3uLokWp1BcGzT12FBrlzmzpPhSTLVM2Mi
Lk9uhgrVftRql8Hv6jMT+uAKKZMIZjhf5ZzRiRHYWpJhGkWocYkIM4ssG2Pl2F4qrSVo06UfDmOV
pEzk09syMd4dbxgOEw6kzC/d8/WCKG333OXL6//+8f+bYxeuDcxKEBgrWdxFefsrl67XO49Eulge
HcMEWogVncwv0kIM6e4qDA2xteAwq0fWlvhtbLM6kkFIfz9fmLZP50JJovj00ToYthqO8LxwmMoY
/2sVDXu88+ahN8fHPsLKfN3z/5dH/4M8Wjgcn798yf9DHv3yre3+4xk8UFIk778KpP985Z8Cadf9
w2XUMjwYqiB14Vz+JZD2zD8cm2PC59fgoCxbHyrKpov/6z8t/Y8VjKm7HpJqgYqV4+VfOmn3jxU2
qOuQ/nQL/oz/f9JJ2/8DscdAykFp2Rya1CuoUP/90JSzNaLdlzG6LuyOnll+U2vsDBDtO3zYzQ31
+Hybk+YZ1H3/3vUk3s2kW41Gfzvs5thyGFKgYxZrijDhAkWRRaFtgThrR7mrHPedCu5dP7FkL50J
aaCUV2hatM9T6kzAqC4JMr95Af2jn0xBFFRDy3DTm022JXLxZXxn9VttFzTPFOoP2LhHAvGqwwhA
ddOUFJF0pEBDhxi6ro+NN8HFsjSFJlPrArMY310Zq7PljTtyu4knjCa85flyHtFYcq7yQxnXdwpb
Fh3bmjoByWfZmoBrGkfslSymogLmvlGHFizHrcF8mmE0FFk/7GguEaUolvvJKTXKIY61rVcvetsR
NmzM2N8h/vsIltZYcyNWe8RCNZoNTd/mCUNVZU6PWW97yAgAolGXQrJA/71/Z5VmwYJmpE599NS5
6cqQWhYCBlRHc3VpxonCR+JqoVNnLst/CIZyTW6TNY3Cuk92Y9JTgIyJS8TXCgJ3nijDeA/KAxha
5uVxsinTmXZ78Qxa1QdVmRDhhhEFsPZkmMaWVfyzE48fbJKcBrLmibehts7cr4H7mLwslPZYLW9r
XbsZaX455XIZev+j7lbv5FoHQ0VzIhMNWT/AA7XOO66PilyCMIzdQBbt25j6JUINSSqcQiuqG3SS
EljcutO1uwrKgJgmg5N7gU0Z3V3WOadRIkGbxXCSpY2OWh8u5qC/JmWbnTHX4fmcjHIXUzUlHGuF
N2kwh8qqC/zMMvbpsFQhZ2gyBw2n26dWC/UBiIZqTWgSHOBBZ6t2o9eufdMnef26kKrTsdJh7cwB
J1kdeFDuqaMS0sAgXs6m3OeKpaE3femUfNJNVe0Mq+lDhMEXMIlwGHXxUFEah5fywcyhbGWUBurx
zZK5y7I3faVZ1tw1VJGZMY8HTUAkICcqICjH2/aqabfIEXdJw3J30rL43Nq0gfOEBkZh7DOdgF5Z
1KcWIEhAs3EvMHthS3TIxBHaiIIqggPbv+B4V0cZ0fbr4yZkJOBnBr1H15ijVQ3h5o32YTBt5Ed1
cxeL8RK1a0TBMIalJSiAqXKbK7oVRhI/Zi0pu/PiD5sOP3xdubdUIeuLmwy7oevGj/GTZZJV0Dx4
tJr2JXyhAMrs17SjZVGU5ldA/LcRZ36/wB9OTU7t+xxErDtUWJGXZtyWXhe/jvZ9lKN2o7mvEQPW
CpCD7oEWET+b1xTLnJ0jIRjh+rkmJQjDvnWbtcxLFbKZXwpj+jYDHtzHg31bO9OxN0jCco0aR6yH
JTQDlxhPw/08o2aDLV9sBo+FGLblkLrWwch9mD+R/MBQvfN1skaHu8gE/I0ymS3kt25RkkWWUQo0
K7yDrkXU7wDpBJqVwEVhQ6KIE/2gt+/Eydkbo32fJso7LlGNs9TfdfImt1Iu8cYwrZ2LM8GlK4PY
vv1v9s5kuXFm3a7v4jmugQSQCTiuPWBPipRI9aUJQlKp0AOJvnl6L5SP4/iEb4Tjzj1R1F/6pZJI
AJm5v73XDg/GUh/phvV3J6jPznOHhtx6PlZkac7ZgNPOtAOMA37wgjHkVGVPeJRLAtLF54RAvCnp
NT01dESu6jL60bhQaWO1CSzSeZrZ6gHxvAdsMrwq385PEelZyblUjuT4B5ADaQTo3R5XHHxzVI85
X3v+UisVlnqLdYSQom7PDEh/ZPInNuRrNoNlyclnwF0UP0NXcITE/jzJCQKLaz6rPG+2Q/MdxvYA
6p/QTAmMcNXnJc2icBd89cV5I6R81MMtZ/PAajmJgSXbeJonUwV1eCx7jkngLW5yT0NCjQmODiod
a97dOgbc5k4b2dbNiuOAsaLH5JwqpmipfTdqiBYRRp06cl5ybeIwi9DI4K1MzEFOweLogZ1AFQAD
u9AyVnlsmbtIgGy1VXep8vClMg+0bj8M/bAftfbwHjEC6FklA0Dtt9wnmesgDFc6H06NS4Wz5W5d
1900dONCDx23xPgXJuVI80GamxwaAX5NxROxuoU2RwfonPofEH3Z3P3xs/Y9WeiUKqtuBIjGo3UY
Z9LFtMo9ZOa9k0nJE47HS6u7DaNWavpaOJFE9bMVOI+9LXWOV6iKmF9AYnQD85rBYExcm2snfmUt
gL2SmuleGVCY+8g+9jXL2pBXV3upRS85OmJJWAE6Lt5H4UR3ADgr1siYLXqx8Olbeu+lvjSHwpbG
A9O8VRLJnqLIjhWyN+8c03+KG8M+lXQ4Xo3O5EM25EcjkYdINwjTiglz9zSr6oUp8nMacKGE6VtU
Ft5q9AbYN1yWID13A6iSY6noTa0A8eehMW8G2z/CryWN3hx5rtKYbjSQsqsHj9nxLfWYv1HxWKn6
HqwR3tTZ0zRV8v/VdI1PvX+bbWO6BRAvTjhJfnewRggAVd6OW+1D18MjByP4UyHXv1/1jHm5MNlz
DNBjRLueJ5uu5BVAO1ri8vLBHdxNiSK5QfOINuVAs5ujfyhkYQY5lj9EMBnzVJO3gAbJwzv1LnYH
a1cOHuZ90gZ9E/3KR/u57rx01zvOI/74FTZIHLw+2ecomJZDt7c2c/MYTO25qWGR2yxHyFfTpjdT
wD+yv6j+PRYxzAQG+Xk1rWQeHtwxx0lVe9soFuFHpZA3QXanBxMmDS9L9AJpiTFRLj6iAGbT7LPA
M+5Cx3yTdQoYvcqfrVS9ud244xuvJYWTZnBAGY4wtRc4C30mrXPIG1paVr8b40/XmIf32gy/ywiV
rfbSvS3sO4kxhBuIVwysDqqv8F/6otuo2JNnIfEK+CEACal8ljFXoMyw78JG+Zm0Jsi+NsdUEmJx
qEq5Noz+MZ/aV8DaM+w//JYlnhE1V8cp9NtzOOK5nlX/Uvk2GAlS4OtmMNJLmdh8FzXrSzky/+lW
ntBfZlDZ9/bSRKEogx/jMTnNUE7yOLrFlnbvUu1iQo5pHq3nW2ww3XKRcufwfSKAvvaqD1kbz1TK
Ohsb7XPlhKJcBeQGDpOCF0PN2CrK5lsWg0yDIuHeAs/6g7knXCbbiEmzd6zZPq3rQSVHja6WeckI
YestXS7UWiQ7xft8ZLeSnT0sG27Bsw6XRL3LmyokjQ273gsxIsQpZVPVNHJ9QW8PVIb08pUA0VuN
w2JhBi2cii/DIBLYC80wQJhfTSg+HFHKY2PEIH6zGBnEdzb5Uk1uPBQmj+himEk/TcVjUFUPloLg
4QJBS4BnltEtwHG/BW3CljJzYKD5HljLuYb5TCO2QiwsG+c2FYhRZkd1Y2Xau7oxH8uxL+5b9j4q
Yovue6xjA3Ubrlge7gn0jXk5NXSPrjnQHVHWN2W7Zw+PCQXTNHH2EBMzgyIqIjvJyiHqwSo72wC7
e+PAE6nbzs1MtZ9TvbHlZW/XoFDaPaoPuJZrV0xEMy3s4E4ZHbVjV89pC/kNpv/iqyIDQom0x93N
660UbCS+JvRHqC9994JGg8muqCnB8sZgN7c5gqtB4tyxoS8TRTi28zhsgkR0p8z4wzNmKSjv8g+3
P6rKgn/dvdZms6PmhU2qI+770LNBVYIyG+BWrCyqUabehkkDbXFFSgdHNM9VcrILMn/2ds3k4Www
VPoAVweYre6qD5ip7qqwdXeY8fUuYZmIdujKQcUdXoFC0Q5QXCZFfLVsYb8EOvnGTLcKKEZ8wFD3
09lYgBOHDECVu1eTw8YZeZngKEJ0jpOUolzrGC6f4vorA6c5yiH+auz+zvS4RlNugE2Uia8oOxu5
yz9llPEuGqq3yZ1+RJU+QmfXy44V4v0ozs3FATVZVMWlsDB8lg3Nzm6CJN0QXFNm9IVsA8siqT5y
XH0eAvk4X+skJleuPzlF3WQ/vQ5GvTMNfINC3FHK+cHQr92HBbHLePYf8z7cuwFBJwZrOA2czUwn
zHp+lNp/dMfw0/NCXuF6W+Mxz4SJpzr8DIzuSHnP2iWCF3K8Uc5A3hS1NbCA8GFCLDPvZGYK6C1y
i0BIBCK8kY08yCD68q2XcZ63M6c3CmF+aWqXLem/OGqMVwtR0X8OJv+b3ecv1fMMcYBzGvqXsC7+
Qt+T5H1YWhCwORuAeG15/KngOofiroj0a2zgjIYQRZvQ1cGIwDhYPbrJvCH0iq9jgahHCVEDUHtL
yLIJexwH2TnJ8pt2MJ2DpLdyLEd5IPKVMMYHV0ZnPdTXZBbvRV0ekmFYu317wsl9YOC5zdzyzoQb
AzIGY/UoqhXPhZFXk8sRE+QYiltpWq82uChwaPiOU/cr7TdBiW3EoPIyrtJn6sMuia4fJmVcRZBt
G/mrQ+cyUqrwvGCtAI7o2tnOWsfn95rmph0FXnhLmUImPJWtY1AK2BiJ8zDWzkdV6mezERdwC/cd
YCWDoNsyOhjTD4KW7Pcq96vL/TP7XwFVeSQC6XTfYyWZ2aX7NIjW2so26VIA0rARIK8BYpeLrLhX
IIVyIH1QF29ZANknwF5vCnV1Pcn8s3+OY7EGwpr/fWsKUAQ0kjDTPPjkAelCXRmiekpgzeCzx04w
UtssvGGtjfw0luIEzOkQ2XrtudDH5m5YJzzbB1ak5TU3Bu+5pr7DD6PnQF/6QX8qmtALIPpBLyVj
cbXBI3hFzXsNew3aEhtUgMeP0S8yCFNE+Yp6gW+u5fRsRME1ZcQckl4niIr8/6hlVBPOpEFvbFO9
6vKUMm8jPtoD+ykUl4uRmuY5dps9nR7Nse15aGhyegNFoTYBRtIrxgbrzTHsfVIXdKcmzuIn8vo9
a393Cu32EofmA3CohWqF7tDo/CIH4ykuxc6I4G8ZgXNFpK43nAA1Ncot3sopuCPIcp5TzJmFj1eN
rvBS8gMEU7+2uYfmUWUPTaXe/BxRtuQUEckBAGeHc3hOfLBfxnyfkRdJDXyineb4akafNdu6paU9
yChtgNh8pihvj3LFNi60790o6XbqXnqXumJbkESCwzxGQrv6Ur39ZdCjXrONSwZWC9lSrMfVcz9N
FNiNHNGIfMSHWZdfOu69Y+5gSUXgG9ZWPhCzaa46pF+8Nco3KZO7UWlvFTQMuo1hejbjh8ojcugH
9BAFrfvshN6Fpe/aE6ZYSVPt1WQ8y954IHzyKhokmLJBrTI1TU+xIHqYsS5SYAubpVrZduTsWuy1
QUkjVE6Fc42DS+c+HtAivUA89+5jCPvMQqKdpxd4cBydjDTbwfXS67IakJu47lx87vtIiw+7LNlE
62+nb4P1CIQ4KTP3aJtqmwjbxFNbfpYBidthCTsvwrgo6YeP2+ciTo+Bj4U2wo2foXhuXDM6hTMZ
U6JicU9QSDU4uSRZmczWd4UV+PsxdDi3W8PvPMHmRsqEooy5PjSax4aF1LnNU2CvQ4/TRwkAUxw5
yvEpIW7AditY50X7YXlAq1o2NgPmhQHXy9G1NDFqtyXehMBGdex7SLSlYhq3HqioLPwGRk5tWwer
Hu7R+pcGFMTJeC41J4o/ec8N2sEigrDbv0sAJHDvnjIAYRiM6m4Vl5grG59TyZAp+44RmNwJbdy6
TBQb/u8UjCAHPxzWe9p30oMQAac7mIOsqYqiEYEg0DecEticEQEkPKDa7IjF54B191RHWb2qyPo5
TmCgoyBv5NbUP47d79IeRuYgJRw+SDi2Z1+qDi+2FZrDxndoWRHdMlMdz61GqMx0cz8k9VWN5d5C
il0NYz9uKwPUV/Xt4vfkDk5+zyMxrJQDHX1j1rcK3J9cWcVuyAg8dZ5K7nptPtV+czANDcqrC6+t
Gd7s2LgPsBQRjlaELKeKLd6g2QvitmLGAbA/TK46w7rSgNvzkv4cl+FltnACinq5RW1KHhQW21IT
yApT41iIZyB+27lXfGO8xOOU3Wcm8mWRtDfmYc+dUSIO4MgoDGFvckVfbE/2y68WkJ1pXAKbnYkB
+96UFaRQ9m2mne4ZiJhrta+D9rVsQvTYUG5pyaTEJcXpKmzQtznKKJF2vAnbaKj93wBuX+SMIiWT
MCXtAgQEQfUQ9DmpRM4dRoz5RQG4PYWAg3SI2VBZtGQUis3vCPAu6qngFscqOGcgz9u6+q4NB0g8
l/JyZLr5C5dLLR9CiBc0Z2buTlrN1R5b64B5nkBHwt6ilOo0RM0//lSH9YIqK5bnhmEAMkJDjznr
bDDuyNPfD3mUydNEIu8kJui21FrymdbHeSVsbvWGZyZ467gDKSAafAmigmps3SPI0MBd5c1JFyb5
FNgs2BkXVNDyAV8yDuF2SSNNoN2gmIcUwKLCcNhIrANux2mPnFyd9Nwfhjyf9naBxRH4Gh+WPw0t
mxpvOoLp5HEvo2NX3nKLieO2Seu7APBAtvr7r0eWX5+0s/D7Sz/boMnTvrP8u39/mL9/QhInFPWv
f8culICvFoeGtOypz0meDz79sENNdZXAZL9ChsaFKcU/PkT0yOJyl2/2gmMaF9pRlJM3WP/9o/KA
jayqxdTiLZiluGX9KYR7rqj4YFPquHcQYxJok/yCbQwKONI9CGiyCGur4EX8+6HjrtkysP/8518J
1zuxy9X7SnRIav/8hJ7sf3zV379LptzaTC2P9n9+YiB0vbGBLmEK5PEW1s2eo2R5+ucHv15S3H//
O46B89fkmxOSmqzYPpN+0Rl71RmnognbTRuKdINT9wmOXH4pCZXMPU0Y44CAXeXBXa6ocfAwmmZm
P5Nvxthi9oSD67ZeZ13ubaL0WBKu6vKuWQOVw9PgGwYPnhSmZhjf8oKFf5g68zELMONp9kgJa+nS
cydYT4f4rJJwxn6AyCtFCnW1lz+zMNqDLvojZwL33E3xvm49sLioUsb4JEKyQTm7W1RI7PSO9zxw
G24sA1VxivOXiST13pmoq+CivEsc+zsWLCxAEPodvPlnK8j02cCkoS0VwVEVp4m2RhaBEMudGAQp
8+6KtRoM1hxtLTipOw33ZvaqgPXGTg4t0tBaq/A0Uz8I4awD34I9DxkG13BO2UdhTnCIg/5XZeQv
5thQn4MeBMSqG3IIq5hMI1erYxZ0HJdqBdRF2syD9kbS8aFkEyfCL86+2VUbVryTQeYztIGV7Qyb
utC/K1E+wHALHUH3D0cVe9pnCt2Tcp3UaiEV1PZPbsinmkN1Vuk7Eu3Z0Z5KpE/cgQ7kXDBwLyk1
hCvXXeUAR6XT1QxPYncV9uNzM6lTkj73okBvsYeHoHMe/VofBz+5N+Npo6vyFTGe8z6YCo6Sxcvk
8MSdSxjIXf8BS/a6/LPaw7XQYu0Bwmpuojj5XeB66lHwGcRN77QkbfOAiJxh5k+uo94cOlT49ACj
33wvOp6spGt+D7X93vIbYnggsNzx0OlE8yua0LBL8VS357KLydiG1hKza96W3w5sk+9dUimhfc/t
p+rDq0+Cyi3JBSPtnuDV8TLdJ6HHyY1okek+a+gGkHdQk3RW7ANtvgCR3/di5pQYd7+boWV7xTkX
BZy1Uhy16Rh3TUsWYgy2rpkTas28o6jABgqAqBGDGlnl9WqI858Uix8TE/K5mJaTGKAwXD1WS7IM
E3gNEPvTsxb+N57s+a7RaFAWxtc1kIn2wZjkAOO4Yt/XupzuoxrFYe8SC6TTTLl0qHg9Cf5YXnEe
L15ZWC3MMrKyKLZ53dJsNPMr0OeyW146BkX2JwmTbW8bH/c5Ia6NIHC+Up37bsgBW5p8srpkz5TS
uQBzWCV9a1B6g+YdWAi+QXX5C6ld3o8ag8muxm9Nc2RzwfL8Rrr6k2elvSlK+xdVJbCPYRsUVY2H
rJ++03oCqZltQ1GH+3bIMNkG9bN0UgSESbKxsR/CQuvdMFRE3tCFsXC6Zwux7iBVaZ6yNvmaCo9Z
SHOLaUjDPWTA+MXiluPICl1jwAU1ZwRbwo3Ju7ixsdMVkf0xa4+3x6cGxfHPs189Bp39eyAWgnkd
zbUk8Kupe1gBJScID0cgVtUqTZvfgrKo0nNeZcxNGsQ9t2P5WivrwZ/6gS67HmyVA9u8euWQ5a+Z
93triD1Lnq9O8KeF6yblSAk/8JmJusNFivjrD4qTm22gNlZbO0mJxoLKSf043lS/TCj82FTIoyYx
b4lX37mqfDMNl2qWPNsgIyTR/Nb01VEQxwM5A1+ZEh2batZ1Gnck6Fzr0MvoOYncaufJetmmMrzz
DGcfhhN7Y1gGvK7L3p3Tli/2UyMRRgR4TDpbq/7diOwQRxyL+V2qaKmq5UfFFgxWrM1aCilMe4+V
L788xeSGy4YKqB9RzjddXZUot5ODDDgGXIvLJ2COMAiuAixyxOHgq3axT1o5PNrOAmOHVhl1zi0F
xGFMyScx54Mvyx0/GoFwiRbnD+Z1ClBi2CxgN53Gl6jUhOJT4zFPs7PuvwziLCuvh9nrmsepIhkj
a3J8DrDpwPW2NnSyGXrUVmgvW1XK3+DpP6RyAu4b32jnvtpZeyvAEBeFBCltP/z9d6EgkgeBl8Fp
L9vVqnwEn0yOBFeCRY3hylnayWKJz54NEjuidNp1TvaiotFn6ho2uAmmH2NxkHsiYuVZzoguIpsr
qi3xvUZxL/WmKtdeXVz8Ingk0L+xJ2LPufPpo+OuwOJ9a55bZAFPTV29JFWyb+rozl1cmX5/iiOe
iqN/9VCT7BahKGwjnmAOOZRsOhmT+mg974+XfZklhj5mZ88F3ocmSTYmeHT6d5m61+aBhystIzUK
62ge5qH+QMblsAjWp/XafcGD1iiqzyTMHzFTPFAORcupMx9aENebPlfzlj3IOTLDE5HCZ9d03nTJ
a5bzC7C3PMaTyqBXqY8pxM0wobxrrBSaMcyKLgmmZ+mW6StkGrllHPhpdkjGxDxfkn489fGj6bbf
ZsgeR6Rr3Fn7jPuEhXaftf2DyWJgRYxsKMnVJTKxNaNLetrK15XFtH0x5yUTMzGdiD1F60jMpbh4
MXE603knI7RMr+jOCtpNgTuhU1PGKZFZiknqsdK/kq5/a1IQqrQvP9jkg8jWxrehLX57HgpS6nTv
XlZtm7b5qibnI6+K1yJjW9DFL5XsfzkqJfZUjDf2GsWO86NiAYhH8ibpZ9TaO5/pBLl5Bg1F/eXy
fgb4g7kZ1GokyOJlVnrwpqcwMdpbAlmJmJ8wKzJlerQfssDK1qw0xYZzG5BpbqUSmLHiHdUdMcZi
iLkS3LpiTqnfEfQ3GJNMBl4tc0kr/WwrHAEBCwVjMZsUZnUx84XMwguDnSDB0Ux+glT5r8aQO5Ms
agG9j15xVkosJHcor1fXMKOVio7J6HwOfUpL1PTsTfjkEkyrFsl6w8fTYOfF93J/B2VYrZsWd/2Y
Y3elxwNahXx2TAU8j5KhWDKFG+zp7CombV4No1gKBZkU03wIxfeh6VIOoML4Liu+i2u8Fjw1zQYa
s8zZt7i184Y14OAUdOOZ0pqOEZLx3+2+an8LiT7Vhka98mnXYWl+KPqAjUrFIxMXupW234bDT9HQ
Id/UuOMNODwLHIVGQIrj5VrUro+twzqmfN3BOFVW/JLSCr4Ly9TlYHU10yS+65iU2NQglPPMRKZk
QFoGz34s382IuUAYjJcpDV5bs7+TjZduQeDcBUv0Lin0z1QVPDLEfFvIqCqGD9nk6V3JcQhVgVFI
64HntRNcTerTbqA5p4oSjpGmxqBJqGEYDwVZKIcJ/9oqQ4nF0RNkKe1hXxruWzXHw5GkASodVLq1
it8qMvgdm8h94OEj9kV6YwuER2FS7xhvDvUM9ZftVg2C7W+6jBl3hwPRLKotTJMJcbXvqpFHhvwY
kStoROa5wpvr7AojeqyqsNpaQRmshmQny/ChjJp3MScU6lJNDLlnKxvfRglVpOyJEvDqExEK2/bE
9GatmLgyDLrTDaeKsnHvraBXe9sbX7gUahaTq3CH4Yjt52ao5GUwQfVh3wnXccFCVgXtlsaycoM9
rNqwWcPCW/Cb84g6FniHSKzG66bJuFW4V+iwTtnkKZJNk/S73ZAU1UGHx3ke4lXIgdCsbMbzA+NS
q3Vwjaby6pPe35VufMnQrfbMnImgWumjq+0vHabJ2XSPfnpPJ6K+ddZ8N0YhyHrocObMW9Lm7GxY
sPKkx2VN2pXsPGBObbqrWSd4pVDzdJezj4yoc/fHlxZZaBDFIyGKc9ULCe+lfm2bMt8ARPf1t2wV
NJEGBAO50sc8nh+pz5EcEozV1ITDY5DevDK8m9FElIEsRv/cHdz5YZfNxp96nhkpxXSQ63n016Xo
j0TL/gg/l5ssmPawHl8c4wNw9Y9Jv+lQCEjMBc4Zu4/PsxXOVE8RezNMMJbgocWcvToul3XhEwJD
bEvoq8q9rNiRc5K7ToO4aNr73hqXSjiBONjivY+seIseDV0rrWZA7SbPxKnYREtYkHeNvQ39GmCK
EUWj9ZQF5An8vRwd71AWau/RQjUjuDfSUDuv7b8KwVgm18HTMKp3S4yvyBEvXQHGCy/MUowlCXB3
aNHTb6tGkc06tjQ1U5swk/GaDp6KxwSsO7Pbpx4pa2sI3Q1rKJdp1lwTSZIqontno9IeSz0Jch+t
PvSST1hQK9Hl7wM1ATBEP+gE2RVtzVxeBxUbquHCQPwyjUwOTBiYN2azyi5+ZEFDQxow9eg6qFUD
x89wpjdrVg9eTIYln7FdTyzZBwpFH9zQYaOF1EkjUUQVWz8IWlJH62sgC7dO6RMAVHRg7QvJrr10
xPwpE2Kzl2Z5sbONiAaknM5LolyF3d/8Qjz16jd0v43ve9HCqfnSbfcuSbvrOr9kRLtY9piXY1kC
wQq+Jwjms212Cx6goZdJOCfG3Yc0llv4NWjplExw6jPQ/WgoTi6wEWSZv8RxR6+bTbWiU9uQluZx
00KT6Yo/FXRJMhghBUqx/HImQhSEeCV8Qusxcsz2CKyCR/Mk37svrxTRIa2YJiExdsoyVy5dIWPS
cuQqNEWHHGnT4cVzq0skZLz3PKqE52LauNULmdIKuuL8RDSE5jPuXzZ8WbJthXZIxMHDIsVJXa0N
eq6FHxMVB8umR5H51tMcBoKb9QGuzrSxghg3uIiPvegfGsNlOj92FFiOebKmpH7aUBe394ue5LM7
EWwxz4lhEzlBXsFOSZC8rLt1PDpLFuHAMCfYltPQH1zjIHTf3aAmMEBMehx6PTPcUG9tc/z91338
/43a/w+jthDeAp3+r//j37/H/xb+lP+XUfv+56v+bNJ/8Wj/44v+4dH23X+zOag5WI5cabrO/wGx
tkzn30yXuIStPEuBXMUT/r892va/mSZHMFQcXy6hFD71D4+2Y/5nPNmUqvAL0NPDfrk4/v7v/8U1
sWOTR3NsH7qqdPnR/tWTnVHAa05B1J+L3mnHKaLqs778hcD/R2D4//zf/WXM491A7vwnZP4/+ja1
Exk7IHNd7WzwZuF8WxTTspJQ4v5+Ze/YCepO7Ew6P9ZBxtZ4oJcNUsRaiWEPIJQ451A/4zksudWP
lMiyz7D5cs+yfuUGIrqUepW4WXcqivotPzlkiBJdtSvns+voHCrRLV20IFt2/Z7mmKX2A73e18+B
F73rDopXDegHctBL20Uwparu6mpME3XpheuhLie8fvi0k/7VK+pjltXy4ie1tWLi5570QGbVrim+
Z7LAiAPHJNlbgpBUaIU5Pkn5iXLB0TMYMajIYq0nRHt8Kjx+hfErl2QaQYpbRyZ5+LPt31ZL6dvQ
k/Cp5aqz6cNxRlQqMywvcHrLdVpSbRx4qntg/WG1iedlcsRjmnz9GhQV7sGdSryO4zCya6uLV5GE
rIRud3SM/s/gYPMMh+IpNRevWOdjZ2Yd2LkoWh6pOlLvryFv1FbRFuwEAksoheFjQWeodaBxQ7uG
C+qouC965EdcLltIZwDcpt9BNPi73iN6hDsFL5EbnpXrvfqAYmBDEX3va06b8ncb4nt0TLO9TDHK
6FBm15pVfE/kjpEK2ontv/WJ9TTL0t05jt43Kr8h1qAdEStwjHQGbwbVq+56lp+aE6OBo29MjYuX
UI1UpT75YPu7j6uJrSXXQWw5H4RlWNFB0awz+WqSVIODwgzKMeuWRYN9XcSxOyFDZCj0rYIOtto8
NxmuOEpkcwyt/owbaZ0m4WoE5VGZ/mcvLX55HQnKqcpVrfGTWeZ32fcFtO9PTrLNLjNzjlnSX5Gf
rM5en+U0+/D2WSl+oC5LefdK/cAkVm4KLzG4pKNqG0t6QsdCnuiXuFN2nnN92LTPMzzDZFtuQ1m+
FqXSJHZ0tVvqXnC7G0eZ29umYmpVMTMTs/s4UhG7Csk6iozJnu1O3AIj45MK9UeqgXI3MLWsPEG1
zqWZbE0R3echJ3ErMw6WBP/GjwoLsFJfWZ1/kf7Hzs1IsHfUY9JmP6ZpUCXlHrsCUJN0J30ynM9C
zRkzXMrGejGdaWs7NuzcObkHW7u9Ob0tMMGWm5E2hptFJ4kIs480Spm9j19z1v+KoDUc3HQuF+3t
06PzliMiEpltv3ga12HHbGDxT7jbpL0z/K/R0k/L8xVuhEPXbk19XI92Ug3joe3k2gsE7S2DY+4h
9uu7Noj/yDR/5PFIrRD22bILS3apgD6lbMHd4cRjP9/ZNMLrZ8pFg4PByT+FUXH6Xx+wvq5y5y3O
p26TxOKa1JS4toZPaRnHLLehA8rqPMJvYp8ERnxlQ7gnnolPS5p3c+x3hFMcbB7cEyoZMfIUHk6s
7pLY6XObd98Jd5djgJcnzOpajwYAYrvL2VdZzl1lbO05fnNntPy5hR2aVEMGKye7y3Lm2jGDdNHt
XHvAMp8MAPRnBh48UWaqQy9kdu/HOODSENWhw+oVtuO1yhhuqLBRB5Xb8VqlL5OBFhkqjXLgu9S0
e1+qModz7R5GL00OZgD1PpHeYxl72S7McAcNldq6HZWwrg1+DxGEw/G8BZg1bQ2XBjZnbqbFY1E8
BIDqlwCECTlHiuSXg8CRaxzvoYGN12QikNCnRJSNE0nuQUzzyMla84/O3YPs6appRgXsynE+NK6b
prtQ/5JUbB21g49W48eFduhemUp1FsosqQc4EmSLCPK7+b1dx4+W7NZ4au2119W0Js/GF8NxGHpE
LNbCIUGdBeitoifFqz3/WgSboDfCU8bAgVIFjvHKgV2B+L6NxnyZaqiM08hOzBEdzx0p4CkJdsut
NeLbOWeunLZp8lssFlzXOeHaxLLP1p6bzviphv6dBxJ/C7zC76xzGZW/GZE/sBic6xBdEgtDik87
u4G/brdhCXF1wng2/IkF6mKR1z8RBX2rNhhYKts/U8B4qUkRedtGHziKb0oOY7tWtn+SsQV86Xmb
1lMO5h39XsD+ThXFr60Rd7BHLa5ySlmg1nt/8CiCWIuA4KV9eGza/kDod5UbFVwZ+O48uNwHUxkS
R76br6cxKi+Rw2FjFI+0c53bcOiOUT8VNN7t2hDZ0xcZUrhjnbDV9/u2wHmUxNPVY0JUmZxJA0on
URYq+GhS7KYgx8ynEaKG4NIyq12qBb0AN0PqwnpuR8Wc/MePiwZ3lsHeQVD9NDt3fsq9XHjjrxYH
xz5gpBFwJnI6vneouj+YQdRKOLA/Wzmf5ya+TfkrdfcWw56rcpZKJTMLcRrJP242cmy0rZVmO78J
QKCuW1c98i2Z6aY89AYTIp1ZcHWKkCRbZZz7LqIeB4g7/hr/4KTMGEqx538mlV9VkK7ax0Gzyyix
NfUaxEye+RkWpKAhbUWiOi77+27yG6aP1k/VUzXlCE0lnX6n3oFu26T443PkawaTvju2dMjXmLH9
Fnht00wASvrhbiJvTwkINKa6p3ZHcMq0yLGlDT42r4I8KXmwhXl8F4elsYtTbP+wmQU/MPOi/so+
slm5YxRv/IJgnc3jeNvEw6H1xs+gDcDzlg0EUXv4CU+GVSo4uITfytn4JRJ6g8dGdXfsFThd4exl
sfd9fhmbefFIWy6spi8rW7Z4XnsIDJmeGe/dlY33MLW0Ks42JQhdaMJQMqxNRyPExgF7OIV5e7AB
KE04utcNb9aqTxuUfUdvzImBaGbj1+T1S9aJV/10HQ8MgvgeFnGkMJ5l0IAm63+ydx7blePYmn6V
Xj1nLYKeg57oeCsbilBMuBSO3ns+/f0AVaaUUbUy+wHuBAJ5SIoGBIG9fxNda5vEylATnLLA1+46
Ny8vBMaBDxUuRtM6DWiSEU4z/+kinnCemJkm3V4f4x8FT7JejJnxVT4e3BlsxJiREATMO59HtzG3
nh0Ca9EMXiPN2Mw10tMgc8NVFYKHSkAGZfxfvBNwRZhbyIaoaq3bscjWEJ+IvEz6PQFXAJ511G0b
RzS7IYkeCjSozzYuxFsA0Qxlnf5CG2AMkh2IUqebOkQGhVz4D7dNfywJwOzGfQywRVxV1sSQue+/
1tHibebes49NUnQ3M9/3jW3Pn7QKkTGnyKdLE5hPPlrzpExnAdwRmeXhhzWRi+kiqTREMn3IKJoZ
BXbfIEIXlycSON+NLrRvfVcqAJvdzqm0pzz3qnsMx+PAPng1eDQLyPM2JN9alzFeC4IPOYj/YW16
CFIsZtifWxdN/gQkWt26+KDVsXbK5mUVQfi4tQt93AGvJwI3YizTLIzpITgMT9pk35ZNc02zKGQu
bpV7JJd9EEArQw/g7kWITHVBF6Ns7hDILQ3i9rD/jo6WD8RcBC9vWffgPRnZmE4EirlAskqAHznr
6FJth7T+iZdKfWoTsz6pGlDKW9MGXgoOlmGjO0riPS6aI3rSq7AcP0Mo0rCuns+W3dvXyOXFtuNu
Pydzfxj5bAKFIXmc6IO2YZB+nfLUPLieHLa7QE+YOVZ7A5GfFUmryyx6DFCHyt6OdnKTWHOABM5w
blocjQm+xfs2WO7nZAj2Uxq4N6PuHom1SiR5vRxBO6H5gTKxj97IIUhq/Tn3zLsEXs4k5m6TGuC8
DTg0s6jBSRFO7asJv9zAu0D7GHpRntty0e8mYmpkn6NzbzovHewFLB0QaUmn8qlGpOuUV/Wj7Vdr
0iXu3sgfWlDdd4sOArRecvKLRR6gK1Yil2I42AzogbsdvSU59g7O8og9wiKycCwbiGlkuvgsLcUZ
ucFyyUecVovythjPYTC2q8VjcFoWNeMEWSwQdd6K39Z5afYde8Z5E+jucETIis9i2AfSnLJJx6Na
q1cufoX0ZxWG4EeYxCPYbJTeCPn+sTzkCFI56JyaPuy5myGfgWwV4a9EX5iuobDR4pVIUebhDOBg
ME5hbb7GnQn8s7BIpJNFbY6+jygp4U+gSm/LXf0aIqlCfJusnUg1BO4tvrX7GO2BRtrQqR9UEZv1
WkMZaN9bUzSc6MhtSE9QuqZ8XKQEb3nMrYDYm6oOYO03vWg/KyMJS3pIvBcEVcFnKV8JTbuvLfw7
+hYQeS/NGJwlKI/qGKrQ6diZgLj4cfMf3ouhgS4hhkhbv7tUBJpODl4d+H2lj4BXaejzDjlT4uMS
MMVYCxEdVW38cDmEAiPujLchkv50fmf8UQ0kxqpO4wkyuHaroFtMPLQFpsrk7CbiB2nrdEe/DwAE
RqCQKnMQOLyi08SMX2e+UYdVB7AGvozbR1DbJEpMFZq8HOec1nZk4HfAiDFASEhZTeAV1RxVbSIE
KTaxdmPy1T42Ej9m+jEDM1kjBk8yzSJq3NODb8wMQzrHxpoOu9Sl3M/IdIbYk+z5LgDzkni5tMh4
wGoZLZD6yPhk2ZvIEk9h2SDXbWNVI2uoWPR72+3XvRibYysLVYMlZxGAnF4AqGNEiBF3l0fHWIAA
U41P1WIv5rqHCYNrkWTpSrW2kLGO2KgL5yHJhkgCN3FJp8bSXAPedH3sgZdAfc+zXZQIZxemoNNU
YUs0XiWdEcc2AAoTFju1alncEp4lNKi0+ARFMaXhS8weEuIlQDaJ45NFgZ/1ZjL7HzYc560/d/dv
HiKk+vEYebcGUctzBP8l9XNx00u5KV8pVLWyqpZVoRYxEJV5vMIvsJ5gGh7LiZi+9Dgj5cFWNRyN
KQNst/xLFDlorzfyCtQFqWuZHpBuSY/QqBBMQmGMXLMB0OhIN1Hh71gUO6d3jnW9tMAl3fbYxD4W
YZ6V0JUYD7Y1QlXoZ4Quk5JEVCaLlBdl3ZRk2QrZ1lXBO/3v2uxIian3ZfUzjHRW+kM6btAsfn3f
z9FTfcHUjON0vZE3X347GsTl/NDqP6dq4trwO0cZVlWt2s/oxXvGJnJlMkTBTd7gz/xhy6HNatAU
FKqmNhwmvsNEb8ii6jQJI+k3le3gWy6XUNlqjqrmm82Xuu+k0BLrm5RQ20YPSY5D7bLXlVYgmV4O
xo3JcPZtD1vWfltEPnjnO/Qqo8ckFdPgPw5vmnAEYL5KLS7urbqtvsftV4uqwMW4+7D42yYRphD7
AV7bm00kYSaaYSkCfaOFDSZTBDyZZls5OUY6z0mgi6IrkKqSzHdBfgCElBjRejYusZs4W3+6K2co
V5402wxU56SsOD1VJYxbow7BN6Ejv6ieplIH+1BV9pdew0w6joadrzpJPuF0laVfWPsUQdC051mY
zuBBzdEh1dOV2PLM1emrRWzo66OqqQK68csy9ubGkP2RJv0uB7os2vCfywF+VjsP6Obb5chrUjWc
mjbTALOTMHGzNmy9f7tg9SO2ztMNuoMFQgMzM7yZ2J/sX3iBomavqpOGmBMx7W6Vyc43xwTsmMia
WpzChhloHif9scteo1EMBxiq/VEVJl99+ia5PArtKnNsvzVCueiEfX1UbdIm/rYVo3X3oX2rageI
6SYdsXZQi5jmpbtMiNOH7VTL1jtxFbZmbj80frXN+/+oRaUD44aootbFUcj7hD1EvIkt798nqHZp
ncoBh+C4UH70cVknbQRQJpGScbF8ySNZ+21R/WCmpbv634xMwUOb/ykjY+omlp9/l5EZXn/8NR/z
tsu/8zFCkHQxkaVxBFJRDiCjPzVzUI16T8AYJGBQr/HJ3Hjo4XjizwSM8hm1HdZ6FrkeG1GbP/JD
/xbLan9b/ot4FrDU3xIyDspNLvhx3yQYafyHfFbUWTBYm8q8RJDxkqGxN0wdExSiJUYx6rNVrIHt
TOD4VxFpC6gmXRrZ56ZGdW8xmk9BScR7sEOmTFqAth1oUpiQldaUBHjEsuqaWkYc0DHQxPQqooF8
xNhu+h77rdEig663mFsi/5v1UDew1P7U5MG88eGErnxR3AVtae+ER18ftpeBULGhmGRNNQMVjRPr
Rl+OrRl5+ybpHs1+qgkJWk+eGQpCIkGHSCxIbX0cJAVoOOidph+hQpdbpjPtcxc2T7YJjzXTy88m
yvpmMV19L2gPfj9iSDiME2IiSXn0rPo2chEmmO0mw9oKtonmh5sgKIJVPLriFJBazvQ+v9M8eNki
gtRi9B4oG5CwepLdaxaamCkGLoWhf+5lIgiwhW9n+zIIq5eybAnbzJelijA1Gmoh5X2OXgQ5CJ2m
djPpy306vuD7AWtcOC3TGWJ54yIe/BCSmNrDCWHXklFcVobHZ5Bvib+WznLQE0kkIRaaIcSBtGmQ
3tn4hu26EgkLk/4t3okcdfCytrjZ1a++F8em1PtVRLQOWBxIcrMI0Hr+4TBBX7Wk/jOUaE5j6gdX
NFMdcVrm1r4FgZ8jUH1r1R30cIDWBErGX247vkx2XsOdQ7E8iV1iOOM67id3TWyGaUaSEWMqsvaw
BBYQVZ1YGxP0lQta9sYucdAZofdkDCCRMO6ATHfbooU02XnDcehzpPFcdAlN5EnXyWL260ETd0ge
pBdzbpKN1/gXnOR14Hv472XInsNeOgZ3ANUAxKRDg2gG38El0Z5IklQZ6mvIA1dbBEl4D7y535HY
JITrIjRzV9X6Cd3A7uw+okof7kNgLUSuftnNgJO3KL8VTG53rV4MWyMh8J95ETO8Sv8cWjjvhd5o
cXsCsC1+eahGMjOord4Mw2BeTWjfYx42J5NZVrmM5ue08tB8cfdxY6cnhgk3GbomJ+Q481URWMta
SD1pKw4/+c6IZ0Rt0mw7vVoHuc53bWp3UWvkm0BMmPjwFCG54DIF0nsFTHmCxm1me93MDs5o62Cy
GjBhxbD3HHIS4ZjZm3kIUzj2xWfYIu3ZKwECtOaTmUX9S90Xj4gdfSLJMqzLIbP3fizZCNNpGsbw
1AitOuDvwcQ6DrzVLMYFOHLMYDlstFfNjC9ixDgu0/12Uwn6EC9AQV7TDkhV6tcmJpgeLBIbE+ef
DRkNyw0PnxuSV+CPE3uXBZF59XLvHFlGvpfdVUGWCFIBsjPai56JS6d7PSoVVXl29eCMIjUsClhK
DCSC6NTq3IMZM6i1joHIJYbhu8Ps4cWwq4A5czyRmGsxzWvTGogj4QtndqCYaFN2G/hpC7A7Dg5x
ZWUXMyNJ1Es0TNi0wxoJymFjI+S/joYSEzAnMsDpFAgcD0iS6sIWOyid2O3m2DK5Aci6zkqeekxY
y9pzkDFgiJzmDgB/nSFT2C53XGc3m9wJgxxEDLL/pkzyc0Ts/q3IkuRS2MGhdcE5FjxyDR4W+J+u
u/XN6SdDd/sxDWMkEBJi9NU8nPpiYliKJkwNEI4YpLXzwvxE30/UG2g7YEtcPd65PaZkBAH5g+Ok
VqplVUMkZchI9RJxePt9npnYqmX1+/vi25ZqpdtItpT66UNV/QTgGE3OSdypQ6hN1PrfjtgzlDma
qfHJezU8xp29YB7sL0tMrkMOQd+qmiSuqGVVUxup4n2f1JWG7Opnr43Z/f2n933e16m91Q9AitAC
7XFKACncLyu18r+fgabOS23w9u/UUT5U33ZT/+WtavrJidedCbC8mN8PrZbVMf7rtb4d4rfrVPtM
TYD6qdvA4vjzuO/btc3wONthsf1wFWq3twtUG77/6/d78vvmasMPV6f2+XCm7//xbc8Ph1cHJdcH
zPb9DCsyHGu7zchfGxp3Wu2vCsupW6ZT8il/OAn10/uJVj6qmpnd7OgCX0J7MN52eNsKMO9Nik48
2et07aQdrKHGCOxLUmIygcUb7oVwaLb1VN3n5BOO7kxEIamylvF34dFc1Nr3nzrmHMhqacff1qtF
W+6sjvD+69tR2rDhWB+OSKL2JqmY7kw1cV64zYmc5MLRhrGsqlpNnO5teY4Rj4+K2Ft/WFkE6XBI
y89vm6gf1H5BNIvtpEOMSmOffkBzCEXkPsjtYl7o+hH1zzz/VKdM/JgQM/2RtUZO4E0UNVYW9IK1
kR/TcrnGfjDt3l/RSnUFlXE1OsPgjSxPuELxuUL3YsUYuDh4rQ+Adfjptj/pyS1gbPPXTMPE6wZU
kvQmppjl3FYVDmnv/7r4vp3ajacB8m4AtOK6/X6aqtPUti7oVNRM9OlbEfnNtmlaYiv+QizdMseX
IHcegc8HwB5I1FQyhvYbObOeupXldMV+HrGTMJ0jKugOwQfNOfouSgrB1ONhE4aSiUoBE58xWpkS
zM1R6cDpN+TG9AMbZ8MRSt1wVItVt4jdgDOCNuFyroqxREERegtae4PQSCQ2XnFqM1y3GLp5GMr9
ETB1F4DHIwpxg5zeTX8Wfaz9qoQ9bipIyCW0WjMGZOrcNWMbn2YTF5cZQViCLt7agQ29z6ZU8sQL
BCSxq0EH2TZveqdM18PCYLMzk2ZdG8I8IqlkHjUJPs/HBA6cjBsmDZqA+iiaG2eoX0TlAJMUNZ8z
HlUyPeQCSkNUoZqyMVPseZwa7v0YOcEBnK09L1jFyjwHMAFkSNCUEx5DPxV8kzFQVRsdct6kx/Yq
XDwZqJRnQidnKnmvedgbfLGgwaoa0uYMskr7MhBtfXsGtOy62zNtJ2+ZkUhR99+VD2HsPHGoswcV
E1ShNVcFCoPM3Ot1O+4SeQ7w1sojEPUIYQBZVcvZUjA0YJingn6GfCI2+Yh8Twx3WcXSM7aT4TE/
nwga/1mEc+TNKzO3rqNWiK0LMo87L9u3PRMaRY1jJmtNYlMRlN8boKr9tm6GAoecH3RTT/aGvgv/
SAu3LaNAGeQnLKpChh+WHTeKYYgCDy5i2bmoaPrb5fwZP1eX7FdYHOYLlliqTanLU60uX2Zezbfn
IFubFxysyNUPKlyuLljV3gu1rktJMI6e+UVFPt/i6PKaNRWk8mQcXa2cmgqYTtfWaxVNV01I1d4L
dQ/UIl8ThquJtbdlUElFvsOaXl8V74szhheY4mUkMfW7Lh7xEfRk8OqtapI1RE4dR9r3wLdij6tC
xcHfF8lobnOUBHcqGK6C3u/FrEUMd2Q0PMQ0YkezOHqjOWUEgoyfnT43m8IMCPzLIoraajOhS3nT
1nWwt6xiF7Zk+uPU2qj4sbp/7ykJte59Eaf5Y2s06MYA6dz1tkP2r6AZLaaxnkntAol3DOBeSQUl
2SCoH6KAsZv55qkLsnil7VK0a4RkAT3jkoUQamjgb6xBXMlEMx0NzcKThoy/btx6gWsBLXGxOIWA
f4PeaL9OIz07TWZyDuPkaRy7eAPdH22WxoKEqOLhyhchkB26ZzgE80isvL0Fmr4eioEM+IJJ7FiH
4alH/6kJZ7wUZUMArpJuIZw+KdzS25OW0fP3xuASFT9aj8WEM1gTAFdEuqk5WdkrIqjm0W8K++TK
AhvRrVZ3KURZYryd+qr5Y3zEeK8IsUx2GFrvYz3aDlH/3Fe+tg2bDGWozMS8cIjQ9jKEfSa0Oe2W
aExOnVWgWNlW93Wq4YWEdjjveYaamm2V6xmN4HWjo8uPawVRRLcsNu1ipPtIj/eiag8mQllMCIBs
ASHjMiXHHW0k4qxqGYKJjVwrn1qf/JPMD6HhILx65XsMo3U51p7kKNo1TGaqvfZskorAOuCa5dhA
u61/50lhKa9pnkZnZzLtBf+uEl4lqzMg+Wv1f8jwmyvEInOMyEJXkqomsD1dx0gHn4K81cObRn7d
27GpyEVJvAU+FpXQ9QUQB+vUr0sSTasGvnDU09csS/gpCLJgi8VVeWqtbwtKJUejRZolT1Dr5XBT
QTozrgcyMS3EkRylXNzoJSlxaTfqxMhOtOBOjHPpl7dwPMeNvoBS0n5FLQeN6uGLaMNZmv9ugnA0
AGxKFqKPWZmUclBFoWkyPq7/tFreRa9BB6vVH0nFxvvmQyJEpURUsD7wRXeEK+4c3OHW9aYEOmoE
x5gOBW8unH3fNuDtPaQOvOum33YJKLUBv6Whw+UFGMz4dm0oJbiAMUbvBr4ct08WA8TBI+zVbJ31
dDMz7plz8xxq3cJkexGrxYUT5Drpcxc5ZEXQwyJyHc+XpCswY8Z7wuv4Oqi7k8+y37Vg/qMHVPqr
fBT5kclmflQ1TyGa31f68hetnU85zLadWm/Il0vV3gu1mfO+r1pWR03jAiMpYtZq4w/bqapuOOnG
dpxfb/uqdXkyHmKMSVeF/T3V8x5l4QyNzbILYcdYGo7sySOuqMvFXwTupQ3cs2R8SBofcKCBawH4
H0Jo2oyCh9neYJQBHcL/Fo7581LN2Jwh5AOzYZDknkHypGuHaHf1GaOnXe6JDSELa9NE2MBiHG7c
1OYQrMNmOpExbL4HE6BD1Jq/ljk6w+VMTCkYandltVBiCKQ2G01PMWlCC/sBrNt3AWXcM62vrenp
cO3G4NaF8XuBM46wXhrPr24DY2gqnU+YxGIEHtb9Vgz28DXVTur30cwAnYgxOwIQCPCm6D850zK9
Wuhqr+I8cK+kfttr0fZI8BJyeQXA+VCgpXMOsxLOFDhU5PXgLaofoW1j9ZW+tj7SRj3Ws4ckdItP
EJCv6qjcNZp6bFsXPwaHZxMXRtqWf9d52kuUWPnjWDXG0bawxs1n9IZ1rGTuSh3O7+QvL7UANVYU
uHDVrb88o094UBcxd6O2KtvYPFdtLe6Y/Uj8tuxpnIZufkZHNtCb4N5dYnGCdII6p7yUhZjC4jvp
l1xroP8h/LITWR99wQodBhtn1c/RtI4SB38UFzStnYJkfLs7IaCouIvNuyGcxbkwZ0Rn5SFn19oP
k208zyjm7Mu5JBfeduNLDhRK7RmVHuSX1jRRo3XTRwDWX9V6HTHKmxy24q0x5+ZlceDA4I0qA83l
1cv0+hORwfLQTk2+FZoTvmIdpa7dqmlOcdM6h2HU+6c4RVFP7jdWIAcH1Geu0Vw51xJfpLcHaHvF
J0MHOl0DEd60fZ8ehZ1Mbw9Qb08+XtJfF8fryOKbqARh/fgJftxZHXWJXAEjjCbWB05wq5qdunCr
1r8TjTYeLH2OT5EHbk2dfiEYXhpu+RwjESpyHQhCjVEEWHD/PgkJsPqzWXwveutoIf71ecJnd8tE
OTyGSTPdh5MGsEtuAabiYDta8kWLsW205gatGzqke5hAmDfpefkdbg9Sw/H8pY8LfxOZoHUiGR0V
pbP3ERV/Ow6o4u1kZdELoy3UQULTOwo/aO/mziO0KY+DfdYmGbXhJSMXv0HqIWf8UER3DTIl5HTZ
IszLdagPwUvru9UmrfLxxMRA3BImRltanm0zSQ33ufsaSrpdFxh86NF6udVBOr4dw3HRXuls7+si
ufFTJZIzgjvBFfVAHPTkf+kR3hyWpX31WtvEP9tC1xk4/9VGw+ztv0z0AX7ivWalN60L8onn1okq
LGHxMFeH8BFwQOzrrDbQq75dw+SML13n+hc+EcHbVuh+VMnsfht6Bz6a47aX1OsWmqCAFkf67zsE
bXVCpYjWkzWaF9MaywsqQtU6bUbxjbimumr8orxVr2nRNdDQLEcCp1/XppV9y7WTOoJYKhNDxbK7
VkhWnPsg0tcB5jmvg/VZbdDO07xCOg2deTFXZ6uFENmFnX4tex7PgOQ1ofvmBykdQpFjpz9gHFDx
bVvaPT46w8Piocg4CKf+0UKdyJzeeq3NXEOTnGPUtM8TsvM4jiWx9qx14cPb0fzosfJK+znQMm1D
Nis9uUKzkDGIgZBHXvDq8bDUpqnZgXfs4/oB01808FJcgJBqsx9Kh4SG2qQop1VBcPbVcsdkXaV1
cwVZPp5SGw0xY6jqz3pW36lNeXueeugRz4RWICrwShzrxYtuRyyfGfkU7TcTMrclr9hkUnvjdI52
L+bZ2DN40naLY+JYGBKSLsCx/Mhplbo/aF8TzSrWqLtpbQhUbrJOXehNGxQyjc8WXtDq9iCY8Tzo
TfxstZ3UjpzE0cAD53ZqNZj3ViVHRp/VlksfWDdY0Ij7KcCJfZy7dNMNzWnq6/5xdAEPq83mMNuU
lj9/1ZKqXQ99Z19AuETnqdfJkQVu9GXpU0RG5dOr/C/60JuoNmjDdik8EB+6riNkK4VECNt8F8NF
3aCamRxuyktzP7RjeiDtP+86mHqP8QA2R20SOOHWI131NYB3tPYMf7y4hlaeAwvXZjtuuy8iFye1
KZG61xgtS5Rx4D/BeM93uDKUBwfNmnvIrDPBV9P6jlQLaIBGe0l7EwGrrmzPQLmjKyCxGNxs1n3L
vfu5z+3vk5bxUfRd7dbMdQPahxVtg3LoPzfjfFHHijr9l5aEyRP5BRdwfT/t+4VPtxv2Jd82jjHE
/n6aA/EFtdxhg6bhdEqWIrzN2xLHHHk+qlCLfehrV0+nMZGLHzZqN7m/2sIMj/+bG///y40LhzT1
3+XGx//zwlzko6OMYaqd/nCUEf8ioQ2P3sNOyHc8l1z7+LPt/t//1Vz/X66jW7oj/ZX4Y/DTH2xF
+1+kTzxb13F7+aujDGYzlu+bNuLqumf7Jgf8LTn+t8lyLucjd9HyIEtarm2CqbUxqnFI2H+0OhKD
Uw86dLfDrIfZ7QD34SGAl5NghzqCAlsjEQgOmk4Ie4pfNlKRezWo/XDT/pvflWRIfmBQqrPwfIHX
kse9EB7kzI9nMbS6ttSeKA4Fbg7byg4eBz+/LMMsrihHYxyZN4geudIPG8NToW0Qk/wFUTnaRQhF
3jAYbv7Bgsv4DUMgT8nSgSO4umsBJPB+uzGNZhpu5enFwZiJ76SZ1q0RBhKrLHN/5F2CWj8ahHXZ
djvTDL9ZSAStCGo4ayn7UNjaQ1C47oapc78zbRsh1EzOKv2FqYYuYdK6Nu4qs2YExWRjI9lW69Jt
9hoa7KMhAuKV06d/uMnSGui3m2zrmM/6kK6BX1i/3eRa09uJoEJx0P1FP5nuhMgJPPpNFQcrk+TC
3sDke9eiPcnc39qlOSgmc+WUXXWGq/gUl65xWxje58DQ/c0/nBtN/T/OjYZuWpI+5v2H41YnPXhG
z80PTFwegtHBP0DPDiUSZbtQJ+/c+lDrZrN+sf0eWJQthZLH+sDAY1qZyI7f5tptqM//eF7/0TDh
4ug6ZwXNGJzM70Zsia5NldE2kmRyQFHXXUG8j1A/mYm2i+LcQeSco87fLIg874xwfGYEiHNiAQlh
sRdxyQn7/v2tsuVj+stjdG1oxp6BLTPPElGpv74rcyt02PDTsDcTgQAWxLeTgxO1bnjaBZPf5jEL
LgzXw3v4aslTIRyMbQmXLJYTI4sMi1MPqulaWKWLVLsGumDC1npGGr0Ajc73Cjlz5n8XbKQX0v2a
u7JT68mZJ3HG6v1o9QiMiKS5iOk28Wz7MGnEgBaMR9fxpG1mbzLBl8/fStLIK0/zp21bloze3AHS
ZnuwzfIFyQkCfVJ5NkOw0tTaqzlC6S1LzNVByXnz/CtOamOjR06/Rqp3WLtWMd10UlfH8ZuYiRp6
HWMxDmtshJ7+/vYalrLQ+u0GC7xcBO89KEkYbn+9wUiVeGGSd/3eGBnIGXl5JXx6kh7UJyMxm0OC
PfRNWnvD3RRA8yus5bSkRXGXRMWdxpSSwZmWrguhhSd/aH42Oe7fM3IvGDn/GKOSa5/rAP3fJThF
gfu9quHzxPHsc39JDzroCzrohLwEBAGjyPNX2WS0uzIwUB81rLvUM578ORoOUevqV62hULXUD8Nj
5/R3g4/eqhlBm0NNJ0IfgSKLfDRcSNeM4DY3JElObls88Bj7K4LP077tbPE0gL+4j4LbCWA3ktA5
TuXpIp4W5LugAUW3foKGCghIbUPjWdb4dTpGCfuiA7ECcrtZCVEBMyih3YD4Kw5VkZCaWdJL51c4
LNnf5h49XmyiwgskWX27LH124AO31h3cr3i5IVRhI4Z3eWudnTFcJ2e8f7qz43H2HR7AFxG3kDPD
8D5PPiOc1O/5tOHfIJb5VDSDuDK5JxyMrpgrrZVrzIiqBk8Po/DPY1Q3B8suXRBNEx5cZSUOfNiT
dYfw0s1ozeVJeD2WHFHcnntG+0m3oOEVWRPEZMAzeW/u0zZ4LYbhk4fY1VE9IwcI56qOTLGGh9ht
TVN/sSNfEM4H+zyNtn1OuvLAtOMKaL7YuFrmSmz1wa/d+B5JoVMO++8cYVl6H2hDfK8nPupFeg1/
EqNDTavFY1+4zLwDDxbnZG2F4YRnu+Iaa6+YycfQWgwkOwhMzmfDTcBNhFZ97ztxcijNRt/1Vfc1
lg7NQBGK9eyjENq71sqH3XecXYTQzZmvfKKF+cYbLIN/kiVnSxYtlJV9MEbXdHGBSgnUQqJS0M16
00MyFiRCbBHfToiAbRPyNqul10nROE2GoBQmayV6V3cBYgFxnMSHeu5fp6ae7/pcm+6GLn+GIn5a
+s7cL2IyCRXUGsZHBGHkkmnpT4jCcpNF6d/OMzphVesf7Ww5MPB1b1UB+CY++B5hMbW4oP/89kNq
cx24o3kbtQ74u4T1VdMuRyPvrDY2pU8b0Q9r4+ext0W8eIBB1mIiJYssx/WDlwTDbrk4I0d+35jR
dLEaZ6dWWeSXUSsQoPRy0M4It+wM4FOPaRG5wPwx3aKD0R5UoaNbEMG1uupyi4gZyj7zUOo3qwuJ
SedOFR3oeKSC5+9qKW+85crlMcUW9M04ht0McZQ9qmIi2uBhGbGd6bRv2r5DEE9LdBwRoDI0WZ4f
l6mu7vxs7CAY+t1jCGKHD+yC3ipo2t70nwXSuSRD2/HRLLFBKsPnCstaMpXuvO/tBKFGp+03XY+J
HZgm7dq32N/1CxK2U1BXLx6GO7HzY4zT+FM304hJyaBoaj8Lm8S4V+buQUjPS4jPLinY6XtW9v4d
UpSZa3z1cszB8bMP+vm5d7oTZLudi0T53gG+Av9n2M8daVmUOddJ78O2DpLDxHuBtxrSaP2YHezM
RvRt7GwmsijTNnghx0BBdqmViU3oYvg2e+iiQktHkpXg7TYcCcwOSSoOOPz+MujatuQKLXqu3ltn
EErXDbIlK7FbSjyZI7NY580U3JNi+grbKNpadL77HK5b0fTetYSvt9aCkZj9kO/0CrlDUlCfks5h
1gjn8M6JivtYH59wmUFTD1Ye4oNRcPRFWayzzI82gYfwNWiMt7uZWQtiRwUWhLaBTFVqjWhDfrb7
vrvTO9Te6yp865+WzDOfSJXdNO0XT9eqe75UV+g048mP/QK5n+nRRVGR3NppYh6yWzLWMnR3EHmY
EFwdp69Way1bK26vvQFkqx/pJByIytaCcmZbEbKyEixMPa+G7UeMkAO8YL746IAfOcdh60PQMstd
ilIaWQN/o/sxUmw1Wmdts/IjkWMbMNx5YTwSaHDvXCStblIIaZt6TjUAKO7ezlBu1ASxIYbC0qwR
JwQP3jqXhtVb7tXrCb4sKrgFqRrE4PAQaRivQpxIABaMRV+eksHE+CTuCCjgD95F3ni2QlzliuUq
+uFUlIn2eVn2s59b69GI5j3olhQT7+q69F6xZUKW7dy6iGH+R/DbsLVNh89xSTQalukTeojIn+sS
Zjajro4EGM1Rew77EJllhNsRDcQXzg6XO6++b+wEz5gWfx23mir+PYA2vfP4sA7LyZua9BDNJFMn
iC23eu4BuciWS5wksJii8ZBi5wJ9jhhDFfJlnasSfww5Dsi17dRBR3JCyz4urczRhEVSftcBZqx1
ZDX2Zl9d6sxA6N//GY1gBoLA/MKgxj6kdvMzTtBwBw9nHrTOvxW9iQQKbn1AD3J7E2bJuO9dc3pw
rEWcCtfic+yhrEvez93p3dTcEQ7MEU50rFcow9VL7EbPsGnsowmkYzVauGT3GZE0R5jmAQF6qFTB
sXGaaue1YBK9eEgPOt4MNSm+Kkb+lfDnjdbm+wLpNpHk5Q4Fh6qqSoS74AwT7IJCnKDM6blBc1An
T0Cuva96HzHsSjvqdYzgwUwUpOtj/fI/7J1Hk+PKul3/ikJj4QYSNjF4E3pb3nT1BFHt4G0m7K/X
Avs89b3nha6kuQbNINlVLJIA0nzf3msHRbafo0KQ6/DS903LMNATmaFHZn/pxAf4iR9NPBlXTbiT
wyebjFbfU1NW8LgTSrgxoJEg7UKoJP266XqbonBzn+PjPoxqpxRqz6qve6r3P1u3rK5DJcERhu2v
egZUM0RM4KkLRJE8K5HC75c4zA4g8enjZlm5dTh4yLyXiPgIcFacwZpViqGwC8d3yn6Qpyc+QpYU
2MWNyjhaKWfT8hoa7fW6JCVnzxl0RKZEpXpOwdlYkd7a8M+iIXO3I6LoNeNKgDfaoyfaINmujUve
a+C0iO02nfK3nCYWZrZ1kno/cydBeqm3VuKDz9FEnbdozHNnkqeuhpkdJ3LRHHvg/PEAq6DPX7ph
gxhAorFsUW0NG7+K7Ze2E6TYI6OBtv0ezkMNUSV4AVvbkuoDb2doKgIgwO8wbrSAb2VKAor5q3Uj
D+ifnz615Cp2arI/e8Tx61ksCZxIVtcU/wYs4D2UbJiqL7nLpas7EmuETu885bM2BZJzMGIYHreH
Hc2SCzMLX3Evz4i6jbue4L7nriiOmRFs+2bwrrKMh3PtuZCPJw+4QZFaiJ6z4osgiMUY0v6n7asj
tYerbOuRUmdAqFJRemfSf91zQDtka/bWaWQbd3smGQbvLC2Q2M2MzS/Nk7rljONn69tvdfUZOSxJ
sIUfr/MyAeTRRUTOmbD+y0IPZ8+folUSs01yWouHRvgjEFa+G4baJHCu+NqyISPuNokut3u3Gz/u
kc+bfkfQZIWGqTGBXhOYsGqsHsrF8hsqyZDXaWM/zsEvX1sJEojpjnxgGye2Z/2+gYxKAmjfoBXr
qWH7bL8mWMspoSBVfi/n5MNs0mlnmHeCLd2j0zyMRBg+GPiRB/JFnszccg8NFRwAQFP9dHuuc0d6
GG0v96q2DZbShtjOCKWfSE6lD6ybh9ujUFh4wiWxw7eH0YEcWU2lWZebxiuSrSdJDOaUsR8zz7If
pwwFfpa3yZogXAi5VFuOjY3LbIQBdEet/9KZUfOM73DNtPGE+Co6VVNTIEnh7bStAP4TZK8iHPyL
0BJy/uBvHBP8NlVo8aQzYT7FnqCRyhsMdeDsSMxjB2ZFW0pTUHK65fKRwE9q/8B2o7pIxt81OUbA
1g3jXqjAPE2zaZ7QJeCTvD32a8cEWEJkpaw8rOTVfDYmSeBBkU9rRRHt5BjRk93Jdj/bI/GH8Tic
ehZ23TDOMOm5wa/bFf/0OCbxlOttnLcW3zNT5uT9TISa6NGi2W5oIzbuY14jyfO5iM6syyHVEMpX
FHWw4TfS89KdAxXR3FnhHO2shWZtzlwOvgmYex6OcI9SiFIy33ZRcbG6/Etbed+AMUVnA2emGaTQ
sYrk0ldmwoGNHs0hvQvm5K7FzeBp64UV3iEVHawb3uokHF4bhDgc2fyimQWkOxjYuUbo1XG2bqz0
3YBvK2YTEkCavIBFoCoARYo1Wh9CEECoBsuvCL67s/Ppz/5hkP2rUaJu6OePwvRmoigSCDYvcQ2d
u9dpBWnIYAcoI85ShT1XDYfU0Y8sTt7jZYbJnWE/VQTWYymsm4Ml0mOUoyiKH7LSQxMVssJF84EY
HMVjOFQlY0V0MZzpOAD1VNjgTWV+Vt0T6/xwGzaTWs20VFei9QWJHaG1dvvx0DuYJHJsGofc45oC
TntOTBDzi2rfMfxu57nZ55jN9Qpf1LtVefoIWRNTPGQLmJdHSm3rqc83KTUlDIoMl7ebwt14bewd
RBr8VDOfc4kmaGzvKKQ2t/isHj164SvdZmurEnDdS1JPpWPuhh7DTmYTwgV5+ZB6xpNh0+WtGhxD
eFu/jUHHIn4p7xTY/TL5ZlooGkKPnnajRjre0xzgBIa0UQEuwT9P/79nO1QV4lfIV10PYYmBgHnb
ECwEdNZ8Zh92WhcPtVkAgAFDu1sqyGU96x8MHPcMQyT1ESl5L40IBBPNooNdVL8GFwpjmLrWToyB
+xZ59l3QuMcq0QEVUA+GDTQt9lex/eoF9ZeWpOdTUrMFdoKwWMfBkF4sIL6qqf3HDOv3yizbr0lZ
1e8ckquRh29tA/ggaZtPr0O5k3vNvFcDjBfE/ric4gyAJWMIm/bs7PgC7EpuUzDz7fjOyIONTqz2
Tme5v1PaeOsZfsqEXXs6LbbSmulLAuncIDIF09uG8UHnRrCfzadgvuvqpNorv64fk4SKIR7QossA
NHm+z6YcYlUvwHBXYXHp85p0ru7VFNq8QEtDAOdoNG5lw5doIRJrdHsmiy3fuHkLXdgw+2Pg6q8l
haPVICEkWGOMMlgwfrnmvZ0L/yGmQF0aHvoqvKKT+VkjJwUJ4jvnNA+mQ2qWX8kdN/dZLx9JOL7O
IRmXmSvcPVQ0QVRA4O6yodfb/AU7jQ+LLu03VKmb+6pJnn1Y58YcygtHrV+DDq/OWP39rcwoKaeA
cX0EH2cn4+o/+iOZ76L3NagF5o3IsF6DybWPLBQu6IwHiDm8+9xJH6U3hK9VimGunkD52cOSAkTC
+NQ1FKpbAj6StNyQ4vYoDGKtYMXgicdQJWq0qxZwLqVCEK6c02TiNPd9pe4yo6jXccr/k2mGo90M
Q7ZFDQzcxlrjc4OflRwHnY0rA4vSJgLtfRIdgjyv8Ktd6M+QTJFdupSu/1JgKpGgXFehjeaj/iq7
PFyN5ktVEgWWDSBmBiXFqcZ7hl2DPWWNDDFvvsk5/5ZSoDjRQgX7R3y3PN0eI4ZbAQGKjzet7E3A
fSMh3B7+1s+KxQvyv/3vcPE//PnpwQ/UDooLbq5yL4gRbXrvw8+AsCgntyDHoZEspjI79E0RHNrl
Bxacw4wUhdlkgnfcgsqJYRfcbvoUkf30I2YPTtTYyGLtEuZdciR6i6XXPfpDmHhJ/1iGNekJhCSV
hZ2Dpy8+pwKUj2EryWnfGSe4uaqAfsheV279rDVWwouHXRSlM8mlZDv5wNDx7UWPZEOpsHhO/P61
xU/6T4yLMQpWY9ta50nMG3tfB4P/3LW0VYJevptjUb0EsAFfZtzEpNdhLxqOmCey02DLCeVLQqiD
b4CxqnAABkCpmz6H+BCbh0gDkxwU1ka+muNMzBcVbV1YK2MkJVCCn6a46jyPDFx1nZ2Cav7BwfYZ
sg336Azkjkkr1Zuknr5Ygw7uhni293ng1WwUYW/NzMYt8WJmQV5KX0nKujmVlS6PiBxL1XWxop2x
oO0DzuSNYZYBPwVN2h5jUElqa8k5++IVBeFMJcWGMFHlRtEvu2R5eWejdnyrAznsfNYIx1xHMIUN
MnppP+jvYxbv/Vnv+1k7z6SlVnsugfIQxnH5VpWk/JWp8UlXv147UvTAcuL8jimajVLQb2sW47BU
qPF0ybpCPfDRR/GjFyb+zwIvaE/6kMUYAwvfBn0aQRRrzenQOMr7VpQ2wSPa5biaFNJRUj0FIw0d
OGnJmg21v6kilcH4GeyNXxBm0IUAqOaSoWOyc5u5RZPKSWGyQtO9N5txT4lDnVSpSM+IO+8uaqKc
emAlNobXGRe/NaLNpAIHhHH+y27UgQ2ld8QTiOvXL+8z0YsXim3gE0h9yItgOrvs4Ca7ip9booS2
yyO/oR3XFdq/0/R4VzDnjEPrkIfsTOVLzB5hnXbsgqO2SABg9dUeNvLaC6cUllZlPI7RdUpd/5q2
MFBNw/veSkVuwtdy1Pqug+Y2jiSEuaZ1rm0sHX4gnOOQjsYO/bh/HdoComaZXMizz2kPjme6k9gr
+unai7R7tArvM3NYEjtgLSsqvg+pqYwlT2ujBRzAxuueOsVkrCKC/tBO/VBN0R+cEOOyQXEViUFc
7kBggJZv413aRvD1xkRdbZkNKK47dglAkgArtYeumz7iGDD4OLSL2Z+yVODaBPKM3pMwkdE49a4k
+Gffa/nFq/GSYpWwT3kyu1QxaiK6Lc4xPFqrLJrfEsj6B2sanjla06KwYA+U9fOutDpnhR+VaB2/
s/ZZZM47wQnGEJGvvZTItozqsKr4+dhu3wPt5+ueNlIzmd25zzVaxsa9jOLD74r7EsrCYzyXHRXo
SF8N8IaFc4ttVuPenT6mYLgLygCpYqa3Ll/vaUrKL/kshzNBnufUSr27chreo9KoHjqS4vyYNBZ7
8DL0sbRsANXdB4A/Ab3hs5ojdY+ikVOLjo0zdMluJvntrJPuaQaWspXuD9yr29K1kE1FBott2FJb
ZZfLTl1TmTQk62NyNgbb33ueG23GgZiNYYrPMzjrjerH6oCmqCXPrqjG7oqS2AJIRCXNmK9DI909
VmB7Y9bkR94qB6pAHhXqhVIXlYfWH4ikzgjKTMCDHaaMrwNs8V1SSP+jfZ0YlN1Q309W356mPnuO
Riu5S6faOmeaiO/GMbfott1VFtfVldBDgcv+FFho4g2H6OCJjWdMQW/oOnM/K7b/lIrrd0Z7VuFm
irc6Lb/qGax9cupsJ7nzDHrNLJKUt0J7ad4nESshn87TA3F62dputXFJW4MXtUhbcSkGjO18lU4o
Dp3qsp1gE7KN6EqAUuL7Y2HrnVFPdueuCl4H9NT7hhTDtWhLlETOtGHg4Zdq7W5ikpV6OiqpdR7D
9Gdv5x781pTgte4JfGb3BTDXl04zw/rlXO5jwSF2yMzd1+0cH6MuBmFGf34qaI2JlHD7CpbNejDN
HhUrPWCCcMJUOxdoa/4xGKs3R6TxxVVESk6lFWzzOoRTWSjyjieDHABeYkM09byy7DSEj7zv5mjd
j5ii2f+flcYt5waTd65YM4aawlHWW3rPDre5kvfRnUaMQiU+iGsSQ9YtnO7AWPVGqwLnXAmxdzcu
SwvR0vC1pKK+ZHH2WbJexIiDsxr1kGyZHQw4flFG4STExcXUS7SgNZ8ge/Z7J5kuN0KbzarikliM
yG3ULbmA7q42JdR32lKnxKPZXCfiBamy3oeIK/HsnamkFufIxnGoBuNXTiQ5/YmwfrEd2d8bGemP
8sN0J/dFGa33MlP0hx75kZi9vvpYOIi1Rpc8AJUXcxqe+EZm6nTJi55q9w5sEP08ieafvKiCUGmn
OMdRLtcl8Jl1I5ryPBoWG0RQe0bKki82HXuDsxjEmxUlPwmsRoccQwb1TFLCAv1WRBWdA5GGa8/P
FHknTOyUWy3uYqmYT0lW19uQksXKUwwYN4/Jb+NJoLAe9hFFPz+dnDUa1f6YUhdqB8jfB8SVDShT
cP0VWgqoj8wvsxUi8HZ0PdzFrhS7NKcR35f61bKBpJVDmE50tGkx5aU9XOHEzgFDcqb8+7Zp1b1e
bm7DTs4VjA4lO/jjPU1L1uqNlktKMm1qZxTq6iIbjtz4IFNG+LRE1DNNIruPl3t+YvzMKjbdpR68
w0BUgbCCftO3Oc+F5dWrenWBlraXLGPPrTe623rO8mOcFuwU4pguq88ONLBfMRowTTomplUIaczc
kXcd9JgehsK8ZuBrAlUW52DI4iMgn/7AuDdv7UB4FGMLUoSq+TP2sZuZsgieO5FciWkwP0J7JnVi
8EpsFOKhU2z8i6Kr0aBkIGiTptw7bWWACcu/DsKKN9kQnOvSLZeuuf8WEB/Gev8EpT16abU4J8M4
nSO3w7+e+siLbfmd2NV2j3t12BrkC8f0jT5GM9qgsfZWLUvSO1HDBXRGyNON228dCiinnqWe8Cvx
Dfbobk4KugcsQol6oxLaGS29TYvKzh7aMrLtRgUvaRnsgxjCMe6ny5hTT+gL6yRE29w3ZnVPiX6b
ZVb9OfbmTzfqvrtVWR3CQJFAR3ma0sJLUtvJYdAUl27nw+3MCM1677Dk2NY6J1ulKMJjHpG1ysnN
Ga+yV6dtzLWknLFXpdM+ArXcTDF4D9Oe9LqhVEYf6msfa7EWzBtk+ZTtJUrFCw1wc5Nj8kEMW6G1
mvkboD5HcpTUU58VzrGpqFSkIzFvfVuNb2Xg/jQUkXZpnpt71pnW69yxai1na97fBmGooJJxjjWd
O+rvA7KUa9Eqcz/1Da6jks5mm1oGfjPfvc7Kf4urirxi0DJX3JlvWfPo0f9/9jI3eQlaQYW6TAQM
tQCZwMK1coYawtANcXV7bC9eqds90rj/ImMRTojMKkkIA3M1U0KSBiSeLUbRGxnqdlOWw7tosyXA
IoG5udjv/ZrOvbnQon7fhWNnHtFwUmwGYLXcuIt1J1i2Xbd7ZreY7StNAZxLHork4vvCm4cJhkYo
/pff98vEI9+ktVMXiUJ+/Bu9/zfc32vOQjcmGUbdj0yTYJvejIvD4lkkM6483e6JrPIYw7339Obu
7Bd35++743I3WUyRDWm2q1i5xYa+cn0SC4BtXm5uD//cuIu3slm8lcniXr29wO0Ff7/U/3quBRE7
+1F1KNiAgUbMcgIXx+Ht9mPZ7bnbC2Q39tztLfztBbMacRZixrdmYcZV3sCBMNJ4oVItj5ebaMEN
DogyNmWPQRuMJ4SOxZBL7+4v0Nafh2FssFAlPPX21J/nb1//35778/DPz4EnwcX255XzyCXcU5aQ
/JcDGP85irfHxs3dnajoxMkP3zxMnFPotPBxcAXbaw3yuqHovB8GGVA6fL79gOF8CyxVH0d/rDFT
3Byjy+v6c8nZcfsTaISx2y7/c7snYqm2Zqq//3nq9vxvUNrysyqQuCL96vjn5W4/8fs1q5HCH0Rv
jzR3BmEqeH+BxG73bje3/+gSduD42YlAqZ/x30xHDaVnNfVYuqCptad8iR9mXQQyHqTK7TDHt9Pt
z2EFqN8vF9XtSoLhC/5uuemXG8ebyOwl2BxE3DCeCD/Gnkl5nqIeD//c3J4r4pmdoUHVPNMhGW95
UW1vH+SWe3G7mXzijaOsHZGL4FkJ0h6pE3qB3KWBjM6FcEJ0TaRN2Fm78z2o6lNCuS8w8d4VJFcF
4F0z+WJIkspoN+9TInGZor1d0TQ/iiR+ha34BJY53wzjdqKVv6J0jmErEsgO4GwuWefSZYsvMpKA
2OGtaB2+5oS/F1Yqd9aU/ZAB+x0a4a9exR8s9NJZJLDDKKt3OdnHvlQgicM42mP4uTqcbgRfIdSL
YPxTBX2zGvdekx1xiZxoF2Ni3jJEXMLMi08+b3BFku6kvlGLo1dOY3SFACyrQ44ML4gmY6WUnnCX
UP2fwM17VO7ALxKYzkr7GHr2NXRwudrddVx6w50m3cxL4YoHZ/JayXPyzr1u6JF2JPWojgDX9oGK
2b4LX4VJMFA8SSw979orvHWlA0KGsu+M1jg2Bj5PlOxTQ6LXaqbvM2EChlNwuGnMyilAtF+7r9bg
fxrm3lQk9Iy+/i41fZYp8A3cqvQLQkXMRDHRwYktNgtM44kDCcLFaJZ0JNsZsAY77LjXKEy+Ngme
+KHLBTzw8Vghtkjp3ICPPXph+JBI+onRxFK+dMKVX/v1Othgs+vWdHMoyEhp7bAQH2GejoseZWbr
JjRSB0mgvLcSNt+cYid2IsvgaESkVNFXiHegAOifB+Kj8vZWwDbLLlji1y3c/D58TPRdWU32tiqy
tRN0C81OFhttr8kP2uUKhCXLLxqBHs1BW+xDxDZEYTUdHSuqkpaVXImLfobNHaxDj7xYtBFPlKiu
fHby46cERXHCvspP+PbaQJC/QpBZ7ZVvXJ2/BAHSM3VS4Hmg8PVwdCJOLiGsQzg79DDseD8Tz7H1
OvMbGwjFJWtBKeTcTjesDwERUeAad6Gu3ydNFFxdJd+SeoBJLs0NCslwO7v+Erwrnibf/YHXa+MO
pzozMDJrvuOuxT0VWngm4NuE+3Z0Dg4iL7AFYbozjQY7S6zHV4tsp91oGNOWVbK1J93J3LRNBTgg
IvfMgdn2MpJNWwxmeZ4DzC5yiWydS6Ee6aoTcMK24fZURORI2w3iySwng1nIDUjimD8snFXXYtb+
0U+zYp06lAvmyPKPkTv6L0ZH1ocdhuaOviKCTjd8GVEXHwM2iStob1yg2I8pHrgCuY8D54hPoEBv
PDpeOT/H+JuqNq1Q+oSseExOmwCNH7oW9Eo2bTQqE6p/GQF+3vV1+spE0b/cbvR4GkcMvWl1SUJe
KW3sH420A/ZY4fDiOy3VfmBuRjr/zJOkw3ozJA+JbcjVUOzsOiTZAnj9wV+gGaEykqco9k+xY18q
GrMS++a5mV16BJr41MJ/srXtP43kVU/53D+YnfXclO332CwC/muiVo0l7d5zNKHIphiOUoAQ02GL
2KYitl0Ubb0tgnZfOcq+E+zs+qrUZ4Tfn6x3sl1KGZG635iwXHQGUsPfijqVrP6HdhuqkbNgeEHo
oVdWPxDbJgOWTjXLwty8Np50rq41OVcCt0Y80DO5hGQ7cCWnLlFnXk7ZnxiJKBYXRziPTd/TXfKi
cUu5Sq0q493GR3u1tbyM6K4OeGmTTVFg9MEpUW9aDGao1YuYIDP9c8qtZ5QV8bOmPB+Hunj1APbP
Knh2Y49xJXsvxDRcwmCqr6lBytmiumlaqpIJGcfR3B56jz//75XFYnEM/IuuWKK68m3X8y3yR6y/
Wy3m3iIA3rfrQyZkdoDGVm91QXoRmsFXiWjxeSzIK2jnaecu4o7R08n/4S1Y/8XtIaVkQDVBc8Fa
NO3FIvD98ykpI/Uf/138jyCMdYeTvD4UBnKnsLPu/YgRwBjIIWAi+8gt1ucIAuodvrr4zgmidWAV
giRBqHUK/xzKuCg+L2JTsxfFfS+jF01z+ch21bxbVKC3atS//+KsRXD9ty9O+qaJewIdvoPq/V/f
NW6G3E4rSMpZoL1t7gp5jPrwTtgzsnfCw/cuJJrN2Itj7wHPZ9uUfcz2QTjZt4RkllA5wecImU3G
3zzLfKso5lD8cX8iUHExtLUsganGPABgScCsJvNv99TvALOH32/0n4GUi4/nv7x/GOaOJwOPj3ET
nP/Ttz6pFM+M8CqGupKlu2NUm0QrPgSU8AxB9RFVRrlG8oQFLve/9F7C8ODgqA/0trIqZ4u2/zLI
b26WtgfsuF+CpQLSpPUHV95DOtb1fiTLZK2K2N3r1LmDbdT9fzzqz/87C5gn/r0FjCps/N/Wn22V
J+XnvxrBbr/6n0Yw9x+Oa3m+Iz3Xp1S6WEn+MoJJ5x82QwLVEuH8ZzbdX0Yw2/uHyyWLJ1matsWv
8Vt/xdbZ9j8kqwUZWCxfTbJg7P8XI5gtLOtvpykNBzgcAbhUSwrT9u1/vcz8bGyKNlcpeBHX2Xtj
/epK1oBm2hO8ZXWPqe3Hj1E60OQTOUpB1oV2bdpPZVcsiZFzd3LptmZD6T3VRoMnRlnlLpmN8jJM
1BsgursPPRHnUd0/wMSi+Vemz0ia0AUnQ3FRSw3Zbq+ByIhRN+evYVeWBEMPyFd0WZ+zGVxMlCoU
g4nwH5tgDtaTS6vQz2C7RF4EmDG0nyQOgJ22hHV2qyQ4sxIGc9CwaLHihgomGZGwFNT4XQfGNZbC
4J17+ZnY4vwwj2GxtOWHL2bbbtB1jh+JRFbRIDWuIWswFXvVO6bbcdXEPgK9nC0zAKfXcfJoUhjM
Jp2e9asqZLeqlvJzLWtv5ZkifqX8tincHEHyTJ13rO4mkiXC2Dn2svkM/IAYM+qjohnzXZG48pKS
MrdvOwNxGDwsmMu2nbyDmB8JbYk3JD/0lwDpgMymsyI3LuTLejM1yR41ss80mF+qJaLMcMGBep7z
00ANX1X8OVMRCJvhNMeRNg6rpt+UNG8OBP09IbgLtr6Fk9diHnaKXWkKtTMIk9/jok1VF7yZ5/TR
JBv9IerGL+FQDLtiJLhmgqOxntquOgT7bCDYQw3IYCDdQjHrxYMz9k83f0bRpePKK/J4H/ARLO9i
SASjGKO3umI5SQmwQP0trZPyqdt0Tpu+hUi0kS/irJFtTGyLqA6184PrqDlkaeEc/MmjnxAQhR5W
9ovKYNgDltmOMlb30iqste+GNcs88qdb1xr3taXHncvB2emAnBVz6nc4vwgaHBtjHRFqT9QTiaZG
yupcZ2hejNqNz4JydqXMb6DEp8MUNfajaZyYg+zjzVwClpZdPi+6JtKKBZXpRSfboucn2atsWFka
OyNMg732sHEQLGo/0AGU9K0LAGx2/rW1zexSLzc0a88A75JDXCInNLOc8z6m0gXBrAip0PjBE1PE
EqI+WldMncVG5YgxACE8Z0m9SzizwFtNcjOkE4DfkOQkG6UuOM7H0Ya5KeKSh4oubFu0pJ3VJRt+
Mwm3EeQwomGXvmKELrUwfP9k9CaHH22SUcG4jQlE2Ohqeisni0o8XznltbnZp+FyTLFKpSHJ2VZh
Vyt78vqd39VbUafd6mUYy+48tvE3MFL5sW3YIroEwAHPyTeVibJNNljY/bY9TPPTkOhzg57nwTeL
cl2I5eMDN10hPEeeazTzRjtS4/3mZK3JnsFsB81UiZoc+z6TFH2zd5Mq70NQWQjXCZoN2XBbkXyL
jZCsyyFGjLtUMr2o+lJUYu+3CtEtI/CVa+fd1RFSNyX8ncjnx3m0piPUC07uJD2jcoh3hEvE27is
UOPAvdh3mvZnmsYkG5nEyZtTLjdhnnGhOQwTbVVjZcTAdWcnSUPuXLxP2/KrQ2zgppJVirR5rcZX
g3wB7STdtbJIOphaGvlBl8J3scFuyYQ9OYgT0FH1vU+6ky9QQqthRJs2B19kQJNwLv2CXWHxIcJw
QxZPuGukUX0kaIcn0991DWYT0p3KO48MySf6NsU69+v44k+zt2oktWr6/z65Kq5H5mPR3Wu/tR6d
zLy3cD3ey8F/nGc6frS22XVEXn/XBGQgSNIKhz7eNpV7jOr0LRrIo5ZFLbflpurT9EhtwV112JuO
PRS+jSp8WmJtgt8tXmqOlpEe0tr45qbV8JyG1n2VE8gXU6bwTA8LVt5WW+ah6uKhDS2n7t2cGPnF
T9OPrfuas38LqMq8U0t5p5RUE6KxB28czNY66rASJr2DMl1Za6fxP6MkDN7scArvnBYadIa+aKxD
tPAp3bAhLcaLR8DpbsInvfPYnWAKGh/mWFZfU3dw7n3beMURdS5ar3ut/K2yQseG9yiRf5Eph8zh
V0riIAJakFmZqugCltRlEFwmhyJzpnMjsy95Ip4p1xtnGcYb0j2yl3b6XvfhfRdb8jU1jC+F353r
2k8381L6ySyQ2FbcEZiH5WBbFGhbGLzhSMTFKZrwJWNg+Eoy0NfJ4yd7NkS7rm0ClpYlMMZoUmu0
dMkh4Izf6DBo0YZQBbd/RFUcvJER7x5mM6JoAl6sy2T8nE6ZtR6m5Gk0s2ZftvxDInItYntTjDAQ
RA1r01GEQNON+RLGbrMesoLklizu172ci/04k/nVhzWiR2r8e5jBBGm71UuXdwA/VDHub6YuafcH
U8AM91tfI6J0zUvQ0NvFXSP3cvaGrY8A4xgRTbWRBN4Ri1VG+N1oEVD//moJc4N33XodRDWeklQ8
0JiJ1q3juU8O51A0DDuvEpQJQ3IJO9dy98zU9cZCoAfAzfoFgPgTQZ54m8TZ7MvgbcqHJxZGnzOV
CWIL8bo4mXqN+gCdrTY7dZlJhKwz+Rk703CqjOFLrU6GsFFLNnW1VjePoyPOvycSf0qP+GiYFVNf
bJ2mNQ+tYk7E1WOxBqDLnrVNvY3BmuDUylvcF59WY7oQ0cm+gvFjX6zMTnZpw0wdO+DmHVXKQ6s7
MunhAL0AsSb6XTKtd1ZrrwogXYfcVqBK6SwfyUwi7iWbTmaYg4sjIawMh+9e/pQvrtOGVvheCyRf
bZOJpwx+nK/74Gw31b4f2gAeEURA376POsd8Qr0yqjo6OyI5tVMF5xtdxopQxTM5o0g2Yo8gO1Wr
RxWEFLnD8FKFZDTFGR4HRcv/0pfxyWvQyqQ1dS9wwz+bGTSTg7AXC9JjQwwqDhg1PkVm96yh+Ly0
QJty7REiIRpzJ3W0N7DJX4r0a27jyJd6+tGaLizNIKTOSUNrcTBcxxnwilbYjFduRqLOZJLn2cuc
Mma2RNlFxdeBPdrOggpXD5Fce5ll3iU5535VtyW+09HccaRtJBUfMohQKzRVp7a2NqLjMKewz+Qi
zZLdfe+hyZApJYQJfUU4hBjxWtfZOLKRJGtZ8cVzq58dLjLo/2LnxRrNIMTEoxpk+4B+4X2o4kXZ
+ax9o3pO97dlBN0TD1fEE9VpsTObJtsMWVd+6ZttNzK0GfODcLPvfsqyw7HUhs6Jf5WsCzf4h9p9
PFOW9IOP0n3CtjrcI/35dJ242xfzgb69WpsiVY8YSCkSav8s83yHllhcgOdpJy/PeT/9sl07vugw
ohIWzUwKfmKvA+yjNJKL7KwptHQJQQalINtDE07wAG5/HJ1hweB3D6xZC8BEo0lDHYmD40T5IbYz
JDT/k7HzWnJbWbP0EyECJpEAbgmSAMkyLG9uEJJKgrcJ//TzoTTR58TuntNzsSukrZIpFpH5m7W+
pRFxOBJfcCwc+fodW0+wsB6WNWBL08ntHavQHi4OCh8LCbiAJ0ba0/IC6ywNLDN6drQuDdmNpYGd
Tfc47ikIuhUVNeSiteeZZ39BzKn2TEgKZtnu3Wkb/oR9M2btfSOqgxVPD56ZtkzNUXhmJNmRirb3
jEU/2+aZ9aNx12bS2FPIrPuuQ6AVyREQrGheEyLv8sFuTu5Ycnc262NuVDs9TZbbGuIOxJz5WmMQ
GKzUOKlZWEBxiZSULvl7GkV4N9XqMKpcPyZF9VVVXLmRZqU3ebUUu3Rp6l3SO2CO3HHgtpNrQNdV
7lzNamkzwMaTzArMfLtRFE61Eu/O6bsY4t/LsHaGYdQ3TyodIOVvEx2kKH40rd6NkzOEG4omDTqz
eXLmKCbwPs2ObVI8sNXNbvn1cyFdFD85Pm4tB4mb2vjEjGkkklSQwPxdlE3ONN9kCba8SJrtrukz
76JP5SeDJJQSWlXctEPWsuHAVeBoaX5jTxXqXAzonrM0B1cSDe2B2AiHGZOXHLHOtDF/1VzYT52F
5U/W7AZ1bkvQutHB9I16erQ82B+dQ/e0/SLw54R/VrNby2Zh+6YdkIuXzMg1nl2O40Tq/akm3wNN
Jqi4lmL7ONgwsFNIolSV3kmzKHyHlJpa60ikTcs6RO2IlQdFU8DSOcSNfVt53eTzJ6u9oY9sL/CA
1MMnChzedvQBO2nDrxbzH8eFQQx2DsR0n/8Sps4DaTXQ/Bu8mlmeaH4lpPJjZa37aQWq4XluB8oy
ZymEorTwxpMZkw0Fk8i8w4mewcFvkwgWgslbIMGrUMTZewaOlLGqy7ZjOwb41h1U8ZohYb8H0mkz
9Xe7U9/m/prEkMXqaQplZ4A9NeM7D4P2s9FU715HBVxDa2LxNu5N1Aj7iBDZi5jnJxwVY1CTLUAC
gYUll3Kln2lY9GIzvgwp1v98QTpN7AnpkCh/PIxzzlODOZhtysopmg8lF7jsqKajLnA0bQyKbHnz
spZM702wVyiiZL3tbdlBlTE2q2KZ57fN0ryliSd5+yHZcysrRcexfBCsSs7v5sXP6kgeXcU+fVoj
vqFp/j54LtESniTMbFjVEZQm82QNBvFU86BEtXMsZBafxZxfKlO0J6O1vwx4mjBrCTSpY4l/F/Jp
OBN2yL2qrP0y1pg91f674U7dJUdyVT4tS84rPhp/GPiTlZgl2YEYmV+L3fDtBiVmtwL1Hs2nnyjc
914JkHXYRnZY7ihsS8KfpgWkcdc6OtCvis0jKvt9nZTWEV6F8pPODZVqqlAYXrJPHeT1eWNS2Bny
NjfS+lYTCNAdqhWRsrAwsFgmO2X/Sq3Zj/S2PuDdNRGx9Him0QyzAQTpDPCac/sYCZwO9vJLraee
vjNc1ezdNmOOgLeqvNs20k7NTOZDN2fW/tsFyhJN8j1cGJDjsd8z6yDVlACxylyjWzhfn3SufEIx
RufV7d9cZ5SnxrT7a1df8bgF3OL9fcR9FAhGOfsWqVnC0CoYLCxGhXezElPj9yxRQM72xVHvcmOv
s/LZp2r97WarsZ/bGUNvQxOWLe5NYWrGs8QJcpOimseW2BAET2/K7VE9JhhELdvs74vChTbWx0kg
XeizbqlOXXWHUlPcsGssgHpGiozhil2i4SBCJxddHQyPy69WJaLKCMGHJgrsyapkE2mTQa/3zRFe
yZ4AwOiVRW4w6E1+jDNU64ZFtVNXClsnYcZeGSANy+/oCPoAizqruCLWD5CwGx87fOdLywQAsF2B
c2fqrBmyF9n1M0Ba7rklD9eluy5lD+i0IIw3i9Qz1vFSWT2IOXLA6TuCjaZ67Wf9Ec3pNs95RVNl
7XTpSggIRK+6fcmhilwRgVzevtUROJqIEf2QrkFLNuOhVhPnS2eOIYRtAj3xG2ur+2CUyrjW7ueo
MPTrU31tDGT3CoINTjZ7r3EdnLD1+t0gLmKttHBBFQtzQ87HnMDlvSM0j8c4PS0G2McmuU3z6b3o
NfXauisDg+pnr2npkyjS9yjbxIBR8vl9Y2XwmiMFicBAqXckx/hlZBCzGrJ7SnLOF6uzoNagQE6G
fgw45MwTxwol+4MV98VrYlnJfnHAAuEFBxTTI74tg5IIkfsJChrEzygOyB2pera7qEpkrUKAU9BL
ECLQiOihp/Gm5q6+M7evFkIi0tVKQJDIJhBOOB5O6RI4M/VePBlLOEUsBkVMOddmZLjnRvxHrs5y
ZUkc6jBrHmdKQHN5LO2h+ciY6Lt9xuzIymHQzQWzKVFf7Cr7A5Bav7UT+2CXaDvhTZmnzKjEzpvR
dfZKT+7kgZWxe2rnZdvJ+2zzA+T12kmla35JZ6vCj+71x3hunVtU11rYusNTzb4lWLuc3UHZhSi0
q2BMtiiWPKtB1yYkAU22GTQodXbxAknRm4X4uXEkW0Ik7Em9G+T3CIOpJmza9Z6NfRIWWUSJrxws
jJp3q9df7twH89zCYVQ99nfd+0g0Xi2X+YxPsRfjR167q2IzrK95iryAbobKZrq2n65Y6+NkdS0Q
fIJSo6i+KUvNfkwIg8qU/paMvfUZa+9RpA2X1LIRwUDXJ8wrvhDge+aLme6lAv5tmF0gMlcPi5Rz
nltc22uaxjCm1B+0jDDvBqvI3RaKlxX4jXL07E/V0AYebgJOzWYGR8R7tt6GtdakHu20Y5jpkvWS
sXg7rORS+rUgcAdT5KvKH2bMb4xS5C/TIupo1HAPCIFQdJiekS0792I6gSCxbzzuZdOYotBWc+kr
udDaeKLarVLDPF+CZS5dN2LeiIgBbjV/SVawfo8AG+LiJiA+jrUwxei+q4YlPpKi5PrNOEU7s1fx
0W5GWKbbxGJEWsdW3CkDLa3FjnVUfxhjrTy2XZcfMZl5AXRJwpeZlTtlcq215bG26MYLKe6GeRhf
kcStaCO6u0m4v0a79p7yzPCeGsGEYGY24YrrxCoWfA/mNUbO2RHW5knDZOtrcKifEiBXGsXd7RTn
b8Bw1JnjMvVL5gwPzEf8eq7zw7TO5Wmm1mOsTzYaagjs/tNeY0FwXgx8zxrL2V3almhLzQ+TqTlu
RnmAp52+STKZ3bx7bWEgjqCdmHC4e6h0fySeIkaWjD/cmMo5mb0ToFfkYk17h0KQwlZVxUM210+S
xX9A9TWfioWYAsS5p1jPk9AjoxqtDODGqNCAf9YmE9fWhJCrIbYYBuOMq7pjFtyRgTOyXtNwpLpO
RX3EXZGZ7CIwnfwcm5RNdUOqBUi6Kxm25dHVqh+uhjRxzeMgRXPHjYMCWONI/k4e6GdgKkVn4mTm
PpKSoULsbOEMzp1DTMOZ0HiAmNZOZYyN8+IRED7qJW8+G9sH/WtOGQ2W+RJ+5yGQC/2kM0I5ggj4
1NrNQl5zTJJNQswL/jfZMXHV+CStyvSzOyThUrq637VEIqhRv6cCsY7TlhLpKNH6LrpVHwVcHdqY
62TP9eUoDJtov0zoIx6Vvxyg6VBVz4kLZMxbGBulh9mqp79BITPaMJeXjdktqHYHQy1tBYIOW0P8
JO70GLm4jqlCDRJV3No+iGizMhYkQWoIrw/f/858lCtfr02PXfQEXVi8/l794gz1bSZiw59buS9G
dw4pqTlct3xxI7U34i50kl/fDrXvIOdsQYdULiDa2lUBJOEDqqNdXhPysLQMB6cpV4cSlVDTR0d7
zN/qrvgiZIRkVRXflFvUZpXSOlp28cephxU/9KBoi4n1ILiz3ydYXPGAOME0t7/wgXGLaoyqclwL
3scavX8HQZgrxOcaRYytka76nXAb50Sixcli7r9ze3XNxVoFPuHf0lAY+eIIYf+y17xlPIOoyoNo
GG/yLUV4mcmBr5PpZ58Q/hKb+ROiacOn3FOkTm17CTxCAtRuXJUEkMUbaZz9/3Gq8scKXDm+wcre
q5T0c1JfmA7WRwSV3Xkty5sN1RZQ6lqbj7JaDjlN1m42ic0F5lAftQqQeVt81WIN+sZ5XrPiN2z+
o16PxA2gwvO5JcFMeafvEAnDipOjmeiv3/HfJjpt1ITLp41ZZIcdnSqwCNSsXdXsGqelmXari/TL
T0rtvOjzsItiOMntwjeiJYfNWsV+0HW1S6UYzu585Z3LFVjbt1ApqrMUWXkUKrrUEzQ+I2vWgPkE
b544fh3FaL7Ua29s4I3Q5hA4OS0W7Biv7REq+4tXWNb+e0eyqpp4umr7u+5ujHQBp+YO+Ydb9wCx
qD5sRyE2N+znRJtNpEyORabB8mpOszzoaa/tZrS9rDHiINcmzuwhFu+LRJduICIxIrG3NmUtE6tF
9xvWJ/QyxKuKxOt5EzSbW3fGA1THFuT3vxnWZNq18J6a7kir+fj3fbkJORfmjMjq5ItIx9tucZ5L
78vuX7s0edQW0ojXof2BoWxicuFhgarkvVvqtg9n98+sw7HxUEBLggZ2moeA0BTuZrHWNtEg4bF5
hIKsFlbYVI551vjNiVltA8eNOVb1znYZ+xYi0XDiTUmcOjPEoxzo239RpnjSOnhKGftUEzdTIR6Z
OPrFFq2rIbtwzeZTT0ce3uoy5hTA8mlW1zUGReSR9qw5kC8YN7xjXX9Tv9zkrjTkcNCiG10hwR+H
rak2MYKqJ0GWB6mdgETGx8YdNoErqjpU6hGzIEmOhW4g7sTV+pJ3IJY09yXhU89OYhwmK8vD78CV
OWqmcFo1v5yxELbWxnQczuCQeYkJlWdIR4J1MFDxrkzI2hYVIRNtlszQDlK1Q4XR0w62xoJNZ6kf
3Hw2fJNNUrm3zdLb07DqO5JAkjWOmd3BPKjT+DE3W6YRlYGZQeV3As3jyhW+pE8x4yfKF+wrHtdO
bJGAm1gjq+PV07eRhg4LAD3eIkvY7PNXtsmxq7BJ+r2LCpvzB0gSitJ9sxBc3a0iTDrbC2IaIkP2
U2gtKJqTWITfweF/o+czcR5aUGg28vvQISedCJUjZrsqHMmb2TVtS5tkeV9lomE8jVdq5tJEieYw
+mI+4Gsyo6n0vNtUOu8UxDjX8IR/RxENzRYjNttGGHcxPA2D0K8iwnon+f1G5qa+vcQ8G5FOJBz7
/wNY45ZKaRKo6dvyuC76zRjhUaKeZIaHtSy26vO6obPKlrJ6hlS0k/OMdssbj3h6X5vtt0Wx4sJr
+e4o7YEKgVj6IrrXOX++r7vvD812tgvc44fMdq+tnlxmM+Hri2q16zbpOTDKp9ZGjhNHFgUxtpr9
CFSKs66lVzHpCwleIjASXLQ4I9aZ/SReebSrEg80DSoyrnJXD/GdrvNHeDFWquGejKw8kDkPel4v
P9ypOcQpe7S+6miat1t6+5d//2gqfoxpZO4cNZv+XGvvLDBrX6/K1/nBqnC98cI2DVzFhcK3oZxh
PEtkqVnhpGk7v4G7kSH+476aDl3fPnp1JrC54WEiipolgGFgKCqdW282Zn/Mxi2F8scQyxnG9oQO
v9jyJk1T0CFbP72tOrEPnsXxbFUs1VzE/xrlKVFpZNZGzlidOhJhBNiDYDCmV9vmzuA4r3drhLsS
lEKHgQovfNm04lC4bubbRQaF3Iu4ugpAW/B+PPxU5p9WYKC2mWPOOKa/720GWMNJUz8sXXsW6XwP
AxQ8rkWQZSzD1hCPCh1O4Cgn8ps+X5mWsUVwxuV+UETeoDiddclyspGBsNrXZcxi3t7dXd7PF4uJ
EK7a5LBYnXi0OkgVWRNxFMv5hu9kjxBgeiZ69p7K9oFuzd27dtehh5R4AtPqj21wQNAr7z19s5as
xZvLk9QOMKwibLqAscL+LUdzeVrV4hD8jhVexiNAKP23mlqqpxp+JSddFKQo5w9TFD11tIAo01V3
z0S0i1JaFuWGkVmVO69oSPcY5oBIEk7BbTBnOXV8zJ/bTCPvJUkeOCcixoqMMcDZF4AKjMbgZDRi
dRo6JOQK7XTWO+6O4W15rUtd5wHWgs5qo8DOVRHGRur4TOw2D5t2BEJOKJarjsgFGReU7kdauLC8
DIoYZ7kfWYlcutRlmoDiZkin+z5GBEBhUnTDjyirfup8i3fSXRbfNkgYQL8BC2ZsP8k8+9Qyv7B6
+6I3Fmbk7GdlIGEhFwG1AKT+02znm2LEUH5FZ00yQOJr42NtTic6HoNbcpd5+gi7zjIP3I/V3sux
U0OVGiFRWK8eBM/QGL50QwuVYUYnC/dTgVAczbZ9zfD+7XuwA4FROjjC2+z525euliHMx8g4T/bv
qEaKmYj4ZNNL+p0set+r/3R1VLx7BP80qjyZKsk/vaD1itjPqCDDSVQCt6v922uUPGSk9e0IBWB6
H11SsJNElc2uP6bNyVIGSRKeDoJIMiATdr5juGzuWYDmfu85UPBmGIWRkK+8CYhp2liCqjHpjxAG
xECats185JUwMos4NPtHfUS6o4HhgZZEgSdiHiq/0uMfOCCqbZ3yS3oEb+j8ZMrAX6YxMMQe++YY
oU/P9U4esWHwgJd4u+XEhsiIeDmnmEnTU9dl8QkJ1oLTRwALzMZr7Khjk5u70jO+GN/bV3dwSlqp
235FgD7GjRZMKeO6gdAaVmr3Bg22XcLDJlEw4IDKQrdubJ9W+r0ciLHUv6KO6NTYmkGPeR6aJFSn
hHZUQcRgiNOKKkXP9vDyAJJAg3SAyYF5neeOAsSBJ9d1yp8Fqi3c6G+WSZpV3UGlsV0S5Xvb6UPT
cn6Pt+sBkzs7uZJszEUIsjBlxrJ83c8HnQXaMcrEp9k9Ww5g32FCo5DOMBbYX6H8Qf1x0JWE8MSQ
q7aQueTVA+IK9+iAp2KhjIShdMNcaFxHOVJNQQdlr4PPVoY2Ht7W2C8T+8Zpp+WVuMz61q2h0Kkx
TDhFfJF6/e7MmHUkjg5OQaeFkUVNjbORNS4zCw4NjfSCncrLn97ULfCD+IfZjQf+awH4Sm5ymCoI
jGlifrnMg4lz1uy5OsRJ/lw0rXFZatu3Wo3+boSG12Ka0rjmoITvkYN1uwUDYQYGGNRK+0iXxyVN
JoXfpOvBwEhdpMNyEgU6oE4ZB5tEjaQkOT1dywesj9neSsefTmc/rT25VYz5902TnaJ76aIUNizW
Rswd/cIbTjrMARc817lW5kEueh72A47BiIzuLJrYHtqEqwkL/3LOaxcb06PWxZ6f8O5ocvvMYrTw
26gJMqHhnwAUb886xAagqwSCmcsuVsYvVr/gyhvH2qsMoshqzlcdauR+fqTD6XDrrT4ak/Qo3BUT
CbEhdUTEYpHN77K+jT0CNIF4/Swm8qrdydEBm/Ccl/X4gfin3HZ0EYZH78IiWAsKiNsuv+VYQMPt
qnmg0puRIW1/yiR1cWyhjLQEb/p9XTiMgoBFQeyUJZjoArgR+xu5F9HypyarIrQqlO2uV8E3ZR1B
r7q3zISLN6/F0YyTe4ynuyjqBdxG86ksxpu4co2dJcZ2txFBmraZ9rpWs2hmb7FHv84OGjFSM5WH
WIs/OvOhIhD2pSkDVPMHMVFaT6ZpHGEtNr7CVsJ0UmfW60w6NBvvBt2YBXqjmw8lRhNIkO9VsQy+
qwaELvNTXGY097YJkQ30nK+X27tBOWzhC3hY4Fg7rKsHXScLWhpvLuujUvTMV5CJukZNMEb2UqBD
PCLRoE3n/YGIzFIPBN4nF9ZUtxPCw11bwCv3TOPiyugt8epoP/QkzMdzepGiO+clHudtit8riTBm
iEGKUf+vGs4Wg41RuUzQakWSYxwar21D1rUD3NEweNu4oosQ90FubMv0XHYwjrtm+cju5kH8sgoe
16WpXpq+Zcs7ep8pFPZjQmgbdJQFGRzJ5Rybl2KltajGnmcCNdi4w1o/nGMrOzTtZQMxpCb3sscq
jHo+fY1sUGuLZcYbxuEkdbs/T9X2JM7U0Jx95HT+dW7qw9hDLXxxHac/6Zt706Ed//vh708dGie5
CLn/9p9qS5sz5CDmsywJkrO2nL7vD8Z//ej/9/+VGXvnnsZz9Qqx/5c/ccz0LSaOPnORg3F0O/dJ
pyXM62hBbYT9vyMnL8t6kuG3HyX/9aPvn/5P/+/7U/71O/6nTxFipllI7WGvhJFz0rQmFicw5Amc
oUNsrDiM6h5l3hIBzVGMZ5IVKFTSvYhJfMVgSe8BT09QzXJnJ1oXwzbej0bq1VEgR/YlnyVGZKa9
BUUrOqAhas6uOTIQXFi7Dj3TwmnMbnjnBRyxeJdIYANbm8z3k9ZCoYFRWdmLvkNRyqaSMYfNqnYn
hvQS8+ukAgxHdCz+ANyGCKTPT6yDHsa/P5yZs1/rHHOgMO2DbPvAJi4KJ9yPOLOG/RJBVq8mpkhG
xilpOZRQw47hu3GGQwz6GcprJPfVbH02ZnRdoIIEDi38tsTWhumn2UjjEqU98EyWoNJhLrTg5sqT
+87LLGaGFuLHEUWRKd0dcVwUyJH2OpR/dOURumZ8kLf0m+Fqsl/16CVuMUPm1hJYqm/OdZ4DLprR
1aydKfzODfKGQIBoorOf5vprXTLCoiAmeLp6RQ/NXHrlKFjc4o5y4UCWFL5Xw8kPqTE8lpHvjtoj
KiKAP6b9MkHXpktP+QwdtJCZ/lIMKOAHpvMRzlgZmp37XGmJxaM2LXtjSHtgzeM9NpAPd5iwz1A4
6HZKxVPC0KkbwbCFqE43GawgXVcAtlZrn8fBtc+idp8LzRioeeno5nLut3HRvHfmxT3iZ74rBqhV
LWQaPxrkxGL4q7V5cPst+7NWlnau54xB1kPMBLZ1ALTVcBfYVe84NIfuUHDR7NMSGiO5bxXO1PIB
luVTgnuX9bo57rsNwqkRYgdqjOAkd8HurexKnDBRIn9nnIprPsg5BfnXMUsvyyXwOp0DxTNPAPGL
y+LVxOKWUyi2Hm+sm5z9ATHFcYdWwqt5LYy4NKHarW80igCtPOjY3pSETdSd4Vih+Z7hq2xfv9Hd
W9JhhDLrd2zLz+a6SDrv8s3J86s9W9dsQveWvOJWzC+u3ujIEhgsM5R+HDLqHZPx0/cf5Nk3luRr
0iZGzonUjj0zA1JJZYhuYyE+lVms5xjEdS5uhKfdDMrZm8I2GaHtLlBtbH1haUUucFlfcmLwrOIu
q7JzXQ78vSMz/WXnxI70NTs6O63GG4d6GI0r3X/uHSnyPrqEXnCLBSjdafTJu4OhAN8tS29d23jr
Z5u8Si/6oRrjxspk0BcOLprife5GNI1gd5wp+rCiJGKLnQ1Po5Xs9FVPzkNS0tWwMhOWQPJcfJNN
3o120I8OuBu/TZcPeCELG3/mUWOm5Ycoi/jGAhh7qu32t44PuUvy7HFAyLDTSYLMpiKYYDo9Vgmb
rWEtXh2XNDatoF6nfTg4bKRYTbvZfZlnoa5FyVGrRYIvSHqgO6H3eeV5AGR+U8+eFuLpZuPYYSHF
6IDGO4H8bNDO/JBmkd9UK9EFw2FpnceZUU7MxrFB1HHE3PpQbF3U5JC5bYIJ7Vw2D+wdcYcW07Nb
MOcohszB/sXWoW68nxnuA9RcQ3Uw3GI5m9vbr7cZ1XuKlz2uVuWzXr4kJqC8OGe6pVOR+hF1Bs5X
dZfEkr1Vk71lTWPtQDhCgWX9Cp+AjAfu7Xjl9MPPio8KG2eMDhgU/8QoHCiF5/gQHjxaGht2CJoZ
djvTx+il89kaAKp+f/AaIoEmk7lBk3a3lTGO4JTlnWshCipaIobW7Bz1ps4aoXkYDUIrt9Dz7w/D
lr9t6xokZDd6nfNZ7vAdEPBtp8PBGuevUq9JOPWQOrcDhNdwIfScGyTv9zCan6uSQhHnBMFzDKzP
OG4ZO20f1npkRNizWRy2fG3DTF9XWB/sEUZuNWkOF5OEk7Xsvsw0B9O1/R4UADRW25mGmfAPoT4A
RVLxKiBJwnFmoU1c6Ckbu1sXfdNH07DBaxCaVUCmSeJbQkBzGy08/0IulZxGt9HvR4X63RmgFsSk
3qFXLNcovSIy7v2ZJAm6i1wcJyUVt+bMHkDH8dq41bBnHLehqf4szOvpJMRFqhQg1oYrqlaj++0S
PesX9kh+72Rwq1jv08CiWNcRY9mTm97nor1hfl4EKDIq6rLhlhiAU+dV9WPk2D9Jg3mKRbJ+aHV9
8Zxp/l1amKJhQa3JB4i/GiKcnbLBaVAnk7m7Z2v3agJnylZ7Oo4ZE/wFy8CasET1zCZ9Nwfvw5rs
7mtRb2DvwDHr17gXkm5psveisv5EDmLUrI4B1HZudohGk96wQrBl4UXZG0mcMPOOfuerQEfdgxNa
kAHG9VrdLg4S0c5YvSdnk4B7ded+4qXtG3XtdftRtukA8C/OT8p1j27ZvjCjYnFVbG6BEu7ZvPyw
s6uY0+S56gzG6Km9T1nq82Rwsjlt9sMsuvhiQ0S86XuLkErFCMGOEZXkdf1Uo5FrIl2hL1Y67WwL
ixnVvmeNf231mO675yZpzhmV7c6uHuUygG001kO7gJfNUiNCK4Cwi/TNGAeMgSmK76NMnOYUu8xg
zeW3B8AXol9Qw7T8Y7bJye2QfNO8y2M68UJ5oMnvB6ymJ47CIRAoLJ7wfNHn4mn6bcehsWpNuFLh
7p14HS5xYuOYGYxrBzH/OnesFR0pIQ7X0Hmn9vY7MWSQQxLkZsIImHHbrSv1hx65NPJlVd3Gbc52
NWOYOoKF5EwfjA9lrukxzQnGcbY1xfeHkp7wnL9NSd/cVnnWwJ1J5cHFSL37+1MG+YHqBXn21CqL
WKer2yfvyYLHCzqaxYFqPmYucVyWN6KnaklVLshhCRxCf/086X3okA7n3UyY8AwCMcexf+od9Y5F
O7+J7e01b5jciNwQN4Ruv9gDHDDmANWhT/4YjtyuyOWVddBIj0qY5ChQS9usgwf83Xx7UDmqJkfk
WqxnldjR3YgegGjec5os+dV9mmSOhAjwBUkbAwIJDyxaVxlbIgbsD62kJDYFs6QG00zNYRxqZeUe
XBIt/1pC/5++VvufhmYMgzZ+RhPboOlgHvxHoNiQRCDQAeuE0lSYeFZl3o69fk5BzD/wch2Jq07P
ubCqfsfc5iBBTXCLs/lfK0wplFKI2YslLVC0ZK/jBk6tN3BqmqdaiHylLH1Xlvluaqz/a4WyisT0
684pILWqUM5pBr4upXbOC/ncF57C+zEYFytHh18bps4gQV8PzJOS0Gyij2+WkvLa7GQO1n0DE/v2
Xx/cslJhEQ/PsdGy1yJHoBlRwOmLI4FpDqo5NLrxODhe9L+8jOKf9mBeRtcy2HcJx7V4Kf9hbwYg
Y7Bj6GNgaM5XM8bGx9Blo59bmQvPW5NMOMb0fX1vFghKxItbe8b41iNqR9AFRVGfBlFYj+xf1b1D
vAeaBQwsosT+wrD7iQcXM87gPOuL0k65B6yPkdx1zjO557VXh1rKX7DN1BlxcPJgYkNEcpF8Fl2B
pmheS9Ji5moPFIHBqUgcH/lndOcYw8klx+qCJPTam/j0hGpPPXtn6jNlvLqC/fl/toFb/zSv8wKB
6KIENCU2WcfZ/Kv/ZqOurCGqE3QB4WBG+xl2+EFGKmgmgpVlZi6UknYGS7DtL6OOlDUZjxnvgWCy
ANYyHr6LNv5jwobCWYCbfxvYMrtvQzsGIVGyb/S/7KaM791DO6/LSzmnd7NewonJ0TJqUfkBVm58
0iZxQcPzn782/t7/br7li5Pbf8iFiYP8xxe34GKtxhXZuyyKE/JSxqfHqbbSz6RRWCDjuuVR4hvB
9kocIZzOu0ZLtZ/wHbm7aorgrmhCkdnFoXJZtrI/BfO2DPpL59nkN3Qlo27eVju1wvhidKXuY8sp
/u1HuZ2AkbP6u2Ug6kYz8/7XyBEp9aV6kzAijlD+t5UErlzjbq2B0Max7nxETXkqBdu4atZf9T77
SM0xfaG6GYICB0wogHs+FgjBd2iREGJOkDTXWHtj6iOfsErkuyFLCS6i5/Dr2gPLy94kXKCig0rk
yTEuZnLtXNjebWy45CepM9LywZ9gyt80Hsg2mlkOhAgvZZfNETDw6m1Ucvw9suyKRP9ZD8uCxh0p
qGk/9iM6htyxW+J2YOI2zPKDppxBdtFQgzPHSFq2yPmcYZTv7VzfG91q/+ZoDZl+RhcJ9ZELO4p2
/QD7IIsE7HzDlnfY7HBcaGWI6RKSNibDLDlyb3fHVcOiMh3V2qgPbG8Ix9WJZxf/7uT1N2aGy0WM
XEdT17xXjvR2hKK8oMUS5yyxy7C3uiWwe6SYY2YS2Vf31qGgzEii2vj4z+9C67+fRLbjGLZjQSvQ
HeOfTxgLnlQDPVKEHgPTUEe6bDHavHXGt2I0r+lGMxNxJw8ME81LAYiMkR9AWST0dPzu1BM/tXET
dfNnaTPnJdopDhydPbm+2Gx6l4XoPuwdpsIpMGyq+rV3d06vSuA/zCCJlzlYtcf8Pko+ELYh2mA6
6otyvdV7PrNwJzuEG/6/PHzWPxMVkRbaOq436BKOZejGPw4WzW61dTCdJFyd+j7NF5Pg9TT2ZaGl
d+ADL2VlEl4TV881tMSdGPXhmY7mXpsGGsxODVcl8FiOjsn2x45vtaiQ27DSQiaDZ7n5P+ydx5Lk
SJZlf2Vk9sgGoKAiPbMwztzN3JxFxAbiLMA5x9fPUXhmelZUVU73vkVCLGDcHFT1vXvP7VB/+2mH
clAKIWWOO+6/hVBwAPpR9MhBVKxcemJxVd9aIjjoubmjHB1vksGjP22X5irRU3NTmtua/tdqop31
/1kF/MH/dP6BSGCYroXfg+rjr4wKu1MLHMFlsOv0ojuPie/ctJWgX6Z/s+ymuZtADR5KP3yzDbQb
Rlg896G3qmx/2Fi2SkEudYvvSXxuOu0+GWNUzKkuHlLbNxYlXEaHi8jRLKvu2Q2/e8gULl3fvZaD
qu70csTnphjqk4gIymksjrQ6wq8y5udGeMj3aWMHefKU0Xg7T2H1rPhNuAy9ODrAEW3vXZv4o6x4
aKkIrcoUTkjb5pcE5P25ooV8Gvzxh6PWHTLTdFMXI+pw03qqgTWfGwBkZ86X34jIUVeWrrGbNmFz
RT8kYCPWt3rZmkwNU+whvXLT4ioCKmSQPNZPxbmmVbNqRv1m1pZwzt7XCVP+ToXHbI7ldC1M7eq0
RX5sy+oqhGTXIIi6pkwGC3dCcYxeckuv9ajkJGVrTRZundbETTE5gGHdY6OWtAp6NeSU59yZWhtv
FashDLrxjXWvIEjFpugXBgp0u3BOulkriJaQvxBrz9Sj795tqIhr3NTxAgtYBmwn8S5EdJypOCTb
qANqVTgoievMJ0aJ6fta1VIyuBwb8Z2mxJtQj7OLGrY7JKfI90Lm5aS0U+vU/HgxBX10RNNdk79N
0dwMHG+tlZq+NQgGr5InBleM/8AakeeF8bl+NTXCPAHcIOWauu+qLertFCBCwRnJ2K/F4FiAb6Z6
wrwB/u5PIq4u6DZvNCRb5z6lOGrgMCWeDMMH065LlbTu2rJNsR6g665DQKe01jO0gDZqizFUH/CZ
53dJMITL3uKdgWcxVp+cJ5RiC2Ez70Nhap3SdqTBU3jK49+fUKGl/vNhZeu2YWmOoRmW+2vmbqAp
FIY6W4G7TsFamgjPiU1KAYpufTFOxnvHJPqaFZG3GrU6WZMXAOYx0H50me1DT6BwpwBmvsldd7jU
ih7sW5fLWkr0FXHO4a4CWbDpYObuhLCemwxIfzGmN2ZuAo0dFaR7ZVcvRJA0ty4gZ9d0ciZ4FzDC
wUW2++4YkOKt0HR7HWaofj2a8yBEo63TNc0Cih3v8ymnDHaWcBUSMYxYxA+d2bcryDXmjQnraxHk
mkZnOH+hbU6l2slvWohZqPvZH0NTs2/1pCGT1ArrTdBXEUkxWLfTsXlOe92+9HG4FrjNpE9vkwaH
VGnrN2h3+5BAJoSWF11/pXzR7ZScbnkOX5pBxK3NCJcrSd/vgIegP7FAbXNCXvcd3+Lrlklfypt2
wvIvTRYhuWEKRmtu3MO9IFdF+uBN+ygsynoJcNpdSsWGfJDefcJGexOPJXQK4y6b0Fwx8BaHwHSx
AzYEl2CfB7Pnu2JtYMNeTNDDznHG0Bxh0gkd5lJTCsmwSw9VgjKmx5p0tDJf3SBjl6I2qYRAXI3e
xXyIcN5Q+YIW13loMaM4n3auE5e3IXqQCWzF2vAx46GSJDo+fXNjhAFupJM/4+lHnZiNT0LUf/zD
pO4zIPwtL2hc+kHzy93/+5Cn/PtP+Z4/XzNHjH/duwnfqrzOfzZ/+6rtR377kn7Uv77oHz6Zb//9
161empd/uLOeAT137Uc1Xj9qpOB/BJ3LV/5Xn/xfH/9FzI+cd/1N0nsuMT+rlzhvfoX8yDf+Dvlx
wfVY4HhsXTNIi+aI/xPyo6nGb6phwTyDwG3zHySfP9Le3d9UVQUzYlDJU03VZoDyO+THMH9DaAWM
h7cxOWRm8N+B/Gi2+MdYc8NxbUPYGJD4hSbnJPHLWIdwcKQq4CxPYqFLyu18gwhfMOoSE6cpW9/q
koSrSMJtNws+v+7PDzYqWUkdOtFP9upYIaEl4ObQpQaZupMLVzWp5DmuH8XCNFoCrJB9O8wMJee0
imU7J1AQbFEJnW/63gH8EorO3VOWmruVfsUwfjfDRuf7pu4dxVDCS/dTn9xAjK3L9Jp19FOnIH1K
sDQFo7iSYa/uMoIsCm1CrhYiNaC+63VnaIXDKovojOPWf6z96SFV+/bU9+le6fW1C3CInmpcbCKY
QNSskL76hnPXQ/0wvABN4QTWJOZKXrpjAxoobxmXGLtG09KVP5J7l+NFohFcvglOUrTW7EshmEA4
8bUuiZBVm2dSS+2VbjKCEEm0hpXgL+0Um5kSwne0TO9UZjUGstD9aQ1g1lKppaT+2oS0+rOiuYEI
snLS/sZoTIUYAPO5TMczqqk7jUmiCUCPKNMU6rO9ynQPmJF6tdAEbBwMrC6sQGHoAC/8nvQ+MC3y
A5ugfmY8gjASNdKQoStJyQmIe2lE8t0RDlGBt8TExgam0QBPfs3RGCyZd1TM2RZGRHJxk/0opN6A
Lna6jC1we0KbjkFYfS8c5wF3/L1WVhenth8xqz3VDiBJv492bmrBefJY75zL7PJOJ9hOQToRG91y
Gopjz1ViFfjle9kgu8lF9o73c8gRMyWTt8Y0Sqmhf+t7JMPCo2kgxeExgOhsjWKVRE4Tk0IIbbLY
CDUcMKASRWFb+0qlMFZrAQ3QzPTWuVH+1HVmXKM6TdugpW/p37mk3CeN9mEmbK2keEg7ZEpNNqIn
D8yftNiX6BWPUePTsrFlcb4vuAbwR2NGWhErw7q0W3a8KvgR9iXtKjsfN5XeiI2d439J7GXfu6+F
meCW6Ktzln3rVYHaj17FUmN/WADLuNeeqWqW6OFSl1aCtVE77yQGdyP3p0LNd7nq0HkkjAwdBQTw
KbmEyT7rFRjxABpTlNK2ddY78B9iIv/QCFFnUTemSTa+k7B8Sw4WvoQmooarqrB0sFO0tAM6Lb2r
hhG/rRo/VZr3LDKSt1v0jy0kXSaHJq1VWARKob8bjXpRsJM0Gs2vWMMM7EQ7U+gQUJ0gZ4dAKFCA
EOut9xY89yqWeTodsblBldw7KoUqcHZ7dxrOwqGem/d5uQKGj4eQTKLSgqdTGxeyr5HRJN6tSWhT
iv2odLMeUsmuEuB01ZEJih7eVE7z0Md9jJIkXRsZe7KlNxMwT4agjU/NYZla6EKSHEpVU0S76r7v
HDayjTAA50s/MozhKr5qYwuNvunfNYM4Aq08wp8nwe6sZpTeHYjtoHfHn3zB9zQ0LkpQNou4Cl/x
zu1BUtITre49K3plOaTOYe0cBePZEPF790XYxRvhRaew9Jm6r7p223fkxNAchttn+mwoHSSuMHCG
6QbKVNOEuDLCHsFAfK41WAJ++TNqFGaGt9jUH5qKlDGfnm+jcUx3kbi0wU1CaRT1XX1nifCpN3AE
1ahxyqbd90pP9kbeX3TYhzalGa4S7F7Rj06AAcFo8LMmWoEmcYyxUhmOVqLeuxE7s24ih2Ly86Ga
t/AycU875zoJPzxt0PC99lfqEwE/snnQctEujBFFFtY7EEkoIp2JSwpBKvdd0L3VIr+qRfdjKPiR
gP5vDR0pcIPnjL985djGJXAzEnEolNtt+qIM1aPWi1WnG485bgKSi50lLpxSw9fXJerV4yKA8Pcn
6IyHvi8Jroh+Dn52hFO/UfSiwcPD1aSh6bNEMA1QbGUnbQPhN16QqbzW81vG5pghTGmbzR5VPl53
7GiteuhrYoHhMCU52Wu35bR036yIc0XLoNkx36bRGNb4oviQkC4VTdA1iZaM16bMWTQTOSt0yPwk
ky7QZy9UP2xPIiYMCkGT0QJ9sU+e3m3coT/aI3iaLp0uhESgD6zWhhR16aQRUXlcdnryQkqWqvpX
VQ4P0+ZE5O4Qpxcj9bCc2gjy2sJcV62LyR8Rb6OhFs7uki75QEuCFAOFmtsNL44Y1JUz5JeOiKNQ
Hl3DVG5AWUl7XfBBVtS664n/8iRBOnIrxvaojZUfVk0NOq5dKvRIXvy+WxFw2y4Zr9w6mffWkZnC
CL1w6AK+Nrr/NAwAah0KeV2Ekgjs1C6knLmobfVb5jUYyUSAl9AZ90MpAFnB0AMTfRqU+DIGDCd6
b8n0FZ++4q0Cq9+q5nTVmJzhwSUNxyuR5Q58bmzcqBkogqjBWhZZu6LXKI7YzzQZgqXc22kBatva
QVfiE2nqD/p3v6egA4/hNRXVHVYHvJUR7fNvGfFf9jh8uEOzVlDIo/57xPFznw2IFHADf4+Q1myJ
CTrUk8AvCEQgx/xb+sSRcmrYN+5Oqx2EcEN+J3L9akzBESJXsNDShdBhH7uVdcHCilifFznZg4sX
hPbOi9HrpNqH0VMxsSOqCKVRKhxrMl5WtllwvsNlxnyn3JINES/Sifl1ZrLfkAyGThy6eDtNpIMm
5TezT0tkLzxOgwLfPoSrE0OKZZ+rXN3YQ4RRbf0s2VmFzD4xDp3FD0bh+egO6bFCts4W/x5qZChH
k/VOBs/WsqmoRr3y6tKyWBYmMWWBu+9jcdMkiKjqMvnRgCLf5gUTxZroi7h3lqoK4aTHMkaSQqYf
Q1NftS2mgCLMHiyqDCuELi/CiB6yUZKHqvJDjBS5nPJRxKq7jooepkuSnOgo6QsPw/2gise843AN
CufJhktbOI9hh2BV2N5zDB5rbQbVd90h4cTKi5WfR1cr9T6yrCKVxGX4ZEegXEaK17gWQoO4RzXk
fEOUhUiHV1EUGHh99bYQryDAF0afPGguigT7ewrJFt2Hj3KAqjpnxNSoHxzDYN6Wqs+KonL+6tgT
PPTcXc1b1Nx5BlNmMfixFyo4Foqa/QEFGzE7bY/QFCUD/e57zSneKH0JV/3Rm857HWApqev+FNeO
vnAN+pEBiQ15/oinCXlYoF5qDFKLCNWUI1Dr6o1Fk743sGMMMLsd/0xXlu7PvlVDxkex/z0RMfoM
/6WMp9tARFdaM7c4bm7AJLpLLNNHUUOKIBiommib1KDLaPwOT2OGJ4086/vJET/IdDvmJloXLUnu
WyKmyRbFpzp4+RKQIajHS5/7z2Y+AAKKA6p6gvMuLQNOfyslMx6oUqgLxaKm79Kpz8LhmxlNHiev
4uIxsOZPwWk6QkQAUshFKPDPuUldaUi3rk5APIIFDf4ThWQ/hf+iOuNbhHtW9bGiVJQhNugdiC42
j4zIFSN1qDDkYBrGTdl7D9SwmiXpqMXCwwOvurLZGJgCh8hdLpCiRDUnuDFIrrKLu3Abny+QnBhc
AC90tx4sB8GrkhHaZI6QSWBfPsealMiVbwD8r5GCCjFJgpfB6b/ZQfdOa/1Dnyypvn0NXVxzhcq6
CjxkPrQQ6VJTBHC7bWc00Q5Z6lXT0+1o9ifm70dLN73l6Fc/EP2C+0YMGuZbaupFHYHFC+1vepQe
yVD6GTRcYkeN0BvdWZmas0PF5KNvju80EhiX6DHfgkYJCT/tbzQ1Prtahxk9sF6bBNNAZhM/FMsL
3rDkOp630i7aV9Jbme4dCw3WqJZc/tt7RHGvgJADaWDecsIFwIYqEcNErBqM/5H44loY3jjhXEVA
NLl316PHIMNzmTUoKHLEtmDJ4hV5k3fIejANUqTbBXiozehxMLKH0fe5/C89QKhL0v18Jhs0fAKp
t1EigBM6I+XWNBelOVAbRXmRA46ZAvvcExqm44BajWWNBm9gElRbhJulm05vT2Xe3+uoeHGM5Lt2
0leO6r4Z/nitRWLuqra8jL32pBYOzaropKC34dDlAHMozGNwXCSQvqapT5e9ou+7kGOqiS2UI9pd
rJCVPrSMB6bwFGScoUr3SdcAreRQ/dcixFGj2sa5EvR8Gu0ptoM1adYgOGS8U5/uIjsleOwh6g3o
QYkc1RrgYayIC2BIxVQJb1o0rRvQLu1S5CjBR85Rrkuzw/vu9Vqzb1PCif0ACeGDosKnyijGL2qp
nrPSk+jRsHip/SiM4MmB/5H39m3BevWLVgrPP1r6n1pJOqP+bOjdRxh47/7Uf4Nf8NoG1pNvMN52
nQPz7wswsZ9lXNx5joMMMgQpTUF0icxngfga+Yr5Bilhr2nDqQrPNKCbNRySrZPTEYGwpol2V0IQ
5yhOoNz1Y74OLfpHfl48kM57aCIKcnHGpNZVcazRxX5JoUZxcA4KM77ge1Cd4e2ZS5+MWeyQUMjC
+KpPol67Y/AROcam9R9Mrnu6tX5rey09IBKxdxggFrP5er4BY0WZYV6MoOEsLEsL1/PdNMXLWbCv
09AmZyIj+NT3RinNxU7cyUqE65+DsETGk8Fbc4vifX5fMvgU16vSX1Gw/eOzc/n1GViXtWlV/uf3
zY8N0B6IwhgQJmFdRQjtpQdHFj26TkOehYIY14levXjysfmm50iDVFmD4bWifJGWvYWQgvie5Sij
YJSQT/ChxvNXqf6Prkd66dYBfbjZAt3E9X03kg5kxc6Z4idAlc9iTB/G+JjiRYPb+0DztUGvjCK4
/vOvJTyXZDITpTGxGumhkWtgXoKSzpfNi246pHRedLhU7LQA4VlJKJXJNJkX5U2u+NkqVrYldW4u
3j0xHvOfldSKMa3/sji/2x5h5HDUygiceZFOwtrKrHA3f99Q1zRsazmse8Z687nmPtdSSEBrbkr1
vVyl81qJG675daNRdZGPzet/Xtfz0vzY5+4w359vhIzWBHOwK3E0Nn17nTd8CPkrxjzKjvC1N8zP
VANaHJpOpNDJVTH/SL2rWD+Nn4PklOkCo1m+NkO9duqEnq/8ECOzuwnbjtikrmey11ECyZq9L4JN
Rl78qoEawwmWF8qbNLLs7eRPYDNKNiu6+myH7ba1YBhm+T998V9+w7yIGiRbaHogFbP8xM+tFwYI
R8lQ0leD3DnIO8gPbQXswQJ6NVyTBFnOvKoGyn0xmIQ/jxpHtz0SD+UK/XUNijK4xbfkKLC3RJAh
J4uc4IfSpur6aw1ziBx024G9KPeq+Sfl2C8QonXo5/ktHW7hxJpUogRNWF91yoHe68rm86XyuJrf
OX/iv32MhJWJnkNACLU8PujoU0tApj//ZHBW9g7YBC3HPw4y+QKoabzAYFhc+COdBHbeoTV7+EbS
Jl+uMyAqO8+RR9q//V4rJ7grIOTAzQRWevnd81fOv3aKbrDAgrcQuYWVbD7S5r94LnN+7V3ysdw2
1vKMZOqTvfbsst8EdnKxfYUdcd7z5puvo/Uvu+jn4vz8RBkUsqvU17KyP9/SBOZWeWrqbPO5VbPS
r7e6X+2/jvD5z5vfMj823/XlXqh2gLubmNVkh5v5OWPe2edXfL3/111wvj9vtXnp8z3z/c/FX56f
7/7y2OduW5SW9fupJ08ZRZmJAVUYUFWi7zRcoEuVqNbP9aO7Zrvwddi4IwYyYkcds2Y2JLd4D0OI
nuA5m5o7kmAoV9IYTRgGYr5r+vguc8Sur9qjSVrFgVrjHVaevIZAAR2soUaENXInFMhtpdLulBH4
wnyTo6g/VFoFlHS+byeOjilbJcDczu2G0RjmZifrAqqgJc/Mr//Xixmh8ZveIaIkKSakIA+jEQXH
Xt54Yc9VYL7v6Rayznmx1UFjh5WUMg1wJvBr+sf5Cd/nQmE5oHZJAgUSxOEz37hy1/y6+/XYIAZW
8fz05+L8lDPv9l+v/5vnvz45HOx8Z1R6NJxM0lo3X2//y8d9Ltry5/zl0c+v/ssDXz/w61P+1WNf
3z4/O1ikK3sV/A1RY1j/+z9alzvHLx8/VZkPQql5/Py4r5Xzy+v+8lO/Pgay8IDMnLnU/Or56yN2
Li1RvwcZ3mOgodSt/rI456Pp6egSd21+hgzO7RdtqLBuy5s5eHBemp+Y79ZDvGkhr2w/kwbn5MFS
ukjnm3GOH/RhBTND831QhfIyMnu3+DGc/L/ux2lhLSlUMQidz/vZPIyRN5/xg3PSmlshWcqFdjd3
Zsy053rfyLOXygUOiQ6Tmmo+t8GtYyxmQwKWJzinL6PD8NnTKechBIB2f2fEzpr5Mh0hglMDdT03
dHx5PVLJK8rDzNrN7rYExyHrS0YXzvdno9t8FzHzj5TewVqb4wvlQTsvMZLYkrNeUakMCZSGsg0e
pmVmXmUqpndklKtMcoAcSTMo/lz65bGqUmHKRT1xaCUdrEaDezzf9AigDp+PReqwBXG9VCdjMT/X
Ga6xDciwmrcnhvTfk+80Vszh6zGE0uwDJuiFcYwg/1Y1o1/TxKU/gBBEjCbbb/N9q9KfvDz31nN7
be620fpmhcxb+Kv7NhZVvGR2TcVYjutKeTMvzVv6l8dwU9YUBsu3aL68f3bgPpfnDd1l1NQax13O
m3PexF8dOWu+FH3elxcsa2LolaGVnJtx4WxXnBfH2XTY1QRPxmH5gde9wKeNX9FQwJv/ZYvOD0ZZ
Tm2WsWqrqKwBAoDrrcVZfg6CNOS29Tp4F0wGQfgBSIVVmyaPZj2Wh6Rr8v5Y5FGzH63vnkrM5xxU
+HXzrx6jArNTwprsUE3UhxFhwedNQxIfVUlBZsCfj42lT1iiT3UZqoKxqmR24hS+Ct8t9tQgzXVf
d99MbYLFMW8nf95E8yJOtEcPoy4kRZkq+bUl5g3ztXWCSmOSasNHmDfB140tT05fd+cjk6yjfB2P
8ce8GeYN9K82VSu3T5/rxc6n3DVvlMJyN0aRWtv5SPvcRPOR50SduQToSEtEOm6QGS2BWo272MsS
dUkIenWQo/O9qaD8m+EvYVy8eXQS1r1cT77Gak8cC2//fP9z0fXtbqkGzJ/nVajK9fi5vuXSfFcz
gIaANl3MR0sY6Q5sCuf5KzrSHUkEW84Hz3yj5Va4t3LqZ4VDa9pKnWEp2PowT3DEBoqmky+HITtQ
9Xg3ZP2a/iWF5vnZSZ4pvAy3kjUVT7+EjH7dnZfm4FFTUWg8MICY97RArgZFfsasF/gfacXDWHz8
n//98p6GSMrrpgrfmr/GICFmllFo/15acZ+3/yZB6fe3/pGg5Pxm8lE2MWCqRkgREsY/ApTEb8K0
HctAJ+E4uiMVnH8EKJm/IalA66AjgDJ0XvWntkLoCDIc1bRN09JMXRjGf0dboYt/FnvZJuoNA0uE
aglS1n7RcLdSLFdFYb6rcpD18Fht2n3tQ4pzYmlLV1ZXM+WE1lANXbcKDM08ReOxm1JCFE3L2Z5t
NFTgCbz0lp64Z9MFcScylHNFO4jcH1ZG4JELOt6OXKR3HUWuKEpsOBVxtLIGJVxSXcd3jluZEtMA
Ju/WSZPo3o3VNRwQ8Th6hJMQ46BstKlFQm81ALdjsUXQQXXdd+B2MZjaGBVI8lpjEqvaVJ9wmkQ7
PU/cTUEH2s588+iaKBYMLNe6xoWZH7pAPJOvGTtk+xyGqDMMw6pSezRfUBwQG4ScyAyXjEnfo/8P
FZDeJAjk5B4vO5TXTsD2iSdwmF2+KkMNu8fQLUTZO/s0xBaqBwP6AUf2B6LqpJjbdnAgRoNoXI5u
X39XxEBfH7kqelp3oyShAX2aDpTH/nKw+uy9ikdmxDkUtC7XaQ3FLd0VbYBIbZnolMP6W5KHp7FT
gqeGvl0UIWjGcS62tGv2OnvVsc1t7UB36LWSyAMHdcoec6UdaiYtndqg8ImzUK+MTZYG6ckfPMZ4
un/gxOcvvXVKsfxl6upTKh5N1yRqASXFGvLFVahRtpsShlUylh6p9cLv7HDlWumVcBtqZkptnPvR
SPe1i70/DjxjCZ9fPZqtckQNlhxwNIS3hApRWnKLR/ojzUa0Y7kifdc8JUUOSSZYJy0KAhrUpMzT
gqeZ0G+qzKju6Hw8Z8VUntTKfhqYyCyFCdyHlEv72uNqTDolh/ICBYTZSI/vq4Ni0JfY54lZnULP
JKCJ4pLuib1e+VdjDMWmTCKokAWxMNAuVPJCUdkRODRgbSSQ3JqOYzzhBmjMu4or8JUVCvrQwi1W
9w8FjZtl7ZJAriTBtEg6XCpTwQUrjgm4U2JfbPzqncAVF+s6IhsjjiTb9XuRasUL2qHolHhddqd0
CPMMtQbko3fWcxCauz4aTep+KM9zOznbFk3beCh89nurWzjlSMaJDZ6wgz2tFkcM21cAPeuwbe7B
P0yHEVWtgynwWGjWya09cQgV1OglCqw7DzNSAdJ0r2WYUww6muEw0HdriAIAFwGYtmzXjQOPkyBl
KCNmWx8bZbpDVoOTy43L4/QOQng62KEKfClN762hQTMZjne5772nLfJAnYBEtisN5tpvs00g83eI
IwsXWijoZ/fQOA2IeEqR9TsFjfsRwZSm/ED/+1CGVXmOvVUaoSBnQwU9mVpj5JwUt4YuKUWaTlu7
h7iKH9XUwFvtuqcxydA9cK2lW3Me4Mafs61/a9u0hqwhOg5AmwgJU9W1EemHFuA3udF1R+x90W/M
PD94Q9FuY+jpa5hm1Rk87NJtyo0rsuCB4W5WWUv4uGiyVA2RvY/eOHJhn2mKffFy64FTkH1Bz/kz
qAXdNNiqyzAnFxq5pnVS6bOkXQF3sG1D2gcGgc4lKCR4KVAprfJ2ALR2IqfY2yYOXh1sTlALSEi9
MRywA0UJrSIkRc3pRyTRfktOWlSCgy9cHMpC/6HZhrFMytjdqkH7XmNX9qHnbRU/iXeRIMWlMaoP
ux2T9dBDM2+It1j3kZNeIMqTQNVXyiMoZZ2qftwsU/J0Ke4yDchHBB+Br2BTjcY1Re9uHQjnp+F6
T5UIyGrWMrEIaZxtCZlT2vB2dFApR6Xn8buHM6sWu8WYXsvsI02a9rFqtUUOdCYyXHOnkt2M9kWy
ilIazQhd/AiDLf0maIqYbGjXDquuA0lCyRm2R5Os7PHDK5Cc16VNUpUWTBR9yufIpF8TdhU9LV7j
ok+q4qpcOKS/L0tjeMwwdKwoi9jAlb1ToJGuRGTv2+SUB9iJDR3A/g0CWbrEQLSXRjbsVkG0xKi2
pjuKLT/RtpoK3agVOBLDEqeiBgS58ccNrgsOykB9KkZgoLmIuwUMbBqxTLE2/PTd4AZ7JFD2yTCU
4QIYSiI19wNFmUNr51weJk4cojKrNUK3lNP8YCwnA1J6rTwbof841kO4hp4k9qNbL4uxf4XAOcBr
d4ata0H4ElP5HerhqxMk3l1V7a3B6K5QwhY4GnCxGOHFDzWNXgCiagP/3WrM+SNwZdxVQcgpbuTQ
rFLhr1pcPxk6BeHRx0fL7W60mFyOSpClCuUX+B1AHNdw6/VEGtBKVW+czpyI3QIl4BeZunOy6HWa
TDCSmkkQubFWONNt0X0heinHgw8r4jY1QPk2KV06P4sQVFtYX+2MbhXgcXM94mll4lZSYISN5sYG
QRGiehaNhRuSCEXimkOAiH32AqtkOTRutCfjy1w01mSiU0RfEbCDJaXOCdau3X1eXCwCFh6HVNml
Q7kmdWIi2sl4H207uJkiuByJMDn5ND9hD2sP2CnVPP2mIcW/pp3/nJfTWyY8fz017DPpGK5mlTqB
IjPinpAMT1HIZqm+OzCed2VCac0tkJx4ZhQtIf4RdmBP6b2mN/vYU+hfcv5G9+HhEeAPEJWj3WFv
WUeZEn6DBRwNtbdzIEStMa8ivs4G70DlrHmOO+Oe/Lw7TAfBtw43c2bS1SWpznzAJfvIaQnmZtA8
w6l4D4yuJicorm/tEKwHeUPISJpc3cWlla/ipk3ujbBHipPQzi5VznlEN4EtCGrvGyTxH/pIfJIW
Zgac/pPl68ZLp/qk80GZODaWdgu4EplZAHepthr7BQvFN6/wXgJ16veqkRoPxACC0/YT+xRA+Hzo
7Oq5M2Rkj0bMIk4I/2paCKGqICATeUy0dQOHdVnYQ3xozeFqpF13Izp4ebp0ZFs+zQUc2qX0atO8
IjVQ+rc76eT2WjzdkXR3m9Ln7UrHN0V/4p7wgOeYwUkqPPWYwwNM4rZ0i5fSN0406WaSTvJeespj
6S6vpM9coUNgS+e5lV1j6UQvsaS70ptOd5Mvl371gQpngYE9lE72UnraC8ztCSZ3VpW6HKXvvW1w
wFvSCy+kK97BHh9Kn3wkHfM21vm8wkNvSje9FV3kOAs51UaXbntb+u7J53jk2ruhUxdDAsab3+Ke
azHrwxb0pHffkS7+Wvr5J+nsD6THP5Ru/0D6/hPa0ORwfOiSCGBINkAhKQGK3HFiSQ6IJUNAkTQB
E6xAJPkCgSQNpCAHUEIup/rZkCQCAZLAk2wCVVIKOskr6AEXxJJgIOgYWiANBsk2yHy66qrkHdSS
fDBIBoJ3ISPlxpNkBEDGx0CyEnAl3Ct0cmtJUcjAKYxgFTgfcQZxIC0kIBcsyV7Q2C0xX8JjsHrU
QvAZUklqyJduQeoD9AZPchxsSXRwEK6hp1bWqvJTSOZDKekPkeRAKJIIMUg2BPweAxKp0VOYhxyR
SYYEPLlUMiUc4BKM44JVL3kTIBWDvQaCopAsirqXVArwFCWYilLyKlxJrohBWHgzy8KGamGCtxjA
XNCGJg4D8EUvCRiMexosmVAxhORjME14FwAzYgtyBs1TfaFKmgbIIGzkVCOZehDFODM35HvmN84g
2ECyOZBqQ+kYvPuiV+rVJAkezLGiZDoSx/CUScKHAerDkcyPSIfjlkgGUg8QBEE1ZJACRkgrkSHz
DefnfaAWd0oDUSSXbJEg3GMAIGcM6Egu6SMMwG4GySPBZ4JuWoJK5ptecktCACaaJJkYoeYvhYru
xkR2hbFw3UnuCcm27hL7JfJCWvdYeuGjqDMqpZI1HE/yUwDPwJAGqaKNE8XiprxVJG1FM+GuBJLA
EkoWSw+UxbfbemkGRs2ME2KLkOwWFFTjoZc8F5FSCTVUhCOS9UJaq72k+xnCjGweSrLtV7Vkwwgg
MWCD6VZLbkwDQAbxnUVoOUwZhid0r685qBmbtO24i0/Ne4CxlPkDHBuzNRG0A4/1tBpiUuLv0eEY
J6IsR8mziRvINvjZghtN0m4ANgA6gH/jSBJOFERryHP2gph196YDl5NLbs4gCToxKB1Cfum6w9aB
0hkhG7S3BdgdV/J3FEni6SWTJ8ks1KpeNK5CHGhKr6RLExrBJvadb5kelou86Y2tS2hlzyFZR3Vw
ICaCxpFo7qfIdYltcL4TOLAbJS9IBRzUAhAyJEio0E52H7ziE8qWcWo8K9VNgNy8bFwmoiVMUT3i
otV507ltxu8NJv0JbJEq+UXknyJVtDyQwJzZAiBHsE73TEyOqH/pE98moJA8kEgY4laGCSMJzTI0
IahJmeQntQgbZk2IJ9lKqaQstcwBFxUm/x285yWqPQUdpHo28H4cPPM0Y5cF2KZO8ptaQE5KDdHJ
lWwncNcEjwRPiPperEFcOHYvWRs/e6KwDm6T0qpQbw3Ji2JgP39QLklSJUipErSUUZMnLAqBL12V
DHXwUz4cKk8SqQLJpiolpaqXvCpT7n6tZFjhC167kmrlSb6VB+gql8SrEfQVnRTrAHAYGlasnLse
FZPkZLmSmGVLdpav8zfVkqelSbJWODO2gG1x4rkLW8EYR3K4Uknk6iqmI2tA297/Y+88llvntu76
Lu7jL+TQcIcEMykqpw5KOtJBTnsjP70HoM/WvbdcZbvvxmExSeIBgR3WmnNMhOzX2EzFKZwbbtdq
pnlV0lCO7Uz4EjPrS2m+lJn9JTwoYHkLD4xk1ht3JoTFMytsnKlhy/8/n0liFkgxdlawxQwoYwmL
t6M3k8csfl/1wyJD9qRqkKIJ/wENCLIMO+NbZjdXnQoyWYhQzcqZb8Za5lGrS3QqsHC2KpVo5Gzh
H1ZDgnV9GK9M2rz4jJ76mZ3mAVEj4SoBqaa5WrpJaXOuOnBrE9g1deavhRMkNqbXZ3Vmsyl2dKFx
+JW7mYYGCoStou4UlbWyntIo7TMiMxyTnLwU+LDZkWCtAoJzZiJcCxquL95AQeUPuv5tT94zmIRw
q6cI2GamHKiElPhfl5DL6AqDcVzRI8J3okCpyKQfRIN2SpzmE5vonuCoOQXa2aGsIXVYe281XxYt
ROhWfWuoAR5Lt8FIOzlIidtkXxIaEKBYiRKMoIb24VGRWFng85qZoxfi6wMrVg8gzb/n/PHLTQsq
CrjrviN0q27zFrQR9hMX7upM6vNmZl8NvK+cKX7RGJp+2GDqSI3+CjEkQi6a6FsrcOnz5MlZZ6m/
boQMNyo5LjG6z2Npbiyk/uYYuOhAtK9+gBAIC5k9AJURzkv7FCi022LiZjb01Oprz7sSq3xSKwRz
k426JLcmn9Bmi4w3sICZ5jlIR0B+OhK/hGv0KVYBvYVBgYsW+o+xVmJsH7PSsOa03gsURRX2j7SA
vjGU33ipEb5G4T52Ohew93CtniKn2ZFbgWlUPHuKKVZZlN1KD/SHjN/hjJbIfbJZY5zuLLRkUcOA
VlIKmfQbrust9tMj2pLvquF00I0aQxSIOjg3FzDeA9dV6g86zv5uhH5YFR+qCGcDx0OtJtka46mf
BoY603yH2Qz2MRbDvjOY5TwDezVzCVhNZQUWZ6M008VxLOYFqAtEQKxK9h+x+eUm0Rd1Qy9KHoYw
bzcpZuBmEK+pnb719lwiPphQz1daXW2hTeyswLqLQv7Doss+QLlfOgIvVwXK8YwwOqJEDk4T7EMV
U5Goie0Gl5s1Fh0DIjITlHYmK+XVnI23hmZzMJugOrOpOqmJckuGBGAd0BkieYy76sGNqnge4bdQ
U3wWR/dcI02IpiDuvm2dqHmp2S9hN9zAr12ZlChEUt1TYIKRo3wSTG2vzAxSO0521QWGYzLMh4Bg
AnUjNdj2DGoK8m3jVjTECXoDI25nRqxaXyZP/Jl68zuZ5FNu2hsSFdDj9M8ysPdeMfzBHV/7mhgv
Smx8KgPCXtozXRJ/dap27xA2opJBOKXFW5ehVE9K6kfojRBsZx+4psAM9sOXBps70BsuH74HNioY
Niibsk04eLFNhHeoPRm2RZhHeghp7XiSNMiqeSuxtfbsAnqcuhmDOZKKvezMtUHOBW7vHSHGfuSU
VF2tPYQixeALJSYjrbRkTeL1F3BDn+rotGqcmFZ1kz1bdslnDOS9wy4E8DUvuQoZiWSgjm71SRn4
NjqY+VdJjAZc6IsheiZWNQVI349cVOZ4KRtkWrp5CqzxUGLxWSVD8YyKFk2I5mF6Y13WIL0f0UyO
xGsqqKCsbN7duPl+NHeD5n6JoH8zO4vcKI31YwlTya6Kaz1VJ8W4zcwNHToQBdZjmTa3HucUAbN5
Hfswhlf11PPFpoiSrIBsYlgmgA0YbuF6WpLAeBuTGNCrDHmpkCAfWtbWkaU8FBG7oCAxn1PjKU1d
5HfUP0p+fKIGDRJEoxg6/K3MlG1U6j0JxSRHzp3eIjfHoh8Y08EAL5KkVFsAP/6VhXEDGnvk8vQO
rdtuYFTDcI4K9VKX3yN1MLuoNrERGbuidZW93d6D+jMPKuZ4ahxriziijdnP30h7L2fuVOZ2MDG9
6BKkMmJXnm3x5xXIFuNr3kHjnos5BQitbTwTWjWwExBF+p3oSMzUIphXUzB8hmn0Pkdlizg6OVEM
9WlmVWkYqd2RThzFU9j2LGH2ZlUjpVYDDGdB6Ce5jHdQosu1WXHVKaRE6WqC0MdjxnMle0wRgY2P
x5ZSVVCOZ4XLSs/A+sd5TU1Ws0AfV+ZhNskiW21ZeGJ/JI/hw47C/jCoJGvmXkwGVs3FMaRYwMAA
rnTgEech3RlAHiao+RTMcwr8zjGPXdZAbbxqO+sp1DjK/Y1taR9F9gc5sPHkRnQIoIWs9DkBQ47E
K0yO1R9g0BVbAgRJYM3EVms7sQpinTWGRl3SMMmaZ6VV4PBCrh/fT0lbUi43ERTWFD/hWLNTD3EW
BRHKDKvai060N9Z1av+gRDdBDpRE2DE+m1akbXVlLP2+6x5HXSVQRrmfKoOYKfyu7Ck8TFsJYu+C
uFtdm6FaJcqKKh12zIvmXh9axYfsIH38z5hYg+J5pAonwvARio6FDDN+SRvw7HNaOgaKW09DIxHb
3i2g9UcNeNlKdxHl44wkYyrMjHXTWfeI3cVhjEy2LWn3KaLwsbHpzZsyZNwJqauWugDCLh9c6PWM
Bp7jO4D9Ybxq46EZi3DtUgFaAYaD0U+hfisIAl+5HjBtaaqsRYzIuzULubWQLK/GsOZMCdSz8KZu
EwKXS7F28rncv0Xi5Wu8Nnt70opNV9v7qC5HsMAvYlSqWxOngCY4DZsi3LRZDCkjJ+uiwxPhqc8s
cMXaAbNx1KmJzKEqf9qScLBSfyIzjtBhj02Y5eXGVQ2nd2nNDs3MKG9Ao27zrH7KA/D6hkWagkUO
+aroK1/Jg48KKCgFQB2gKDQ6qlLZjgBzHbcC++26e6baD4ah/U7keByM/KtvOl/q+IUmxX4z7QLQ
UrjBG7OriVVeJd30Wkhy+myveBgcPpR6587UT1h8rHh71sPvutM/uAUlDMKE1E1lUVAICQ9VCuxi
7CpquKd5BbHebHsOdWhj5BkxW6gQXEwsRtog95rTzppgZWU2mGZHNOTYIinpxAMDt5OwgVP1BiVW
cKcEzoM0givLAkr/EyiTIkEACHvc4Rr3pE4+wZTQDEspKNCHuB+FibvQoZYuVZxxvDk1w7/5+GWN
4uKoAYEKFW0/I67u9XijeQmLb5NgsOSmysW76BvO2OzNYrlrD8M5jsI19d91pZDgYdlOzKjc3abz
3sDADzdmlyZ/sQc6h1Fqs+ZS6+9ZsOxFuDI8yl3GjrCPO33oX+guAhAzfAGKUPHavxOHpLPMb5Ig
ha9W/JY+xL5a+7HxYQQEz6T5V67hxvbuypEUFk2HZe/1Z1216b6SaZ539p2YE35luvbCdOPY4YWI
m3cJOhkwwzOrPHMbty4Bf85FAX0RCnatK/xfj13bvFbQceffJayUyEjzxIp11xivNXFtdCzYbA1H
gj9YW/W7IC5OYX6tHaKC9fG2V+17r5V+E+zsqXvVdefMN+n1hNqNxc4CUyLxzRCbGdbGZiy0nc4Q
Cd2v9UVpbTIGKdHM+xMVTzghnznn7MWoGCrjXHvAuINBp3jFWwdsgMxXpzvndnUy+vIpMx85arhb
cH5ggwS3S5fcu8IZuc7fV6tQ0M2TK3/yRgU5X9p3QSPf+4qq1pTg07Jb9toD7nbyylZKQCZ7j5ki
TpBZwW8VOTOjSW29gg9Hmb6+s7P2pXYFh1syA+j3MwxbaawVsZa3BMZshFFuaWe/JZYhV2VS30nv
rtCIlhmjg3DHrR3BMmVZvOpr6zlu9S2IqWPQFpdatHj5UuVxKATBbv1dklCpUkjnWhG4kODPTJ4H
Zfiiq4idTDbE2IS3Rpveq24Bnzzr9gM0aaJpLTTpUNhTHA5VZ15rPdwmbfRVzibWqMZzOcTP1J4j
RkIxp2Q1+hq8xNW+Ccx3ClsngnZ0KOEUrQnfwAm1g6q7L9kl54RSMzya7W1oD5uGc0TRxktsajuS
Jw5tEj3qCQtvxdhOzbhLZbUnpBOFtVhDhb11K6wLpGoqgeYHLiaLzGofAorAjTLj7ovdQDLhikHx
rMNfQDPyMJ/4jZJ8lBlVD+a0krjOsVx3GIuF4bxmeMiE4t1kqbWRjftEo/21T0s/sYYTO2yGq1p9
0XoXxeT4tzDckMla3o1c8ivNDvlyul5Z9xoB9hMMhQ4ipip2BPTBKgsedaoPFeuXMtdvhji+KZLq
g/b1mxzcvZY09MYxZDn9n8IkPpO2p6lgGWThojCiuo3yCcLmq83Np1F3nyQWDEZA+6to0OymNspG
/WA39TN9zPeJtWIbvKtWcGdO8m9aR09FkW5TK72j53zo8wmpFY1W9BUejm612yll/WhHrU+Taht7
2aeu0ge2jYcijNFJtn8ow+ynxh/b9EMo6r3I5FvOVU9+0LmNkle96t/6RnHgVGCSTsmQzvPbiRas
QdI0e0+xrYlroWe6dnPvGDmJzxyD3yt80g2NvPrax3f/xWdd1TinIil2Zf6k0kmzmT9rLb9Nhkf6
S9/B6N7UoX4js/Q9q2jGOck+i8JzPA03ro3mRCkuk2GehFF9Y3Jfi7Q7WUr7anBR2cT5QeDI/Zie
aareZTJ+K3L9SCwm9Tw2uC2DCRfYi6VYZyuOfWScoKzqVRRXN5Hj7Y2OZora9DDeq2uvI86cjBsl
1yg/M1+64VEG6bnV+keKSw+COQUaT3hfYoMNx4lIdE5tRk9LUzGucXnm+m1bsX+6L6xeWTXrEHnr
2m6bk410lP0Z3PajOjlXa9QJyrEQv3gFRt/5ZAn0HPfirQYHETsqCGbqV4wzCOUcKTJcdhStUC4G
uTGinqi2pcDHHF7NDpheQxS76W46Y1w7pQW+vqw3WBQhEIyb1nkwkv5gzXmpFRX+UH/FeWgAs6QE
5IwPjj1XY/qWSpq4Tp15SUb91lPqTwOoaSiqXZRP54AuqpymmzyV7+S235f5I8GnsDgc52V03/Ht
k680/CnhYdiBpt80Mr0Hvj8NT71Wf/TtthPy3Ev5Gpnjm9Nqmzz1noE3WiuSijNTNn9GMAsmVXDa
IjsAFHQxdZZThigPQ6P7sRLuU8fJaY3R2UAXA3bo1HvU4mC4DilpntG0C1LWSIwYG9vga+qhZhB9
4wCSiYg50optzTILFOIDTqnQ7xztie7WxSv0FeqAI3ucfWxmz5ASCViZQn77dFIpP1SG3Bea4PSj
8GSZUFfM75HXA83deEBMBu1q1/COyOsJjbthil9kLx5sy9p6LCPoDlAuj8gKIH8jIf9biShQgwO1
NfPv/HfT0b5TDe8U1dEl0qgLE3tAn5k/COzmwcktKP+RB2KuvfciZNBzeFcUP+m5vm268tlZw4m+
WNCkV8Fgsg+Jul1muSclov88v2nI65fWCdnuxd+6jJqVk9tgBqu7Nto6OJ0JbyiLBxdJiQnrKc29
T52AaFa1FpHLEzM50Zps4PBLJ1SGBzD49vRsTLjQLPKaFLmTsbu2TYoiiqDIzWIHMIZOgVmmygXp
N1Cbkelg6PfC6a5egF9UNQ9BL6+j4lzG0DgAkNolk3EwX7uWIvb42E2xP8Tj3nXbqxm/hXMpsy+/
k979pNp6sAt6oBiA7dD5rAljtPU9KWHfgeleoOon69GuD9D4PqbAvg9yUtBa6NIFFZwWf71GK4ec
bn+cGCKrPN1Rwlu3o/Ne0E3zLTrk8G6PxDFxKNPW3EzMWqS8O4rv0FZdJ02OdAHZAB2oYm0aVACG
XH+bh8xQEvOTg8Cj+0N8gLzabmOsvUQFq1ruPZ3hEdXExRoxf7KeOBbKatE0/n/55/9B/gkd2jOW
Q/XDIJvZXf8wuWY42H//b9eUpXqZ/ztV6+eH/hF+euZ/mYamOWg0CSCkNghw6x/lJ3VA2Fm27YDc
UoFuubz0P5WfzvwKFFOIlq5LPCjArX+oWobxXyg+LbLA+HTzz7r/T8pPTf0PzB9PoCTUPbLk4GoZ
/Ll/p/cKZD/E1mlknsbOKStHfdVTNXUcEtiyIHruBXicgdhRNtNQEZSH1NUMzM0aEaZpviJ7sCfO
Q7XXhWJmLE/T5lgD81YTkz7HrIpQwSnDEzgWIhTGptXRcBXxieYCNrp0bRCbue5F8znUrFBItWUZ
jNHScCffHLU9fZV0C6rMPU4GSwHphp2fRCSV6qXNyGpbzxWVnbWQWD2EqthYyWioLPd+bxAVIOAb
COtFt+EQN7G8pBNEXPz8UN2XDJd5KLfkIj972agfqzH85yYky45woCD3UwvLyPKQ9QoFpAktyO+b
lxeWm3j+ieXe8luWe2NBccyzyJ2ANwAiC3HYnF7p5kDA1Cw/LTfEwEK1YHTZk3EK/wtNjAc4kXXI
fK8p/RyT9po+abcONSKWgpZYsGnKTiyTsIh5nnLX1rGzLYMzQWHkgEpMZ64BWOb3JgGWscas5pK+
F8w607iz/M5j+NYtvTrFdnym5DNt5E1uW+CMJEDFAhzZKhE5sgP3j11hjqCQ2W9Qfb5mU575LHne
XZf8N29EUdgnbBwj22XX7hYnWbI1EKHju67y1rpUeowu23a1kq41b5j28CXOBv3qVS9ah2mg1i/U
NrTLgHCU5J8GjKwX2uo2EewEKMQcFBfOhS5D5s9Wi87K+NcotOLSeVlK5F5+6WVB1hiLOlot52Ck
D97on2E/dQSDsOcvVFW/AM3t1ppoAt+wSuNSCYuNV4dUM866hxFz7pB649keQHQKC41hqFjRRe8E
Z2czZdseXDsBisZeVkV+QyiyWEW5YPnah8DGtLSj9SP6cWfWClsKhBgkqZBZlPdnoFAmDP0GZtQA
UJ7myVnNYuQe7vS8vDb3ySAyqBt6fmg75zfYie2iUFV2Gv/1y+iOxkWbP3Ujo+dOmbkDMe6N+bVp
vmENfB11i0K1Oj3ZYSJ2DcQBVGDFdKYVOZ57O+Z4WBnICuWPMzXhdhprciS1iZrD2F7sloRehGE4
nZLEcLboJv7tuV68EQZzEzchCpOUigJx9Op+ZJImehmj4ew2ZL8x4Wea7y5P/t4UEV0iIAoUuUmY
W+izmslfZkNzWh7ps5ksJXgazo8D5EAPSUyMg02N4tdCwhXTduHc0E8laM/Z6mQNXCy1Yd9mofaj
CoiRZbFi6G6QqwH9tpDseo0wfb0m2GxFWLIGAP42jajlVImrA7TL3xc3LBIh2BGejd5zdsz/WHmX
u5WDrQZq9F4Nqmxa/8lcUnUXJYQ+ayJIwTUtvjnXI4O3YH15hEvFsegwrtPc2y9PeaKGWYSsmh26
JihBMP60M9wqrjpUJzb9b7UM842o04YeXy2JipsNHRC3/6TI7pFc4tdK5ptxDtte7i3PDW63S9IM
yPLcopWBa5Ekh4ynwZ9edd60MStq2E7gfRjCy7Zy9gctH2nKww8tFhqiw/lItr25Kl2wBtizxJFQ
aao+rK9GzwFwZk0aSA2TTXlB53rgxF7DMUfuA62BDgmucmcxTqmz/2TJjIcBbB9s2gYxKmTA2Sos
BSPfGzGNYYI24qLeQcGNtrlijyShNE/GHN5Usyfd6iXkHdR/ftzRhMiVngZXoCGjHtViw1TJ19gY
nt/HZJ3ro+EhsqP4FRZn2dXR1oqVL1RFHrTktdYWKPsQIi7yGptt0z9G5cXn/Oud72uXONeYlmKp
qBGAJTzpywmw+IGXe7Is72m1kLw5e54WGIDN1g/G1uzJDtp58oKiDLMvQSzqINmPE2A6iiBZjrjV
lkgoMdCpNRCudPofHdHQhp23uTUmeedkXXCse2mAgIYR82bJ73B2ftV5SHdymj1MzhoGo3aks54i
N46MdeTaf2OXks/yzowgdH+oPHpH87tTdOJ+MOdEB+hrnTyp9m6vx4Dumq0YDzUso0Oc9xDNGA43
JN8qvjKZL3p239dDR6sJd+Xv/3152P2Y7gmfGGXk/hwGYP00L8DVLgdluVks6tZgnzN9/OwL0sOn
xDaOJgY5JKx68pMSrufU8RL0+JnK2ZHOJ2hqkZYzN82F7rWboKa1teQtTzeDY8AAoGsk59RztxDn
3irTXaYr0aq1B0j2IN/8YGY5xOwZjrAtaMFxjWhiOCI/rwYrPo6zaEntogfkwXNkMIksXtKLVTU4
LRyHzl9inJebCV8wTujZkOnQTduw104w00Xd+AOmyJNplaRxsM9s5oJKVH41+1rtuPrXm+U5ObV3
aiia7TK8LTfGTCn9fajOQ14eK/jCQ0f4UUnlm9Nsv1z9oaoxGix3lxsXDwah3Y7FlrE5g9ZF8qmS
s2oPQX9cbhqtlTv2Wj9jUD4xpEcNO7+CcqfUuyu+PwoMpvq+/N1lvF0+y388nGbjbmHnlAcxfjre
Wgsa9xCkFTbsrh7NFRqNF2mZxYogSfW43EiF9EWZc0RKNTTPmlPXO72BPcn6C+ycEp10U/Gnohr2
evGoEHBIhMB8ZkZElpekL0zkb81EkwUUQjYPHTWg5j+YgD6oFZK/aAbM7aAeYlSdbgjV2MQuGALp
6AzMtZHid5HpbkE2LKyKfBqxFf9iK5ZXfl/W8r1s2fwtSIvfp5d7ZCRUB6d7J1iTI9AnWDHocyyP
3PmgJLNL+vfhzz3DTg9Gz9Be26G2WZ4r0xC6wnIcKzrC3Smpyx2wDVLj+B8XejEczSRTzwlKoLPV
eoeugt4TOsi/Y1F8x3mnHTXF0I51hQtV87y7cbatouwvj8u9ZL5XxAIFxXJ3efL3Pf+75xw59Gsg
KClaVX7X701eOGIPecf/feo/fn55wZ6tssu9dqiVtUK/7+fSq6qcfO3lKqyFXYAWGPR5wZ4n64EB
nQjGLXrZbD8YSAR/p9Dfh8u9bjJnH8w8uS6Pl2n292FOBTbvJtLbBhFT1FCRRs2WD32efAQNEGAW
8+N+vo4s0/W7XPYAvmcX6HLjqgPCXbdp3X1X9+veqNrzcjPQ0MZPAQ2BFFfpV1qFzF93ZtUNQ/Rx
HNvuGExlIPds14PdGMpNW+8R0nDhV+EwrZe7hD6yTCamETvxf7z0L++K24RW1ZDzQZd3FSS+ltVh
chh9NouTVs5Xw6/bHWSJ/OeVKrWxkC8vsWupEVzNA/Y08zS0CNUB8kPujgsY4Pe36NICoOcMXXYK
ZwpJWc/gCm2BZfz88n995vdXBjOhYPmNy3OD1N1D66yXp//jXdEYuePPKz93l7/+80GWty6P49rh
Xcvjn7/4+6uwldVr3bOb4uQ4IwPE//qP/cen+PnYvy///vb/i+fKHDVXrYpuy0boMAUjXDbcIzQ7
ddsn0LIypr3aj/RCzAG7WA+RRqtvzEQFg9MXDHpT8ZzEwE1Lr3pOEdaymJ2sLQQ/E/+kc4uDo3pl
K/yXJfpH40Sz64BSTT0pxbbUebtWknye6xZ1Hxk9Ee6o+m2SAsfyJkRySCDzAJCqlPa4yWKv2TZl
82iUMTONSyd+YkZZ2bTDpx4+YUufAbo94gxa807nnGhHUqmLxQrylbcGDEL+PCW2sW/lNlOY+GxS
rPox3dSsT3FQJIJroQFgJIto3Ykq21VF8x3YUczlC9syUrs3vcGCYtuvboKDxqkSHOi4pyk9b8dB
e8cSQ+F525Wz1Kd24/VkK8bBae0jLPtyn8oU7zPHLZPmiSSYlqEvRu3RFDdR9NWPnxmWp8Qgrr5L
lG4bFtFL0yGddQz0MTUb0qIciCg2dkZTXbUqbPiqamV2lH3ZBN9UqofXMqAiAXAPaQk7N+J9X2AJ
f1mKL+y5gJGPzK38KDq58T4dgq2Rbi0xYhitcmVtZvYmyoxPlCB3HqWJ5y7/JNB4g9hYu46Ii3LB
WrcWc56velvjPQcCgfyCe4K43YIdh9lW69B+nzxXJafPk4cyJW9CzcyQCG1sQeyyd4MArAzTF/Y2
ABSRUZT23OZDnWTkDyJ8loOXnFIy19cUThq/Yvu4IQdyp6CUoSJobQZhZtu4okioGe5Hwpl+TJip
19BXp60axY8I354Ch5ypSlfAqLIAzVmtFpat7YYmYEREgBdVAyiZkL5mT/fVIIgrymvzPjbdB7fK
bkDbsXsPidPCqwEZI9mhqu5JulU2HuUMH2NkNssjdkoPjhZh27mIk+BLwSXKP9RrKU4uitVzyA4D
HCnIEtY5w2QMzQIkt5+UgLwtMztak3r14MMc0rARR9VJzmo3jlePTIxDrmQ3VQ0cUnK+ahoMR7Oy
d12NOqxEAWj2RL677WRsBx3zZ+tBCE4wPIQmxN2m+VzgE67qDIe+elFMl2EVyUNmVALbmbumRWKy
JmqsizuVkBE7JFM6XIQTtDkD1YFzT9pqMqp4clGEFVb6WhvWpyWtezzU6msFXrFiiFqPXaoiMWvV
dT9MYqdPfXfBExVLcvqcgV2kqZeCdwGNyAyi0AWKOjLJaN2gm9TuaN/I27H4S/uIeERpnxhZV+oQ
MfY9Ouda9XCZVuWhDgeTApYCAlt7LuJgm0XR3qs8vLcJEtE8tJtdCguffb6M10Unv4Ios/zA9B4s
p5b7+tQm0tyZJpqJ2q5xILWIZnFc9LihAy436zhR1WKZ5256pYKrjOlWZjBQ+6D9ZpGL+H+gpB8w
OJV5JzdNluzi1lHXOfbL3I0GtKjJTY0hbmOH6TssIuYAb/BllAnwgIx8Ts0itKHuo1cFBf0oeCHz
NoGLC+nIyvYYiR4qfOPHrElhStHIQLlzSlXs5MqAyyVBE711UolShLC8gDEKiDaSyrhhj2uSdho3
kh5pf0vohL1tbUR8s6iZ0GcPUKLv6upXbOsnulWIrfr4Y+qzGfeNSA36BWJHLdgWXncJdPGMDY8c
dcLDtmPHgdafMR/+rWKJUdUTzp4ecWEpnL7VB2UK/k+dytHR0jcvGPaTXSIYcpDwlCn0cAezykS/
PZmBqpFp5A+57W49eh/4ltpbvFHSgHYhy+y+w3rkhybw0T5ssk1TxeXWGw2/SgBCR9qEvG34aMP+
fXDBDE79UxNmR+pXiGZl9uDF3ZMyggDLcY0NMjohcLoWuv3ZFVuCgrErOsnR62xjUxN0Vzq96w/q
3z6qVFQ63V9XA/kcdSpFOacD9sbpF1fILGQ13WjzASKCnFSnEDndAG/VTU2QLyDeAYRXhV8ZBRQ3
1kf+0MafVb9xM/qESdsREkzLnwghwnXZerpMVbh7vPaSGQQvGYR2wdjFCagW2heCKHC+8Sud2wJ/
nQlkR3afrWy0Ne5wrguU8DGmzTm6wdffO6fW10FF95g6VFVCwkZHcRPKGO0+wjp1HFE2O2u7QdML
sx8HoRK9mdYFZAEZC9h3ox4mnBm0bzRbjiW74a3orVMLwuFGK6KLUEu6oB5u/zRzb6g3u9tk1r6H
oYfYlPIw8rzqrs60PbMw2MXG3CYOgkg9mV7I+kMfnTQ2Phi98CMWjWjMsePE6PrtuEQfQY3diIYP
E3Gxn/CNSJk9i2gaWDPq33p5G5J3tTbLEQG6OTIUPtupfpIfVZQ8IfL9aLwYYE/QAt6fuvTAdvVm
DGg4TuivjU67mJGG5qW65oV2604Y/AovwYiqDBs0hiXNzpAE8LmDHgU1+V/GU1NDvm8j5mUKCPem
Yjw5AQNkGlfqXRXSGBNFYlDmUe5NBK4YbKD7d1W4bpscH3NpdtDih5UeeYTJNPI2xQulO/F8Qkzn
WM1vh1KlWM1XljvOYQzhyATohzFkOSelCKNDWVYWTK5sS5/NC0jjYuVHl9txniqcDm0R3TpxjfGm
Mz9NXC1aJdCw41uNCbEiz4JaYJQga20J3Qw0lfyNJvijRcNjO3Ec8UjXROUIJLMY/6hLQr7yalaw
nX6vWcbRCpObCXmJrhjNRo2gzqLtC30tiXzoL58ZhP+tVYsevCDIUE8CeLDcjyDpcH7qLAENT17V
UeSroTIQhzi7WTUfWmX4zZ6D2j2Z1d6LUIp7rwq7lWbGIyXh6pZwrL4od33hZEc9wcHTqdCkkbxu
q7a/Z5fLRM1VJzSFEc7CpgD9F61tqK51bXxks/dQ6jI997G26bOYKhlqHdv0LijIp/WU36MRzvxU
7XzNTafLaFR3Woy9XmnQ4xXKSSYNoGQBb5XkFIR3U13deZ2g1uxqqLKNHttWNaxFXZ4oiUfAuVjd
Ouz5lFfFoQIn2XutUxM9TJliUszGAoux51zJRBua0ntnOKLdy2J+W6FUhuMwaDedSE9CVY/erOHH
NTYw0xbEzmcxHZh+44yWcSj18b4yx+HWMdQcO59GbGGCXKONK4zHVCb3+JcT5KZ7neivsMBcBI37
r2OhwGiZk3y1Lf6UifkVK6y1Mqed/UMUhPpMHa70izdpT3qxPe0wyNkb1FSHqldppAOG3BsMDQyI
yAv7ZiBxswbi61oH26S2m/XehmWSsrY6BEXsYde5JW9SMxLsvdBvlR0FSs+BQKKo6HtJY/OJhxQH
RE7JzrCRWjRZFe+w39gZ8tZGj+1tSeeGueOztXNCpzJG5VgnM9OSwTnBFc5CK/oby0tSaNuc+ZVl
ZLC38uresB+QZWmPgdD8Puzl1nNnYWvqW3X9hvbeJcVPfzZxxfCJjLs8tF6QG/gU8O40187Z9xXN
ZtCm0B+kF/hqOd2XutKth9wgzo8jPkZKQ8UnBOFdtftsOHVtiuTbIZTWHO7xFgETLPvcdwY8ipjk
TQQqDY3OdaMOf6zCBVfi9jFpUTyF1iRYqWJ6xlvIviDQN71RoLRDbgCMSb63IZ05rUIx5FQqSxj6
YnDUSeuIID4x2yDbfhxzMaydOMc86Wg+Qnyb/ZhL8lyMr7Gs9WNd43PNm9lVPfhNis8FWF0pbOLY
HEq+aVRWYKxrgqocQF8ZBFx2OeDWWkK5jPyS2fzlrLQgZEryW3rjqhIDy6orJYp9SnzcwcQLxO17
y9i/JpeVdIjUfhNN0jLguSCk0UhoosV21jymrXdnkm6KbJQagwbaP5j+B3vnsRw7smXZX2mrcSMN
2oFBTUILajKoJjCS9xJaA+6Af30t8Il8lVZd3T2vQTJ5GRQhEMARe6+97XpUG848YSNBPlTa4Yss
M8jXwlzppvVXo25o15K55MhWMETcM5m7Ce/UkpE+A6AyIGOoM5ZHibDEy26jZi8kZMW+lKf6LNP0
00sFlEmUaSvPfoYN943veocYzdv5sfztzovMZnkBfbzJSUbb5hJ9XnbzToX1hZA9ct3K8CXX1r4R
8vdYThesw8caISpl/UeUJ/MxDimWq9B/MEm2TozpKc8i8NDGQK70uK9qb95USz4KwjUv4A0J5QHv
mjMhxlWnOoKQPIkPW0fIK1UcbnVjI9SOWTTHPwk+cW1djSaaUt9vp/Pg3rAaijc+do9VohF55fCG
9AJsd0qoF8V8S+/CJMgzzgM1KWfhkHGNOYzPukKjTJdi59ESHMtThj8beTKYmzkZvtjbfiejXm5i
8BjbHNq+e+Es8atlebZrSmdvSYRm4OKIxgw5a0ceVAE9xVfSkFxEYzIc2KzjeWG1EHpoa/FQYI+R
u02G0fKBd4/ympwuJeoWBde2LNJfpgYMg/LmrcagOePOrvJebML0U3QeQz+OyV4gRZxYV69Siduh
QrBiWAwT+67+TjSy/iSZD6A0Pq0K0WQrs2MULXfAlNXBSroRhiBJI8brGC9YUCFuqBFenMF57Gx5
51TGPWmWt2HGq1RmMaPUUn05YJrwAb10NPLt6EzrNE0usYjISIGz78R5cErmAdi+kdAhJ/FdaNdQ
6UqymelCqQDIM9/KsKyowF0mzJzVZhhnUxUwKQ1nEL9U7+NU8YREXCJdE3h+7YFtiNndJDP8AnOu
x1VK5NdVzoQh9ZYULqE+SAp+C0ZjXWof0VoD5KxQ2fNsfSS29YadFt9L7zXYirk6DxiFpdXf4BAX
BcpCULrXtoMjazFXT+4Y4eLCfNKZZ6ZP5ByBRj4UvdnewOZYu+N4gdUUXXdqQcRxHSa2rx6xm+Wj
HHcGbTyfqYe5ETtrABwj8/w77NhPGy3SPLhSu95JAFiKglrTUTOPCEFdOVhMEmc0/0Zd70bvYaqN
y6i+w4Spt29dlNeO2FCCd8O7QKfhKufIkppPHKKCbpE90UqMnAEE/kDCHLJ0zfLrmDTixmvMdq3r
2LqqMAKKkUq1zVwqB/TuU92kaws6jmEOAlBNf5cYLAXb3OX0kN2FCXETo/lpxVG3n7kLsFs483Gf
AbrU25aduUU52oXm9dKjEpkZrazIanlD8pAmc3oZ4TFDfMJdZ9j2Oo49ym8f+1IT3KWDmW4NFNdj
GDdbsASXvO++h7L+XjQlGA5vZUVeBZ1KtLAG2/Q5UWGwsRF65WlBdW68OmjS4HJ687VIv9yivPPw
BB9Jo3VXJXWn1A6eh9a5NnvjghGFLbFfVSQQmivruYxGMiRrycmYPAdrSL4MSZZWC2aP7h7cSPPE
RRNRt74XMYdnuXWW18kCT7JWaHqJzeUJlK3dUUdztCxaMEOk9jYmzAhm2YOjrDfc9iECvGnj+Mcm
87N14ojHhAE0FKPr3ENiUEQsB+PkjnkcJk+V3wmP9SkyixZKlD8v9jv9QNzMfZzOx3Ro0DSWO+y5
Xm6/1TyECMKBaL+ahGZDYWb0NIeXcTWl6A4rLXZLY6qxB/HGpaCNrVsnjz/AWF20jdttUdCNJP5k
iehQu4NKLJf0GuMSEIHUeOY1RnMLwxLC8xpr5hov/bur5b3Nq4WzawvNn5jux0DrJ5g5RD+8sVRw
CgpEutK1yGS5G0qOmM6t0Od6HUr/cIvu/V0L8Y5MjRGCdW1a5ffYh+/OOH5W1afqIwEAzbwqceOy
RroH4rEu/erb5s4WuvmOk/yx8OonyN8aTmIIC6gSnyHH8wI8e6sosDGOcUrK2hljzFB/QFM7dp14
rBbTlVswKJiO7lzhrGsePS87d735Iqz+UYlyl0ysiusgug8mzWRZdt95kN+H8bNyx1u7N8iCy8gh
Kb4ak61SJ4xzYeC41VKszZjI8k62eO37sNnYVvtipHeNTt/yof9dxjfOwm5rmsbi6Qmua5vItzG5
jQiIwxgPE8379izivWPwYmtAfyR+2/WaHRpTJCrtpNliFTxFw4vj9ockfu2m2DiWw4zBhFZQmCjQ
ME6l+/8R9P0/RWW6tvPf8hzJSaj/FQDJRWH5gb+L+QLzD89yQxRCpvBQzDrWP8V8gftHQOg4t7LF
s00U4v8U87nWH4RS2H4II8rnfx6Swn+I+YI/nFCYJOw6tm+JRXz3j5zQO6jgcV39LeA0/l3//d//
qxrLO+DCQ//v/+byi5q/fdvx17//m+cKVHyB7XmCyS9X1UVQ2Hx9PKRVzHdb/ztSRizhxnhHgKIb
EbjzLRM4uA0eagQ6gE+4Cuss+Ayk9UCTb66LEE+S7APcNUG185ggk7ISR9vOlQwc51Xz41lyMr3L
A3lX1CVqCmz7p1oIfagC0DVhd99YGGobSTiOpUp7qe6ZkMM3iDmRH3V2Uw/k6kH36cHtvOW5mWxF
FUC6eKLzLWadHErmS5Bm7JPVj/b2X+SY/8VTYv8XTwluodDjWbEdMjP+khkajkGHbCR0jxoby4EZ
lLOOC+OGPmze14ax9yvbxiHakNWNPJ93+8HW+bsBW3GTNUQNzTzSoSHMdyTgTWfxVdiYjJog99k5
pKFAGlyoQ/91FtTU//19t3j5/vKCBihGA8KXPd/8QYT+RZsZJXbR+CN4xiiOXsuWaJ/GKe/LyTcp
LsJ6P2vrtlIvFWT99dy05OUJYkDcLnipM0PtrQ7f8hSTpKNU0SLgR1So5sNIxDUgPE6mAlpWn2Kr
aT9lQ/qmY6OfqANmljEXn94rzk4Blw2xA2GF+j61GBxXRve79PJ+1UQDUI+U4Od6Os9QsiiwrgEu
kWoxBa+2jC+ioSyrU+toatwX0j9ypU3PfnAXJ8sIrBlH3CP5RV8hfdEHsETMuaJwQ3zOInPeSpdd
jcMMOU+TBWGNxRKrSuLLr5m8izZw1wyp9VoltwEzgm0fG4utRoZIg37ZFKrUVoRPZRFNS8GWNrHL
Q+H6L62a+L6+HVc1w2HfeG5g5KwlYrhhzAmEFoN3mxTjgXDshdvPtYhkOWwpo3nVKo4WlRBz55lM
sVz/qSKtEbdXSfopv8TAm7JOR/eegOcvmhosXEruAaPRhVO35mwTZc5QbXI/AuhCS3uHx/ouRVbv
mgw3dEehmpf9OS8DwH3Zm9Y+4C7M1XVHjBErhRk3Wn/dumw9zITsTU/be1FVHzqfEct7pUmSX7sZ
ZffaeKDvMMc38COmaYv3mkyoYEMe07kMtSbTirrJy3wmw0Xg3NrR2GLm2ziRdUUq7HifG4+BE+QH
DC+oZAAvaWvZkkwnhE2fEctHL9HsG2kwk7T6MHxgdGiBxSaiFdkRFnIfB9SRczO/lfLCRp4BXFuB
x3Pfu6H/FAXzYXd8FQEGOzlUv/osvbcT/G4WBuwuJyk+HeWL3zZv2lsbboTuRswFQ1yQIMG48dzo
3Gj2g5Ppvoo03U41sk6se4Rs49xlFkq+pUGmlRXvRWPhxNEjAdx1QCAf81QzaXdA4NCXytuZQEuk
gFdJjVSSgGv2ncc+776EfY9z9TSG5aW3omIbm9OHYXmUyOMpd2BgkGxVB5jYak0ViuAADR2wQRT/
ycwk3EjGo8dmf1XXwLdM9wX439MSX4JP6yprIMonU1ZCBImJ/SXocSQSV6b1Q+b3H4z13pJC7t2Y
eBDeSasqGd+H4OCAomd2DzuEvHlWFuMqDymKTIPtShhxYvWfUCaQVlx89viCI+5LByCpcp0Po4fB
aA+c8EWfYQsK7xD+vma8nkw5QWym57xlzde1FyyGC5+dqtX7ijweQOV+uLPq9sLKN1EVPQRZc52F
wFXNBUBjeA8FosDBBRlh2SykYrbGTB/lvoyt3xXvvBXboSULtriweN35JhpMMjsi3kN0YrauuxVT
LVYNSJh7UT+IoYA4mPM72DFx1pgZFRTOLTriTT3CEyzl/SzoNab8PvPnm9BhOipC5kdINGYPVBUy
DU7X4bZW/c2c5g5+jhqGQ20f+2g8Zl1C9mz0yeL9yqiSR0KRu7U/T5em8O2Njjw87Mq8+9vfzQfN
spP2kkAAsuQ/ilxslvf33KM+7XgrdWV6jIpoC6xga+Hv0W78JjFfr7ScfhfYB1eoqXmSHAo96y5q
rPvlhiwUrzmcL3/CFDNEDzEJyKxLQWgCC8Xb9h5MzlUcnCOwb7Bzd1ErX/WRjVSEvS0EOxjtwXVN
W6yK66RlTqWIYQQk5u9rG8E0vSSigsRjsu8nTxHkFjLZxqNtc8pM4FSteyveWa5iWtIdq8F6cTxY
qB2zYgYGvqhf4rA756n3SmRitiLMrN34H6aoUgDH05VOCccix3VbjTED8STYCNKfUWOTczwO4qnv
ZEN2QLJWWGGO9Hc+MDSyGIl5jLh+PdPhHYrCWrjnNvg417ktmu4ZvM6dj3JhHVfi2eoZO7LqS5Dw
ARtyfi3k0nqgV1s0s12UEuJdAhtYbprDlmkx6fUhkvYmQCyaOO/2hJmgKapN1gHdCTWAAhea6lSy
u0M/v/JzTQ+r5ffkjCxkQoYR5advTuZp6jJF8iegXEXfE6fTEikhm509e7fxAK5kLssjRtYnuEBq
FZsz5xeuPbPFY86tr7LF0OqgARW5ZBTheG/5hLsapOpHY0QvYB3garI7YTpV7abY3DsuINzIvC4F
HBLbZpYjMe1jHKrQ88/udWMTFDoHj0zxNkYgXstgpj8mVmLznjXpx1zq7eh7zodHIZINya4zbJp2
ly6OcJBqm3fixg1sYp5HDsVm8O90wAM0nRiRc8OZBU91kg7dnbukpZk4N0g8gbLcOMNtYpuAacuw
ufYhnDFgi3/pwHxCHKpBqYTTajngjb4HH0BPj3KJQK4Q079f/05NZpmFVWNeJAYNF/s+tsIjwdO8
PPBDtoH3hNeaWVp0FBMaia4Ud6areLFd9UuniKhbe96TkHMhZ6Hau0bMNMtu16MQT8rnChoHJ3uQ
NzhB3KQ5+TXWxMjg3nLeivTwUfiM9z0OieudV2TX7LBfND4bzsWlvzLsKzW4j9iUN2LIB0z1pGRH
GeZcXg/lea/gKX5pgzdxmZivStDEQ4ZlsyJeYosFLr5GDnQLGbL1Kjq72QnGXoNb/JKVJHyHansg
13E1he05LIw7NUoa7JqNDHMwFVUXv4LsIgu2UW1bPwdA8ZRT3CSYy8bZfzBsdZs1nYYR+kT5eTLG
6YlB+SL3xEkZ6fBohSuMMJBUYu/y8+i4PKI6A2pXzMVx+bOO78K1Ch+DzP/dZ/DI50k8NyK9lzxC
3+23KncPQXTjz+2tEXbccVdtErr7qAhXQxewwGFBczfKTy1LUpVzBKXkXWDzgbPSKEEzTNocDD3A
TT4bL1WSIOuT6LEKLNZxbdVcFKA43YrxNCrrMBloqBx8NSvbY11UqVTAo0pPU00/7qZGdjB8Kp+w
q3cNq5Ydg+Ot25TDuUbUUQjbxnnNqJwBNYI82zkxUU+3xMxvvFE2V7lL/OkQyF1m08HkrvMVDJl1
VuXEnE+rPVSNi22M1AoGC8nEDZ6ynCjYiu3nOCDDiHLzEY1ytTBlAbbuxzrm7W+pI3XJCJIo/J3G
XbSF0AuxI+OJz5VKr2abtEbGW4oFSVqhyO1uYOiaD1U1cSGM0/u2JF0uD2EQNBXAeVmCL2wILS36
4xSz4zGKft1HHQv+gHDEyWa6ZS7Ci0KZx3aZQbgeFmppkAYeu6yMovIaZtxjkoicCFTgVDJJziMK
6D0h3COjSMA5PvIDFp1JcRhSmxQWMALsepimrQbVNSe5fDADxMd//vPnM2sGo+GrdP9zozJyBU2m
wvv+5w84d0WnJyojpLB//oqfz8iglzshjbt2JAelVmZI2CUAE9vZJ7H2j8YoCFmXKckoyRKEYeDp
oFbmgPn5YC936OcX/fwTNv5dlWVy1y7ax+lHmvjzaW5G9BcRGqsgeJsWdWOVOBEIXEVwS2ajDbat
Y9mhCMc83O5TlHtH0YVE3zRhfOLy8ShcxF/ZHD25XsPTsvz65df8fPbzJ2JriRD8+WKxRAUxk0bC
EnFiin80lrOPCMQqTV6vVl2lfSyOUqgtGn1U5JlVHUOWmyA2RtgCSaBvMlwcnOu9Zu8Y/SFIXX3m
kEluO8NKbqcAHTNLUsF5oAfk1bQWvq4+u0mieOFz292mieE2ikg/qomLwhQN9oOI42LTgVPYUcFQ
zRUtq2aYiht3SRK2DNe792wrPdklfG+0UPYalR6MjhImD/mgUCZm47qOgpa6XZHhm2cMmRICR2T9
Tj1SH11CGwGMdM9DCSMnldUWdCMj/bK9NgdH3xklxUNQEuupZxILrMbb5RZ/v/dYjijpvTFf+NKd
RsBVUqX2XXRiA1v0RYPdgHm9azTuQ2KhRplxOmCMTa/8nvNDxYJyy4yWKjDxinfNBSnInGBVNLI7
t8t51g0k8pW4u4ce3Z1tqxNbUo8eYWBM1wov8cos5343jJV19hl1JHBzb60ppVevvCM9vnvsZZTd
DyFu8Ji3DKVG9SmHK50bIWoCLmC9UVZnLNILlz7uL/GcotoxUOtYgoVOlMjiVYj4vo7Y/Nh5hugp
lfGT0tW3g6rqqPpmTQTWcAwVlP0ZPGqbl9NeKKGvOUQCVEgoxpSK44PPPkb6AuS6b4gzNL/Qyx7m
oWF4UlSvTGFo95pwhnoJ14UB9T4f40+vHuZjU7ufxSSSM5stpD5+326aIc1uBkIXbgxHuauIdfdm
tP3TrNv5ycA2sckrydmysB8A5AdPsdFXR0OO5bpm/UZX799Nc+dAoW9YicmMirXKAvtqcUddSdO9
Y1Eg10kIodHTg31JhX+XN2TEoiK77hfGUBhGNyqzikPgDP05ntQFzRGJWOEm0lrcBZuqGrOHznLC
q7SAT4TUJ6E1eZhnbPpZ5+E/a9xX3DwQG8tc7pTnBMdkiln+wlPeViFXVbN9jahGNlzEnGPvZeGx
kLDYyq5BJoijzEXRd/TZ56Secxer3DwYJGbSIhUDux4bDu6T1TN40K5/7ddkN4OIYcWLyG0/yfiU
uhXhBGX0a5B582CROp9VUuwXwNNKWx5PmKXfZDfh5h/2xmSChazysyPN+gwHgvWuD4zSuZSpPCXk
Nh8FFj+M8NVLpK38QYA7gsDQnxXEntYs000jOCDYZxiUc/E5ZipDqrOVTysSntSNNzEvCfzpPp2t
EG2dhgPp5sDyGfJDI2sg7PSw0fC/GOfIPQ8yAMjQIciJR6BKxZDcjhOhwaXzLEMqmQlpYqPm7n5Z
DidtjEic4BSNehKYGXZ7mcAJnTXF0ZI/qbv03UlrSVh8DNswP3VlFd9DU7yJnFJuGU9WNCDlOoHx
xFLx3AQzj87BEu/qZ6ysLEiysoLJgsAzsBm9DGJioECk7jycXTRh5yVArbv30vIupaSxgCu4096f
0Y4GowMZYqpgixvzLfV0BpCiwnhi7DV79VvTbCTX6sLYxmK+iXJtn1DR4jhmo75Ph9C/8XzFWaar
5j3wTxwGfnXxDPU6SMu87l7azkifRkTKOVOOBb++sicKxhKythkDzNExsiQsgtuWWX4uqM6Hrobq
48OzLJ0esRF0E7iXwS821vNeq7E9T+SsIj/Z2c3gbZiV7poYC57NRnkOSyiEHoIbrCLrqcjCQ4Oq
eN0N1VWXX8ggZEcAWD4eVIQ/CRF2cy7rpj3poj/bdW/eM7NcBT0HJwtsZBP4AsPwJJYPP5+l6VUD
vP1ktAaiw275dOquaIEjro6JcYoh6CjUpwfsSzPSOGZJBnQib10Y1bienZGxjdEYJ4iB31D5yBsw
cRxnzItXWMeRV+Yzu3prrEkN+fk0RTrMRKEtTqDo4G2Z0a1dFM5GBzOCdOoS5ovZTk25PrkhDfxQ
wvcvPDGfAPFBTyQ5mQ4DGtnypZ8Pcx8+TyOjDnJxFQvixS0ohS3//mlet+nRBM9ilnCK5uXDz2dw
/jV94OI9+vn3MBdQWLICo/ZPRG23BLstn1X04VT4i6HVn2KHfocd+XLDmAJeqKcMg/JSuLQ+3hE7
80O2/h0r0OVr0U/p8ufNPtf+bdzn75zmSSTMQ7xq//zZn1/w8+EvX/vzn6aZsdpVXWavu5ge9M8f
aQX1bFyZLKn/8y+0giVw7ucb//aphSCF6Vtcbv786X/5pp8vBgYMUN5O4F3+8gh+bv7LnwgDq6EF
Trr1zw1IvfzVYE9i/ecf+MtP/Fe/5c9vsSbeuSyDwYP+GKfoxl0Xk16EYh7Xu+8huEUjuf25uXVx
UtlqyRXMuoc0FuYS2AN9Z/kgonQ8MTzFUfvz72D5IukIjO6iot42uBYxVpWl3Phy5Co6G49FFTz5
IfAgezkCeF99hYx8th4ZJuaWQ7w+sdbghnhxSyHHrneBjX520BgVpnZvOGUyn4u+YyjAYoERAJa+
DLfcVOljJ9WvpKzVzk7Wfhxdj3ZzqkqBFk4SYZ7MhEvlgjxLjiK85NTpnry4OaDdLm8e01R8o0K6
DVkHx054V1vxh18D+rBkfsMk9rsb0bamd+00mkDvU7Fp/JT02/hVLqtfVgWQJZ1Pv0ciwsBnQFJl
fIwAg3yNzDjTzcFopy9U3MBKG1KsEmN01/AR+esDKLPa+I58CuDQeqyUe8lQwSXt3GxHEMY/G4QK
duOqKFCEANEjkXJY+3bz0i0sOCa5XiBvS1Me7PKIL4NpU6fQSSXDb7cy2IFP8C/zc2nEe9uK36HE
pQy91k3voFUMzuJv+DXWnaPaDNR/2TjtphF2cBxXj7gdzmoKlzyQVd6yKfbcW9sbn1OGYQnD9KJ9
lrP34OHrW9Wuux+w9/YBwtmwT2/tdnoMLH3JazkdrEUbiu38aujwIBp4p6nd8jzKTw2h6ocyRFkI
m/xGRt+inimLWjbgiaJBjuAz9L5z3cYOrmcfYCMnNcyfqHc6Vy+kMrqBsLhMoJvATuldcO4otsBi
BOEmZA4RttpZC85Ja+JsiLE32oehvcz5rL5tWlPgf3ngvM+G2rVTdLTG6KYlwzmU4fVQ4QsfnKU8
vzGD7MlFfrgSdfiIUjCbr1sPndAgr9vAO/jpTILLu1RLbJcyvlTYXuXSyvdotJ6b7Blz7csUJR1D
WAgbQYMJaOzLbagUEO0kfSBTJNoEfvNZOyV3uQ+3khPJ3skcqP2jk+5U63s7jh61UnbLThv+0gZA
j7GsvNZjwxKiBNIFLNmbDg761DwIrJ1bU8jHSyPjEwW6actfnQHrXNv4LfqDg8eFIrpi5ZD34JMy
nsBGVcyfZnpBOvVTIMP1/BAaqbludPALbemtK7CX21NECHKLVaaO7u0uAm1c5fGakeJT4GCLEl50
SWuxr8z+mabsSC/hY1zgtXNNXNCx692lzmKEmeA/Rp0+10nxu07xHuSPhMJ9B8pst8iyTyFbdoQT
yGyi0H7vzQVu3E8bncMed5morm2SKbRAGZSZ7rQRzO/tF7hMDCVLwSCoIJrDQ3+OcWOBwU6gOPOm
gOVJL+mOGHR1e1ZLyg9AxFdoKcdxStcMipqV5ilAi+ttpuq94CK3s5f3WuOXNC2nxrNulv9g/qOk
pHRlwAlyeOD6anjdEwc8ZxofF1/YIenNx2DT1Yzs0KQznNZcHOtFZdkho5xMByh45q/rZKFWF/Um
VSRrDCir1p0d35SsCriaCSK9zfjKwf3go3I3Z8PeFjFXbvxNDIrfUPxiUKnzZKcDdDgYhqdNnfch
61u17YL8tWM8QhRD562drn2MCgE22i1u814zbjJeywnDiFa8r3zBwM5/t+sw4v7yRFoZ6AztlTd0
K2y1okfpztBGw6+OeQivhvWOIbab7G1E5GCmp98De0h8Rg8p+H2hUPNE8OGWhTTbrhZtMl6rwC/2
nWoxrS2sfZHPco3Lf1pHESW9lesJbzeu1FllRwe86walJQLjYXn4qDI2JKsBNXY8JnliX7QI5ROX
fnByfP6g56x7z7wbDEMh8m+/7Dbp95k9x9vWPPYs0roCQhWpOez83G8Z0A233tmTxu20DOyH5R1Z
jccKUO3GHlP4OaBjk9D4spPsCnztV7fM022Jyq1hVHi+DkKQn5LotMYxEBHDyp6G5hjZ8xdIgKBj
7GxgDZIpo5thTt+i6Xsy5madV3gI6+5GWax3iVsEVk2eOKNT0//OGRnsmobVARMZxMnVISFR4kDn
1K1LmhkM7QFKRVJVgPAwg0Vd7b2lFlvjLP9CElRsvUIzEcwawjZida+74CvnHNosgrbcOpcoykFG
2LdGKdF4W+7H0AMZ5v1NFkDPfSK5cFMZTgqDzr/N8nJc+1UfroJpgGS49Ek+emEqCOT7y0vhPrFY
a7AVdSUnqpkDIjKB0IbGQ8DbclUiMwfMi66pAnKK5ieH3XgojN8dOQzMDdjsjJ4BsrQkm4wYqOe8
uC3qUIPsUjaMmrXjNPb1OEKkmxqxzccb06zabTPO28oZr0MTrw8plUi/NcWBXcSHn4X//2C2/m+Y
Lc9fdBv/55TVu99V1c+F/KjS/4za+tsP/l2dI9w//JCeKmQoh3voX1FbP8Id5PDc/CPA+Vd1jv0H
X/Kx7P2D0PWnOif8Q1gId9DlMJfwFz3N/4c6x0Ik9Fc5h3BdxxGWabvCsvy/6nMK2kddNuZ8mIrm
EXm25mSWPbLUJ6cSV3ZP9nFsoOgAiLFD1cIaxnb7XUn4Yl8V3iFsRfHQIB3vFwH0oMDm6qHb+ikI
hNJnniUmdHk+O/qrWvT3KqTzLo0BmlHCPChIWP5dldIPWKBRaJUj/zn097EzPUyKMjgkTzOCThWl
NCY1gjV+F6f6wDEIdEyGk3vTFl50V39mnUyPHQXXyus5aaswOQAk9rdYaBNOOC5hO23ebFyuSPtZ
oDHv8/gldIjsKAyPjUDI1bZTfnYe++GSJQ9pBgxyDuUeHZ5EpCPeEpxNe2voaWHib9VjkHNQ1CEW
XhdEHV5hQQL2bU+EVxXFqdAJVstlel1KsqBb3+l3pOWh36zgDcZpBa2WAp6dlUXWA6r9tWlMbFbt
7pP5+DeRVu2mdowL60dM2pkpV+PM0FAWwbGUCQga375mM8J+IguyY+r217lzrZYYQRDOaK0AajlV
qLgA6WkzuiI4Tjn9gQjH9qhtkytjmJOImLC9zWjba19eYzMfzpb/2Sf4dxzQmI7hiGtfMFOZsn7E
mtDke658NL1+a2/kJPLdMntwfdoMMbeL3KeggBswUDKfo+BZHIkOGHPX9qi2pnlAw5MBQ2mSflNr
gPRa9E8+xH/ZKY1zNDgklAyBB7TaGL4iq/7oQKQwJ/Jvx1CUgK0XsLOPetlY5hVDP1zrojCIRIhv
CckUB5Em9k3ICGqq3TdhlcNtFDdX4GcIFZDYq2BdH5iHsQ/UwZ7mY34ilKtZ9VMG1V+F51kDUFV5
dyziAJDAGF2IAyrXPuKybQ/7YTtjl90xaUKDmyeKQgdmVxC3/Sb3XXkoA3s6jOStgbZX3r5NfnVU
NYSXUCSWoGQtdJ9eZfxG99yv80kvJ3huimPnATlsogxxzLQEe51hXu4RKUSKSD7TL6wrfgSD5cBx
gg5bQTUaxg2NE+swihs12eNRM5LeZFK8D/izDubEpQqhVrztWzL29GC+TgBekBQRnuxOjM1F+0tV
ET8y9Y+hXwebuI/egRqhh60edWJxxFVASoPYJduH/ieH0IsI0dxY0nkNu+KxJ29pw9ZEb8Ye3Wtk
8FCLpt+D4L6uP1Ltzys5TdVqth/n1CwPcaXuQyPYmVZ7GH3b3vRzGe+LNHpCUfw7SGEo5xNbDceb
jxaCGdHmj7MPo6AczGVLVX2XTEB0j64s0ZHD8YLA2hS7wIq7Kw/T/ipglruues5bcKzO3Fnnnmf5
M81weVQpwYSckLaFDUhT1OB5w/bWCcOnzuqu+g5MkU9HuKFLH85DfglzcD6RuXcb0D9kOJb3y3xF
/soBFKz0hA1+9gOs5CaZmc0Am6EepxXGHVagWmevJFTRR9IdYzevdLMjcW1Cwh9hsyc1I2CYjW/T
Im0rV+yl3E/HL/TJAhNVTbLdq0V0EEWITjw7fKqA2uGbSAE55BZSayjVSIsgBrS8l1oLREMagzMq
5M6sPYapsbxpJvILGUYZGPvEXun00BOJFs97HJBhdSHqgwDKssVXec7Hdp/gjDRMzg9euGczbx86
W29SUHzbMmhfvUD1G1U47R5tKHNihzYDbfEwjyk2zTk5wHenF7e87jBOOeWejDaqT7HgYH3eyv44
t5WA5+D1z4y516YangbPR/apgviAVTRDmZOcZWtFa99ZQHHuvZD2TtVqXjcxjt86m1HCUAKjKQwe
XnXBBiYHNEgi03GWA/5i4dFOsHiaaJ1nB6I5eGJnodcQvuC5zkmpHDflPODUGeP6OvdTfzN4X4xT
8amMZD7NrK3CUnwZZL/aVRntDbvk+O1Me9sPLhKXnE2+r06GH22ImfjlltYDUejkG0WZse2wf7Hd
px6s0089MBEd0+plIDwS/mr2H+ydyXLjxpq2b+VE7+HAjMSiN5wHkUVRKpbKG4RKLmGeZ1z9/yRU
x7TruO2/9+2IgkGQhEgikfkN7+CQtfgaziBQ2BrPpmy8c1r1m9qF6BYbwRaFK1rIhbbzc8JrFzyQ
EpDiWxFQfb1ZYfTyXtrZLQZXtxgrgPJGBWNNI+PSBEir1lKhzLrJyZviq56PDIVGd5d0cZ8MZIZB
peGQVZbtTqEqhDy0tu1U4AogdFeUQiIK7uPGAlU4GpKC14CaQb0yz0cDlcJz03mPZYVcWgrSwXAZ
RBLQ42pfSzj0cLrHYOMHlE8Vvds3ak9apsO2t2waG4l4UnMNx14HGwlLypkPuLBNGM5vjMJhKU5M
eAUrwf4SR0+U0ux8W8YEHrbnPyL0u8/0YA2U4pFS9j6PGHIjxkHLwAt/7VTLOvlIEkYt2EXkvcnp
aO4sygFQpGucUzej0RIj2qlpVJ5cfH9mm0yKDm+iK2H4i60eea8UCD5joonKWglr00qR4oK/EJfj
W6wIf9UYPp4otOs111w1fkxtw9lDi7SXpfUlHMWbFeA70Fa3WijQypsLAKYvfjeNq6isPynRA5OC
t9QcF3NSuHF8wCajboGvpEK3EOcwWduJ7X2YsMg6XbPOmAuWLVkXa9u4bjxyFaKNbVJ4+7Dbg550
KeKgzifG+hvkjjSkch7bwQF67INWlIQjpr9pdTDBQFo+5V13i0da8OEgULBkcFHRoc9KdQW/HhN7
Jn3v5/kXVC4pLTO7Acd1tqFWf3bdCrnrMf5NH0qxGRTjU5F1n6cIfEikxdrSBQbQD45+9JG0Z3BL
L28Kx0XBdW+JV0rUT5LkmsHaysryN6WzN3GaDajQ2VvfBTOSiGdsltFBwFfQU8e1HWCXZwSMPjOu
NuEASNJb4y6Am72FQEtrAxyA20xLPvvsC7U3dqzssOR69IXmTd9Y6aIlv13HCHQWFCNhL0KtBKbc
D4eqQM7qvpmPzbpk8zEGACGn3cVM4IhnJb9vZkGtSuWWVfzNrCsVWZRpQ8eC9Dw/5uZMwGRAdC7T
+uApanWYOhvptwJVUS/Mx31UPKVoKwM1gKI0CxzOUofzJpaCjHflQ6vo7dX8RXC/pE7jSUm/Wcdv
VoIcm2wvZUu283Ehn5z35s38irot35Bprdf3Q/PefI6Pc95PpxVYdB2LMS72UfltVsPLuyc/VN29
Dfd6WyjxOUCEwwBHEpqH+QXONKrbUICQskwXwfYcjUExZex+/An52GsjKE+sWUuKi5iHottIr84B
Ajrvzgfvm5+OzWf86ZiH5BV2IBVePJzqr94qsN1YRph3MW8xkdNjmhYF9kZU1dlgiFQeCpuGN4Uf
HpuOdUuK0V33v4uMzZd1VhRLYFdS9JeXORmk6Oh8mTFrvaUxmEoMIDim4t69q00gJfIM84vnvZ9O
WMWQiW08mD50wGbxr3mjSkWwWRZsfhjWFrB+JxkXd1GzeB5j8wk/doGwfpH4/vWsAjcLRc578Swl
lzTQG7D2/e1Dqi4JtNXU99ytdgZifJZMtPNkL6EcFq4xtAM+LpvvQ6H/sT//9pHNbA4VEv51NvBL
gDLND7Nm4Lxny87DvOmbU1xQ4NQnkxrlh07fvOuXgGgS4W8tBHX5Ws2X+TaaN44TcRUKeUdlFlqU
IiSp0Qpaf5PLrWNk3EQjpsaH+eG8p8qHZheVGBjLXew3qEhiTO5lFJyMIv+quKI9StDDAuedHWIz
1YXDy1opqmea+FnFVKI3VO5Kb4s8+3DV6gdzrOKrCK2tVXkvlVclB0fpwzU4fJ2WX1ltCseL0HFB
DMEsoIUYAEpE+pgZdLMthKy2QT6yXGLPKOdLkjmq4Lj/yshDh0ZoWmCvERcC3yiSCFtv+03XtGjX
tZjEIkS00CYHiYdIPZdtggF6aIgl3Z1orw1EEX6s7NHTCpEPqeNjL/mWWuelZ13PWSHBU60ah9S6
QNUPpieNdMsvPqmAMTFN0Y/t0H3t9CzcmAWArMCv6nWU6MYK9kx8sPvsnTv82WSh31cueZmigH1t
VTXZ4Mk5rhJAdzB9Lg3mvVRDbX8/KkA+XeEtUYiBHOt3IT6DRIRahcpdP8u6xTp+gRMVUCIKAEyp
nJUBLSL1NiOl5t37wZ9eMz/rSi23++vyGhp7JaTDu3uan0tmUbh5d8JBb5ODyPIkXGuSSC1NbuaH
HxsJ5kJ8mXVe9i0j0hnpPI3yawDWsBjgDbqt+9GqVDr3Mkiw2HwiEM/Fxykr2SaMJbwMl5b7c56E
oHUSjDYfK2eAGki1+Y2tfPf9FPeHmYS76RL4Vs8YuFjC4aRM39zzpSxPM3jevW8SEdXb3sbQLKFQ
bGKGvRrm8S/QUR2TrJQpKJgveez+xP2hXWEzBPXaL7Zt5ny8ZH7Wj8dXvQYbfn9tURfmUiPOAxLw
76YzBdRwi9gkbGWV8AANoAekA8UGLG56mK8DhVCp7SMvtp/m7ricd3W5LqmG9UUz4G0jaw4WQm5G
2a6fKTBdNWFr4TreqpU18Mry9UNP92InCJwsOcEQl+eHec8tuMQ/HTPp3iGXpIPrzU1vBYoXXWC5
/Lr9/JXRZinBSERrb3rEniDcK7RgipAgsh9P+qzICI0HEWgkDjuJl0iUfudLCWNECMat1ek7Eld/
XXFrLEhyaMnOn2CaJ0TolD8+YNWbOMJkarCa/zr+9NYmL4yzUSmIvCZKvRfdr2PUt4e+HeFjqvrW
kwukbocYJQnxiLEW+NR5fYxivznOj4cEBCogTIj30eCHADLR1oBvja6kiVTvXsS0GYABzhvUUsx0
144TP3mqgOTxozEHE5scALpnH5u6gVJUOfzcmgQYzO+bn20tLJwXybx+RPO2jatxFaSMrT+8Sp7o
/hfnvzW//X88Jmah1PsZ5r35ffdj94f309w/3v1YVHKzwjSje+JEN+9+5vnFzqyc/PHZ7+8JEhHs
YAat74c+XqLoWP/ZVoP6U4Hp+DQimwne3N4UVQxghPs9H51w3bL0kuJzK6NKmx8oXgX5zpTyuPNB
3JlBEgNrNyPsoKceYrSUHc19GgcmKtoLdR4y88idB/J9MzjiDFNA31RThDN0/xgZaGkLkDEoN7P8
9xM6nxPmHJAKcrxwGrkOF5HDYgK2A0FO+SHUqnvqdRQFBfAqP0S8GrQeQswZZDkhaMqLFKglXyGv
muYA7THcB2aF97jSe9E+BVmEDIl20ZLGDZes3ujpxSAZ5DlYxVEY7ier2VZaciiSoAO+lL5XDUJ0
/9dY+P+i+zq2DQf2f24sXIP8t+//2tfJa/bbn2i/H2/8d2NB+4Vivq7ZBo0CXYBy/53262i/CNek
m0xeaQvHupN+9V94B6YettBsU7V1nvpB+oUPrJmWOvOHOfy/aCnYDlzkPzF+Bf8ZqmnwGfhchvMT
vbWs/LZKXTffMaKyBTptv1IVsNXnUTT6VvXyCzT4Zj0aFYbAGeSO3h3QHMoiwhFN2+D/fo6WrZ9e
RNk9i3w6hrr1Inz4DUb4IGopzKfhVhO/4pR8cnJ10ysmoNwTEJh9nZ8NC5R75gD8dIul1Q/bToOT
42J/UOZCbMEtX/FcEAeteKRbsUmpva+mvKf3ChbDT/GGVxHIb0QOBs8gKy9jqjBJq95a3JQrQeUd
JMyyVEz4dgmI8aguFyqkx06z3ptSPWYKOoMQVZNAvSmRfXYzHILKCQX+JoPdCrss7yhSZXr0Ho1A
GkTtnHGpA5g+aJc4ASRvOr91lLgrVybudY8NXW3uXCM96X6zjHWTlmm/Lav2uTH52xH+oU76vR/H
q0INAwLhd3DPjkE51LOkiVoPe0Z5cmxqX57enWIvP/o1v6YzKABgu8deTU5hk5zyzNy1GWxBYOgm
/WKlHy8hTB0QEMdQBafgqhfXU2+BYsH5Gy8eZNWemSzVbhXuYVYM46geUeBMTlUTvmtgpkFPfPHq
8RqK9lkPrJc2pimEx1i9dnJxdoxhmw7xyY6jV82ajmPP14yzE9J/10D19rq/d+MGof52g2bUiRXj
YkbjMbL7rVvFh94ND1UENWmKTiHtKEsLT4WGZCqKjAikYDCxAoex05N+a4EWRRfw3KP7BFPxpQSR
7SjjRZ3sUzN+URPKl64ZvBsp44Aq1HGwgr1na0cPn9Yeg9IxAnqooBKzgOS+a/nLee1Ni2TQVmhl
oOphvMSYY/tW8uD3a5BrlyKwdkUTHCIqpnDJmbTjk7zCmtff2hpE1hR/I296t/zgvWyGq/wZC2W6
lYJBbU7PWrklAH0bVcDCGr4u6rAdpWmJ0FZJFu/LuF36Rn91M2AKVd4fJ7uggAaUvjbcw6D1F5om
xAXhAeBVrFnnfLLOesAvWAxHLTB3vj8ewyB5Fz6roQozKxxg75rxybCmmxyTUwmuV1WXJhr1njW8
CdrQQqyHeMBlb7xKZHSARuHUa0ujiE9ViSGh/Bv46y2G0bjUSMdR10+Wbem/e7WwF0mG8+2QvDrq
cJR8H7xv8dHD2xTorMn4a8ZLJ2u8avhitdF7FddMEs0mRSNSHRMqZvHB4D5Px3Dn5ahEV+NNSmek
HaqR0XQJpxgmBlpbEWNVqZ7ifN1Fw7Yqu6sJNa5S0lMnpwPxbQimmzu1195Y5P5w1bkklZ281t1X
eJeA86abU043eQVbdTwqSYxyYfoqfxg5HjW/vzphj6f2dKuBGHfovXT06uVX8ox2NdDSNxxzZ+lc
GqWcLn0NJEPvgUMBpEn3vlFxvmqFzsEBqCY249Gi762XeqjXiDVjyya+AT6eAuYEz2yfWiVYybEd
x8NRfrbEZy7ru+Y51AYAdvoWQ8xTFDIVtMF0tK0Wvqisc6ftJq2T98E012H40iOPqoXDM9XZjRxM
cEA2OI/cvAaoR3pr+KWMznkZCkRzkOO6qfASFPfJL+pNZUUHJZKUQ7KubLo41XAJrOEZdPIKNl+R
DhelHW9O1G9FBmMKQOWr8JUvnes/PtSDdTYr9S1AGjXEZbrTfTqTqn02nOHNBSsFUwapqugd3+Cj
3mrLksGsYNnYjERU9hlga6FcvD5/MHLwlD1WhViol1MsRZHOpoXWdKleoKmXg9y1cJKYjuARo/hR
zaNDUxm7Uk9OaTlnjMFiDBgS/NI2TdnqV4pKn9p2OrpF81zXE2J3uD94w5E6xkn+w3h7k+NCBcOE
RcPZWL52LK32rfaGyyAtK8z2udS5xSKz2HoBemoOgpFMVmHNbTVh84EWTnLQnO5ZTtgmLW8/jz65
rGxNNN20KH1tyvKz7t3QNXuG5o6aqDkAt/leh+7eH+yzvCXlnKC6zjmIuHbcRLXOPabBSccSRby0
bYEVeMZK45ovZWvtWBMRNlCbq21yPzJRLeLuQhf7teFvJBmzm9ueAkoli96wudXS18jtuT+Chyo4
y7+V6s55vuO04azpYFA8xfwVUBESpJ7UPgzghFeoFETkl8EoJX5o0vrA/A6Dgj4U1ido8/neUrUo
/UTlK3J53c6KtLfIp5wAqWThUKF9MKSul97bh4gp9gEdt2QdjqOKDMTCAON+YLn7nITTuIs66n9B
WSPcFwPXGi5uHo/HEbH0RqvR+LZM2K2iofCrsOhlPTTVKGwUSFhQvEkWp32iPg9IJEArJxmbXQDm
vfnYOCG70afNvnXsxzCI9M1c6bzXPOeHiln9KIGCpuBj08eXCafMxT+Sb8f/AjpsWHVG84D4oHdQ
cRoDW5B4ADADJD7catIO86YfQUelkdlsvIk0WVA6GVvv4KF3MuTJlwC1RbD3OGcIpDlp9yP0kXTl
ZlTDG3otwX5MEbMNJqaQVt2hE0EbSFlPWQdxI4YloKwRVF+wBixy5UXU7/BXNjFA5zGzltHYrAap
yLECtbQeG/1BKYJ+ndbU2MtWkeXgvPnYtCQKRz4crohOfXZoEW4IishJkEMPkNNMlOCCGXK+Jv66
iQWW5a+T5e4CVoF1GYjXKsMysmw7cQiz9lc6EMtMiYI1RhHQ3TCHbu2B1Tgxb/bgoCkO+hLQv42y
qIVsFokPTCgG9hTpb4kSH7rMOguzgPmEHnBciV1ejC9kcSRq3OZRxeTBLZCN7RUhiatfjTS5sTPy
CHRMS3xNVLAAagToFKhxXq8F09+glx7S1M6Lo8DPSPtnvRqfYzM/Jzb9Pk9sJyt8Dc2d0uMfTKXt
D0H9X6jAaP8ZJrs6ytU2/VQay45GAP9HYRyAjyZOC7g30Xx5L2MUOZPnzOmfPTGcEWeclPFYEkcN
TvkP+jMaikA/Beiu7pI9GBYSDyhryk/2B0ke6MxtBogio4WiXVBgpUWf2PtkZaNUSSVqEUY1rBBv
ocBbkaHSP3xxqfjzR0UggeGUYQmHT6DqKA399Od7xxmMyCvynd4QxDPXZEGzUcqCssU11vqrbYSv
dQ6L9zG0sJ4zmdUIbINo/BCc+rBF/KsrIJVq/uODCN2xCdpc+f8//w4+AJlA1F6GeGn/DLfpahGZ
JMpRIHE1FgQGSXN1ILCI0lq2GtoCSXulQbfONFafhIDVNfGLMteF8+XvfyKZo/3nJ0O1SXUAe2mO
+ZPGThHjDReNItvhHZ4x1RyNwHhUamTFhr4nCLXANcXtt3l4FzXxeTK+EYk9+/UFxfNX1R3ejIAJ
YA4PhTVdQMDbyhdcwm4NSxcS8qhLEIYQ29nUv5xy2MoQxHb7bYyhTMANIKN0teFOSYZrGkQHkaqX
ybB2FdeiR2gSiUt0H7tr1FZrzXxJhLopWfw8geAm1a5K1Ndy7HdJY8F+Rq4PeFXQIWduVxuVumdp
0D1O/Zvi02qdVHzhzTPC4kvHqC5Ca69ekb6Xbsvpo9cKYVjWsCUIttmYm5qViuVNQv6X5pSH2r57
Dir0Bv/+KvzV8DDBxVmaramWrv80TnUMLtJcNwGg6jVwcvUCRuyQJt/myHq4aU31T+JKxl9dd4CC
MmtHfsv62ffS7TVBbsqd6dvjsU6ipwino8i4RXl/rVn4NsKMX8eBSW2S6rVt90y6eyjN9GAQ1yed
tdempwAeZZajKd5dXZdOnJ59Av/HYFAJSJNuvBj4OldC/1Trx7ARKH5kQFpalo4+g3bqvLSEYvK8
vSg2MAGtzt6ZBKAyK0B74+AGEPX04egit4sU1a0jq0otLNgicDfpr3aNm3Hbb8nvtxgInbKw24T1
NxEA7dHiduXa9P4HZFt0p9iFo05Dq0fNONLwxDAL+HgAonQ4GVWCvrfwTlgct9iOxG9aA5adSErH
3iFt/U9ZPNx6x3sOw3bZkYIRgRsvekJ0XOWQu4yvFelonoSvMmhtih4P3+QMGZd29/jW6YRjWUjK
HlzLah+GZMr+nrIvIufRKVbTUyDMFz3HXak7pOb4MCgRrikF8s7WSvjtBqzbq5Z4B0cHJXAZCihc
o4Xj4HgE6/9id9pFpntELMdxrXC7Ws5HnpTbO72dmHaDQ5k9DjqLFt+Dnv7Ztf1zb+TABdqVo3XH
XqhvUBDPjkaZ4O+H9n9oeDEFg/kD7qYKR7fET0N7cjBLR049o3qpLWVKN3DZtZvjFV/kV87sYpf9
w2z7V7O+pRJyCuE4aJ/J5/+w6FQ0P5wEMcSdFZOQ1SSm+T8vqX9xyzo2KnOm3KJy/tMfgcyPSyEA
6R2s7GzRWzVFnGR6roZ4W/qQ1ikFPcZqeZ0mYgNRIzaN9moQv8sou8IBO0IdPzTctWtpstKycxX9
HJP2dDqCTkyETpYcooD34J5RR9E3YfNnyi4+CSI6kyqtnIhhV99aX791EVN1VcW4bE6QwtITWFo6
lO3V4Pq3Xvyqu+OxaRCUyPiY5GWOMd0C1zzHhbkbDEJy1Iwt5zr1w84i0ZEf0iIOoRF2Hg1srSla
gO/rRPG5oMIgXNQocZA0opPbt5idoxmSDkdhR6esMk6BDmu2hkRG2tQE4Qlf9lVswcrUrePkfxIe
pY+aeoFeUUSgurcYuvyL1oJw8gIsoAZCL1UP3y2WC2UkJwnjUzfEB113UaiODyIx0PpFwIM/p1ZM
NF1kvWR2+5zW1TounRecFkGFNld3QPeGz+J5/bOcwU3ytb8f3Jr6FwEOQ8w1BVmRaprWTxXIDMrr
QHsW9eGE5TNLu2VeRhVSwORNlWNCKI7VY44+9FILuEbKECJYjZHeoDwBnEpWSI+eK9K8jtSwNe1z
a4pD3dws+jIlGbpM3bruUqfDNVD8hxo+eimir66ETmU0Qunq0mDHKT5+jXTOj1YIXC2IFSYeKTmF
v8xqF63OnFdSAui484lGZVDRVqiYe9ZZzqrl1L1h6AUsrz7CTX1zmPmRa351jPxkFvylURzQVSD4
GLYaxQWqd54yXF3RXbW2XbXWsEnzX2WS6sTRoVKGLSz5TUFxpDbabWoR7VB/oRd6KwP1QoI39OhR
USyT0ZgXdyufZA5J73PWbHytPZhVfU27/m1sh60MgqxalixAgkbo+xv88xxESvobBr20V3xuCcN7
LCjRNeJbbOHQUDTN6u8v9F/MYgRu8j+g8FS2f7rMvQ/2vOkRme5FtqrdbmEWDnXNvt/KQW40w8W0
D17h/8P40q2fBRyJYAXhMyu0pungFn6aPkvTGA3dbLNdE1i3tEpOcp0TiFom7bpXuRhJevL6ZiXr
Z3HUrTzD3FUEPMVI4YUKp86NYtQWquH6KmspWRFkx5Q1KxWjLGIxQNhSesZEhUzGS4JCqUMPmupG
FouXzq1hmkQHOWX04alFMbLubAiIfHXyoQQEo5eOSP3Z54C2v5RdisYKcFZyQovvJufdiEEXQbUG
kovMkbVuwa9G6Wl021UV91efoId4Ii8n/EBZjDKuZmQ+2JADQFueMkT7kV+8Dsl4TB3mDXkP+0b8
Kr+zMam3SVNv0aSeypbrEn9TnOQ0wrdDTeAUh/jGIE6l28y+oC5koANF4Ngw7Gsy1wkzvjI5N3AD
LO+FeqBEDYkXWaHwO3UBtpnl1jwXU/ouyyGiw1CGyPy3vHS3XTqcNBypNTTmk2jT9OnJlvpN4zS9
pera8JiJYgU6z1IJhzMgSXJDwrrJQqpQpafQj5/8AJYxok8ou5faYkI0oCbdxcb2MKrmIhDqqUio
xEbOGaTrazs6Z1m11qjXyWrTWPpop5hrWYQj93qTX9o1iFhi7VIq4UF1qKZF7VWu8CH3BsIkZ98b
L/JxoY9HFcVxykVVG56Qxnjt0AsHiw/GAlZYGANu8iAVNIm5k7OvrKxhmfNsIheIcNmcxI7tsxj7
Ny2PniaKM1qrPikHOeu2FMlVLzrptA7wVH41w+ikZS3JZvBqwueoFIsZmupr2oEW8iLQLv4Rx/cX
WWlLM17A3Zup1gtL+DFKWD6ILovgKSrtBxkwacl4A8/5EvnBOsdLASLbG/INV4NoosvSg9JFh8Cl
jujiyGxPS9+h4elvZK2taRLKi2iz5jui20NRjMd5wNP0kGFkyDI89PyezF4mVQEEMWAckIAhOY6I
xooa4lJPexQjTCQLGzJI69zV3Srz39SZWsaAk9XXiEW1GMAK1yUYoiGlBUF5oXa6WzLR4YGCuO5K
Jv+pw82LqjPTsawTToX3/e9nLc34D8qNnD4cy8KxzWYSUX/K7pLRwHPGtPD4dMa3rOaHnPq94X2m
zkXBozWDhUxGRZtisx3To+mhUWZQdRtcT2FjBy74z4YcoMHPcZH3yTWJrXnank/g6N/KiAC3Ct/B
ZLxFAvlUazizeD+5MTICNlRXSBzVA/Wgfl0jgYGpt5oj0h6C0jA71pysUsy1mjQLd2jHnVEWKeYS
7SV1SNJ9fDNVqyBkFtMpy8MXTVaR7InbZLDTaqPp5WtRIQXn0+FeOBQ1qpxaaJNT21SNol+cM3L0
pR20iwGRkx47G5cqd9SMN0QEg657VyujwKAqfZfzS4AYSB5Fy75AGphZ3Tab41pncpJzzhMI4LNa
VnS6g1dVEIV0/c1QoQ5F5g7ZmkWgHTqpk8EanoQN83C9ye1mBVX6KKdAt01OYJo28v6rHfdJM546
+hpJpF7k2WSY5OsyNQ4P8ScFZZ+cnoAcFbED74iTuNT7K8rLsjKg0E6A/nOQmYZZd89abO/g979h
EgLBfLqlI8RXV9vsqoIoKG+v6kNYOtApxn7bgVS2M1zryvo9adpnA8iRvKEb59+h//8R+v6B0Gdo
lLr+cKeuXpvXf32fO/bn1/T7f//XE+IBwb9Wr3He/InQ9+ONP/rurv0LbW2klsmgLMu0ZYref6+b
//4vRVPNX0hwhGESejq6bVFPysBYBKhiW7/Ijryg3qdjcOEYJCb/7rzrv5hCEvpsw9VwKOBd/4vu
O5OLDD7+UNVSXc5BZQ0uH9RClerRnxMtFw+UBksT5RjhUI8bhles0bZul2gvUdar433NIiclEl9Y
YSXs3ztAAXqZUuWSjJ6zjEpVUjPQ6UcKaqN36AxogCqhPpnwmvz+4rerxAnRIAVD5VUC20+VOqqR
TSuFFGiDiBHOcJHYIugyLlrEV4s8vdZ2+2JM9dZXmWyrFoPNIduWpbhoBmITWP1Ye6NCcoe4Z5lo
7le1cp7AEHyOpunc0xIRBQ6REAY2bToezWw8CHztiKUeELikPBA4p1iWj1Q9vuZN+M2IJkhPu6wA
BV6q9TW2pJNWGTowZ+EcNla+rKIELtBgPcB0ApEItTpl2e+U7D1Ikq1qDke87rICX5W6vbQDnSEd
lbxuEBXiA5jU8eIwCQs0XMzPeNSvsPW7KY5vIK3Gd7YwF4j7+hFDDPgEbYmygK+/TZpJ0Z2QJC71
a5kwYdnWE2IxdDzgEC0iMImiUn5tyPaKMntFTq9rgAyO4EKjqlrqBljdOJ/WylB91lRmMhXligkL
H6uFRWOHPcAJ+6Q4TgNe6KZG3anLadMrREJWyteN+RWAxcJsz7pLgQXIstC9DFXOYBejcBIV1yYb
gOHBEdPa+GFC4HMpsJeG3hG+liPsPGWEwziJ+Lc8ucS+9QmVvyez9Tc259jEshUF+Kla0Wlf6QbK
gX7ng6qnd+RJ+83QGr5VafyAQBR5c5KEG4r1mAkU9ptKsNMXSX9o+BFG5Luv45DtIpws1+43EYdH
0LxIMbQeldrpQttpqQOv3/aSFqFiCiqG0tlrJtwEJcZGSQNBESTB59boYRVWEqusF8eC8hEcG8Sf
0NLWJivedA5xs1VDzuRiLroaL58x0r6kyQAfzGA99kX8YJM+brRqWZjDYx1kyc6qg7PRIa9qOJ69
DLoMCdTiBQmHcZGpN9OJvxRoLSzjDuFx3dFucZa9jVhwusT+8NZFjCwwetk60uBOixAmZmT5U97b
1ykV+xxGPxrV/aHy1VVtQ0A3fO9iY+ulZ2eH3uhKC60rSLGBZunOmgDfW0bVUq2dFkYeH5tB9uQb
g17+75saQu4qz/iKqfCR6ozjjBu6H19cgcaIpq3pn31vY/K4WABTmZISHlWZfi4KLpHe2evG93H1
M7+WyE8ThXcECciIQfIgv+6Mx6TpwBSoCogV1fit7KpohQsMGhDgKKwm21Sk/wdDiihRsZs+9u7H
FGLtPEXcBHjivGmlGM68V8s9ORmvB1O8/HhSwhbLGTPbmvd9ZUKALAV79OO5P5wO9TaSQ0x+CtK2
w9A3cK0wbJwfxRU/E73xaERqXqJ+Bs/m6mAJiOZL4y7NmsahaMM3R7UHpg/ijV3tQ4YeE3wCcCYG
EEvbK8oRvXGJLg7YGDQHfwJmN+/1RnEZx1jb3A/Nx6NKP4dD6Gzurw/lm+aXjawlq8mCEn1Xo8T8
eZtOjr6tZgjxTwqV8+sy37P2vrqdH9zfOetYgtWFQwMjJWNy0yDSACX8ONOHLOd8oAujq+925JwV
o9vq8qe6tbxNnIXmc58qxxEcaw9ep0BHGBIh040wvvb5Z29qNdRmQrEtc6e8aDWAzb4ZzGPaddu2
bKIjVpPPgJQq5IkCfWdr2Xk2a2+b0l9Awgn3NJ2yDjFW1DlfBxoLIYQ8fA8w41QoQ6cyiC3h8KWe
+TCM3XMaKvk663J74TmTstKnRBwqRy8p0OafoWPBkTVUuptFu26AMmNXHa3R3zi208ugQTWFQUXL
dXqpDIygLOXrZAg8z5Rq2g4DvDcURPaxrkJ9mOrXstYc2HNGvUvH/Js5wJ5orDLYBXUnPoeohaS2
E6NuSp23UES6hzr2tRzb71nQ1ldbQt50+JwG/ouSt/s8ZW14mPKMIiD0Q7zZctof8Todg2saBd5G
qW1qBYEtnbfUl64Jpm3slwK0CAturbWr4Le2wFxTDx4rRtemp+W5yMeyPmjZGK0gyZUrz2+gQ+LY
BSm7X3R+6u9h/QZbW/eOprzPIslwCaq6pFgqH4tuGRmdu6cYD1d3ZpHMGxxuPnXoiW6IJtLDMGPB
m6amFCDMFoOljvzLrGvuSMfptH0SHRDsTKcP7s+EiMiKLjw4dImanjeexNRGmBr/ODg/HiU4GlEL
RPZyHbedAbDrvKEEJeDKMOKrg12jAj/U2AsrSraf+T0ztae6k3zk3v2hMxU3/CeVNW2DAnIJeO8R
GxKoW1mPPZAeUyBE8z1UsAabnzWlEmyo0+BPG6kKZuMQUmRjuL9Twix8TuASSIrYB60FpLttd2I9
hm15sIgKEPzN9lrpN4dJbkLN4ML8/pCKY7r0fEzKU6rHCPQjhnT42A0kkH1+rPRmt47i4s30pxot
LaDAEVwqRiQ/A1ZOgFeS0Rl30NiXTeCU4JZ7WvBRR4dfXtcJqTywGXLXKrDyLVFxmK9yEE0rfuFi
10lU9/0qz3SiWsLK5735iWSMv1ujmq/ddPhBspuZdvNAuBPv5r2pRNu0gXX8cd1nJtG8CSUFbKZs
FTMFzKtsf5PaJSqDDAhTmwDXz7vaDJpGBPQFVpq1dhy12Kvht5kc56meuYr9LF/Mv+gkf7J50zhG
vG6lSs392Px7+1Gtba2hoSYKrei+UVCX/8PD+Yn52GR/LfOo2QvUhSE9yd90Hm7zXpxWNoRjIZbz
eLtv7mPwPhDpcmDlUNXbTpEaeX4iPsVZjjaXBInPm8TXuS5KB21qfowfBuaPYfl9Znt9XLuPe3Tm
os27yFsytcU4WP5+4RxfgSP4V9fQaF0ieKfdzdcGf00HTN68/di3ouLNiUCZzBfmfonmK/bTMQcD
atSQsv/H3nktN45k6/qJ0AEgYW8JEnTyUqmqdIMoC+89nn5/mepp9fSZOBP7fkdUIADQqEgCmSvX
73I8mfjF1N36LgJTv506Vo/g+km+FKxXQxLp32/erucbUMe9IrGTH1ieKfsQH2N/s1O3jLqVEqm+
UHsf54zYOLq9aR3JsOhgjbK8RuZruz0MKCx26Ugjs1CPvT9BnqtjCMWTTd6qrzMewlWCGP/X3j/O
aV0b7+kxWWSQePDeU1YOoVuk6Mhg11x94jTfNXpKLSKHEAgDpND63Zv6CQ05oHz8oqUVMaapY8y3
nVMPOVXdguqWrPuEeI04Nhgp7dw7jDnxDZ2ydn4fZ+982dRV+0I6UcEAiNCwcUs6WE/sjL5IDurm
dJToQT2xEcZjldF1UT909S6RknerumUjpc/ppHFiPuIcoSSa/odw82/H8DNBXwusWlYlcvmQ+Snp
37sUsJwGzMORnb+L/eQYbStBwl976lD99OopEca2UdX6p4/hsoiIQNipkfN9l/f/Wvkxaa15b4VK
V6RkRM6a1+XJUx9hEYsD2CUnoJJ4XZKepeZoMaiPTmpXPaSESR+HNKpQPkJ7kDFCSfI9GvLyqIwT
J4MLWe19bP7TuUrTGEU/ngOchiDyP73FwlrlAJX8t3qbQr2OmFo6qCI9/u1l/+m1/ziXJ8j7tl5w
OUp1kHpUL9xv7ky3Th3VCyaIvfTV7oafxiyno4qumwx0/nMz9cxOH+dmFGREPutaqHeme1zmAk/E
sTwKrFdwKJYvw1SaXfUS9WJ18h9vow7/9hp/dQ92Joh75MMnnfhsJKaH3QN/+/3t3p87NZDadh7f
hiGm/KgeVxvMOAgCVI9OqFD0kgtFQ7OIceXMpdUYOuncCE9IvkGWdZhIlOxO+Ar+qVVJE5hlaLiO
m7wzoVhiMqsm90ZIO1MajrCTn2tZEcA7Iz5GVQnIFfkJo/JLpwOeKTkW0atR6DXzDQEzcoAjmIIE
lai6WTVptPiX1kqpidQh7FZGXnWc+SUuHkmW7lM5275v1LCtdhscBPjw6/AIWAlcg0C3tBrgDzl0
6HKjtEPq0FIzQlZ98lz0BKuUAlly5Jn0uOJrI+JMfgJ1Sn0gtYkzwwH4KI6Dby/NqZcTVyKrhFRO
jRAI8feTU6ASyWlMDCz15ByIJy20wqXCkdxLGfsSWaWscmJVe/1QJhe0qpscQO1C/2qDzAAT2QzE
cqP2DHvaW2k/ngY59C7yqWqvc6wAze12wmqD/4gc2vPZ5BI05IitjmeLjPoV4og12HqNZTcXDZyY
hvvbthglI5yRtxlbVlksfkixNt2OLwmOK6XYjEMmPydMvu6i9gi/9sNsG2+z1k7Mg3kbyXlWfXC1
ccZk3FcR2CumIgOohs7n1mVhRpiKgaZDqsa9ESPlTMry50QLEzqARxKwY/2gFICrFj+0dr2E6sLx
pdIRczqpfldi/MHksrCim9aPt/Mm9a86/SzM6uTuKJWxlamvR1zHMaCk5lYyOrXHb8S88HFSnxIN
Xwk8OHP5IT42pZe5RzxwwGf+dR5jQukcS+rt0JP/3Vh2h2OD9qjebZICdbX3sYnllQp19jMe395B
vVGh5i616ywlX7yFzgYGD2C3xWLsSvzneEoE6XqyBlebVl1qdrLHZ2U56bnGD6we0GrB4mBov0Xy
p1FXm+eXZLOrY7uy2E2QqvPjim/mZF6rMl4pBuTFpzaoTaAW4e79m2Zfe4Dogf8NRji7rULL1kor
B5z9sOqAEcFi/69jko1mPC69fQSIecmyAdsfb0oQW7cJ6TzqbJqm/Ofs6gcy3umCk+h0AYGbLurw
/zmXdYHmzz3C1hsU1fV9O5Xz3Rh1+OCDcRU6jaKJpj4EtxA7qzQYHO158rbskuqRGyam4wSeX1dH
F0eZA5ilJPESI9Lp3vZglE9E57oIC5s9MQvPTb9512ypXzYrik59ase7QThfTWNNbuY2CTrU5Q/j
aNQ3mPw1kXdLuZ2hitHFdTGgVmVICRBbHWYAGVLsrYAEtQefbu6rl1r5OZ8awNjJfcoIAKcLA19q
0t3LnNOoXLIpOnWoZfMIcUXbu1CA5+lmEk50mltp8zDbYRrruI862u3osvxY+6w9YW0QoyoUmH4t
vThbfXFXRYZ20HyZj7NyRTutM56HkcSSGPJi3NoAni5RY+mo0QpeP8/CF8HszqRKA17vDA3LNxOd
2hnI7p7OVnvtMtFe1R5+R796rN5Du+1hjyeqyC1FkGsLaBN9zmBrjDVoR4RllQ0hp4qxBdIw1gzs
wkrv8Fih8clqPMRfc5MGsED89SkrkvhUEXW7Te49w9n8IsbUQ2aA+AuFXQbiCKQfF3N5j3lAkJid
bIPE/R71fht07hKuIh5vTE8SXJpx2gvLxD+1TmuykbxbgUIndFuj3CX0ZqwsKGgVPtqN9lL4AjtQ
9KbGQCO1FOMPO62vwjfnA63W41iQBWONbKIhKfdi8Q9WNP2sDaShqxF429zsSV98sStg76hJs5Nl
r58WXJwObQajaBk9+9Ikm4dHzvhWQ4fG0AspUUdnfc3071gL/Kyr6WcT4yHU4FxwIJt+w6IuEM54
W/UW8J+QAi/slG62IntqHaM7ilbSQ3pBApu96I89JvfdXBV7Yu/MPeS6NvSYKYj7xu1qiLFu9m3y
kes4WNoVswW8Wy3NhFKAY8Gu1leBLUy9Ee6HnYFD6R8KyO3nZjMRk2PQvc3pzwlJHJw+QQl7s2nZ
L92IiTqizgt08nh3RMiB4pb1rRAaMTktf7ixYS0Wq5HcLRouaA52LTSjcTgbRsCM1Gt/DbasN7Gb
2eUsMHceU+2Y90z2ZsxsPujS5rc8pmIYcC0zjhEBFXtRFyY2hMaBCHB/v3CBYjXm3Ud6efXhrUMB
Gk560ZTnPG+/NwtgSW2IPykv/4fe/Tf0TsDD/f+hdy/Ycf7q+1+A8e+gnkyfFe+v+hO684w/HJu+
gUsirsLu4BP9Cd35+h/CsAVRuJ7hCo/tX9CdcP5ALgsqbpm0RRU+9y/oTlh/+B76Wx9Yz/YEHp//
G+jOhPz+79AdSgDfB7WzdCjAOpkn/yAGuMSdaMlMqkdCtEugyh4l+54tMeCu9aqqrlqYYOGb7s2B
1tZF8FGPqYe1cqWrpOowdazKMrWnNh+lWjUiLFlGeP4SLlLljbIi0OOYVY46ft/1RHc2C384Vk7k
nKgUdpVcfrmy5FF7ajOq/sJIkhFcfnEv21UXQ/UF1e4cYWqL1o2zqszOrYwmoSGwDq1trQudFk/9
ZNbOreXE3H1xfrC8/NWWPhdt2Sw7WxIetutMVbuU3XgxdFTzuy2aZ3gElXFwneqabkyEZd+u+xQu
QWb5eLkk8TdjQQy7Ls0n7AExIs5xebsXlv61xF3wbkW2ZMP8C3Nri04JC5CgHGHENE1xP+jTw2wl
+aFY5zpYDYjIq9btU+lfNcYC4IfCcOyyo46q7WRbFLvxksJocUMomNJBJ/nSdOK6LnEWAhwb8I1Q
EccFaJYYsTXrjykFcECLo91AFOZPeTIloQwkGueFJdFMxl9pfcYB8qWfh+3gRD7LwsKkOCIIwSjL
x7VP86An/S0gwsgOPf/Ziw2s3UlkCTbD+1IBMjVNtxzsKBP7Vfdv1klHYFN62klfayxuevKBatYF
4dxJkWtLm3w4ZrW+fdKSp3nIvhYs76qUXFWrwP0vImcqp14GucM23/WtIJMJuDNxt7vRnW/gRz+X
rmGd9LTbgVEQ4zlaITwQmN1QMAoomXv07Ei0Eu/W6pvlZFnGb63SnH2Vmv6lLZoHkXfto5lfbNxj
gKngaa4OiW+6a4WAtBjJYxG4rwzy0ZDMPrl+34WQ3g/aigtbWviYktHVXTpqPiRmX80Uz56cyN9w
MXBVrSLn+yzfxVlvSUv6gh/rcGpSLJpZSb+lkZmip2LhKdc023NPwvR+NZcHvQI2pSgjLiSdRWAl
1o94cJB+CqLPCpfLJsqaM3Ft5hHGx7EfUSgMxB0BSR5JhfMDTUeuq2O0uLSRJPB5TKHxivRKhEsy
+HuH/HdQKUHp7LA+m9LQ7ubz5mDn3znLTQqwsI8eiZ8/k3qwr7xpCpzOfjbT6XsxEra6bvXjMGC1
bsAW00ithsZA2AXE63Mitr2REwYaNZj4geWCWfVPVQetasX0HQ0FXnQ2DtrouB2+jQrHa8DowsBm
EvlG0xpIMvOXThfVgWb5Vd9OrWX9TM0R+W1eEgFQ6zdUMRVpwGgPl3Rad56ov3N1VGQU46ukp47Y
kS0urVJW3AJxkhcriZML0aVp94WOXQwscVTLPQO7kwjH3quhz3AG1zmE+Q9AWGN4Z29k4pm0w1hp
HXqCHdKN7hJ4jFb33RHPMT/kAnqsO4LC1/VLT4LHrrOEeVjlf6xFrxaMIh5w3I37c2m9lIbzlkN7
D40wtfX93Er9Amy+ijY9ToyTtxPhTGnh/hptdzg5Hty1pouqvWVa2J3m/eeCy+zkiqkP0OwwQrG4
0SoZt4asridwovFvDUvn5yl3mBAsaF2rY6bXxAn5fr/XzCVDzQ5Xz52Nny2p0GX3JY9HQs1pY5wY
QI6Fxa2RsIppk+rekX+kbsvjNs3aMUHVT7bxrW5oMLSWzn4YdetnQeBHjUJhhA2+TOlwB3NjDaau
i8+9/xwtfvzak1LAF5Qu2KRUZ0L2Ap2YR+SvKxFYJoSxNcUrdMrc3QaV25a8sXnSf5g5R6Uef4u1
oMPhGelAymJLBnIWsFyTpzUmEclMGDmxmAwaG8P6gZDivuFqTDDnb6M08C3nVSxQHuCbEX9Iclyw
eBSPMX13hBVloFVuHLqVWx+2uT07LKphJMqecTtH18TcTdWMjeW8Oodp9n5Bb7VCgnGxU0ItGTTk
VU75W+EAEEXMVF5XfrGt31qJPbGhERg2FITj1ilx4s1vr67MC4llJ60zxlM8Fy9LGWVAMl13rBD0
71kbOA94PAbI+GGyatF5Mxg3x59NG2+naBOvNMGm/ZIbGpXkXAGx+wSDLe4UmgxTDYlNcbGeXVZd
His4LRoDzzD6YLZzcCJAynO1DljBGuUE2eL71lC45mKwr1EGpmi+TVP7JlgB7Sxj7PftKODrkIsH
0lN9x5n427KGTcnCatSW+5LFx17oPgKFtmcZca+7Rk07Ny9wlY6+drU+n71kZJZJjHNUJkfS6S36
L1izFmIrThrsH+ydcXO1LR22ylY+kMHkQfYjvE03o0Pp1v05WR3wx0FSKK+9wS1Jazbad0n2uLKK
DPrXrpwkCZYvr9kIgJgFnrP+suAh0Jakt/snunM1l3CQb4ivq4QgBfwyXtqSuWgz5+iIVBNzZOI4
CQTFHoGov3IWBQtO0iAyfSQwGaFtQ0jJetuMlPcemDQRT5+x27eDpoWcZLmyfql+V76j4VTZwQ9O
WtLemFTifr1fcxQhTj9Auc7WmwkhFWUDEemGsJ5iIz1k2mZfacNeGafvUqeJQ1u0rx1+PscV4bqW
hbQvl6PW6/cpwc3BMLXkS9TcE33Vp0fHIi9VwxndZuVc1WYoyxcAumjvxOU1M/Q7t7KfuXO+6Fj+
XPDMRJGeJxefeuZ9k1NI5H3mHVzzqbEJ5bRyGi/JTPkw2ah3k7rHXxTP9Xauz+Xm65dabkRivoFP
Z3udZeeC59fBzhnUSRB5TIDBAy/x3+iGlCQc1acltsWRFvXCWGe1Hgnu9os+oQJOovWr7k3ZYcbe
UPNIPdw1emkeYq/6xiITp3SL6mvKNTrUZOM86RDcscbMgjhD3J029omF0I7mZRtG/s+IFeHBNuCU
pr4BxXT2yLCB1zNr2nfG/D70tZYI48kOY+ka6GiWwGXXB0Z0LOYsH0+krvXqwIJyDeQJiQ2xdmb3
jxX0gKjUijMSG92esGSU43c210SdSJzKrFBM0396EhKhmAFOC7jNrCMjGqP7WdBgzsWTk9kgQBJt
UaCxTsgl6Rfrrpd0lVIlf2nceUdEDfcpbtcufvEnBZDRu30R9F4Dxv9brEiWiyvM6bj0GZT2xA7n
hSxNUc+X1TK7gJYMaklc+E5127wjtnTB2tAsvKeqH7azSJ/X5DXu6COj6oOcJlu9jj/IETY5u36J
3nqCU2G0RCiRQIPi2cTO2jQv1ZqkCKdBsEvfLEJtaF7ewfWVSjocF+2W5ol9LkdzZtyz4AtLuzbp
TqrjeXwwMuNXa2uI50snOWMzHCAOxwUbM2YCyZHqD+nU7vW0h04VjbjRSpRboXVl9Gb1kJYxLw5p
A8R7bhJdeE8Yz3anGRxQmA7Bl/FuSuhUzn2B3duKvz/c2eGUGbjEwmwIh87B3KfXLz0NoD3qJ3KX
i3i71LpOoolXvpUpUOpWVO+Ar0sdNeB0iQXjWzs9l5n3a04ZLxK9vqsyQzvWZkEGnfi0sKwnSOkl
bTWTtgxuX2Mv6LBmzjc/pc+72Uj0fTrtfA1RK5NnqM25nYy4eN380eA/bgVx6X+hDkygQGHlWzmk
9OA3VJjTrymPpOT+EsX5HKx68ntYiqsKpGv0l8YzxTkeBIZtchFh1TSSnZ50O6/pgrFeyQOudTeo
/LrdcRmRoRwfKp0aTG+w8KqW/FFr7fZok2qI9qTFsV6C1kXdBxR9DdE8/Xou/aduddxLIzdz/KNw
vfW8RVsZmm31KgTBhzt9M/xjksenVENWqMWkhCBl7o+ChZs1JwKss/lKRYFFdslg42JxPOBK3DYy
763ccIRfqk8tg23oiH3SrNM1TdvnaU6KYz2601UjtmbdPOO8jid3K7RLnw7fqB5eMSxMua36q+0v
gT9m2CzloT4nK9Z3xEjBY2n3I731y0hPKG1pH/f2uBwqF+vRpizMi5bX7pnMdxg1C1LOFI8bRReY
y0ezNavAl5SSTAILdOO4Uaw6P8LQXHGKqw3sf97cDNgIDTHetbrWkT9Z3BQLVsWZo5Gb6puk4JQL
uX5eVmmsCOMTKbYUfGvqnTo/hkVWpkdWVrcor9LL+lDaxRjMA2/nivilXrGMG7KBpOOSJOEBGEGr
Mv0SOch1/cR9jV1hBIm7MeBJtN5ur05FU7itAhh4/G0yq3bDCKszjkDm695/bVOkibHEYBSRYU10
WpVjD/fR+eqm5luSY2g6rc1NZpIjK8R4EERHFTEJ3LNt7NIGNwiosval0ympXZtmnwS08mLC++2t
rPx+Z9YE0rXeb1w+tYva6LqkYUa2eJzLjWtUrl0tXOzeN0Uzvk51v4SzZv95qnV0It+SqTmoTeS4
CJQKmp8I/VWRftgApD8IL/TsjIMGEoApC0qYlEShRVtQG2Awt8dlENc7Bz4eWRnwIXOnRmubB06J
MUZStEtA2vEUDp9TBiOYWrp1SdvSft/LZwcuRstozTyEONxGZRhXwNeVNtbUJKAnQzyPuN5bBxgd
LCut9sGv4uSoO6172lpnr+IqJ/nYx0adKzIgyFhbmoMKs2zrMro4WfZUQdYMlxX5lEgfTavEfK+K
1h8WfRVyymi2ZjU8z13t+HetFsfHxNGZmaXN5YBHDKIK3PisDg8lKI1fZoljog/C+6dO8sBI9V8N
XX3xtRnpFZS5l6DV7shidvGJVK7U72wjiZFFcpY0EqrdrCUhUG3g+kJ3Hs29gDHKsFFTxkqmpdpo
22MrNOesprWP0+ZAic499BFfuY143Q6WDzEEDtmaWt8iYlJCIzJxmHK5qDIwjMPGNYpVWn3etny+
Vs5U1uQbZFgBLeSJrk4R+tV0jjUtiEw/ZAzQmV0INxdJaT2oTanp3/WxfrYHtw8G3/jUoqRg4owO
aefjyZGl17rDz3syh4aQdxPKpm0d+6w4ujgq3SLScgPLiKu9yA3rRs+IzC0yrM5F/HWpnmBLoaqD
MVCRY5W4RvrNmkZ91xd2f4226DGpOve5aSgNdC9okoZbHVjwIfJTxtWk+Dl02jHypXFJM8KxtbZ6
7yzZenDyvCYPcJpexkRcbTfGWcdiYYCOJb525tuml7hz+uPXqs8IfOJfk4nPfZOZuNCQVQFvsL4i
P+bLivNgznro2p6+nG3L/jWMxUuil/7JHvU1XIR7TGaWZ1ECEXrDwnSrqm8k5Bg/qhZA1Jk/r9gO
PXWFE4NDVBY5HGaCYH+Clhsvd03a/tR9jwwHKQOrsZSjV5ghKa/9sz2Y7i2aMLJ1ypWAKm8m/rj5
bhDwcG3ul6K0nliBkBVWl3PYpf7eShgR63XDJhyy+D5ujDLY4pGE75h6YnUqMALIRkdWt/uurdpT
HnUyO2OJbmIre7JnHAuS/M20SBHWEVhniyAL0/nmfS5iw79jVoz33WAbL4mtkYrhm+cFPuiuSar1
ZgAECTdCGY7u2vs3SY3bf9YTqdWVhDbEmMdPyYJmzDb2U5PjZCF+d+RtnB0bN6qNcoQFCOY4RR+9
1NtKFatTYGSutdy2mNUdxOBM+8Sbvxda2t/bVf85gR4eKCKe4oaNfuzu6VrCw5WTsCYRzTXNCTPR
+xC3LxQLvjEHvhz+UfJuF69Dz4l154s6RS20Xh7awh/pa7FZpeNoNot2V5gbuR2yxzRJPH2QGw2I
wof7RnpjDxCykcJgcAEWhl6HmRV/yuXI3U2+NKtNQkXWUhSe1eweWNVD0VTusqrp2pjOp2FBj6gY
TGqjSJCe04b1QARrKmecNsGnDY969TiRP5gXK/IEKb2krZEhQ9pmT3GtqLqK86Q25tLvCaeka6BD
BB+dBM61TQfhoooe0KE/9wojI0C3Ml7VSqdmWeOWiQHB1qhOCxeKYxg/jdZLjk1a4nPkwP9wGv9q
xtLHfaJh6NNWiQyTdstaZacm5sebloJM68GHdbCwomzHIzdMhfw4YfzQHjCWEMEUDdif0y/YWYvz
a1oX47pa3tXzMoP2nyS9EFJQ1E9JjCrRwOCBdx8x/soJIxIZixe6x6lZEkgQ4VPR1O191vK3ptYy
2NgPsRlHhylysOZd5+iWqxUId60ZImtznxy0HIjX25J7PKmwNZqONRBm7BXIZ2D00D6a934jh5r4
YRTuAyGDkBjzeF+0pnnGIP0pj7PfNLXyI793vqAOSPTuUGwp/hrN9CnPSpSOLa6EnvQBk2BXx0+w
69Dl46BVmQevN9awy3DPEr/GtapYHCGymWNEcmZ0P8bLMfeJ3Ev6CAszPwtMmosMj1O4tEzREOzw
aznS1BAYIBDER3dxOgg7WoAjl/mCtRBjubfC/k/5st2NMEy3z33gagng2Ttr9m5y/Ef34+Z+r3L/
PPjFTYkbDJAGH9/fPtuze8nyQ2su+X3rE0rZOYa9b3pcZgm8b2jy7vnLFDe5w6tHOYZtSPFXQkXd
cXteDHQwFK84JKd0r3uBNKgVzY1MeCUaKTPuZY5qaWpcoF4KVEyz17AYyh1zRk1NpZX77a1Dr7QA
UFx0eroytHQBD4D0UL6ls0yBIX9ypxdAm8N2Z/SAvsITu3bQnmn0Px/aCPylMb5MPW1fWcZW8zed
1fUuM9EblVv6JaYqeuoJyAaiIRbIGkoazpSDaRE/sxDIBN6T5UxXPCFKqSEVJGLGgyoSVE354pjx
rUtNDH8juV3kD92uVnvjZsGCLR5u3OYPt/W20B1eK7/AXLF0PwH9vNqkUh6SkUBadyhuZ5dWiO9E
OYVfc9fGHr6As1YyZRBHk0TuuU8M8wRmf1tkzGaVlkfBqEP+Xz6PWeqeyd5+8bwiNJzV3zeMWcxq
HTwpokHXEa6FIBQRMI14IyMJEi2LToXtPJkmgEBKLORBxw1zM0i2pxXX9zqwSdl0l7KfMWUoIugG
8Bc0BGRmZyBfcUM9midylaxqv2otjYDZPmj4hYD0DoEVA/WUvvDBcn9p/vBTmAmKmLoJYq0uKIy/
xslDMsbReY2RqJjIXHXKgx2NExpY5Hp5MnOIv31DYLEZGKSDYh9NxGq3tXxZOoNKdPG07s3urN/L
jwqUcFfE1a226vZNGSefq+wHK9WE5t2QH2DXj9tQIKc1WbKh8EjREWw+XStLC5eyb156iwvE3Z5b
W/dYLyHER1Z/HdM3dIjcabMTBZvzJTPmmfaACId+xUYwj7v9WDiXJnf2elOv4TTTErASo2LqEsY+
os3StXyUMkN4+gVl7ETupfhkDeb3VKAgbbFzRcxcv1YlrXJI1fkuNZJrN3Z1OMg0rpxuYrUaLyDh
bbeGccQ9h+n7S5T63Slypxv8AXBBI7DEz7aKBGuKn9InnSxbEwaK6ltsAO03Nrz+hCQMAXISGO2T
S2NkpurpSSoNHRJEUbJ/yi3gobQ5bRXejZ6rPel6NDwnFjm1q/+1ypuFrlviHweG9D5x7lB0/Y4z
OBLrHIsdkj+5QMvAjCpmo4QKKothw/deiQ1UQe1B+tAFWuy+Opi5dh5n+sY+6q2DI5AzazVGnLPh
xzsmtmxXpNr3XuuPdoQo0ujRnkvWtbugyPM6BFcuSX+29oObfZ90Oj9jtaDs0k0W14kWuOa9KK+T
wZ3WZp+gZ+g7p2sIEdMBK/oY65xiSFHneOQbNTeEpuD1scgGXg6Jr+5uclIRj3MRUtNgu+QduoKk
dl0kPW9ziwUx5phG/tw24rfZYbgHZMK1M3+dXQL9osQfCWotbpMXdG6MhlfHxuwPti9fg89bTEnT
3kbavOu14g0tHMVKOnwGRLCDVpj3Gc3Bc1ZrOFeidcPbxAuERQVSDPdLktQ7JvgygIbhhtjUQEEh
OcXU9tz1XZc4weBWaK8qATLY1uFU+D8GIhZIYGuc2zjbzpO8oXp6RJHWNTu/2yESZzlgN9wizBM9
2jkQGwYXW3Ir+oU16Dpi/prr7sFzvD0ZdOOBZTlXYYXPoftGd/NHC9UT499mt8xnl+TpF5x8gYPQ
YApZJMbiR7oOV6KiZPxIu9+wVXV0qUBy4wNZzUejKlFIVEi4SN+iZSTj1sgXSnT9vjCzbyBsbZgO
w7qje2/vLS177urc2dlu/jStXGL6AmBXcUujrlyrQ9GQf5xXmFc5/fJiufWlLLss9FoCzaGKP7lJ
o5NQM3TcXQmDquvVJGrhN+MFG7jRJe7cEKEJktpVEuIo18mpOlH9fiG8kkvTdDJchIzbFIBzLqpv
1g+sqsSd2UxftZGQjc6urTOCI2KKXecAJcHZJVVfH+wFW90Ri0fGGDdodRePxWW6ElQFsMKYcSQ1
hGiwbTx4pf+9pkXlbkDBiHvp9nh3YLl4R8rWYT1ZdeEdh8lKjpFi7f21cSV7VPErPx5Q5z4ONbLI
IHdKBmJb4f6lmK+VYr7+jQ9LF6ENgHAaTMKkOoWZ7U9m4t+e30Um+HdZfGrUy9Vz/rb7/naSvljL
ZoJjcnuoIABPjPfGZmygeP9i4arXfhymipSrSJDq5N/e+uNY7b3/vRXHgUNMOl24RNmMM86/+JqK
PTmr6AT1pw0nMU7lhncHvmWf9A3GtxvrVWjFww+aYutpxIkAWZxXnyqq60OTOT8gt5+m6XPawo8t
iRpO1qS+c120PW31Ndvm9S0haLJKXPfGM0f7pJmkkrFYAnZRERf/3FX5E63HAgeu3ZuiXCrWr9pk
Smekdt8JwGo3Mf0WmEf+ur3uZpfSpt87WaQCQmfi5N8eV+/nKt6meqhQWRvySerQMSEZvr+TOvat
jdrSwaK5YQ5+PyWf/PHfen+vj+P/9Jz/dM7SBu/s9kdFPbUlE3WW2SiutYp3YqpiPisOtHr0gw39
cajOqTdQex9P/sdr/3GonldicETdxm/RSXDkH6zyD1L236jm6qRoOtYcH4/XsrufKiq6OqmO1Z7T
svoZvTM+cOh/Ry5p8Gp2o9qF86d21UNqY6d7WmTa+ePl//gT6lAQlvZuH/d/LLT/ykIzrP/CQlu+
9f/OQFOv+Jd5hPiDYs/zdFYzJs4v0vfzL/MIeGbCNF3dw7mODES4X3+aR8BAs3wZIQ2lyf93Bppp
/+FJKptnsZDBz48UiP+FeQR9pX84p2FnZVuwb1wTqpsDUVUy1P7m0qfj8jy1NdOqlXXTyemn53bq
ISLHlDk45986voh2ZtQ8lTHTmb+tNxVy/RTL32nlKWYBMTfa6sCmYrQ90De7/Nb1EEM03T01qOAS
fXrxLQMkxk8eATef0WLfdLUNhLzZQYRn0K7arE+55tRBrpv9DdL2b5U+AoJCBFvb/ZKa945BIZAa
FyMDQRkbuMtUK+7Yf96qnOVnUt3AAs/gm9v0Pfs7u8N8uK5m1jb+AlWkFfgy4j9V9dtx9vIQnSDW
4xihxxsJcdqPzPcxNMhNooA7F28JRMmuYe7nOqVoMsrD5p67lArQTY3m4OXbcTTG15Lm82YQCyX8
6khw0Evvs5qcXdJzxwx9YostGh09EjBiUk3HMvSi/q31CLzorJvRdWtobMnZcfk+AkH+68VAzTa5
K8vFtrzWs8Z/wESE30yxeVuWq351M7qX8ghhr3mr9ozOEZhd67eeaxnknfI9Y9HjH+uceCOEqf0N
hiEA95pwYP5sxh48Rruv7Dp+iMQWP9StdqzqebvZ8CiiSKWjB4ytP8SbDWue4e/9cKyj9mG1MIpP
/VCYa3JIbQTi7kSntnYnCzxpSrCeiD7HUaXd637MCjFmoeBqXnSvNp23aveNWT9P4nvpLy5kCncw
d17hbHdlXI+IAhAEWyXn9K49aBG/cpZqGR51JSGTW97Xe2HXgjreZH3TVC6dCC7vYNBy72am9Lvp
VnuX0Ma/2tPi3vhz3TFcRs0+LabkYenc9C6di6Bcx8JD8DmOQaeby7GYqwff0bVbJ1/HZxwRk+Ma
E0A4uvbwXHW29QiCj046sYzuk67VbPS3WGzRszowEV9Ycz09YPq9M+bM+TSV3g6UCbifgNKr0Gmn
5U6ffdkavYGQh5Vv1osvS90TRi2G1wlpyfdsLltiry3rcXIi44L/7XJg/TPD19RHGhH4cWsxOdIO
qaPe0txNrWHJbPD6oCMWuvwPYe+13Cq0Rdt+EVVkJq9C0bIsZy/7hXIkM4FJ/vrT0Kra3nfdfeq8
uBSRZKEZxui9db/snEfTtUCKYmV39SFB/GA+jJqcvkRNBMFAl4HkKso8mhu/yoGfeO6jQqCNC0jD
vY/x+L8ZSPnZQEmBXJzlPPK7eKsGGJai7EGqp220r/me7+aw7IOE2O43MUeHitboB3V7oPHj2R/b
4Ul5ct7Hi8RSKEv9yWborKFrnikoAXQdGms3ak5IBO8QPWeZsJG0SDZli06pyCwcZU6ks6/jXn8w
dwZsiCC1PYHTo5tePGW8TJkmb5VNFWhs4NuI0CGjT6n+q3jXCLm8z7DToTGqj3nR+zdqRJUVGa6/
y8dEXFMASQKq+NVj7HY7J+Wlc4WHgZJN/yjCRl25vfnkm/aJZm70XmhJvWoie76Vhj6d4ixGK16g
1RT82I5s4EhaEzOFjtwfH6Q2jA+lae47x8+DQZUIM5fbQdHPZANPxubyCE81PtmWwEaQZwRYZKe7
DF/BnWO3A/jc5Or3Jr7LDONEckxcl47GWFYvemUhBxNS21yuTogVqZ0vULSCrsTQ5y+OkZ1JzFB3
qOeyp0kiic+GN5fy0QljSfmoyvwmIW/8fLk2RgOREDEmE+rNNDBH8cgIxBq1mKJrat/6CwowMDWO
80h+TXfbOP6zgygUPEZ+Lw0zv2txvJSDQlzkTs4Gp1lxspuRBA8qOYRIsHGKTLozFf2QY2g+2qQJ
sp4X3lZ6ofNQ2W4DkDysv6kMdHQtrvsayK6rVT6uDeiJJXuTM98f+8C+j2kMQPDWffkc2Zp60Eqj
gNlJTDkA/2rrATDZV651jhBUfglhnEWua58jBSuI5140vWik1F9Bdma/uFxdyz62101Xm4dG2d6f
fKktxkb2YoOhZPuEgozti/gz+ISN6pxeK6QDFurjSP7pNkz5zR/cS+ERO3eNhq/96TV+T6ZrnKuh
6J9dzcKFmRjFoelDZ4sEEH9JpIV3peGQl6Po04etR45XX9u3zaTKoNf5CdeloGvsF+W675pw7xKK
/OxJvpQCfM1xTMqbUFb+eZiRz8WRF13xltMnz8lZiOfTHzNcIGd2lDwUuuzuRF8QM6HHD/VgM1aH
0H4dSQnNTNvrrBb9rZ1VKDRF2r00jkahROJB1rrkaVTNENheqQ5VnSRPZlNTcNb5RJd76dl4mcaK
oJgPUaQDsKQ/PN86bndnRHN3/HvbcrXsU0luiP4cohE7ieXP5dJQ8n6AIsabdsz64+iZbGaXSxl5
EgjGKoq6cThurIjZdywZnvRGuUuIKLYO06wohVGALfyivs2NYe9l6gcTqbHz+64KctuSgDAk06Cb
k0kQ0tdEt4jHxEas7Iu9hdwj4MS3AJm8Wq4xHLIk2se5TvVFJttJS5nYB7TZZuOF1xVUJKNs0xuT
Yl1zWyBLudMYZRf2qbHV3G9jZkFkMynsCp1Mz8xU9bFfqEBuoj8MYZIGRhoa+9kK6UWLxt9Kgngt
q36N/GJnRL25Gfts2DtD88EgPBPhrfnnaLIpGcnupfay9NTb47sNtNDukHd5DvMDNm8vqKaHpM8B
LfYhyRgAhvsM2bFn26TBeZ/elD7Oac2ISg9Si6nJNOMd+UsRF+ofDC5B1zU62ZikHdFpu6UsSkfd
7L+scToQQKhWyLuTbauRLiVtXGA4EnFY2SDEENvqKdrVRs/NreeONXxSYoniOF1XfvUZKYgH/Fqf
tdYhn9cCs2whzI+KjZ/4z1ZtfhqFdmo9/UbTwzHo7FdRxTuY6HedxFyY5sO310F4pRdDXlHiPkWd
eiYcd6cwJuzqLsP8OH1nlaKSk2tB144vTlh9wojpA3+Ojiw1PGsw1vqkr1ua2UMc30Wz7FbOVh/0
fhP24Zv0NdBGX3BLOJnbjtSOCmhZF1KDboxda9rbaaAQ6tBLJtE5WiSxKdZl566i/1HnnygC/8w2
qru8B5PbEJGVFNchWXr1QDLf7BgvstUfkH3co7n3IWHwe9J/BrJYhuk5JHO9Mtk3RyBcTe0q6ttz
ONPzA2bF2bSZWf/N/e2oRICuFXN7rN33lva+gMb0SD8oKlSpRgSuJ/cZI/FKmOMjYiTErlqlgADA
yAdJA0BlDkg+gqlPRDcIUTOZizVCnsXLWa/59SNTFlQpBphewuQn2aSH2nTUykp1NHwFv2zLRV1i
rSO7fpLYR1qfud6iYV6f66VL18TqmvVTtmNU85AUrkayZMxy8FFnEh2LQw83nAmSPqwRQntn5cPS
aixcgGV4NGsuLcvuRGeAKSIyasLyJvf7V6+oj3LGvNnq1U5p06PO73HdNkPKv9HaF+Z8PZCCvnJq
fog+NF02YovQCsTqhNDUSrMyaEFdr0hc2zVx9zBlxbHQUwQDQm+CSxZG2BhbTnU8ZsKN13OkP+vS
uqFcSU3Nt4gIdtLXubZwngHIbJWIAh+00OybFNZU/6wK6xV7HPIdw3lF03xjdXSKYEGDVoi/a5vf
iKXVn32VUK/t0E26T17hv3nC+EjFFzPALd1z3mqVOCsamFjMfkQxfdDwuTZb1QbkzjRBnHS3mSI5
ieCOdaJN770lnifD/u7d4XtK6mu7wiyFjLeQxbVdxgdH8ZU7efwZO8ldO1BHlk71bpCfe+3FE9MX
wm+duahPqjcwcD7aObETzriXcXxiwfyHLulSUYbj596Iyr/LzelWSvriUzG+6qI7SXAbNtRBlkbI
z5v4Cx85jQpOQOj5aAml2vZd2qyoG5+bzIXDhH7GAW1Dlc0jyFWo27BEAzc0JSfJjEvbolE3aMOt
ZqS30FvfHD0Bzo/rQSvJthxnqtGqu47gxNa9FW9A+BFov06b4rbvQ0JvZw+ZAkmaTVGcI7djyIop
aWcx5og4ggEaU596szOUZJhvvjsxqFWD4VQh8S3SDXnqJBj1iVjNs5vtrSE5q9xsd67R34qpW8m8
eQspzEvNw9vTG3WQQ5Erx+TU1f2Ih8Ywdm4SrQ271vdT7eBWkCQRYIe1aTqAidOcG/b7lAmrhvWG
NFktsT82BP8Dfx5jmNKg6HwV33oNGQey+ckmBaqqt6C85dsQSuVndJ8+iM56cP0yecyk9RKGTO3I
7bW1RnxQ76hiyypLHRyfU6r0O/T+pEHYdQurwc6vhwb0a5hM2TYboDGva7ZytHyHEw1L/V7LHxMs
MSvTqex1boFN7PozOz97HU2MJlE/TuvaT67sKfbpEBIQXfeps9NGpO4dIv+4TShRi/LsZROaaR8F
O67oY8a3dtT4pHQ2D5PVR5tKz8+aNpjr2hHnYRAKdcWSe+ED3bMbGo+Q7WgfdSC0tPHNbbzuwD7x
4MQAZ2Yhin3jZK9JKgkaLtjFl0r/IpwDBVyu0V/wIctVFk0ls5i2udHWfxTAlLaB2MTG/4GW8WIj
c99NyxqCSDL2vWFTtZFL2/O+FeybXb78VW2hipSJdxdPIV2zUgR1I+5hsbCZaKxn3XSZLpvcXGmw
gqJWnJVT3k0hAzx26ZPqtH5TpqGguHocmF4pyLeIRWw26NWkPSkoAVrvJ6Q+kn6Xg9FsnOE0lPoP
pEMy9NoEIndWRBujttlYR3CpO9QajQv1ApPCwsz4z/XLjZbvvmTm7G0utw8FpAlXTf//x13uTnXy
YsORyMHleE3O2Z1QjPjnkJc79ZAVoT3q15dDXm4aahwQNWTJmUJzEFpReYS8goEISX9gDztlOYeh
kTfpRCGpHL7jgsVsO+l/KHicEmLmdMSJWnuQqj3bhKoIyj70TpAyde4fB3tTVs3fXjp91xYWkQ4h
vfKtgzUM3zMx2viC4iU36VjEQe23IwKtBURg2tDcbPN7mgL2lPG6qYyTnBJElF/zTKsrz5kFese4
risXiAUaCVq0euC1aM+VIEeykMj1YMW2V/2EVO9yac5DQdZf7QVm53X7btDBMXHn5U/ctsV2Hpyn
OoM41gPMREvmXultvu8HG1VU5SF9R88zmq2/SiVRVLoN4ZFelbqqTQijKzCtC8ON6xV7/Kuq2xNn
cScdQ0f7hvCOns+wCqkmTX4cX2VuXi6yDKhYZvGS23O8nb3FX4mnh95B+jYLDM69FZlHvbdwbS1/
zP9ccqn/sZSK+BGPRXYUPc4ymh4rkkkf8iWXW1k3mud8mS41OP2hNaPnfIiOKivWbWKc8FV8IiB5
8lCpxSA0zfGmcNdDVlzDA9iYGhJjA01YOp8sY5Bks5jXkVZvbNp3ZqevE0my8EiSOn6NmE0P5wab
lAWSegwljaTFMlTYbPW95O4i357g+LnepvW1t9qImBm8Enyi/0UOwiEh425ZIjgOy9kmxJWY33WG
c/TKRVl1N0YdGp2aJFP6wwlFDx3EKiIcan8s8RGTI9Wru/jNAFlv1bSy1Bz1C2qUakrTUmzQb0Xp
1+v4vszMcG91w42P55RAUBZS+XZW9rHfClfGq0yrrjF77YoRRVRXG8z75tkM03MWjXUwph0JniW4
ZzbU9GgzPqbHGVzW+aPsKFzK/MphFyXyx2miZY1o8MXQ+l2opewvgF6YZ9trhi1k7o9QQFdo0tAB
JJ/fmunB0lv8IVb1k1VT4CPGFgScHM22u3JcKgICeFo/+vKmYuBfjaxa0IgezHKcVnnVVwflFJtR
VKh1u+u6CJ9k5epr+Boonzyc7NV5skuxa+zXKQwftDxGg63iK5nedg5K1VZVXhA7scO60biau3ZX
lLgQMbFsB1m8hB3BoYaFAj6JqbDGyWNl77rCWyRV7AJYcHDqK7gsDdh6Q6yE35pB46IBUPb0hFCc
caRvcGrUrzFlBzFvQnZMq6JRn7b0rlr8MSiB0s9UFgIfJSvWbBrW5nAiYfVtDLvmylKcnGXUbOyh
2sNOj4OiwsgMUP9rmqzuJrFZPQI1GDOmsVz4LynZKKuw6x5T4os8t4OIUg60a5MgbfPvwVUvho2c
HMx9i0oYiVRGy9f0GBnCAU/OQ242JgyyDlnPOAWOrkH1wUVnx0AXp84Egewc9WQHC+2+IG4MuTEB
wdNdH1XawWj/wOTfa+1L5yXYeqrN0NUHPbfv03KSge4ZNwPKjgBI62IJcH4azTppRrgBU3uWNTHi
RXjKIUWuZoIqqKHcoO36rufkNUpvLaN+QTtRIVopClaTLgZHlxHNcVrEJvG134fRa1fJT8PNDpbS
rke7O4fRM6CKO6tnFSKsOqhEeGcgwl9HLEWAJD7USn+xnfTojOVDZIIszjGb5dlxRmmoGg+jRnOw
W/me1URN6QnECWmhSW+z7jW2fQSAs/0Rpm6xwsYwB4UjH+M4eyjm6idmoDDn+qdCEIR65I7oryfP
M65HBbhElh9k3nyEDAqGUfwI3zi1HZBHz3ub0uqtm5con2at7BLSsaT23xuy2KK9DjwCeLFSr8zX
xh7TvT/Pj0oYD+iX7dCGhqs94Ze7y4V4q0LimtXiDx5wSfMG55MYYU9PT13Rim00yatyWaqGVfnT
ai1ecIQIVmhBOEzeu8g42z4NQ9TOK2Mqt3L2trC2kInN0Ympb0u17S5HUqM5nyZTWIVFkDP41TJu
OlZv7lQS3TsQhhfdofC+d20WZTOVYthMwqnX7pDd4lshNTfRzmNLuLKDgNG3T4mBwzKxvIc6ddOg
mQ6ONeBODAXVaeN10P37GHBGJBJz47E21CO0XUONadHL+bgyJ1gXZxf1kIkVdL5xIxY8sxzvln9x
V1SPfk68tsuIkLnx1mzjT+JwUW1VkmUOHyGmi21QU1blup0IyFWp/2SOxmlwuVIa86aZgei4Bdhv
JyfqO/nslTOd7CTGjOJof/Ikf7USsWytQGLP2XMTYeAanoZSGjwtOV9+SG3OqV/9sPh4KhL8oqQL
r9MW8Q5c8dolyXaYfKrtmmkGnm6w/2i01aSPL7AC4KGFrNm1mc2i2zFNZvPJNNgXQfKgPcax+lVu
ccYwo9cB+pVmF3f6RxiDXcvi22QwPrDcMMj79W1ktPzu0ZNNsuJXafIPbFIq2Mt2G7cPksbIuHYr
aDFG5t/w7R8w2iWBiCiHaCO+5MimbLQAUSNBhBhzRwAuHsy48+TU7tvogLbxjKcwpsDRDz+scZ+7
/MHBJ7ZNJmhHg0vmyfI9hdYwIfcDyqMSAT9qjCPWkROUdptBIcNOObg6EjFBHuh0H1W8ft6RlY3+
iwnVND/gkJKJATtpcsKT03VPQw4KVek1cdA+HBYsMXjjjmRqEX7tstH2kWYWuHgoubIuVRSfdEGI
g0HTbQ5Q4EqcHCatwzJKqdAZr7PxjhDneaIFsyoyFKX+MkLW6hVbyLtrgc8SQ7xxi964Fjnr0FwU
Jh5k3t4onZZxlPjSkLm1H0vq7qaN5m5GadMq5C8eUBwENG4HD53MYljuOfYTCtyQq1PM81WL9jhB
dOtpMTFfE1mmdpQJYh4EqhvPWKVJ/NR0wF9V0xB44r/MwLqsof3samGvRnue+M1FZy/375RJlbS1
Htp6fKks/6aP6GXktfaHiq2jl2RbxLLcY8uD7xsnzLNMaEkyfSTxtE/mOgvY5v3MpGaQbsOelT5f
MI0mWGGPiWDwUzRpjn8Ikw/K9h4/IZA6dhuUlvmqlmoK08bXKPSNXXh8cXGWbeaKMGDDu1+5CnUh
jrvn2O42suUN9LHurSApUEPyu41RyOhaw1WKtL1fGXLpbvZRva4La1fjL922hv/J8uYpIpSWlZC2
jrq5Z00y/Yxx+1k09rZNPNaufmKuQgMNWhhuiY6RN7j0nw2f/VOnzuSr8PUevYh60iSHsyZja931
CyGgIzCsyZ68GZFSvGax1BFx59bjsddNqrQYuK6R0bJ9QJr4rFdmRBkk8jd02HDQq3d7dusg6rsr
L+xP5WijjhQz/7h4pLxGrLvgW3IG9un0oK6EgpehjY96VoHdYMzzJRs0ooaxVFbvtkk7KY4O5CJT
xOq/RaUTX8++yUjNFTbJp3HIpm1SoxPu43TruPAdMn3eSGO6maT6LrHpAWu2tjZ1fqN6Nlr60m7i
UcxLko/qOKoCcngPjhu3v5Oe3SIj+H0S350S1P/p65UL4FtbRoDCpgU9bHhrxbaoi2bV9wXYzhLN
YxVhazJ9GNH8x5uofydfMwEKtfGNxX1sdcToSn2jlHfHhvYxDod3MxPeamrFxipFu2t167UpvGkX
tl0U9CO51zn1LSPpEAGPiM9xmjE5GWeHRqET6hVMQEY+SyMAG/57P8Y2RfWU1BMUk2bIlM6SHdag
B/gONgVL0Fzs4WRfTZ0zrot+oUi4X4Ots4PxYI105EWBDXHXKYL/NYLpr5qWWTCU6aOXs202qQQE
TakxslME5JVNOgJr2CrJetTUmxPGCd4ZFsY6yUK+J5LAaOZn/EUhYw8MwUEgl3RLMa07ffzsPG5y
CvNWdECexIjZdSjWFMa4dbxvnW7eeDEyg1geSdLaL3r0VegK8ABGA6UBNX1lamha5XyP5SRcT8YM
Kb4u240p3GI9JPoiKmAx6byEnnVnjwAMwoQqoTCwb3jlqyTh3O+eu5TQnpgInj3OXeNoNagSvXpr
mx1r20evQjfcM8BcFTPUtNbcJrT13Zsw55dM58nap57mrLTI1vGZ9BZOXiaZym0m5h/jO2HzF8Qk
e8W+s20kCiGgGkORH7Jpuo4HNeyLfCbwwXYPg88Ul5bNgbX0nexo9qRDfNIsug1JPh6SDEKXnuuH
KDdQngqWIa5tI3idg9FX4U7rMuTiVrItFUsEe0mBhsTJBNMiYXfZkM9K+yMb8pzqMIOas1a1POoR
0l49oqBiNcLY4N42r/olmTPMZsYiib9laqcPIB7zKdfJdY8kUuriHnwOEXuadwq7bKRJyw8Dwo6U
aXZdhslD2A0sPICzUJ5dAhQcXAvwGJI426Z0J1dt092zj912uu7jbKZT25deTna03M3JlTLLW6ek
sVCxz15pIr8f+sh/CUE9Jli1HO2L6txmbt1d3qMPn5hmbF+dQxPcCg6IZMfrvWN+ZNTsO0bqgnY8
wPCt1ZcfOjFGUqURYBGPMVaz2g0hfswv6Y0DY4Ip9L7y3EMPCHDttB2MFFvKVeqy3gwBBgQ8i2Kb
94n+h4TMrlhCvwAAGMxRroQ1KM2QpgMVn4F+ZOQZH6UWqWNXaec6a47oBJ/EBLUsDPPsrKWB0+Tb
io+0j2QU4+7xjkSz2PQPKIcgjTgQPxIgOZoBKhS3UzdfW16Sr2nurPRW3RZNRquDLAgDXxCzA1kQ
Xt9GNJfYMTXevJmz+MESpRXUUdntCEHR70QY0UrUrKfal/d93GLLgVPAKGY9JWG9ne0FZkfT8UBq
BvZ2H18ANf+trgoIJuSz5toN6j5IiSYFg0y7QVSA8mOB3M89dQn2cIh3EtCTs/Zex+mT+ENBn7Dm
58GeDhb48/UQOW5g+kw9+rc19JjNVE7wBrRlakF0HDrsGRAGKhRCyBvu+h5UgJ/xTc7WyMpVFIS0
uhrtQWt46U1B+620trjeasQt8z6dqrt+AmgXR365zgpILpZ0BXUkcbO41rdKZ7VnlvGJPEDvRsu8
Y5Q6iKAsMEZh95qgHtpNlRg5zUMKFSfQ1K9UB9mJtE2EkpW80U6s2FGUgd3EGzof9k3e4zomuQc6
894rCiz+NJc1bCy9WrcmlWym2yNCViOoVP/hSpuwXrvGFdn/YWyv6E/ir1KiDlIvJfnD0sWm8LtT
sRNhvx6aGDo6oJ8xY/2bdf3OJ9OZ1eFm6hK2VBTlawsuCz1LTH8mvdGFc0myGyO2A+Wm6Sl8Oy76
+joMpxurRJ2dQrgYK/hTWYckFKnJ3vbUT2SklLmyH4TwYr1IqUXvWhu3Tq7Qe6OLgI8Y2x9TMpx9
R7syjXQTTviiRdI/tSTZpUuwajykOH+Hp4lPY/bt25S8t04LNh0dygaZ/jp2PTS3ZZlvJFF9wAWg
sWRFet9ahbsr0P+Ai8Li6a9LvjW2+8VDZo8t4EPc7L30gKfK7MuM6fLornwMSRdCNvHa0X4nLYWB
yK/V+5zGe1bSujd7qLchf3pS/tCoekYlzFDO61O1xYPePXvGeFKTCLfhRLlu6JGjlxJOS5K/uxPu
k9Q1j2BNv0K3ZEXL2p/1rXgkxTEGurmV6UBkSH3j+60LcSEmkSfqNiFF3GCQptqJTH1lxpCx+WQF
nOtefdfV9hHOob8p2mxbe1p4lRvmQ9vue7oqNAp1wJNx+EJjqtlSrOC7aZf0QzNdZwozUsHkaVPR
CJIRApLw2o1cpiURj4z7IGWYxxHnp7uq6NVGY8Z0RvaTlYtwXRbqm1acZPeB8CoqaSJRpysnwrIj
w1rSIKCT0+yiomkH5OUqvFzYQ/pU2bvm6Ho1lQ7bf9Di3EF8ob6QdrGJwk6xMt2p3U2Whc1OQX9z
TPAOJKgSffU869pXE432larkodH97F5ci0djjMujijB9ytSl3hk9uNa3m6ekoqfzXUQOSQCYIBzj
8WacV/xE2HGprEFv52QYWWfoOhgpCM4+yRaclLAA7RFTqK9qtwWMoeQLPAb9DyyH+8ZyPqSTEbFr
hMRcT/qWUa337h0KrDuLdAuST3DWsPWnG1a2zsktGCAzWwSUmZq17gH5iByB1fUlU/MIqwD8ie7U
HxIvxVVRWUEXdrdtZbUMDCwxZUfBp2q0ZtO01TqKnF3cIpGcVBVt6tpelVp+E0JcPRj9NJ0NL4US
C6UnTBpynWb9TOGAGnY67xq5TmsGYz3uauC+wIiSZNAXkzyT+pLRFA2KBfagrmWShl9xQYttJHE7
df2d5oY50BhVrXVT23T1OKwpjuxGJ7wBec6cZXEaiD69mSb3wZChdW/n8uAPjQ3D33hI6EXtR50g
rwmrlXRcY1eCouhp7F8Zwie3yoSZNxpPBhVCx+7nbRbq2sICMq5MS7ynWIKDqbHzLY51moc4NqTR
s2uBjGfYXcvvHQ8J+q7s6OvJszGreE2u0buC9QorKweYgvdtaqiQhXG7w72mAiO30azBSVg5QBIO
6EB0hpI3ksbgAA6ltqX3TvBTQhuISxNzmH6r6gL4DADSuSOk06mNs4Ebeig+Qt3JnvMwv0ty68PJ
SU2qCghEOfaTJiQF2d928XCfcyqgqCXiVLvsfrV16LmYztsXre78TeKW29CD95VL09nVzMt61XzB
DmJh6mOXt9vqPLQmM2V/NciKSFYwCIxT7KbK+GVINUZfC2lf4Ye7cdlxfiWiLW/sJHmtJPNyQbka
8hZ4AUW0Jyf13hI2oGqNnkrN2nqQI6GGG89i+TRF85vFZhigVeBWODZ1SRcjaf+EZpNs/Kx9VWYT
BiElPKwf7ffQVPkuU4Qi+WTErCGtYPkoWSB3A95Uz9sWGufrPHQK0S2efb3hzZqlH0RQ4Hj/KW0I
71gx2HjSnqkO6y86q/u1h+dej5p2VS9lYlvit+1kSwaQ32KccydqTg4WgLibcETxvDQLryanBAik
4qfSdIrAlODKKtPqg2bWyq2OvB9JZ0zsqDW9N23x02ZjhVDKu5WQ4XeuPzvbvOLhCFees4Ql4DCX
z93A/80mvxvin7zp9ZoarzmTkVYNj3oPgaFeF8Z6yi1ugR7lZAEtqgP++ZEPasdHf8lm0Bca+OUS
9RTEmv/v20x27zDG//PAaTnC72EqlkKBC5i3PBppWQeXB14eU9XuEpywPJE6viCi5T+vGGYVd12u
J1PMXZcn/NfF3+P/vQfIBc61w//1Xfx9k39fkflOzZv/viUCML72aqhHR7exOD+W93R59b9v5PJq
JpaIYv/7wpWWsYS4PLTO3CWSY3nW34NfLv4e5XJJ90bCIXpO0oPfv0ULW0QUSh4gJJuHdkl9MJbU
q8slTGwLBP3/c5uYlzia38ekiKyoqv3nkZdL0TJS/96m4DziECL9bLn97xEu9/598u9r/T7vn8M4
wEJgdUZGYLjU0TdJZxisG6Lz7xupTY0OxOVY/3VREkOvk2HA614ODmkav//oPGXFwNa8zyBJiA5K
2RJhcPmTLjiaePnzz22/Vy+Xyta79rLS3/5z++X5l9suB/m9OrMKZe8Ddvpy7+8dvy/2e9vlITmF
LCrwy1v751iX2/45zOWq39YQsJQTB1RAdr/H+/txL9cvhyo7Ys6Dfw7z90H/67CX52Szf+Wrrtq5
S4SbKlmWGTZxdperXgic1ln+/HNVH1swaP/cPejgV8U29ZeKiw4s7fKk3z//3KbLPoRYA7zu9xX+
eZnf5/7zUv/rcYYf8p5+j4W+kEysq/ly8+UJdkX8wt9P9nuA/7r/nxe5XP33bs0vqv2Udpv/+S/4
Pezv+/ifh7k88J/HXG6LUZBtBg9+QYIVGZ0vMsJLWE45tLQ+sHA37W3UDsn273AxWM+aA2MMOIxZ
PV1GA7mQzsjlkwfbyjyYZUv1ocAqnGmUFNmyuZa2TGLAFwzjvcV1sKP72xwnZEhHZ7lEta6x2WK7
1YbcEWfHZ74xM0pnuige9bDR936c7rKxf6y7hJKjRknTI9RjNSrUfx1JV1XYn5UhT6REQFrqWDOr
Yrqdqv4LyP86i9ETWGnL3oM+LDVAApDzaQLgR/ADURHhrjD0Lz8fH43Kz7ZxjSiiGCXiosZZgSNO
NmbBKinKToWs41WDxxH3TBWTG90Up2jpw0hL0QUpbgoDLQBNbGftA2w56iyF6aJX+HDb8K6qu8Oo
Tx4Q0lknqcQ19zN5YpbLdnX0XliasLVpidYcFAsdU+CeTmDyNtBdtb5gq8//dC3Zq7DTO9smVDx6
PtomxK7HchApKN4XfZifLDs/lFV1QqWL4VmRJjkQXSYnAANdn2wc5nZWKNdxREcKqnC0Zscu16o8
THF3TVWCPUZKGVDTASBGqYG/ny5A2NrJdqj53zmttQ9FHD9G9BDnysR/Hwq1rtiYKzGds378UR7/
GNH7r/TUaY/2Puj5jMi3nOMsDBejgsZI7+za7PUY0VPKvqWJX+r+Jw1ZQOo6K4JxdsQunFeeVrX7
1qT9rTUCkLPLf9qmnF6pwd6wNn5mLTluVa3LIG/Vl5fcFhFNe3SBPNellLyztGm6N5eQIagMrMzz
OfDC7E31fryhfV/sia/NECLE5DHOBrHSbb4l350irM0Hj9A1AiO8GxfnPsgP/Xqc0XxGWAGIluGL
JjYxxv1MDxIzfSR02gb8llqTnX2s/bRhMa+b8bScQWbqtqc8nr9pYbNMVrQHavut1bzwRprdZ12Y
Y2Dy8wuQAfarcUIqF8deFdh6arOf8q5pUwzrBm8IUYDjGoTn1rIzbTdnOnrndqIpUtBbRPnyEiYZ
Yn4SNtGs9agHDd4wr+WiJFuX7dwTStNPWB8ddHTatohUeDcZACVr8UHYqA0FOnqfem3bCvhS/4e9
89iRHdmy7K8kctx8TWGk0Rr1auDaI9xD6wkRklob5df3YuYDKisr8RI978kFrojr7nTS7Ng5e689
WNRllnOmnxBdRgVWLhV9YWiGFwJyaGuN84uqJ7z64mAZ31IBe7NjJz46lpnDNzBvZx3ghp8y4LX9
w2SBOYCQ3flU36VB5zXtYeQY6WdaW91urimMaTxWO8N/gpwGGDch1qPJio6gnoJeiFGeZh7p9aAH
muKWdR0SJbnNmb525rtbC8oeDOcQw+/btH5ETJ+tFZ1KT1Wvlu6vmKHla9/RO9JUn0ozgDLdJnTG
iRigSdNz3rBGojbCMkA+xbgjkdHBFYZJnWyBshRPgK9qgW0tyzgjtXltboqE3EPfCrcmgFvLQXCZ
ZdMzXJ33IKwbpsblVzK/zDYUQ4k61IwjZvf2o19Hjxjhi8si1oDBL6GDm16v3vXY+RvaVdA/gLGS
fQ13x/4pMvTUpveaDO4VusxnIAEnqJfhOrdgJ5vo7/Qsku1CYdBVeyIrlHjiYtqnUeSt4rmIDtOH
1+/7IHtIi+7N6grmQnq6EYlBqjKeQY9OIiYJ1m7BIKzuIcsXHQ3WZtiE3BNEo3So45L3notEmChC
GGwWx2rEgoVNq15rzoiRSc0u8fu0ZGxUuyZ3g1vUKHo7BBBwlhGyN5KyUXQsBAYdhyx7GcAGbiyV
Lcp42hFtmz9XxD+uXT1tMsCcG+CP88ZrTBoy5LRDcBy3IBievMS+7celOf3ce0x96zjFSokgIra/
SiP9ymP7s62xfdNwXXcmQS+dzHHMdJRreZCCgkBI48P7WUVT+GKhUhhzdJ3DVN6bSX1Vt2BMYGNV
HY3OloaVPfCGI3unWqx3prab7Wh4Syx3dc3cilg7T2wcGXJuDcdjCZmQb6RIvWqHXoT2qAa4n1hH
Mq+uZSsxD2XlVZ7S2HLksa699zautuUoboD05RthZofIkuQiB1pvOrKhd54/XIBMW4XeAjZg1912
ToKuHZjfxjOY3SDum9A3FOMmcIxPv2bAF/Tj3okdJgMDGiUJWXdsHkiDBMSSi30p7L07D+c0Kh6L
0dwJK0OIHiEPmersNSZEpjTKF2WW5OWtw8hfuVV9hwb4AU7j07RgWUTTPoAn+SxH79ku0dXQGiZ1
cueF4xmwpUxpuFotUlbL885lhYymbJmklgxlPEHya4BCJfb2QwwII0ap9srU/k2F2YNXdafRc1eJ
OSBwzQ6tyF7TkXsi0e3O7qgNnP4UzYiI4LFvzYamFsnTNzGxAU7D85kip80OnLpRH2bM+uLBQ2Jf
TmQ8u2+THt/ClpmgzJCE+iVtgpiJb55+DjJ+dOrxFdTwd8KQtg8dEODxsRP5A/NVJnJmeVfhKu1i
g+l4avGLE92LGUFKOcf9FphTB6Ji3gsVvrd+eww7bDl0NwmHz5F+aPndinbeaHZYoOtIGArB+MlE
bmGIAXK6WRB7jkdIF7dpCGPGQhixxRS1H0E0veZtsjTICK8eGdNjUgvXxiTKVRSzNxv2ZZ11nJeD
hcgl7cOio66roFhVkrhq99PMMR6Zw0vHmzqa1XNcpYCgpuxJkbXDyncfNwGRCJ3k0odXVkWZ4Np7
nQyHsQx27QHy9g7knssigVQixnK1GhgTvkUTg8FOVlexv6gXdLs128nbjOqUluV91gGEZSiESYWn
d/CD7ywD1JwOEJjG5hlVyMlW+qbzs7XshttKh28uoVTMIWhDJUP2KpVCf4DZc93ONLUcQW945t5Y
2Fdk7VA2NNZARTOC7DBPPJJ70U3zEeZjUOZXeANQ22AGwjPD49I9e5q2HDHGI0CZ8jpLaJDg8uFq
CvScTg531Mu+q8W4kutsQHrdPcY04g9NxFQFQY/EtYDHAN15EfaXSLciwD7BGzaYDUuuvfOIn5Jt
f3YaddZlBRMqQEufxXi+GK07BroCLNR5ijrVD6WxcmaXJr/DRZZcRilxEOSorDadLUkQx8NOn4XJ
an6PnrrinkPMhIZ65bZNfKf7rQ48/cAGRyV5q77MsetOYJDXUD/cgx/oB0NMnOZU94bmdzVNRoxd
tntrWrULe5+pRjzxt0jmMpo0DVORrCwJbzANHh6KsBpNYB0yPmPWhyA1T0Fw9P6RGM9nEpWIvUOa
01fowKmNIXDh64SYk8QngR+rD4frUSXcLnV8Z7H8bNqOZy0IUsaE9SmMyx/ZxrTHLcblqfMYtP4V
gpMPa0SVMjctpTcmoYCQKMa95y4E70qxGNJk61V4RQmyShr3bMfpE7X2k+851dqFJIJMd/ykK8Ww
xe/HK1+x1XjTBtTme1jF7OberUFuLQDRGul2zdMxkPBA79btc6ZNXka2nE8N5mVil4TxT79TQl+6
pUWwk0uQtDUOj245bC0bSPiUG+ytknOw191gQ2XYa6Q3Dr1xZq4ftMSKPWO267qemWLOUb9Hl+uA
Dt1YfvGIguiDk3K9dtMa2avFxF9y0xg/dmC/x2V6DDymg3FETJi4yisTVlSEmDjLKURnF4RVm/pr
hSknmd1z06kH4ia/Ge04SpziMdgieSdTA4ElVqOt7sMFgScQkdSvY5NcdMV8Nzs0Z/rqrRYGalWF
aAx8y2MlkIyOVfDoE9Swqs2QuhNTPlpZDOA+Wg4ThADiFMYr84FMAGJm3feky6NVT8KYCD17J5zp
wTYxLyU8gRFXOBVxuEjOvl0EJZsMoAxnxIhQxdgb3+DVMfd5zCRPaZ4P9Ta3uE5iEFfhmJ8ByeOM
83ybcqw9t6n7bMAYIKSLX/r+xW4vDWvnmSNjANe4FyU5BYLjGItUiTHQxwc6PfmLd3cgHC5NWdgM
5xIm1GsfOR8El067wO7v4VNvJ20BxQozsI0NFaGruPtLY1JbChO4gVFKQeWwWSDpK1Pnx2FcsfLG
7puh9m/rJtkJrr0mb/E2Rl2/imq5SRWze4PkqpV07XfX979j5ktYBcujYw/kQ9uKyYN1V7sK6ZSl
EBXDHzNTIl35gW0cg/BFgHUY/ZTBOHldFqJIafU+dUBSrS2FhAdxB4Cz+tgE+tJAoAjuBmhXVj0m
WXGOTO+ib4A3ldTPg1bM4C27XnnZYvlLNquyna9oBbxU4mtCklTlcwJKCzGZ03a3shheZTt8xrk+
zAy1Pdt6Q98JQ9AZ0nUBfy4YG2x988BAgJunEvd9Km87hqGrKcnPPY4lgxnlqkzUa+KiP0H/9BDo
u06YDEI5usPrBUpsQu9lqHTOXHESFpPPNNRbj5S0TWPK64pTRw9YgkgY80aJ4dHujUdTdcUujKY7
HG79BrTBbU5qT98nAYjL+cVXd2TtEpxu5xIK3mJY0AkFNgXmEqe3SexyMw3uBbKxVd90ey0j9EO4
nrPHGgcowZ3BgXty3VSRsx0TAsqR2/FPQbNtDduj83xBpBki9xafX0jYoerwnhIGMNTmi5FlFxBK
7X0wTvtyDHZln2F6qWWHpEp/RjVcT9c5Ul/gCafAWII2qCo5fQ3XZnqkknaPxqI86WOFQqb3eBli
ODIF6tdRL0XtoMHzk69JRi+RjrbwTsnz6DtnnSgb0dX0XIo42wY2qSa2vyp6CG8trhYvYbQnupe0
YMIeMO3cBAnfmvIatDBqwO1oYeGUB/5ZsoivvPRxHNm93RJBawWQb917eq38tgL31xWIhNSFKL+q
QIarNKqudBjtnNSNMb2Ol1Vqw3sNYOsmHYc29Mi1/oyH6TFFxQZDValVzRO/VQY8LUfxKA1De1VM
OwVpeiIZBa2nhneWhoxCywDoVbAVWV8BpvUYDAT0QuL4qwyykynRNHEEcznWu9VqjttDNJaavLlW
rprS/hocTB3ZI2DpYo/w7U2iZpEz4LlJkSPnVF8lM6CdLLMvMjbfqaiHXQ31cA4Rqtb8siROrEZz
vm4idZBAYLs3HkUiKor32A52ttv/gGS5ChQ+r5g1ypLNNu/lk7LGy6kxUHLUnOJLgjj6RqArY/on
mV6lyt4bSys8qqZT5pqadPKi28UIGD2GzQRKDU88o6hBrAqRyyC8bUNeDD+3gjoYbqCgHUnHfMSD
amxipn9PwkY7MtTBrY6+1Phc+84z+pkHmXdUm1BXXHQW6zYI4hWiDhRJaCklpwUKXp5NNLtlva8b
b+e8mqSi1JbzNOadwQVt7kou3qoYnFsjS6eNFs5LD/fDCgFJkh6IRDJT4QkLwUM4ewdr0b2JMGop
hQlRQTDic4bFpIi/q3Ny+nC4Hnv7RkXhbfXNwhvA2hxq50QG6m0mOKl5Dfz2ZAAfJ8wXUt7t1WSX
V242PIzoFHaEMdwkQBSJtTRWPjNZwRh2wyEQHjKF5+TcW+9Iqd8lzuXW5MZM3ScZefe2B+M2jM+R
mvepxoJCMkjb8LSEWKd9+PiO+dJp98OQSEL4XEdMVTvcuDRjEvZ/UPMEGdj9se6u0to7tywAShAM
02jrNVgOr74RnuYGrQb5oantzTTu2s+qHhetwFPW1WgZIuRaA0Ad03QRiwTcLVQxXVGSCmnipnKZ
IJeB/ihEf1tFHVG5icuZprsn8P4SkUW7ZkhBTYXU3mdiyRsziBTPk28KAIuhjK1XIik/ozw6JG56
0eAtNlP3K/Ib+lRNUxE/boW7Md7bU3WVeum4bursWPUjfhITsGXpvqdWe9HYTGKVS0xLiv820c5H
FBS3TexueQuXXXQtoSG083AqDOg3qYd0IwZ/MTh3gTZwZwQ/c2E82ItnDcfOg5G+9Wgc3NkmIMGs
qLlstJ15tXG09Sk7fbRVfA8RJzyWRfqlg+ViR9nbZPXPgI1Zwhycxm3JZ46HqykdzmUS32OheKeE
eDcXmbMsSSytpreuCoeVb7KRG7lKASiSRTXbEnlz91unctyPLJkbZ6I1a8b2Bap1ugnRG4FR8TJT
PeVZeIkK+g5it1hJ03idw+Fk1uoiUsXZZgkHirLXZYnEYLBR1ZACO8QvcdaI9U/tVp+uk30EVUUM
h13e5ka9QsLG4uLhjgkwf4Aem4thG2B79ejoZalVXTpZfo8YclVINCQF6pdpwMIUWcFzkqCKdTvI
LzAJCd4TDmNqxPRGGe69ugANvdbzmKykjNPdHMrLrCzePVG/IR2/7vPA38bcpzwhz7gd5NboNqoo
z3Hnh3u7SdZyIBNDGsXaSeYrIyBoMOvnfe06W7eD9MOWZ2zdbO3bPF2oKPuD26MwX/TUo4/FbvlQ
laPuRknzBkwTp3IqOu7i4uxkTxBkNlFW3jSRfol6tK/LLThPtb0qKI92oceNQi//Crvfno74SyD1
FZ3b64B4ZU4JBEVktbV1k+oyE/m9juzXfPRIVtERZe1Q7X2SDiMB6bwv4nvUC+zDJk0ZmsfVgdPY
Pdjfl0onn5x+HwZf66PED+IU8xIUkL241ampglfKg+4YRZQoAY36k+GLbYOOao3Ynlzv3D40hqCt
l4C+S+w6POWTcSplZVxx1nwec3q7cyd3TRUTSuV6S5AaQhwMNXTGRZYSeHsuSoMBAf8BDCvjk3Pv
aur6BxEH/mGcjauKUzlxZClNTD+86OOBQyNBjc7UGusqQXRfQT2e2ty6MDK0zPUMbDxMJQc1PzL3
eWDtp0nVR9fwkeNPyl/jAMvvjKlFUwOZY//bb3//syA/JDyXS0SMzMgzbIrKZq/SLsf4vNxnEVEk
xfjii/jM4KfbeRJPVa2mYynzFMeBfPPoI1sYqFfS6YwDn2c3WxSqHcHMTQ6vnqPN05w17b6nQm8G
9rC+oQEZ63vy5987DQIq9th9ZiK5hNWrvQx+pCSpZcoYDdX0jee27pFLoiJo8aYY3aSxMFHae4P1
jRuYh4YKOw+CDycRYHM8WuhQlYTCIk+YB5/JY1nywf4NS8kWGYg2/YMM5GekbMwvYO0nFuGgC47O
HJ/A1INeVfazSq86pAh4hM/18nLxMoFxPHIuh+htUP6TLyBi+MWBZElk6lNymk3vLq+uqwQMA8qa
+yLE4Y6R6dhUgpamvMbDuGqk/9WMQJFFCMnLzW4JjKQlb+S0DcfmUgBuxgXh8ESoYtp2pr7oenSP
dUi8bjkhWUPoxmPtHItefCsiwnYm/BR04nUa0Qn1gm5lyarlznLkyp4w3oGQum6S/gU2MuXQmGBr
dPKfIZ7bs071PqS9bbqclJ1QscHCQla4qrYqMl/iSZ5V+IMKKrk0m8WLwIGziv2C5TG5z4enwMGW
0vuc0aIQeWyJ9XvUJSrhEmWGSjg7S2R5MGT2SWxaz6litU41kLqUFgs0KHdvEXCyJC17vbjijP3g
mflzm/vZ1gANvOktEBShASvMt/fxIoVLUGTyJYYc2s2DoHNIkwqdJm1PjL9zxqwES3NFMs1seFej
m6Z7lEH8lH3pMAvbmb73PmNIzAdalUHPcKUP+al2YbzpkTOc4UBYKjJ/nXqetQ3m/sHKSgpVp8ZZ
DOln5dCwcquvNKlvGlUMh2xa3EUZnhFbHHWuCSoNGUy1M80nKdP3jiYfu01pYDalY5aV0TFM+qWA
tl9dD/8r3cpwz79ubswczdJgI29bRk/BW02HBeOSQe2qTxgHMA1iqAwzaHoUI7cBmBcgczQ7O9NQ
+/6qJ09rXeUd8SmF21DzM/bw+sE/djUdv3juBuZl3DDKCUnGjMitobxbjU3a3dY5Q6DWbflqhpII
xeQcunAVQJGfxgw58kBbk1qKIIoeCw2nqX1UC7ADZM+eNWN3HKUsYtKWeGzicyHMa1UJZy/Mrt71
E3kldYJBIy22kU2E5ByyOYShaC8H+u2pj6UhSccnr8AHaupHpmZ8/8UMbI6ObBCT7JWVtNU5t+YY
X73Lxul3hek066Eu4pOWzE/rhqZ95YzGZcNdDAMMWKBG7skB4kUpYlTdpf4stXs590c3ZSXNYlDd
pA4c8JwlLGHldCHaZSbUmMaqs3J8WzJtqGszd7WAw8lR5LYwBmFfMm/MNQ8axyzPfcozbGPSKoI1
ARaFDSXCHSp8szyibUWKnxdcZyMvkU48wk7WkDorhIOKrj7hr33WHtc2sLQHZS9FQ8Njv8nHp8bj
E9cuL2mnGMzGEGJzy0jG8/tnV7kWUvD85NOUvAzLW5MWCncUg26+lW2UtlAeQSJsA17bqqadU7OE
WkuVJZn1bD3SENZJ2B8EB/eVaeTG1u5EsWdYDOW52ClkmFHU83r1u+kJfZcTQtgn0zM4hlPVyx5q
QlKip8RaQQoaNngAAmM884+MH5ET8uW64UflEFgofdJlmKHSOFS2agBY0Db3qi9bZ1yiKbnpF6eu
H/hPWdT7B3xKpJuQzLfSaFA3dl0fuuKyKbiT3QDXFA8SZJbqLCbizcqxILXBxtlJWeFyz4nK+iJe
7920f/px/uqK+lYRVeC69c3ceiSdxRjL2+Ad7R4/LWwPQ/dDAFlqM1YsmRkVj2cM/dXAjNnDP5VE
/baNjFfVCB+pQmOuWe+QFAhDEgrhf0apYKbD2AtMPpUO5xxSWahYOdfu7ZK1Mh+ndMO2fUycYLrw
sOKsYo4+ougoZsNy3JHzuM+q+F4bmblr/BtbGBSG5vTUjwCqWpOu8Ng86p6JiDfguwuLFgwQMane
mM28+/ActfoVNnrbAjDv4xuf0z6HYHbFvh+fhc1xoMOvtoqUQc1+aEo3ug5Behulw9iAWmVo0fOW
/SvwCDTdwTnt0p60ia/Bp6FfJbTg+9B40DQFCHhTq9AuPJofziNJH3RbM51v0YK8Gxzdm0hOkMNi
ccyT5JY454WWD91GzhWxk4r+tdVz5oMaR/O/Kr5NZ/jQvUnF4g0Hi7VnnxYlrM/sA0d5wM9iLjF8
Tsa2bO74RAl3Fb6ipnKzfeSA8YQ/nhrJITdhCzWBc1O3Krko0SWvnRo+El7AqSLTBCcvnHy8NpEe
hqsKa5ZoELKMoLOi7n2aymt22IQqmLDPqoxhohboQKrdlJQt2bqcO7BgVTfmXH0lLVoQHSX3tqmC
dVTTeo1KF0JfTeMEA113XXjrODc+6bUPb0Z4YPqKjN0QV33LmG0ei08p4YNKwdGoaa/qxZlDMOW8
D6HaXcfLLy7dt9xQsMuX3+FT+exdOg9LLgFbgf8AuGA85AjEVykSCBpE6c43FGTBpp82Vc06HFTW
Q9LFCfeB+dxW0bCxbFuuQ+fge3jGxKyeib4AKtPQ0y7bfNg2AQeZfJiphVbNWNbHemwfelnNexsD
0rYHpjSmImR2zHQOFki95+HBRexjUdI+3l+LSRwlHGush8qek1dabp2m7a76yr/LCi5oMeNXrazm
SitNQGAMkpKfRwBvaMYb9ZBcN8FEk582I47Cj6GzYJJKxvJJZz05Xi1Rd7xVdRHsoxGDdQm6rJHX
ORMx4k4FcmKU80Fl7HpGrFZmtJsSaFmCaSvweqzh5UXadCOA8xp4WHAFlOwcepxVOJahg63gxRpE
AZQWemhVkfQXj98sucDYpH9jOc1t3aW0YTxIHBPzT8G+FGaakwDezKC/SQJc47Hr9Btd5ISwZuDf
asv/kW6P91A/jRqlmSBJby0nFLbtxPrszF9iJPTOgc6a/EiPG3TOs88afDzNT03tZ6D6L6aQ5PXq
sUkRU2huLrt9GNP2UjUofPBpbtGZP1opXAMinz9F3+CTdyzQcsp2CAGTpIJXq4z5y7YPvaNC8nNR
JeOjNWPhC4k+cbOSCyDFF9yAfUfeAk6RDPC6n2yGJHuAEMHcVOLkR0aOnG667h2mB64IXqMbFCis
KutgmLedrTdG35wBj2V7ZBnHqQ+uq5YBsaQXkVrEX9DTS1j+p+e8cL+beTwL8AZUqaShRJcYkosV
d6eBIKjdpQKfVrpUZ8xRrr0kwtKdthg2e+dQu/poQUzq8vHemGbr3KEFsiuXbSA+wKVwKd6dbzt1
wBnDijBKPdPnStkMuG42qdk1oqfGjy41szR6bu+20PqE/pPV3p92htZq08JRVmLB4ce3GfHl65C1
viRaXFhHr8/YygEkbzOrIu04xlo3Yleyje/Q7d5TkX5oiMrc/fZ+qPleRDys8UGlO29uwdXShEyS
fGsYCRM0Bz+fXYIEEbjY6DAwsXW5zD2aZYRPrLAXiU4e+f7v5EeDX3IT0i+gTUvTv1UmvkOOVW74
PbbjXWvL7yrTz/7U3jOFgEKaGITKS83cGXdZHXAcENai3mGOauC59gR4IzNS/oosxZojP6k/yI6c
y6q2PqxgALNUoBNbplmFJkWCkxqwsKI69qN32RPGRb6w5AkqUO/lLNyBZ7w4XfzT2DixYVmPRHQg
awtwzzffhWyfCYmmG12U17Ug146dkzWdJFt1yEV/HgFK4J0dGJ5sOz9GUmeSfhlSqNaVzLbuYnNh
8fmS9jcDTX8bzeo8IknbFJb4zPLwFrNwdAFD6GJ0598M5ecKQBiFe37yAAWmBdHdenLNLbI5slVp
/HSFt7eGMTy1uqp3YVvf4QPbmi65NlUqLhoOpaGuiXzuQA/kqtas8BjJku8I4hqmBX10CoPPDU5R
eHRxKG85hHnh1pgGLBCRuqSzsR7bYtkHYxLdZfEQVc2NQyLNCNSBtxFvBny0G59u+bqh5+cBzF3V
jMvX8QRDTzrpKfHq2xDW7coeKyZWI0OMkQgalFN7EpEAlFTXejYtqM39DtcEeLWUoqxqD2UB6qOj
JxwXkHf0WGz9aD7H8KvXJM8UW7PSF6GfHIkiRqiO4sgCwLiFX/Mcc1jMRvwufUsJoEM4cBT9ACC+
QgZ6dQJYQYVGvDEm+93T9bUw9SEnMHirLerdTOMOoa42iNwsYW0PNzp0PipxGTqsmmM8SMZhPwqN
QylciJW9+paTfqf5JWr/iQnKfixCZiXppcOhNAopI8bQvpbJeE1k9XU8EKTdWccqzPKdRXvAy72b
0cYMR3uq2Ve1SdabA9qssZ/bEd5NTcPUzcGs6D5Zq8K7KmbnPnCSO8GasvOJz0ubea8qki7ZyYWf
rLuSARm5KNskoRuJBS7BImHXo7NBRsnv/JBip0IXs6TMmzo/xiWo6p7ESK2pSmg2qmJEAmBkJzE2
X0HSf6UtswqiqKz6Lqu7jodmwgpTvqC7/4pH97vryy1xaxvHzKq9aYzMy4hWs2pO7V70QUuWgT0G
MppnxrVTzgT2yadEjgeTvFtMmfXG0PYpJmAKvCwanY4N0W3x2p5+0FJva7Niw2ibda/Ezq3ZYc3h
A8n6TZZ+CGcBHKRHmrq3WMJsvr/yeQ7UpgF9gNXJelRlgxpJvUYd0nYmnScDTMIKoV2HcHY8ubl/
j9eKBnfuP5pNf+qC8vrXX/73f/7H/089+LvUA9e07d8u1ef4f8LvcvOu33/5LnSsp6v3/Pufvz59
Nzketv+We/D7z/wr90Ba/wC/CXLOMS2I8q5D7MC/cg+k8w++W2lKj/Gpabker/Sv3APh/gMogLB8
4UrTQbXw6y8tR9zon78K+x/SVpbib1xSEVwh/19iD7xff6nKbArL4vj1z19dW7mupZTkDYJnFsIU
/P3n+11chO0/f7X+l4+be45LyCuhpz79bokWuEVtO+Jmrf+VnPH7hbn5/X/9hTnZTRkXmh93lv/s
Dy+Gdtpy+KSkOZAuyvUg5uGPLxZ0fW2TFR8cpsZKd7a/lEw9+jELPeC2Bo5lfhGUduwIxwMvrgr/
pTbGY5ajuIp70rAlvYeMGXwzILhFZ7qB5BJuRMpi4BfxI/3rh4pB1drznMuYftCmsuth0zUMjAWi
jHGU0Ojd+FSG/mFoqR8MGiMcmJubP9wBf/FBpfyLD+p6pm9yoLYQB/3pqkYeYion9dVhChEJaOps
J/EJTYvByGI8Ty3EDC5CSASFP+QUHqql9RQXzOACjoBxpYEs5gciUX9ykZ+yrB82forXxmsIyCzs
nJxZ0G12CcinbAcgnzT2Ogze9j7tMnG0fefYI+UDASqwz2sH/kdKyl3FnMwBeFE6DFjI1VQyeYr/
K4Q4KnD1M1k314JcsaxBtWNI2O2u4G3rnnPoIE00uCnByTLUL1NNFyYK60PkW48F2yXzLxjudB0P
CTL5lXIclx+Jf6xkOhTVcIM3FkAOUeQbG+TG/F1n9U1qhj9MQRB/pfF91dFwGMaeiqz1N5NIX8t6
ESch2e1Bz65zD+3X33xXy03355tSCr4nl1YtT+ifbkqzEZWT61lB6Td81vvgIXHSN6Vx6SK/RCuK
nbApoMGT5+pucOWt0hLtLVq3Q2uQXBEAfEOieQhTx4esFZmHhpyqAKLQxo6HC2yb3tat/ZexRTtg
c2hbmf2Ewj/JUUCFe2rKkdR3TYdmurWeexPRpI3AyU1UyxmIE18tHY75Jfd93RvbZhjUdhbqI4vE
eOE09Qs8uhNABR+onpug2KQp5qaXuV0tjr2bvOTGkyPTwKk/kbP2BprzJmgnTIgXZT8cJ9vb2FZ2
lQTGNUeIkyvXGT4zx2z7NSIk5s+2B9WGb1EUlKeRr25Na2AwMy2t/CS5VmraSMhcY5v+UDJc8EXd
5Yo75m++p7/4mnyOYBYRMkJ6tvnf1w6gIF03yUEdYqdCbW9ylvVDdwKSCk/TvgeD9/LvX9D6q4eY
uBrHFaRLk9nypxvDBeTEaZlXdEYqcs+7mX2GymJ5GLyie2a4dAUlhgmrj3ZjWrCdaBTxbtp4agom
DnH4QxxlWIeHvnv99+/tr+5ZZUp/OeKzxDjsG39cSOmwF0VuZMge7JNqKX1kxFtjJ6Mr6kqX8gkY
aTHnf/Md/MXLCtMSjit9B3K2+NN3oBg/+9lg+Aekxj9ovB/MivWAuO2ftgYYGY4ps1r/4d9/Vstc
/ts/PaGuzR9Lb9mm/scelYSWTfiF5x9MjRImDq/DAR1oNGSnoDLJVamsbCV6xKICtaJ8SNEirOrR
Jm8BurhlKdzoWCsU2xKPXX72kvKyTlhkApPQZGJQTpml9hPxechVJmRPJjaQKvPSDWblG7GglbMp
fi4a47YQ3kXRc6knGWYbQtu3Na+7zUa0/OBmdkk1aO7NGzIY8e161O5plh+VxwYQOpeFWWLafgsn
pk2yCBnMRYAxJYPjusS15vnNp0Y3UqU4yzt4EMEC8w5AoyJUedNE+KUu72xIZbpJa3jVAQpRqmUC
O+EpElOebpJYY9rN0dym8MNQv3noWKZl4cnG+SRCNgNTYOKZ+No4cBkeGWUx4zoS3qYHpy8fSYbg
37K1rhTuHKnZc2qjN1ddrB6ANfPGFBfXrZ0Xb5rhZC+7w0QA+VBD3rAVw50oPTQEC3DsIaVAkDiw
tOb/5o6wxZ+imhhDEV1gcSPa0veUcpdn9w9lS2AHWRcR53cIF3XP4OySor9GXzzvjYAJSq9usR9N
DOurs+Mg8I20PM/DbDC8Do/TKNSm32a97yzjSeiFvnmw/AGIWY4qKkfEAImwZw6DJqQDR2OYHWpL
23rsktZCS58yl9l1LOgb3SVwjkSvGC2hyYFjGMslBp6BE9Nhe+365InkmUZrJ12OF3LdOrPPDoIm
K8qnH114F9KOzY1w1cf/Ze+8lhtX2iz7RPkHkPC3IuhAUhIlUe4GIZWB9yYBPH0v6LSJnomJib7v
G0XVqSNHAsjM/e29Ns1TLRF5r1odNqBicAH2e5mZ7QV5/TfKIwbPcH7BA4oN07VAAyE647eql2dD
i/EqlU9u467mxxaLXQXrpdbluzfkaidNZ4d/m3QMJ4htT7bEcvHpLwNbrIhCjn7RGWlRnEyyZ9jF
o3hDpmQuFc97tzBuqDEfIZRWDGnWG80cBOzz5DlN8VE0WMDsUPhExKDWIeDZnbhvFjJ1dJD4Y+9c
+b4UWTveIRpaxnPuTPO2ejbS+oBavnW1IgFbqi4tgUqyjQ5ZHF4q87VXOUJ7Mz6VjfWX8TASB06F
sqZWgEBg6tsOPzc84GvMxnpDQRFiKOUTGULxJl8knxvPhJPR4jGV+bxWa0s1A3OxmliZxG0x7R0F
imxdZ8dpKriS+dwNWvUXWzPI58Dq037O192pvjN1YFgcI6m5YiDvxk0wRDbxxm5lhC1JuclSEOKp
UR0nx1uptlwSSQ0VFwcKKYAU66tBeRM85hTyZCYZqFjasV4XZyOh6TWP+61r1jFCXfGORnKXTk38
ypTuObWaU0LNcmrHctNkkJ5A9R0KABbUPhNZqHeKFojY5GKYyaBoTkWbtzVlXHaHRuNQHrrVsJGz
d/UiG66DGJ8RWrwNQvCt4HYFC2pcY+UI2kyzkw7oCi9cYGd8GZYSe1+H5qvVWDQp0UfQ6bHgMWTs
S43VpZkanoIyotcrxqdoAZ+rkluZTadUp7xcVZoBKr6+TRJD2+LlaBtTZdwVg753iMQdzIy1NM7A
hGM3nHYMzwFpYNcqAWirGU7tuDgP8A5OS2w8zOOwrYX4KgBxsmm9Y7WBxmBIdk9Twdk8HD9GWT5F
Gu9/0WraieazoHO0oxzZoVrsViqrLnblIJ6NkCczfp8Hz4zKA273TZ4m19QtuZ9c9dRh2qQHhAiB
KSTGsbUzQueuxod8mLMEqfxuYljDzHCibrYOZ7B6Kr1kKVUKWbFvmuqjNarurkskthy8KaB28aRN
ufHl9UEYD78RptWxVdzH3tTtOxAiedM8l651vO6UF18gYCO9i/ICBAoWfO/XTvyaFXBsHXwSoxYS
Q6opczoNdvPRN8OL18lPBLOsWYJmBqWYeBXIutlBJGjLdLM46i23LH/oQzbd/R5r+/0y9UzFSxiK
KVYd7C9038bFrc1HTAu595W5Dd7wbHrOUervCoxHNka31dE17nIe9aUA79y3+eLPYyy3URZiN530
Pfj4jMBch5slP49l+IIkslFTtTCAwaZUy/wDBZL33XytNVUQbU2qOwEhFGuKevMkq4lItexaC688
OBXFUJ7eXPGvi13F6QB75UFMPUmMeRNybsSFMGNHkDYauwkxjK+JQ77D4WiMTw2J1HQ129aVxNhq
9jdikFcBRCQz+tQvIVukgG3vetfdkqzAhbk4N3p8yuNSFiYlTQnPyKWr8b+Tj0DNObp9nG91j/Av
6eevMHnBottv1MxDMzauJbXnHLqGO9vY9xN9snoM5q/hSZq2dpCtRCM6YXrKAD2kugzyDIWDvuWY
zhafsMFWEl+6Urfaw8bZyQHQ9DIESG0QtFhuZwE2nPcq8+ZvkXxyl3db+llT3/K816HzrhOhprvI
y25d3e7NSeftpxPt7qq1RXS0u2KfNYmzNeK58uO6Ae0C/1QrtLNG6fyGfSRjsgFddTHea48CGhMf
B6YYMrU0SI/DybJLnGXRLwMwVh79KkyCEEWDN4Td1A3cS7Lp6aX3a0sFMuzeNOH9CovkYNe4wOZQ
vIKxUHeOXvmc9cdmW03ZYdDMd9xILwWPFwo93AckNZDaTn7wRs/PFMfILKeiyvmbphIfptvyg47V
m1o9pg7+EFXG95URv4fROw6TvESm1TKT2brh7fV6goQWy8PP5yrcyyixw66DjDxPeAoMj62B0q0Z
fPeGKR6zoUi9xbbCZSnoUBxTsoWtYzIiGpabGHISa2N8oHM+9yf+vSTqNPfZX2u0sZDmFBYBknyr
lrVhQ7O2sjFpdje7gI5rYgRSI3Pquqep9aD28s3oLeNWi/LXuCYF1NSggZroFkuOa8ZakKQ+elEh
FTvvMtKtd9FesfA8MSNstwwVSPOKxdsoMm3Y9YviI6vEnli8r+Y0hQDqTlurZlAiPP1PnGptMMxf
ZW8/KiWAkaAiHEU9vfdOdO7jEEwgiZpSxJvKEreZNhUy8WD8VI3Jlg0PiKHF9FkGcsAx5mNWE1ws
j2aLy0dwcu3MXWhbGrJp3K0HwPafD9bCqMSsCmZytnVlu7rsKgPErJthpBkWga6DkI53F6scv+4Q
TJTDUWzJn/7rQ7QKFEVKu482jOpucsIlGHFKwvx19zjNyPjmGgUPDfvvfqnu5ylbAmgBS5AW9Ex5
+QJbZP2Sbi+d/YARqrGig+l6p8ilnRDY1n2sUy6cNeVr6xawHlt6D5JQsnIopruxEzdUW+v7wZCX
2tIu8F79UknaxXp5SSVGqKy4cYmz7JoZQZQIXNcQsRuxmCw3AlwS9t/T4jJQ6nDlYqb8Q6/1o1oK
Ou/d8o+l5xeHPtCEs8cyU0YZThe2SROe//hRVd2t7LLnJktOVFD+adV0SiTRTVd+uYP9aQbwHN+z
0euZIVV/ZB49yh7LklQFxx8C8Cn5CHYZl3GwWdeH2zSQo2uH09is2xQz9lNtYelDDMO4jFeR/hIx
ZzxMe77LksCaqr3ik3PfHFjaMMNgJGIwEhEjqqUXBYYAbldZmscRJ2RQMzpYCSvDijaxJXEna6he
bXZCJJoiJsC80XT3nMA9VBuRACRbQXHBz4dSAe7XkuyefTfsuLU1eRl4jOXK2iPSwPHQaJJntt/S
Q99WL2nWM+Rnr/Lz7v786edaoZBV95M5ZJ9tRAOd3jqcLRptiuDnT645GMg8NkGn2MPn573YEjSf
VSzfsip0XGfxEXAYuHjUHzWWr6Eb7stV0NDS7G86hi8cmA6wvQh+lRaZ0OjmMXTbz7a3mrWtQzKx
upUYSO+I0NFEgL6DP4OD60ilFjfB8QfXycCiZ+bOYd0EcyZgFmwtyTx6VscfDbNP14whQ9AIo5RL
3+IdpUi7pR3eObWxPdLoDrKXi00DRso/GDw3t5D59U3Iy9P26d/RRJBbs13TmDIsafkFegkjsaaA
J1qYIplsMQOH4yWNbtyIdCduG/tvti7rq/T3c0gMcVHVNuYRk6yRW5k6zgaO3MvI19YTQmbF2B9J
87j+tH67JDRuuj5vPVrpOL24DHSRubB8vzRa/knTEPtaOGV3Wp7+6kKgiBM82j4/2hO/X9rex5ow
NirC7iY1jWLVXntKpYvGhlcQM92DAFx551WsrvSOlxu8cdqWqj1AvVAgp2jZDVACx15ffN32Yt+W
jyHGHZZntnBpUn+5ffhstSVAS9PZtEZ2cPLhq7BncuKjPFKSx7A+OeeUotKgKLFVlnIT2yTCHPRU
WGoVJ6j1iiE0aPvNqmPaC1Ud8W7UUQ8gadU4nSYC2HOyiTTXQkZAjmYAh7+g1PLjZHGPD6usqCpg
76Garr3DeMpGESjVfKr1iP36iFBhp91b6NZ7zAocRLXqVceiyXgOZkqaqVNLPQZ5PVZt1ZrbymDT
hOZe+kXrANMU/FC26B+nkV6Z06Bzc/+8PTFPmiSGXmKH6WfPG7Edl/JVaixlKcqgsqoHeodKqm0X
tZYoPS3mhJdlqbk9MuNeGC42N4STpGE37Xruk1jd5RO0zE3Pq+KkqBiM4z+SIbkKWir+ueqyKSY6
qMHKntidqIliLl37uyzsH+LxHyEka7l4FvxPXF74aVZ9EZTES55S+IeBhJSwWAv3uqNrETjgWxnx
eqRelRhs/Ne2ZQBdrykpktIISX8Sod2X5nM84vlbC5p+XtIkBe8JeGAVKhmQrPPjZC0A9F6qDPx6
UbHxGeOzU6w6rqAhwe5gT3CBb1VPHcM03afM3rGgcpYrEpOhvZZL2rqWniGcfslrjOWIDXcWCwXZ
onVx63lff8TtEjEOZVsdgfbQLYDCI+yi3Fa4RsjuFmsjV7qVwD9g8ZrJQe9hsuRzhmxUWMehV5Bi
5vQzMlFhdHEedUSJNq2CvDCfQhf7EXgCluPYOTVKj7fMxOETj0R0C8p7KYDoD174HHddso/DhZsW
XzzHr3KoAPKmVbbLFSeFxZuOejIfW2G900H1l1MByZMyDPoo+1ZRNh4Bm6a4qZe/hQaclAvYihHW
hJd9JooAdRtyPC75Jhm6GVa9q6qdfWGgzmnAfjeLlQDMBKu+XnjoFyTNs9PPTCYX6V/kFd5m5b4k
ubynAu1K3kBu2UB1edFvHWLvJGyyu59rbDGJHeKAw8MAzjAZW7nF5XrtOpOTQJX91RaetEN7MXhU
UrhRSD+ciaDhZzpJ7H0+gr1W4A+UBPmmMfcBtqGrifo4Z9iCtZi3zqu6X6RBLquKG2bnviHSOEZv
WsFNPdkku9YKCG/sVh2NXTCp7aMdWrE/cz/zG3Z/GooxN+BLTxZTY04lhn5ITQRSj+A+CH6eK/Gi
oz8waiuikfY1rw63KnnK7OmrbcaAJdYPwfty4F/rmyGzohjiSmKXOHHMgWcd7mUvHiLMG1VyrJpD
q0kawiusO2of1aBBmRS8JWZ/1SBiVyhSukwjeqqwyzgcOyByx7wfr3ZPFcoAatpX9ker5ww68vlm
Q3nVC+drdMWvtq8oddCFiQ922TXG0dbZFiZpghRlGZuW800t07eaKC6miekTw7m46yAXj0Z+zgqd
c02pY1hYA0Gj3a2JvIPVy5emLTfg6++1hqLAOaHokvaKvEjOi5fad2HeHrxWi05NZX/rQ/5OD/u5
SPCleyu5Ic25Hp0VzKDhitcT610Pl2inOqqOPLPZI9mCIV1o0FgR82Y/jOyEs+o0Ub8Q2P01MdEz
waAe5qWYt9Iy/oSLbFxqVhrqiXV+1JApf/DzIdKaAYPwf/79x98M7CMQXeWe2kZv94aInlp+gkAv
8nnjmDxDxknMpw6OAM+Sxoe6gyC6aFpAG8AMzAOTc/Dzdy/GIWyQrMswqqMuGuU5ZCALOqBkVudA
r8GTEycy2pZKw4NKR+ssDD3os4x8BSumHtRWJIOfP/18APLFxJS1e5v3swx+PoRDHnPGxSDTx5nx
z3/7+YclTs5o/tM2StEJ2wp4W2Q8R4OBz9iPgFQV3HnZWtGHLHIoQ+aTSKYcjbvV1O7S5LMafCtW
7bsfitR/fbA8kv2GOVDfTYk3FO42+BGC/9eU8P81JRjrSBn/xv/LlJC0EZ6ir//uSvj5pP9wJVj/
kqZtGbZkvOVKV2eE9O+uBNf4l40F1jE9B4eB5RmMgf7dlWB4/8J1YHKpaoZt80T2/tOWYNj/4qsZ
7jqlcaWUtv0/sSUww/q/hk18fwNjgk1AxdI09/+YoYPJrrBKRvqhX5orc8EGYEKZbp2z1SdsZSOY
K4TN907Dvb44p36lGYzUThZkNe8KA7L9vJ76lD4bQODvq5E6SjlxRJ/aOqjqNjuMGY0KwIghDkOc
gek6k2BfdIzh1kAkj/NRblABM2gQj+zRD/XpyUGrigY3aLTu2Za3xSUf3uE3RRa75DoEfSe+z9jb
tG91OJGdq7Wd4bEAztH0qbrH5JVtOJQmdQJLg34h68+0i76nZAB7zGkEkuVTIu2z23W6DzsDb8Jx
/pt0rc9IlObFrqS1xnHG+eC43gaYmBMoLQKmLEGwhKX9wAZVBl1l4jN2Bj+j3prRGO3zhCvc42Ky
PtoOzr6opijEmxcfuf+vU0COKPjkpiUuzyut/JnUQTrlIWCT9KnVXnPvt2Gx60rGS5p4N4JrhJ3l
1Ad5BzCSt+8pCcd2FxmSjNf6obDuCpFiN7AoQ2kLuLcVfBsew8LdVDFzGKmVuODAuK9Eu9AESxPY
hLn8ti3N91SoaLekyb5fQnOTJfz80jDIWXPZ42Vs3iukTDMvT4ye/rL9rM91Yp/yhl+7QLcNJDKT
Rdj+UQ44rqywpO3CEswNWMJ3pRcdjDlKHgqt/12rccDNnC5QDELvdTZnHYYS1rZZJ/nAwsE5Wif4
GaKmLhEEKDK1Bze9wlSUd4VHIp2mzIdxbkMAV8wrjHboGUE8zquQMQh2iouBcFKXt3rmlfIiqMsc
XfhRzOg0JpPUifJh4JhcGFST4PPGfF+tVWk4/Lj4PwFhc/xpM0WNgny1kjIGqkHbbIKKdJzsQ0KG
YUOtO1OmVRNJ8z+W8l4UZT8qqn4vrviGx1TtlKTkVAtntuQmSyfH8a7ezOUq5LvlGVJPG0i9pFIp
dgMXnY1kmuUX/FqYIDJi5rqxyyKIBwIQCA45lkllMuqYsQ237NFxp+ubyi6e6yXtdlTEfE+TVNtU
pm3gDeOZUUm2xwc1BtZkKp+WRWIuuVsi3fChLWDLLYJTrYQfiaA0SxYeHQOGTr9kv34wGa7RnWQd
yDCUwQQHq/U+TI126ZZxTg96r+h/Za67j3roSWkLwbQzXYfz0MRZHLcAK3z+Fz1o+OeSTToGehXy
A1Vav3OneGsLDc0h38JJ77YTXhMcF8wOVLi29DodXkQ+hCI/JvOi9lY3N0EXO03AcHCB6Muwq/Id
wSQ1jQUTEtS3g1c7RMR5YUTRXNKivWVpf0jbCcsvc49tOtpsL1buYgh9Ex0T6bdKKLaotO7aDjY8
ntS+d+0UWSuz7pvGEnvby31Rp49O0xLgsGJmLMTb+yhS6DLsR6TJBqrPl2Nfebs+0vrjbA8PcerR
Wof15G6sMUXOqtC2ucJcSivvwRlEy8zOxJRvgmvl1GDs2lF7aDiREAsFzOsMdCX8/JyJ9ZxEscLg
D5C31HBeGBVRxmYS21jFX27cIa7yP+nOSJNqkc0HlTSb5Te6zRTI9UO4QGNUT5nqEc0HxkM6xU4Q
2QPDce/ryOGltZmlVWlxZFyy6SZnhlvANdIInX06vhVIWHUAVT3aOwL7mCi/VEESZZj1x4jC9buB
RwEZ2u6bKFxCD4gzk6GSFtdSc7XwPPvC4V2CSucEeHvxfst0fiIheqbmMEYFEsueNtbIbh+ZGxj3
jCeRCJ0FuPTW5uLduVPrBEsdvbTxVO5zj/hgqJTDEwG1Q81kgU0I2jE9YtKiU2FWAD4okPMtCHYn
WjmStVx+F8/ZaqGvg6k1L4xFan+OSnWepuy5hL+2D7vsis2ovUcYqZ5aSGOR3ravc1vx3Gq6j5+/
gXJId6DKF/L6b6qUOiVunXnPOavdNLmI9hVtOQf8x9GmDCNe9ZBO78jTBFMU3TzrjfzTj3FQtFV7
zagvMM1kM7r98iXj6j5us3XsYeD3Ui1HkcYzsLzYdy7h39Os1dMZfgt1rll/GeLE2JWLHNZDDLmx
3Egm2Ih6hPNe4bGPKJ5wZ0k2HNQRxv2eq24K6So2xdrnCY2kY7JEw57tBFz4HSy/tXiCUOZjFH+b
4WKdqmblS7S1vqX357FdFpdHfpNw2WHiZdCXX6qJuFuYuhsOWYoCePdoWdRjSk9gJGaL22L/2ANN
rPxyyt663tTOtMdSYUXk8Vz1THYRWDIf8xGuaviX2zAPGQdGcNNkl77aM3lJpriTr2g0CVjToZ2T
RgSRFL/ZjLjP0UC8q06opspqZR8m2k+DviIiMiHOPjMbNcOcQp2yfqCIqzqSpLWhXeBSyTgIbkId
NneR/y4NVhF4QAsmcvekEnM46shnidK1g2JHxnNiqBCTdeuQC8QwHcD8ReNr+T//wEtYroflPQ8l
hi5J9sjB4TFdhvG5NDDbV130NIgQUjWj7XvbK8tLTSCMlFL6lA9asgs17yWKjKMQxmvYZyF2MXz6
CT0ol1Yn0JZmz5RwB7pjjoE7LYMPF6wPXCfpv8iU55oSQbx0xdYgz75P8XcnmyIfEIVJ3mpteupH
E9jZWNvTkzK6o+OIx1RV3tVUmDGYhrUngjVGhAOcaSFiv4GLfuZdRQlmG6d7B5gBLxWRNEIEjATc
Of8Sg/fESb94yCDmDNYIxMx15nNZn2FvcPa0QhkMznRx+tH24xb/dRWZDwsEpR1wjGEyoqNr0sRN
gwV8RJt9WR2qj2Fxo0edUp5SNt7W6t1NWXPJhqPxzFvESMc+szvtyfTXJEJ18Y4YRbzOK4sbZReY
LdN9hCfgHKoMiunULcS3n7GsCGCVCjRKCJNzLvTqJDvz2dJgLiFsi4dYm+OLsHm0up9zGUWPbCI0
XAMEzgbmiYyYYQ9k2Gpq4Qy3ccWcDKsSpHfJcBvczOKZCQBjWRrYNNxts1s1t0J/Xwa9PUTMfoKK
PrO4dS56ZXE0dVf2nHRMuLUEuIGTLM99kuhnIIjZvtcq+ZbIvWsM9snrydjrzmSd6z45CU+y+A59
cU5pOQ7LUQR1JxFfgbjsCPuw7oNXA6wX13sULePM4Mw6hNAHtUmDyGn1tCVxfW0w98zb2I6+Wg4j
D0mqABiRLzykETGdzlBEYqukQpst3Os0tg9eOl/HxSPJF8tpizdyuGSOiIJ4l7YiP9UpdeuyTp0b
Af5PHn13Rp30t2TqdwbBV351rjh2YWSTp6jhr0l+dpriV5pWgoZ1whNLOljvwHSz6JPY70jiAeMB
4AZac1sTMDor5MM8GE/eTFyMBz78DsqvGHrG9s7Curtn39zuRQdmYcZ/G0QrFFLA+Tsg7mb+khGJ
lt2sP6P00dpRwvgFi/TWd4R4tcipb5okalCMZvzbGiFFE9+7tQu9etAexOS0txLoDbHWiad6s9Qf
XYq+VOoiOuHKkzRc2chdY/XtFO0YRHTMAzsvLZpsGpwZVDPo8Xeq2gcL7Y/Cg+oerJiNPlaTIEwY
/g4uCfYmB2009Rx0Unt4jYtMO4Z0HPmWVVeHbEGF4GnHYwr8S0jZAeiSPx0T3M2sHDZPzAAN4gyw
Q22uDl5XIdBgy4JNcti+zWBksKJFHOXohd+NwjaOVjGbVP4y3k9jsuXekvlRUcJPHBz3PS5C3NwM
EOd5xDPntgAsO2Rwr6Buw2mm+8pLv/gq4alsbKRbB1gOLEL5YMT09SSegqoyUbkVTvo7UfI7gqJP
0RQRlqSJFGEsBmeoad1R13nd08jc1sTZH0lMYkcpu4gRPFxgrSbwnseOvrfy/u9kVPFzlpFfBWmA
MxB/dmGwOQRbDPUnMo/LYlxcqOPUGZpcxpZ3B7cofBzz8DrElsWdI/6WtZEebXGkbxgeAeUnZZG1
B2Kry44LDZW9F0A1ImUe3Lk+1GEnLlLM55Tls+NhTxwHtTt14a4AM8lPOEAbH+vKLtFscWH39UBm
iZMRBrK7FuYpiwTD2gGtsLSs71gt+q5LbeJZXs1MIuqcfTIiTgvGiJcpt6/J0L8oD1GbnS8N1mMN
jdKOznXDNKCXsuIrw8Rs0R+7ha/sNMZfKyTK0zDn9jFIpNg0FfuNWu+e2hSwA4aecVOkPe10HhxI
YKsh5cFO7TtRgYrMDsO3w+h+KtzhPvxAggBb4XXtoUDEuOsm/AF4MoxjPzvXpBP9YZqYxlBEhRnd
JkaJAxRCa35ZLCwyrEwAhAZID2HsvM9GjHnMyW9lqD0I4PdlEReAahvMfk22N5eUcDbvWkrY2u+Z
cPiVKqlGz4hJO8iqQUmtn4hGbnXFkq8KanIXGk2GbOFFDh0MKwAchMOFmerIYwjXRt3/WQazOdEs
z09f2l9tRL+QMsfGd8peCwT+mzvqXTxKi9JNlIKHaDt7uNLE8qHHpAvJpEfs+jAC6ZWZ70Uaqe2I
1YZyQwi8WWoc5rX3xa3H6WBpcGaauXhM4tHd1oDTdrrt9kFNQr6fvepkzeBuBtj3obWaQppMnZ1Q
PTAZoGdgwRqWp8NlrLIXUTxZxhA/4wxNLvgXHjURLUE9Vk+irYhZMI5kvCjMC1TmM07JCR+Pc65i
23uILdCOq42gaJiG9qZ5Es5vrernkwQciHLf8F7mTaBVz2rojCAb+acQWXOw8+iInTk5upLm8kZG
py4S9m7ujPDFJEIVO161nZb6sy86riD9sWydGLfXHSpOs5tied+N1OnqVVveE/pPNwaGl51nwY5w
1xXXoaqVJ2YxHXpwG9SsDtfJ6bh6VaodqIEmVQrBK7bXsqOWDEwJYGKs3P6UJoavVzobRLd7mb0Z
MEJPatem29nXVteTBBe2LRlo7HojP3TkWdPeSj9ZqhkLgvkO7EEB8o+gGXWmT+q0PULquYEnIfM2
46uxJaWIrSZkYN9yQUSlYufS5OR/PQNFuHPwxmXxq03g+xzl3E+S13vHEnBXfwManq4A+QvmseNv
nSaGuBpMetmtg6Eaazsn5h8cgH+sfJJ7QEC/4P21R7DfOxRb+8JhmLSkDcodupx8NcwjPgiaqr3y
K1NwkBaPCfqk1/g7BiQVu7n0AL84aRNUHHSKHkYqQ0B9dc+8Eu9mV6hjlZzYCsbXcjmAlGaHKLX8
Pe7vG1nOb2FE4TX3nOHPjVk8MWYjDB3NR0Ff1zgOr+D1sVYBDTpacUUGX8DNFKsVp9XL7YJF61ph
ySNVfYysrv/FB3+ps01GOvU5Tg38ZuNOqJj9r9NyxY8K744k08t26SFJOgmnfk5ojaMuSHT7zOQV
nXE6k8JoP2waBnEiApVaWa4R6NinUiTPjM5dqh5EuB/e5y4dOb4PO9Xqtc9/S7cIbd1GlDQ5ih1z
TwUCykIf7Guebj30SWTzQ0xh36ZAXPGpHKCAElmfYlSQCqQKvc2ofzVLUW0fpTO9jQrMjTNVLIUD
47lh0RjFqPl+UK75yKPfeswLm1kHsr1vD/UVp7MLfRf4mRQuOzImz01bJx8yHo8cqPJPakG35oph
HJKGbkbPSNipd4ATJ1y7SxMbvLYoMd1EabGuob+4/Fq+HYe/raxiYNfa5B3aGSVVFOlxTPtrCUbk
sRMG7ZcudWKTgeyhed1wWFJ+aZu5q8+Mu2Nbo8eHlksO6ilDKxOLdv2niDj169Qt62Y3gnD24kcz
GtRe5W3P6g/Wh15l6+IxXto6M5OPHpNLvmBeaKJLXuLcmVnQB4unskvTni2LikaS8JzA/z7hpNl3
xlC8MMTl/reT3TCYz4nCPdD02G2TYTt61kvVQBorginj9W/ip3H9ENvlZwN7HacyFyinPjuqGYlO
/YayDNbGTn/whO8MQZdmmOcbRp0Ro65xji5ytUJDvoMLwPiyW4keREKwBXjgB9satoPgCqMZ/VuM
gJi95k2n8bnBijUl8rONhn0bYsyY2vKhxVkDR4EnltcTMh2NG6/yCGBneLBk/TGF5oEM6p752HVh
HWSfgxOwdA3qVSj+MrJvgFasnTe6sx9rN8bVoow7MgKoz5Hd/TUTPGpVFWPzWXEE7Hjuylk+MMuE
dGvtBzWckK1beJBQ8EuqxrmPb5GaYa82tzg3I79KxA0Snce2c4iRbuvpboljbrnhw5hhNo3WBfwg
zG/Ie2gANiBVDzbVlBZvuKVAJdTVm4U2IthvWAqfLIEkQOFkriY+q66WD5k8xjE7hTp/55r8NAso
E2Np0CRjdx99bIJH1MNXL0x/ZVNm7oFun+p5UMBMnY1iASBHcCc6EKSLnPEupvqTNSOcolHc2TZ9
fVlOy8t68Zox8op4cnSCuJYynBPi22s0g1AjTFWjEJi0wBVyb0IvoaIjvZl4D2Se4wGyJg6ZlVh8
kxfS1wVZ+Y6itwrNsmp5+7Qy/RjQBwGh2yFbTGMD8oTce7H8zYV7zqLFlxPrpE5Ioz7b1NyCZiWH
XQ8HpwOKjn75PbjTtyNqZGPkAxpI2TvNxMoKQcyDgbge2b7Td94GRAhHy+aPnYSfiw3Avp0y3qf8
fkhdhzgOgW+1BfkTOF5z0E3rJEFSbswlOw+RhH81l6sXw3msQGlxqUFEGnt1cBVz7KXqPkP6VRwd
Fo22cHrXve40Mw7RnexgekFDw8G2QmbhME3lc8qAsEtObV3/ihw2cgvse8bYJSS7k6eWby0vBEy4
nohIipFUJd+RqbojuIEN+t1jqs36UW9cKFJAU8yBZ5TrGGebf4L3BhE3roxNVnd/wsZSDws0gUKP
filpju/sVLAQwiK3EmevQvXqsOdmWBnRIxuys6sMXtq2nuDp1UPzSasiNArhZA/9jOTQCNqqXH63
Ow+cUW+heJME4soeIYnIuj1OCyWWVkrDjopcAx69vAf0RyUz8w5hDK80OkCLODpMiD81A2tlIf6K
VOLaXbjiiIFGRwtnL6bLxNf6YuZBBXp4oa4MWBdTcWscbrE34Uqsu0eCuog2Mj/3hnADmY8jJhd2
ZnnPhcB4o3mx2NJOumDlKDnNUt7waI60WmQdlnUI2P2+NJs3jmTtR2rXnFunURxCDL2+JToiESEG
DnASGBLGaTiIDNyMV/QX17DOXlmTEMBANjyKNXwuhWr2uoMKgw0G5oBHcMOOm2MXc/CcxvIekPmT
PfVMBmB6gNGTftmZV1vBdapoiFqokC4wgrGGmXgllQvhSqCwN5V4NKp7vePBK3GWDUP1sKj8adFo
tE0VXN/0vmhx9Fsk0KijhBNCEcwDOTr72I3LJ8bM70ECL29Bumw4x3zzuNH7sNrjJ1VAt74jpee7
Mb5gWV4X9XHeOZFFwWdHeVBOD8gWEke78+zY+Tf2zmM5b6TLtk+EPzIBJICcft7Si6I4QVAO3ns8
fS9Q1dEy3aWIO74ThaokiuAHIDPPOXuvjaQbXnoapBfUWfkx53zgoaPe2aiAJ5/b1wQIs+f4aCEe
XrdQsSGhkgpd+9/9aP4+JbZ9rwTjHEB79zhw8QAmbApL18p2wGW4cBV5e7BlqNpACP46IqaE9xu8
hIrc44awrGq8l+T6bhsTkkMdqHMWGXd50hzbkYSPVMh2Y4NYQOli3Wiz/MwTkaG+6qHmXG0DEwZU
1eSaa04UDJaQAs/th6FfbF/d3F6stDyCF8cs7QGujKp5kxX1c6zbBwdZxdqrGMplLYkoyuKE7qRv
eYqjkc7881TAyR3nSuJansxdX0/OxS3JuWvdD8Q6yVXiF9DASaM61BFoPxHv2esA6xv6sy6y4SUV
r0WIV8CiH3CYKnTX1WRA1EJjxdLU+Ifq2DkDZQ6qg8T9aFXZk0vPeevrZvw4wM8fUTdHfrSfM/N1
KHzEdHP4QfYVUj5p4DJz3QYqsxm8ytrbkl+T3bpZcGAsueJG4B4m4jmPXnqOlVdUbevJoAc7O+mZ
HjzWW9oIc4YDR3LC0yWaKN/qtpXFlJAwDL6D+WCwRlIfAnLyffajMj8FvnOawkoy08WXUSKdrGy+
E65lB/lh8S1XdrcrnK9DicYxKxHXFgl4Ejly9K+y267iEyMNxkKsEY3EQWTMkg4d4Ia1Is1e9DNa
IABKTG+6h9YUgHZjD+2aywzXHb5mTlifjExM9w6uqr5h3cKAs7NrpE3KWbz0xlDfpDiovOlMxmd3
D52ZVhWEJZSeuzo5wvydDzbeVFrqZPcM5j5g9obgMpuOqil3ZdxnJ4IoPuo69la2+dw0KNLa0X3q
5+KD2XaPTuxiT28wOzuHIBuyY9CL5K7siVeIORYiEdaPQdmLMyrbaxI6/Y1aKHGWY9wy+3JKAsLb
4tK3bLLCjY5uiINsgkd4Ro+Qv+QYy0vJ4o2L9A5Tzx1H7WozhNYRgrMkV1wk+6hkr8qiZ0xI5iWj
a1IrX9zxDnMArti32GjWjV1yusAdbznjUtBPiPJqiP2YGTaDoFeuyhsP+89A0PqKjXUqxyOUr/ve
EpwL7eql+xJlcHXhH74C+otwO2XEI3fpI8ENfG6RQIswluADem/T0Yb0CloUgA826FmTAa1ANWmq
nznLVxnYWl9N5n0tI1yKWBB0D4vAzvq9Z3B7moPj6yfiuLvrEraU1Z3YDb5P3yEtT15iLIFC7Akx
WJ3GZewPaCQtGY9Uof0h0GhbS8yfWWKdY5ejl5gu82JwqwCn0dYdyUFz030rWepCtRQdOoEQBSuy
Ce5h3LC2EwO1J6XhOmuz3sgJy+LMFIDxAWd4Hsyw/RyXUm7cMN8VI7rMWbJCF7IZbgb9uS/BwMfz
9ARFk0OxNRDsQ1FpJ+a3dOIYm8yMJ0PDeVbx9y62vmFduJTgErZjirbQC3KQbSVNPS/CJDrHMJIG
6d67gXsk7wGcOh1aXT3TXyMu1Wqf3VL2wIXUbURVyqwls251Budp8L8m7oLYzpVxrAwXuM8A9pMc
py1mdClZRxsoSN7sPYx+TU4MSOILZPGj6Qw2lTESQFkXX+YupnSYEwzbrifhSLb7Emvp4HPchfWE
Hrkb33rpbGRf4udw30YXS2STvhHRQRREpcHSzihSCzFusPMAl4pm2HsdqVmWRTxDYcQ3fUYOmkk+
bN3fesK/5xPcOb5/p0Kz2uMlPvSdv6kHNKV+gMKZ5xcb8tTeIRRkcqXAY/UIDzFxmozDhqOcLfKm
C3cP5PGbkXzEREIHGHJe7Vg3czJG224usEoix+6te3q/L3JBzbsUl4219UYinjRBFYde3eVYm17G
uR62To/ask1rBtVU9XsvF6SZqXHXRuVNDNTRKNAIi2n4yg8EuxLo8D6ERS/yB30/w975wMCLbAGv
vDqtulGMEKdE9aA5KWiV7z8kmevR7Cy2y2gPhgCMDjOp9jw+V6eqoRAoAgba8EFGwdWrSJuR1ggb
V7mnFmIqR1ikspFOj120aKS9LXOOATQtN2hewlUQQOwhF8xEKjOfD+cZ+90M4dClkUHUNSl0AYX/
6KzijNW1wJUoncrbLuJRYmg8umM1Es1h5tBtVrd9Eb4w8nMI/XgtEm0gs3FvU1/dV9K8GMJ66CoC
7OnQXVWAjEGa9II68or0+CXLAmLLJxNdBj5qCcVj7Yi+3cCKyUkV4X3L2Y6Mad21VvmShJM6L9om
zq5ExHfN0G9JR8XAM5FazxOxr4XoNlbVlZvQHeR+9GDAO6EDN9odemR9aCZRPO9omngbqr3k4ofT
S+O1V1I60nOV4a8JWhTarXMKIuSokrLLHkckKGlxlg4ZXl1UD2Q02jddppkbMH9ajzHE4DBvXruQ
4inUGbAKhiu+cxx9dEkQVXe117Frjpqkkfxt+dNoAC0HGpDIjjOF15bWHumYzzFXvmTnlA4dCaK/
bBtxTjjcj23zLBhtzqHxVLT9cElL80kc0Amzk9dXaTGqaBKdH7FfwxF2HnSUjU9+amxlmAC0A86+
q6pwh5+nh2lLUlIZ9PQH+oDObCsNso+4QHcqr3PHIGA5Apvu+ywv2lCaA9RzQoZiwVtFcb22Jsh3
TrRJO+Xt2rF/HCWHpEDbxCmIFKOpcODrNaqGCxzrbWkjaWqSgBinrFlum7C3kui0LU2V+S4Juqs7
0BT10d1vTPNRIfvY0hOvNoWfX/2wCZkXmRj8OHZlIPWxQq3zHoHUkBS3wiUCaqS8R1w5X0x/PCfc
k8VUvvMCOthWPrwNE2NncKh8RN5YHHsP0i88M2AkW6BE5c42KnNtSWyu+NMW1bfhJe4GzGW5DT75
yfix89NkC7ebFBOv1SBmTmnYOexyZ7IaruGkR6qr0N8vby2U/RZJ0ChywFz+bUvCkGi4DSqCEb4U
DVNFM5vsmaKHT4B1wTnW2wTs441D7l0t4HR59dsoE3wAgA22oPrqsymC2y6mswuL7ps9zfHOFuPX
EI14T6lmxb3epwE1soVb8d4xDiUiqUNhElARy/QQM4Tpi7pbt0UOqxAyc2JYw9Z1BKojLKJ57z4I
W+0jTlybECQnf7vsoYvKCEV6e4uYMTqafsTh2yNCo77NLfpivPmPprW0bsL8YLXtubO8fZMyVOjH
kPfELG1AfCkyZNij6PiMBBXP/Bj7TbV3qg/dDEF4yZRl5yUjl/AR0UwfdKY+xCbtwikmL5fczd6l
aZT2RIE17psuzPDQf24n52Vi+gBFDPnOEMkHoAQQZCb6IjpyPodeirspqkBOF9V3xESjsQxvc9Bo
qeLIXlGNuEX2oRnZZOOr6W0rTzKrCxpx6PR8TCNnmzNe5qSVz6RKxOO0JV+7OBFLBBsa1yrtL0ik
kHyoNBC3WGn+kuDrL/P4a070eg1G/Ww5TJ00h8CR7aqhD7qlJsZs0k/PU3Vt6ql/VaEiCCERyCyP
nMU0v+/BkqviWonkYtOTp8P8mOvi3urMBh8VweI1PwDMiATXk0XxiTmaItn1DkXH48Sxq15ZU1m8
1UaEGwTVv2L1OhqRxpv3PfZi+yy+5NSnG9EZ6qhKhJtOZoZYxtKORQAtV2KSGByq+hJWCUcZ+T0a
cUwy+HySwqd94Lgvnd3to8yRd9Lo5B3dObnqAxrDFmNhRnvz2mckB1dS1dtxwKYx9upFRJj7GN+K
gJI7BBJnD+pTJqPhNjXvR30Ttbn5kX2Cnzt2RlzrWD3V3NFT8XBOu6ipkojwMrutVqkAzV9wX8uE
XqxsOqolzUKG7mxepbH13PavPiPD80y+IsmR3T1PUbbv22jjNv4lNWoOp9iVYlJ63Ka8i/rZ2Xo1
4ckV9d0qqaOPpN5Io8XqPWa3LX3iXY7fLmeb2YaM89aBQ3jGBH4cZPUjyqi7yZ8qfJQYHbP0YXK8
a1/ln1oXHpSj63WiYC20CXBDp+JIbDqMoyYUsW2ZTgzwLeiMCK4yH2qJW39p4gX6Pq05hp9UQ5gl
GSV0Umfjvh8TjpClZtgdJvgYrJ1a/E22k0bgoJbKwG7SfQ7yhMebrFG/IpE33aTAFqn1BoAG5F9D
K5cHAb6KN6/iwRase5M6TG42H7PQ57BqKprLHWtqj+Bw3brF554N/zTjtksNcri6mPaubeYf4W3h
3NT+LWqUAr9dOB3oGjR1diCULz84yCpPiUM/w9FI5vP4KIkeDnV7KxreCWte2MeVYrTmZzuUV5+z
sK/2iQkDtM561mU+bqum3WRSqGPQB5dbhk6IgDh2bzQHKI/QBZp/JdIwr6TBEvIKTtq+EqlE9INW
m6B3WAmUcW2q7Jsfx8And+YoPoE+ZToH86KuH1Q39efardujkUrQ0z3n+2wmD9TiHltELgfasw8p
whhAan3cF+Rl9HKjcgzaTqxuwrZHxEgfjS2VAi5Hlsdjt0pHHkuCGLeMgKjGgHqeZ+Zm0xg/lDn0
F6vxP5jNm1z8we96YIJ33yOgSBuMmICGNoeVqVT+qnQrtBOL5i+PomNkp4Sqx/LbPOE5DqxFqrwY
Nyf6VNXkDEdSp9Uxq0OwzQwIEXDH2BdF/ZRqM92lhjRhyPG8vA/UegSEwegnJ1GNm4T8TXaQNtql
aRUeFab9yi7JKAD7uDYqmnNj+GxHj66UMxN5/8Hq0mr3LvHMK4AifoNnxQPXM9omPflFbMlOcGvP
SMi0l5wcyyTEV0cjkOPoSuuZ5kpbPjWL6bUnwQ6YW4N8YrjFs97sfZ8G+KoB23+qFbmZoR8c3y/H
B4FEaYc4LokfhxpfMzMce5OB51z9UH+TUFGesJI+0OyG4FM6BSy3Gktl74tN3wO5WRMfwTSVSUay
MVR33/nltCefw5pilB2VV6wFpNBVk3FXHTKb1o7UtMQ1ArSAbERQ1vBEEQTssON8Kb3iMAy8HI4B
mjMNMQ/pqam2Wn/tm77aQeUAjuEcBqAkx7EBNZHwIDZZ9tCxD8OWXUSlxaK7Ndz8rRCZuSWlXKWr
HgYPnuh4G/jTp0WJwZjGfZpF56E6RM25lnVg711VHLowy7bNbLxKOhCMV/L7VvqKcGRy3Xhtr+jQ
Y8ai5ms+a3FiXsQv1VAcI0iaZUhauh1whtHmjHnVxolTkE7imA+JgEMe40nxGBz++IX8jhMv3Lif
F7vzkEQvTo7kVYobp03Ow0RfuwvGUxzJ3ahyZnVoTgL+F67C8Rag8YfZfbO8oEfVgVo41fbeUjiZ
SlsdE2l+D4xes80SrJJoXwLZi7nNHrTTtKzsbYXEaWE3cJD0YUohH8R1q5Btt3J4tkxp7SsWOe32
+TGm737yE987YeLYkG9H3BbE6TU9qUVLG07O5xSjGxLGvFqH4PDZ/h1CzNvyjRL3ozfKEUQRRCSJ
OdwW3QRWkSm/V8T2rmqrB6TTwzbK3AdNOaCoSMjq2GcBRPs0p6s5TemZznOF3Im3D/yDfGzG4nmG
QQPzxXhxmtGk9l0MtOnbu3LY5fTxQ+s80UTd27G+p3Dg8ARrJ1nMAe2cLBl4t0Dsg9MsoLQEN6i1
l3y0tlrHnIWDYEmX8PNxzaDZPuU5VmruG7LTnVC8CR1bNOMtuTE0rcxSqXpXW+nj+1slfbohePmb
bSlCfEj+ncW/vX1/LN9Vz++/zHXBZN8n8gcbRGvcg1phKrBceVFWGbjK6RlQGHlWI/1JFzAfW0+w
mxT0BMNEged3Yj80RAJ1Prq7SRANwZd1y9XWBeqVanlShC/is00+yUbE9MZHZ1h2h+lTKK3mZFQB
/4TC8lLiJoDazxYz+NWtmilXqsJ/yS3j6jtxdLBYk5w+e0jxJ+xkQHoQkyvYwWUffCMShX2uxus3
IXBGNZrtgEHCtzaNQ1stT3cMKSbgksUit29DGJUmnCPhMPwZ7JSGWeDvq9lGeWlBL+M8RWNuxBkH
xlf77QYGH/NhpLrjVxrk7PsgAAC1C24G715gsSQYJuHgnkGzOgps4hWXRc5MHjvZbeF2pA3BPlJ1
62Yil4me2EOfMFDVQEWQf+xcxD4rXTa8bnaB9soFK/NXhNhvTDktLIUjWhJ9ZUt8L4v76CeAWKCH
jsJ8rFGox99mYOqbWHkJvHKGSROJeUBxeH5NT9mY9EqTFgpTs8l507Tx9j9Zs/4XWihf9MfF2Jb0
lIm/nFLEVL/h/IjdIMRENMVBCOTTrrLrHVEzSI4ScTXL6pGKBER7DY4T9RWtoLBm4GHlm0Z6M7rl
Ingm0Tnh1boQOJZfFiU0reaHMiRX1aFTlvfNJrankO4TRIYh9PKNa4bGrc1xMnZJDmRaZ51ajLYb
jAWE1NsuIsqWSaeM2nrdevF08nIOTgN4o0jayUPbmuAP5puS1MLvTO4/i154B2mWIbpcpEZsOR0v
PPNYkZHK0hqd/WFSOywBAfSPSNxj2Wd1H3p1TBOmBqrgbG8rzj8w/cunwK691RDLHY+j8alAw2tV
x2LpogyVcWOODAuzkBxSrxTRx1lztHTSfIt0BIdKGBxjElpIB2+PviidWzsqX8wa0lAQGsU5sihs
Jj9/MMraO9GGwFZQ9/KGNIdgU9YRy+SC1YGxz445e9atWOaL+ehfNDT3Z5ooacDMnKrb2nkqvhlc
ly5Mw1QCya21T1MfQVsRe0co5jNT7VTvTZbSLY0fbMfYWnaFIV5SNRMHprwHu0rna0EzetOWsFqr
qOzB68YNGVxkuY52/Tnxc6LvUPvikSAxVJqpcaFz+JWtQp6SicsEKYbxVWbe2fatPRHA48XNWQTJ
qhqvKAWNdWarWzFUxecxTIKVd88ukb8hNIhwcIcHppYKMhVOCc8snyN/TC4GU0pUbTbPPe7n0J7Z
6GktFplpPplAcTg6xp+wnRzcMvW2qNpaFIL2/DGDVL2OyvS7VZpQwTIeJvwoE/rppH7WbvsqU0nW
RU8rbJhScbWdOjvafnbXLf8VO/1As2P5bc4DdbWIqNkRlANt1IMVy/PiznQEmfaLscOQF7jmCAeK
v/7+NVCJ6RhNefjjLwrXINC+n6YD+RPEMfNon+wWS2qHl2011yZHUhWRjYOM7hgqPT4QEAKUTCJz
GxtaPt6zHaMfyBlEh+RgrIvAndHMpo/FVFTXQpNNIZKYDICSXurMSQoVCP5a3sn8sRnOaIeyO5G5
waF0LFgV3nTRetCrFDaWCFsHG3VV70yj/lYZoN2027ADFHQxcHvlgH1r+4HzJqpqwosqHv2u89H9
kt60CwofOxQf7G07gO7QQ+JdxcL5ylqb0FqahQ/oz4tVBor36JNsv+p8XHs9NAtZxsCv1Pcq6OFk
oaRRsg22Da7zLcpMBWlO7FIf40vitQQUpCh8XSemFzi5n72gqA+e2dsXP+geGyMor2PvMMeU4y4q
rWHXljW2xW6mlVfU6YbPrN75NnnEikYOaCk0NMQy+KODF5xzcZhbN7EjhpNVFNsU4Nw5tur3HlNL
jUhIaVAQkdKOw3B2NaJShtNE8LlltCeO/TMt3nqN2C/di6k4eKkXbVRAW+bfF+c/KLAYQJVj21Bn
iS/CFvvbRpHU0vSdRhQHFAVrjr71mkT6+CTMLL6ogTS5IE6+1TzHOGZSJANeVKB/B7+nlYguZCLf
yopCKc8xkTBr+U438S+XaC5O2J/5qO+XqB0bF6/tWX8QjL3aocmHBuoA8MvaNgFGjcFjgIfWyzyL
FFRPlxFF6rOU2wnpK21qcjpVlnHXx8NGivs0p/Ue0j4EuOe1+74e3auDWG0Bg0NlsySNbuZV9AzL
VcOBnlZnYf5lF5RYh3/7KWDtehoYqi20pdVCKv9pRy4NpPRiGgtkY3l1tQN1hwFv5VB8bJRU+bXJ
TmXRXwLWQHpY1UJCs5loIshj9RnQt5cf7DqKCJ1+Y5yEaq4gL84YMjxh//5I2Nb/cqU2VBRtStfS
f3ze2BANv/BrlPAwGddmRQxnUwrnYHrDJg8qHDLN8GUM6vuq9eqX1vkCEqm9uE5T79scY4fnZ2fH
IpGH3BqinzP9Ma/cc5ZP48VDxL2tSUNgYFlpDtimuRp98DpOXqoTSB+EjQxAVyU8vn0/1OZGZ9ne
pKb4SBbdt36+NSZvvC/LAA10ah+CSDu4ZZH6i5b2TuIijKCzT5jxDC+CSd77R/P/Dfl/M+Q7PLU/
PUV/pAR8jJovBeiT/BdH/o+v+seR7zn/8Qhw5lk2led6WvAC/OPI1+Z/PE86pta25eH0Xt6N/84J
cP8jeOdtT/InpusuzP3/CQrgxOMKXqX3p5Ur/G9gwD+n0ua3//4Z3i9/ferhoUHZZVbHIZV/TjrW
b++nKUWYdJhcznrZBly/HW+JpVMyrw+qGqedV/ThjUKXWTKUPOZBOa5zMW0j1xL7zh6uP318/1ze
L5fzKxT6x+W4piO0LVG3O3JZFH9aLhI+lJKBvjpzUEPsUYblLiZLdHLLW5G/AVMpmZNkLYFF5e2g
h/QHeuL/zDL4dbX659vbDp+uBl2AjvnXb69jooQ0vqlzPfqfCq/vHtXoH5ih5edBoHIaHBCVfUlo
pOr/VjDI5aP+nwX//ZvzqPCsKIW8V9i//ew11r6gw8J5TrJBvRX+lDBOgKs6dXhQUeM8YRY4Iw1K
Cnc+GXH81cnS02KqPceN3e6thjCVIFwcTUMzH/5yY34tZn5cnIS7BzBdSO2+X/xPN2aoEFwJokPP
9MxIPm2qTyqtSgZ0vtxlDYOijg79io46zanc2xhRtk+7habdm49pYUxENiIDGL3dv1/X+0b924fG
2yC1qRzpOfg4f71jI4PezB0j+xz2vr0PKn/cNG0psPTp76yEwQcbCZPF6XoTz3jUm7RX9JEyKPlE
iO+TQxPb5sFq+h1Kkek8Ta27g1zQEXAQxLdCnrTuN6g46keroPE0uTabF2PW8+CMX1HuOOBtPjkV
Gg6d2ER0TnRBo6B4dVr9Ab2g/UD42R0vWXLVaMVFG8t7R8S7NDDLU6en+y7wvze5Xd/7hUFB1BDx
QKf4k+GYH4WZ68u/f1ryV8D2chcp2D3HYQ7mOsQj/HbsiWUIMCbw7XNUFKRC+7gXHI6KG3ThgG3T
JS14rGJOCBgXvbz+UoBlWP+/XoiUrDxAVSUv1G8vWhCTxxNOk31WXjucGPJfcepbD0xy96XZPk40
jlQ5NZQ+ZL8SBITQbXz69w9j+Vl/fXIIZ4GjrohiUZ74vTyPONYaDs6Kc++H3w3zgFSJQVY3HW2t
7+wo3nGP/ra8/bna8j3x8y73QbIl/Pa0ij5m1Gou4fJCHUYyIzdGYz4SXHJX+Jmxi7WY8fvFN2aL
vjuZ3StDD3Ty0nqG9PeXV8f8c71xhGW6hGNYNjfi9yQEj2g9RtLSOhdJeyEr27pYGtEo4wOO3/pB
eNMX5ZJGBWCcHnE09DtKoKuE+XtsZgLCrLCUV8JtvBXDGHUacO1utZM+WFAPKetjUlbrBIIG0jDi
46ZdQv6XkovZD1nrX05v5p8rtyNs9jGxLJ62+fuT7Zsc6H0nsc/DcprK59K/rWvcgGoMs/1IOVf5
Gne5AXYR3Kl9ZNQPK3xyXi3agA8NU7ihxJpWdknOjAYssjXUCToCTBfdYAEaMY2bRTfqE+zG+FFm
W9EljKKmwN2lLpM/ikQ862UT7Yn4qP+y/P4aWvHjvSW6VtukdynXfc9S+Gn1TVKNEjIh6stKVHUY
jZJYiMVJ9+4Or/oX+tfF9t9fjwUV9Mf7QaSOpySyKOuP9tVYenVR4/87R0sRnQXBdFdG9Z0smbFq
VeudhjO+D1PLO7//4sGScr7CW83+sinLX/ceNnrSIaiGtM0Jxf3zTS3DtgCkXRqn1icFncb9o53q
lHIxSNb0i8a9ieNrV3oebtrAsLBvNOyETQ0ux2y6PVXpJgjq4BFcWf2X+kb9uqIu1+Z6nMbgJvFK
k6GxvGQ/3ZkSrbXpSBflPBJgx0jdrVRtvE56WDlOQIhKjwhizbVh5zebs2xxg2S+R75KvwmGFK9Z
RT0U9JZxHhRxcs4YHVQfAMHTFeGNSu/rgsc4z5V7GAdvqzmVraKg0dvR5AvjiaYmoonzKDt1GSty
a3VcyRuPWuowtR5CE9u/FwGs7MDDi9qoU1vTV2pgw+7HELvIe/mfhFm0z5JxB4E123I8Ilx3jkys
bcVWMt84QFUTd8MhkkVx/vfnjFv465OmOPq67OG8uLRvcX06v20GuTfG9phZmKoDSWS4cj6IOQQq
HAEHd/Ls1hr9gU27E5vYaGHvcO1gaZx4zQmNtt87RyeO2Ucqwbw6It92JYpqOmUWPI6YmMV3IlpE
1gYJwPYr4UvHGdwmzw6KibAcLZhSjnXSrnOPFjLapwm4etsoejS+LS590z3lXhOjIxhuqiBGNhcw
cX2fBoV2MK1rvCt4820oTu/0j5iib/4xevtBA4lTa9NoF3ldbbHJlK6HRG2u6USWISPcvids0KKJ
GQI+p8rVp2E8kBUy3eTDDL6my87mEOTr1iQNkeMBj9CQnNuKjK158g6sGxHiYcvYVxZM2Cj/CLSy
P85h/kCl/8C6BumFYxGNjNcpGrdTGjaPCBOx+oV4WnVljNBgCbROFH50kdl3LWvo7WC0xaav5hA5
eAm+Vs77Kg6bS9Z44PFV4G4T8kUQYDX60gbMKguN0RiwxHgiIZgI8zm11y4C643IDJhAeBDiynxx
BRzYKOjStdWPbxDNjcc0fWXS/mIBv5hltJUdEfIuGKVLYw/Feh7ERzBfwZHZwlvXdum2bGJzRSYu
4cfMgPaNm1J0u4SLt1lvnXZFXi2Bw8Qlq/4m6iznSnwxAY9FjyGoWaetdh+HAANaAXyr8mjgauxh
TKOnDyh5wbVgwjWVCI8ic77lI4TnJtTVNnURglkFDhhbdrC2Q/Ibe9KEVqJjcpM24WuST7e2lx+I
yOgfXJN7Plgc5NvuwYFAeWFu56wCuFVo1bAsJUX4xODSJemCDqCHZdLOsnqPhLFFT0UEQ5Sn3xsH
tIfRY0wQJIUPKoGQEdJ8Hlty0hpFlzkPnpMSMxDs+U2E8eqm9UlYNxmhvgxlDd0kv1bx4J79cJFP
N9gKsTYPW3SL1hIaWz91gBBgM+wBiGDDb6YHLwvp3IfjjUECh5VFxOeWAo0fj/VRMslEXoF+2Stv
zGom7ZKm94FnzcIo1XGekdwbi9n5KjRzj1eJaC/sCEucJk94nQPHz3yeVM3vSOX6rqMaNtJcfNUB
e7DWc3GHue+GlcxEOTFDyLHihMhFMYGcQhnRNJ8NXo0PvvUpzklVSSKyHAZOFhaV9L4M7fiMMO+6
UN2HaqoeGwu7tT34d63TbuKpQdEWZ3KjnW8R0titymrUH0Yo8eP2xTELZowESK7tOAbJNcfB/RRX
b7Y14ododHloAmafiwgudvRNb9vVHT8g+sC4do/E17zZ2p/ObVZ8x48+XAMgvRu/gBopuKsremzR
U6B4wvLo1ABlfbb9x9oEvxN0nfuVlC5cFA+F2YAfJYsEWZ5V3wKHw9+QZZhGcsIaqu96kMY1Vc1b
ky4RoW5P8sb8ORA5Pe1uavC3WwR+R/VLJI6oItyPTVG/RgSdNAUR5U6BkCPwUR9Mnk6uqJ7Ww+Ai
8W/4hmPhElZXsQTOFQ0AUuduOpyie2Fwt0Sm0W2LUCBFNuILfbjnmnJ4rwa3WtfwbVgIii8ZRwoM
zgmyR1neYdJtEC8mF2Cm/tUMHTKP5/xRjKG/c7QFXXx+DdVkbeMKWZ003PRY9TZYov61xhDSZc1e
5427pjaqMZvHw5qP1LlEnjwQV4MBZGzuLWaNBPfunBazlK3qmNeuaMBgtZShhSmfcvcQAMR/QrGN
MStFIQUj+2LIxH+ubPtbsEQKefOUUEZzJX3eWfdpibOR9HT9jCa7uAE7mG5iBAWbPBRApywjB9Fm
Y/BMSR71q48jJ7QV8LeaSIFuvGS9fgoJt+F96/fWKO1b2LDbEdjJphqbcWXlanoKLqPoOV3boiF3
T9xEBcTdPqjWg4wDAtCoqbNRHZumIsOllXeVX/Hldnfxm8a7GvO17lGMvhdnOZXxzmyX3Pi6DoEl
067e1ygp1oM5p5wXH+cG3cGICeKoWZ3uE3Jri3zcMl1S5ymZ7/K25iMzkbRmWVQj1mmeaHO5EN09
1PaJfvUzp3jIZp2v4zZGTD5gCsjN0frY27LHYoIu0WBxQmfPDmE2SH0aBsyD1R9z3yeBgmpoNaiq
2+bFfqBm2IShPW0LAlh5SMz7wGimtaOoJbTph7y6iULs2ULtyNMn1xjTi9Vcpr42Drqoug0x98F0
7mYoNGY53jV4e2qbSVbY+IBsTOMDA1175Rs9QRFBoPZjhzgUVSp7fu0a27RjTUEZisrSwDUsXOvW
HJJuleA9MtFjvFTN9NKnUX0YM3SDqHc/GRXH7GBahIIyc7YC7MMmr4hsSWbE3OVSXHhYH79OMfaK
1o3EOSkYkXTj4o2z8+9Zg/fCM5R1YdB13zoYh7xGkhTTluMu6zy88m19zzmcZHjUElvtq11a1uE5
bexqAxgMQZDalcRonAx8u0eL6ZuYrR3mH6iwqFtJ3LUEU+DEOQ7TSHVpYTHTRr+PZil2I1JPY7Tj
FfPf8dLXiO3bOK65j3gdwhEhRWPTv5EVBio84CfUEOUZenq6rud+OLEOi5ySWLuTSz0OGMUpSG2W
2rmtiwqXaRET2WKHC5lOirPZpze6q79WpjW9RsFyADP3dTgZ/8XeeTQ3rqVb9r/0HBXwZtATwpEg
RXmTmiAyU0p47/Hr3wJU7+pWvero6HkPEgGCFJMGPDjn+/Ze+2buVFfN0uHahYixQynD6TNa17RR
KPStdeXPW4vThFHjyNRSufjLKXJttJfIbbd5cmYew00oOBYoK80OtT1cYOJglCL0CvQfN0tOweHQ
NILm7v9j2sSDX+tYJTLtRx5J0yUNLdGmkkcQgpxqAEPGBHFSK1/UPFDoteEIXLRTHJemGw56RoJ2
P/iK3ln83k0RobzgcWWE2bUSsNybf+ItcLEz1fex1D/qOmW5i6q8DAn4kSzxF4JPpGNdETuTMN6N
RY+0rJ05/0nbqVuldZEAXERlvJYoSZxI7X/IgnXqZywEnN+FVH+qmvROx4Jfl0x8VzinvjQnXDvU
3xUBFQiqi7ehymIkuYDzRZI1O0l/gIsxe6GpQbQv43ddP2/FsDmGmWJUiIMl7c9crsAY5eKXaQyv
WpedDFH39GQmYLUqIiZxBBNMCQD8tXuc+cm6Hd50nEnvnVlnfjFLq7ts0vxm7k+5FYVeq5ZOu+BH
CmPpRm3a0B7T7kaQoSaKJeIfCfnj0wjK/NDOygsgncMi8bVN/fJOspUOpnIGBU8+Ua7hp4vG6icG
rZ8D+Uwox35rLrC/kmi3/HGEv+fUKINttVbJpn8RhgSoTmZhLdQ62NXah0xuGgL+NkdODrFqyLGs
82WAdmCKbckNJlsZ8emsXYGvIHBqsKkuOaAtpca/WaYCXwt5NuD9VDuOyvtRbNChL4MrobEMFYGO
KLFf4pLw8cCZaZPMBRx5aWYTVWKqA7qbIpwg8OSYRToV0Bonx3fjTEl1RZCFY3D0DBlrAH7Xx6GG
S5838niCT5uEjqhakt1JGLnUKb+L+pH+zjofJZ1MqnWsWXtEmhtrNYudHhemjK90xPMmjFrm1gId
a/hCuNTrTj1IKf3BZkZznEgClAC/6pOJuWwe26mF7E9fb5uMDIDsx5CJ7wB0TE/VZ93u0RcoWnkr
GK0/hGJvjxYDOis1hzkiCHrAZI6JEGRokk9WvPgPiTpr1bB0xlZ94cJwx1z0Q10JU5wI70lBYDnM
OydHFYx7U0gw/RMvo7RaA2OwechLaCA0zxo3M2OPGTqcquxUVKCwh5lRzhCPtdB8LljMbaWCt97X
r2044XOmlKQpoC/7CCJGFcmP4qbURmyIGMCozupmQSiU7JFVRbBOXQVHr+xtXqhfRsrCOKYfLeiS
TtopeLe7iE7+YBR+mH0gaPycZuTusSIaXrek6LKNpwQ4vZs1MReCNHSLAhGPHkUXUVIaT+ll8TCa
I/39Irwv6uyagMWsmQQzfpBkpxKdNGIZP4wtZXraPpGHhlEHxj43uqOM2qMyqetBxNU2tcqHUqMW
UgYK54WRO22T4ECUPcx+RA7qEmTFipljxeWn63UkJMMvpbxb83g+TJagORmsAEG3pxVqKrbKyilG
DS9h9SsXFhScREUfM/kjG5GVgbvUDvlKzCnZ7NJSdpBxosPUS9B4cMTofQ4HUUUUnuOehNqDpqc2
GGnn+BWuZtNdzRAnWDhZkZ2r3b0s85xCSOYDL+SkhbyLTsSdPo6EevB06wjNvm6viNRZrRv35Rh3
WIg0sOdSHmj6D63FQaGp1Uw83DFMZQm/iFaQfRDjoDH4jDl1TT7/7CqPESRiieW4SrHKVQsVveNK
+rP0C2PXDAAAK9TPnCy4WaBDWpj4Cc0BzjExBT0Zy6oGOkFsVeKwCLNLyuhB1SFF15kykIUL7qeL
oJ21XF0LSfMhTbwqYNoAdoz0448yXWtDH4HcveVy/yFYGdOTHvxVf0DNNCBtUM+dkkA8S1rFr1bp
khA5Zcdi3zvEHgTqFB9xN7+UYv0HjNzzPGAHSSeL5bBm2r2ZXyOucqGMuzCz9DuhX2pPyTN7pTx9
RC0R2bJoPcBHxdJejhdKoNNjZFWSy9oCNq5FlUhZm9bVzLLi6pOlriTmRzSlRF0qi4XWUn2n4olc
OYSDRrsgdOJxyI8SqEVKWLPoDUJJKALSVbtpDBz3E9zAuWo+CdaVbnQd0y/DcCAlTLQdy/DEkZga
WazwJqhzeuV50uu+l89leo2j4k5Z4vX0fbzrVXhs60IUo14lrKhEwCEyv4v95r5hUVKLfMxccWsF
KfKgog6fuxFFA5rva60o+I56nKpBE06nfjvW7seWPv4g/Do+VnMbXSd0kpGI7NNo4ui6b7S/9sDM
ifYcLe1hjsxnZdLf1FwZj4M+U3TKO3BecSRc6Plw05iaS1ajNdIyu7Yk+gRNIrt1ktfvuVfVA2IK
IS+OZUKs1ZLCZi6N0bQHASqiXIjvrIpnx5DWybNq9PGI9kUpQpZbf3Rliu8fnDBWzvHenI5QJ1GM
VQTv1dCHKwtZL0HU0nnpuH6LOhhU4TiW+Ja0bLEpbd+02kTKJ7rpnOYhA2ehOoYufKCavawqGAPI
UiV5REQsaAM5n9Et6QGijxrT42lvKcpEdrKymrMkKz8c6NJmXpISsdeOy1PXKD+XhHBUlid/hnWL
QFEbfkBbjTFWmP1j08ZOCs6QkiiFdOwJp05d4wfC6C+drMR3AzmKUhLfTGrpz0Sm3SidPl62kRLc
q8KVG1abUqYKTLaJeB0kuictYzVYQR61KXqY57keeijqDX7lobzt1gSpYpSDiDDa2U+wkx7CNBGw
R0hHlZQvh0W0fOrEWTvnxfqxbHg/uhc3htzHFxMPKgARgXnBElq3+gAtoWvvxcywji1Ti8MKQ+UR
iUqLIk0aHYG0t3OnFbfYW7hYg3A6psVSHLNswSI59bNvlLDll5qfaNxEgZhI6QnYA5hEU2WEXknJ
6OLEb+WxuhMplYFBrci5sRBmpqtryNNrEQuRQ3tDuxAE/ag3SIQTzEXVRoXG5nMz1UnsmbjSDmUk
mz7XzQlb2l0pdoZLsI50r8UPWQ51YgqT6HXsiuvOhazAmJkzRTc9MZy6gS4nyP0ILmP6AWEwh97W
40GaG4hqC+kclfGcGj3D+zSvN/xfeSZVXjtzHYgwkj7m6SmXVQQrcfW7bdrulsys5LiOJhLXhasr
Ost3azReVhlkQ9NKxZm3Hvt1IY8udMugmpSAiWrmt6aqs0JR9fNclp7B4jYj9A7N3528Kga/RhjL
tCQtNMM6FJSOKFs6ghPYxXZ5qJne91C9z1VUvcpVIdrJnGtHg5THi9mUj9aSeZZQNZ6pc/3vEcFe
qoL6CQ5St5+t6LWtw59kYiWBXpkPy6S2FwQXz1KuSWdplteDTo0O0J7wDLm1epAU5cRy23SqBpDB
vviUKzKHYc/eUCmK7oYuwulZhgzUStT4BfXDGyK1xJtcTaWbTsT6Sz/W8rpOxKS0H9wfM5XaeGM+
liuzN1Xv7mNVjB+nKYOBQQ+YghVTABv6GSGwRX8/WqhfuRSCFJ9zDLFDpWqXKpwVt9CVBX+ICsZk
nOkEKMNEdaQEp20+SbXQBmpKGWOtFrsqq8VtWP5gANGfLOJyj01bEKcL0gvKy4o5Hsu7KdMD56XT
15IneBopy+c8JN5GI56V8/ghXqU3cX5LsdE7Sr7Zm5Xs0ongFYDdYCaoZwChURg7CJqlhAFLZB3q
QqLCMn/OebUMcnLh4ANiZmcmOE30zC6q+CPBF8yZ5MhqeUM7H4dQopVegSNiABPLggxP8pKTUpvF
vxXYKO4qCAvmDd0ewBUezQ7onioP+kmMXuoRE8S+4Xf0sKrpb2y9jKSb4wd/KhBzE3vMMOG92feq
eavh16ncuSV1g0PaR9VZZNHvWAogqtnQcbB0Gp9KblLSjNfNLwTfj9lYsMLqPY/j1pRj3T/h3oUn
5YymBIpqRHMZoX6vRtScSk39xISCVPLbEBmaxUiYPStG/Kxgxu6JoTx1LYsQedEfl0n/3UXEyaX6
Pr5KT1Mza/4o1fcTdkxoKkbjztp8m6Rk3iYjAVuk07cKRulqIA8qUhm/OmVi9T+kQayQiGQowK/j
4ROe0nwy1O4srBO9Kqbqjg4pDSgxC4ao+qO1mXBm9D9ShasPyqAux8wE1MGSb9GVyS+HNg9MnH31
aiT3iREeTC36HNRGD6qFVzxrQuqOcCoPLMnIhmujG0nHPlcXoA5SIWWWVW5q1ipUjqxio9wAdsnI
udG2F6Iesayivbyh0JS5IJaYHFKKOACdf1FGQT4TK/g4t+JWAQGREumuZVDcN6M+ok9m3YoZBSor
b99H1pKnNKGwLuUMUSMnd7oQaTWo7jATP7Z2YuYNOWgXOd1Qt6AnKfV4xSIvAcvOg7qk652CH3Wa
OwzisU8a4QO0CwOkxtBgskVYQpgDFn/LHVIRi4GqwyUV6GNo6FZT5iTisrlpDBIjQkH5kUiy6At5
e4OJqjjls+TQvA39uM59WgqmHRe17spwBkwNGSFLJzCODIQWRULWO+bafIgUiYrcoITbbCWfmSSt
uP5pZHJ8jef7NV7U45qJd1IEOArlDCaZ0rwmG2UVM3LoDNBwhGoa7KpqaWODwK/lNnIphoyHMimc
eAW8N5J6IgxmzKwOS1RZ65+NWgyeYWUw8S2LhQ8GJ6F61bkweBGAEFSsIKnCH4UlYsaXrAkv0oi3
NAMGUTEu2SvhQu5sOPPCupono5kCYgpoS3U/Asf3pPpXRzH8qFvkWsUWBD79IVKBePRy+NHqwqcW
KVgTQxOXWd68J+h5yH5icq3mtNIag3VQEhuB2NSqxwDxHEvFoyibkRvp4Y+p0FcnHc3Sm1uqBFOH
riFj2Pfbkj5NXxjHXFRcqwSPHkU/rFaZ7BpTsl3CIXOWJZGcykoYFVitxgk8uSykmaqETi80I0oZ
TO8r6/auU+SrsaQvfaxstor2IW2H3+vccyr+mRJmCw1tJzmZ6jPEeIORwjNTiiJQDFfxbW0TSvhJ
g1s4g5NSQwVZLbLUBULOgemS4i0ARJp+WwjT7ZaOtDOpYLXapvCFKmKajucvFX06wlzx8hlxlrRc
JEoUHjKyZ22G9Dx1+YumtzUGUwBwhcak2aoB6+KMbpwMPPAqqO+bwZ/xANB9lZTuglvHtWSltak7
kyETqgwWynZ6C3+0dBHxoza5qy+Y8SlOU/KQzs1mWKD5yhi/NB9IxPh5mN2HiNvSmRF+H/o0rh15
INZdogg0sR63DCbg60ghQzS9ZiKWt6juIZX6liD20JOxVDY14cK1usx3gIjIPyVPe8Iy0yQJPVKq
2jTiiF2ArZs+zizhz5BVFLRzpN5g41eslDmpbmU2yprUYVjVbEFv1IBUBc6gZv1hRH3/jN1Ru9Xj
8XYANX0PBvJoaVP2lNsmjdUWI/tlyhkTQqFOfUhqqTcBx8CHgR13Ym4HfwKZeAHRXq8vXeOTL/pc
muZPPa9qcM/Gscl647YmLc+iTu+tSZtuSQmXCQOGY0ldfpusI4GwyvxY0DI85GX/tEZCeI7BO13U
IWZ+pToTAcf+OqiWXxtMlOoCTjngYNbBMqujoiamMCGGudNp5y/QJOkbcP4N0nNOMiVAlMwpM/JY
RjV6hAr0CYqeUk61Qgeo5qs2mJO/yErjinXxu1wBzVHE63CTmD+RbMl4uRXxRY5W7D+JQrRL1h3r
JLGHzCQfSJnvSiZceACovKjWa7U1O0JgXspcvRZwnw4013BOSPFvueLdVOMAQYY8CsROa+f3KTkH
Vd+TL49TH6Kl6JdGseGOmK4kteBJo0scXULaD1HdJh60oqxxT1JqssOkEmkF0yUa+Y+etKj8qIzh
twqWwO9D6UardPOiJOORoIr81Jp1bVdKjve1UuBP5pOraFyh6SGZTheD+BziOjqC3QOomeGJx7pI
hik0VWpWg+Sji/lFP7q3aQ/em4zFvmLm0Mh0HHxi16I/LInzS/XlWuA/hwMQ8vVQvUy0mg7XrN5H
uPt1hZUoqOqASryjYdx2B2KVsTERrUxrEYaA1fRMegkpTqyHodVwW0Zgo6LZBB0xhzYW8ZtSg4S+
LFmAVgesnWAAeCgH2pL0w6W4kPE6ctGFGWN4SiL/CEe+uRhxRC7PNTqD7CQycoJqoilKQTfTiGRd
R8728BCrWMU6TJhM1JEPpN0xxNISKC4ILhG80CEFCv8CffHQi0xFKjo3togulfhRJOiNMS5cajYM
fBlJniwC8xhX5FHWqtdnYtbPmdGf4C2+tUZR+uPWG1TFyYQllP5ZEugZUJp+zRqoicFcAzVfWKE3
UeT03eI3UZNfWsC+eHrwxgA1jci2yITHsPFJS3DaxKBjqKIdIROttctPEmVwjdcqmSAzpCdDVg+Q
gIm01GRi2z3c7cItqVmOpLRcvFHPABMFqjIYCd2ziWLrRLg4nbW+6/De6jVnaNwzLewIvxShlkOh
R2vWsLzu9PCoEGVxSjMWVALLokimJS6gU7KpjbNAMOLESwoWn5GhunKbWYFJwfgOEdWTiCoNcyVR
mZMqeGbPDC6Vm9CXGsnV3+S5kAAXspYhgYNnTH+wyja5ulqiF7a4f8xSclMTyaCUHIukIPwiTrbL
RoeS2poCLqDXMe+JkK9SSMxQzgQJREfbtjYMeCS0Q30Z9RYQREiuQrWcgVDm12Yl3rpbSURAA0ff
EC05gdLQ1PURsj4eYABNcD7x9jTPxsJPxRTy51ocai8OJ+rlYndeO+LP8UBxtR+19TrwyaGn6QPV
4L+uu7E9rJa5EldAFleZDCd0McdI7o+K1ciscAVs40zlaD2wdk1buK8GCRmc2MiuNtU8sCk6KEsb
EYsNfwpD/HI3acQQccUxXXNoLqgWevgo6x2QzM5VWIWREFQjbDB68uY6tbi2tbT4GDYJy5aN2enT
niWoQoh1Nr6kNlYh+dYAjIW5Q+w8Y0ZBEo8GlMtG8WT83CA56eTUIz0TcEUPEVLBx8KSydHic2sk
mPhEsEATHFxY/q/EaY62GGk4CdfWSSPrDGfpWVtTEjHj47e5frcy75v92O5n/rdjQi7C0lOUGWJk
JrjAD15nwgaCZHMCp4YWExm57e4H901j4E3vOn2yhxbXdoVEM2y6NthjvYRVgiW13/4+aAiEdjdc
uzAvb7v7I7uQ8yzuabIXBllz9sRocQiJ/KV7z7MV5XoOKy6TmVjxGvb/Od5fzr6Lf7Q44T34ygbb
A8L2TTMuef63gwZJV26ip7+FNG6C3fa9auJDOwGoUrVK8wW5A6LPfd8PEJtQZ9laA3CiJfP1ar/M
1PsL3zexTIaZQYbZCJmWab3eAxQm+W7PEpv4+edbztVu1aatSk47YVTaZty2MrR7uk4pdLu1H5pM
pfK6SH2EYVYwgkakwWcZpAIqrD1F+LXwK4JQj+PmV28AUumr9rH/+W7XrlWz9aXyqQPUi/ORybFg
IXnYVXb/38LztNSf//t//fzYwo2Trm+T3/2/mnGwa+wf1ZcH5H9aeJaKP43+w9/808Ajieo/xE0e
rUK5/KcV558GHkmSuMuwTJBbJi5vdKv/7d/R/kHDR0UTuqlCVUtG8vjf/h3xH5hLQECJnDgi0lr5
/8W/868idk1EDYuIHV+dJKv8P8omnf2b/FRaZXqcVjNdleYt7m2Dy0cjeOVM9+SOjLO/fTL/wZ2z
m4G+JfP/83/7N7FrEyliPU/8b+HN8mfGPvpSzYCpD+E9rADQx9prlZ2jG1odT/jz1DdCZT8jPzmp
KBwOLYmGdnyZXqQLBfATsblbZQsdn9szEfy/qEolitH/ol/mxaJo53uTFUW1NL68f1OVLlJHNQ8x
wI3RiRQVMEcT+MHGmhQQr7Qhu2CMMB3XvWyiyHkiOmI+CcUywoZvtDYA0NEG+x4DNJwWFhdOLGsS
GpxyPcgDV9Z9M0qwzUJVfG/qcibmcJoDhfI+iRZ1Ze/HynDSDzRva6dJCU3Lki6xw63IsJqUHVhC
lsG+MbsY6y5z7tSFbkDG0RaRl+zjJ+u1Kthvj/vovt2kvnhXms1EhiMDvK4lKwTPmv7oxuf53gxR
1QaLQeBgtFZXNF3gE7cNwT2Sj45zk3n98xAUBCjuK3TwAx+ShfyVypiYw6sZcITzuQx1RvnUINVq
+y81Y5KPG0dnH8wIEqZ4pu/b/cDOoVjVMaF4L8GGMtvQV0AHQ0VvAuiOrEG2gXvfs/4awruWOZok
Q65dtgVFDANjH8b3DdqZJpDQvzvodKG/bFcjLqwM5aU6YJn+63aFQtzN5/AVgzl4DFGmZEbgJJxa
usDUZsWkD739UL8CmKbeSRBpaCY/TJEYTuIm/wCxaVC+cms/tG++b0pN+qZNNKKEpqf+9Ne1gIrh
jH9iI3Ds34rZRhejQ1z9/S73vXAkeOmw74pmVntEWj9+v0M5w/n79baNfoLMBI3zo95IIPu11Zxr
TtLvN7vvSSqlfH4OLpkwOM5FwCP7Hkw5EEbqeqLoSbvZ0F72+/IEOFHHPHakD8+3hi9iTsirjZEs
8Nxyv+WDVC9fNxVTKYMFQypngqaZdbDv7WcHhW4ZvEhn78f3Q3zjNC8tznlgBnxEDWR8enM5nU+y
k4DadONW3hcAf1qNRgu2h2gUN8zolGGeAuSI7EYlJJlkJQB33vBLidTOwaTSlaxIITG217CftuP2
mr/21uG+0Ji4/u18JTCMs3Z/UV1FBHYXtjf7q6n2l/TXRkuITmWRycvcjoUdiKOkWrXjuHDShDiu
g4JlKcgnbu6b+a+9//QQ0OgZuT+L4JAw0AbiwhlKAYf5E+0kw9etirocp+5+L3SVNvi3m2WI0sNi
deGo6ajhWkOboLCQltz9T3RpNdw6H96+n37f67GqHod8/HoUXWt+dfMCulHl86L20wTLttn39mOU
6Rm+yzYhj3eMNxEdDyQrOWItY+Xu191/e2QvfgqjUCCqZ8zKlrUM9j2EZXVLvi8HCbxkGbnv7pvG
1H7GXDJopAssWr7v2P+6+T74/Wz7YwSzoFhQmpD3t08+++vj11UKuZBoHoa4mU4N11k4SFsFP9K2
IUoqGus4URqc9rdm0CP6er/7m5YVEmutSDx/3avqK+NdvGyj3tf9MWRFevWv1bKR71LlEi6se7Yn
+Xrs/qj9diXJ/3zm/eZ+x37s6+n+9jcl4Vv+MuVniaWFr5AqM6fbj+w/Pc33MXlSzNWW2/4D3Xnt
YM2y4+00JcdhU28bP/db6XZI3M7XPKaAvx+bsGgF+9735t+PFTOTcl1TEl/g0ygEgYLj/phyjf8s
25v/j3+7/9n3PdX+d9+3971//6+2V/h9DB1JLFp8DAsZmYRw/aEZU7vjdsFVaOYYc50fURu/qSG6
83S7zO2babvqNet0MHKBwoU/IgJBKdZTN8JcalNJozXQE1FDJ29goGBjsk5Q0gK2xDYaf29Egxjb
75v7HlXXzy6pkYBt/49Y07aF7DDb6XaZK6d+0xdNJKEqERXOYTvP9428XaC/b/7t2HbVI8VqZrzK
t9Oe8ibrTz7kciIDfFigt3bo5tNpQ1BZ6snMh8pjkfrOxzGeBEm8ACHI/UTfYlu40orFyJg+Pqq3
apZlX//nyK89MPZfUKNWwBVhuVIPIVQr0fh42pZVqdYYKBGS3pV7Oivhdn0ci25iyrbtxhID075p
+xhms06MiblU3jwt4bEef++fjYbauTpWZY3tj8LE9onsn9IXKtHoblNrJRWz6zQX3/IGBG/OA5yr
ZTZ/Nl0MwwZWipV1C3oGZ5AqlIXR84aHPnXbDGvepieWMbCEHAH0JRX4uf3Ydjpgkc+P7Zzygjth
tU6TfJkkLiG0wzvYSdm9LlkvPXPdZYmyIJnOVStlwdgVuq9F8anRIjmQBEX62qygyOjyEhHfL0c1
q8xrbSIolNenpghHL12KYJzqh0RiglNJBjU5gRBvyND3AOVqQGv0avAfFsG+2QbbwCJ/7Ovm1x3J
hoHLSWSMN8Dhvvk6A/bdRCea2MwmUgDRxLHaEK5GbMhUDCkDtLF6IegEEKZM6bdfN+H8FN32s7a1
ENG4zDLzVn0wbvWV0KRa1ACvSoX0B65WQcOIIXDfSPtVeuP+7TdLZZT8VUcuUKkf9UzKGsqWIIPi
Fex7TVqQsRaD4I4rfoQF72CznvLN/O22JTLYId/YDmdWTIF3e6zJ0DFqLXmNfx3aH/H1HAXGEr42
nRjvLqogqm/Xlmbb5LmpbC0gdhHzUJwEfOgY6sCMSJzIf0SLzF01KL+vx+9783bl2ve+79gf9/Un
65x85Fvjdj9mNI3lm63q6XXJSLBttrwOPr5tl5NdOkgrEW2s3/tgP2YIKnfX7WVcJO20H9rvjKNp
2Jb5fVAJWWSPDS8vH/DVGKbotgSqncpBu5tDXfU4U7iky/EpR5noT7gTRfvrWN9+RmbUujIaRrRW
PEwrAFiLdCUITOTm9x3fN6dbopgsFJw0vQhMomcsOJwAEpYrXzLHa+5HSKOVs2S5mulOr+WnKRU3
E34Tro4+grqn/Mqy4wElqyXHBweu3EJwykyVHd3uQQ7PdGrpSS7tQzdd2uS6rZJSqlHBMr4M8s+R
HOI48wFBZTKMEahJt1Lqb2pK4Uz90Ej9XuY34xvS2Ry7A3nPVnlB5dXMFywQiGIBR5Px2QsnE/60
dh9Bh7acKDllxYmQPLtFnsz78vSgvIAH2gy4dv97BYnnFn8a0nV7H0K/IbwD8MNzMT32xklLUest
t+i0iuxVRkyQHiInfsat3vxCTK+CgZafgJjiClSJvDnM6YFc1h4bIcVlxTdETy/ggLpR4lFFbNRb
rGzpc5vedeKv/AYP6eGiBfVPYkivAM35idrgpAPcMXb6vlzArf1ZPOUnPjAg7o5wRyRDVx7Qu/iz
bZ7kD+m+dKdT9iY69UvjmA5p8fDqb5XjeOxBMyd3hqsTDnjHopP8tBOlsxvpWP9KWFj2iOWA68LO
hoPjhcIJpYt+Ia2ohifMDLt3iBUMnV/dQbktTyizn3Qshm52L1yjz+WDOvyf6tIQNY6ysXWLt5Iu
Hcvs556M8qv81L2pzmd/XM+n4T088aqw+PiJzQtmHhJUd4EyHw2fwJRFxdsAcpFLlkPnVvHLAgLw
W58ek/gBRQ4dWxxTmEtDz0K9nBcIwduDZdj645o7am+LH2p1H8f28oNemCC6uuKsizNTrt1Cz44z
y1pCYIxDSnFgDogRgf6OMqSWehr87+35YtxbvK3ypNtooObAHF3LTU7S5Ajhq0ICYeSvCHBH8Kq2
8Tx4a3iJj9Y9MUU3kTe/wzrvPuQLcLeCvDoLVI5Tz87yCPVXt3ASHAkqncJT2tFietiA2T+V+iyu
3g/AHql8X2a0A66TJ/6uBbdeXTfmSrr9I490+WV84OEcwYdrNC8OhngOmQpPtnILXCx7aRb7rD2N
wkE4S17tEIv2QQ7xAclix5l0CR8ixIM/xtJeIG6+k6MhKNudKp2yI87MJ6u+yOpRvDD3us/fpU9E
11QmxF94bvJg/IkyMm0uUmUz+wGY7NTgtJEPoAzBwGGjM0wklowH+bX0e7zFaB1e9F/jfXFnvjWn
Gb4CDRUkFxd+/sJ4Quo5PdLnLcLD8BHZ7afFz0dyS90m+2+WvLzyVNXnFfL0NMd6EsJulEC5LxfS
LF2rQLBzSD5BtP0Ufud3qlvZLNKe5LfoI3uioQw2exhsyrB2eM1em1dkNPdUByIvdgdYRwf9Wh2J
D1jf8pN6fVketEfhqNylnxDSjchWYIs54h9KfnowexiQ6DUtfvuM5PMeUMNZPGHQbV+IgUR7y9Xq
1DnzQXWFN2JADY+u/GFwBtLVD4yFks2qIAUMnTukHvX0XxiyWUDcj+/FCT0S8kZgrmpyEC/ElvjR
qwp/7xA9VrAjdbtyC2TLB5nV73SQD7JnHst76wccsJfZ1Z31mL3jgHMFEp3NW4UWNGJqm0HTiYKy
s7HJqHZ4qC783OgVXxUSdiiScR5eSFAh1c6lJEE0Q4T2xF+vaWybs4db6f53eIwurDyP5XHlh4rk
17zrj+IJqyEBZerGuTsUxJYhJnCaRz7TU3+eD0TkyZUNc3eJjkT0RSOWA2xrfn2Howlty4w+3qZh
QXmcFNISl8zVQLNhE5gGvJjyjh+5NO789Md0U7XPrL1SwY54RpBVrxIdPs496A0X04FrfMFvE+gv
Kq/Zp9N4JHuRpCbbOEOFqY8K1xRb5apuR5QjQzh57udyS8DuT/Uue45uIj/+VUq2dp1zaODflz+z
bCj47JdIhWGjoF11pHgUiLSK/FgJr1jbgJtuK5ywYr2ubmujYZoIhCdm101k800n+qnTSOoiZFSp
a+RpVMCCcfuTfS/aFiT73kQ8FjkA292TJeKdSfPxnKk4vZPtMfm+uvk//7WSbUKWTmZR0mupUw26
TW+5IysVS1BpsKCKLQLj/tqkrQgvWQFvu+/td3Rd/S5UIoDLxsRdObWY4NfVA/GJcJXKlTnR/FpX
lZFy3yWjYUUBWUOB11W8VF3MhHNCYWFH5jgHNK6RxkH5Txl3qUGk++3Q4C5DyZ0FsepRb+EmHUS0
xYFlUira9/p4WxR8325p2vhJLJ71EXRsnROvI0tFGYjbxqCb/bX3fQyE7kQa83AXiqOTSJz8+sIX
zPKElW5Tkq26pJLgh9HtzpSFzswcBAncKY3bzh+2ufS+6TPtuiWKedNWXfjeRNtS8PumTCYPUmfx
dq+y7S2lfa/dEbvfB9FUEuSQtLG7t5d0mUAuFQbuXg7ut5Lgvrd7+ZNMFo8F8a3I+R6RA4WeaVGa
qucxs5eaywSA/ubcAnbxVIXxeHiZm2UizGHCDzZb/ncBSTTLwV4yffsxJkNxSJp+DciJRfzXt4zq
GGmRUjDzHDCAztqgfN0UpwQ1BFMlawyfdrhyXMwQxdFaPoE1beg0ciLQB5gDS5oVX0nMY7Ru33ir
aq/FAvl6zBE42+lWr1Mz7K5GaNaIO0ZWKts39735PoZmcSEq41LCGg0gZBhMlYZqcRa1oR/dXQ1W
PYoR6sedg76X6LYuiK2NW479VjtW4UTzo92Lx9/FZFkmLUJD1CcKFUqtCsxCuRC5sSBkRM34a+kz
VOYTABmv6vCRdqbEyo2NWEBmFWkddy2a/73Ftn/B++b7JlyZhDfJwlBkTr5/vdK2tBcW1PW21PwX
e2fW3LaRxPGvotp3YTE4Bw+bqhVlRbbXtpJ4neOFBVM0CZEESIKHqE+/v8aAMgDRR3ZUFdTWolIJ
I4KNmcH0Md3/7k5oLXfYa2o2a9w7VejQ/Et8yOFyzR+pN3G5SMh79Feb4aAR+6xihOb/tXu/MKVV
/h+M+0YwjrrMBGH+fixP9yQWdwzgnRWfzgYFZS0+ZmkzMGd+X8fl4shJXOJrOtBU4SeMRuirjsvF
saNUrJNYyokkKpCae3VgztdE3yjgpBMpeBSQNfIYmOMrTYlKsmthsdjz+Oo40jo29rXCevL4Rvmc
EMwFobnAlyJPoR/5MvNmZO6g8pmaHu7d6/OEgvU0Dpx8Ch9ebyeTK7ckWQu17wYoWDDlQzUm+/6i
3P1CHSz6St56tMUo3SH2MRXVFncAtW/2y2s3e7dZ/aZoWbrJbhrLfCKwd6pWNTFOUmiIZJIui+Xe
Hm0RRhE1aiaM9t59paaafODF8oaSNQ9U1//tgGla0hiWUPYFdWjOF+7PMV6t5cPbg95dr843Hz3q
uu4C75rmiy8mAHYBi7+hzujV3o9eHgK8sYixrJhegNS6SN7F/rjkrDHjVDAdvoPMiupwYEAHk3x5
I+QOtKgeyt+4g6ztq2BVjOQe0n85JNEXgMcVIY7eBMjRwzmkaepEP6clxglVAORPcouQXC3VjzIC
TUdKIbUPl69KTT+K5YiiM4+DIqh3KWOSAVYDJq5WuOGLCJtGBp5J4drV4YJQHq1PuFeOYwnmI4mn
8nnFZ7rRDYak+XmLGXiAGblt7ju5Z0rC+Bp45JSf8jWwJFB0/ERupekvCW4DOmle6g3OvfuXHgm0
K6pkrdYUqOLXQZZcu4vhH1SjJpUcGlmRX66my1fDc469/HYFInMCJopR7RfJGyHn3b3e7spr1NSV
3DHL9j+tuLvYHLDveOx+437yNEWSZtuBH4AFeh0AYeAXsxwCPKMaFw9fKTIf66nK88rz+4s4UT9u
KKiV767lq8CfVv+9vw7dj+UdbcvJ8q8mAJ2AnnNDgFayPDJ3ebjMIQAbvspnV/JZlnAon/muBP+W
FJd3s/cuQzv4+YfApQM0oYwLyqbFrJcLsnQCehvWIMEk4jP5NHfe+2G0uHQztsPmVQZ4OAo3pBwM
Sf2UdGgs31JfH1xO3WTL0xCM3Ibd1ZbKTNtt/lr+TjkeyU8EzE3Cugs0j5/NdlfZbCFtHSoSHp+p
p32Rb7OBjCry1OD4U/IKB6u74GK2v6OlHKUH+CzfrYQsqFVmBrVZQMZtpja/uDS1p3s8ZjHvmVv3
c8ph/K788xcz4GO71eFql+RAyUmBXtypi4RK01StHBDbYPv/y6OBm0s5gXR3Tz/y7ezn+/Ph+2Ry
vqE/9/KPWbl4MVcUYz74N8PF/MN+Gd2B96WGlA5x08avy0P8hsScwcOE9loUQoin3pstwb/LXG8V
3W2oz0CkytP6/Sz/zSvn9Koj6ZV65Br3gLsf4ce+XEylVfsEhjlX05u5okDxbsI+oxHAfvMTHkgq
CtHUvXhgBf13CLHJ/xigpTYGRMeRK5JtKOU4Ji9pXG7nm0c9It9S9x0Ub/Hf3XRUUKcJnY2rJ39D
K3vIe+oUttRyNahqxF+jMU+Z2PYW/I0fOvRdoOECMIvqokzavMgn9dfnSewAyBC8Swz4Ra7qgY1F
+tIyfH2GZj2/fs/XZmAW6OXtP/5GTy4pQmm1CkHogPmJ0PehmSTIo+YqRIkD8ht7hEyv6qL8Iw/s
0SrEVQFgq0WoLCwdYvt4J7eCctkrUjQvMpuuR7Pn3XhsXNvpU1M09ujpfnL6iXZ87SqKon/eI3/J
HhgVW4r6IJEm2AtNK5tD5PetQYdCQxokcDuNW12phthkgCQBFkcJZ8qtGgbo3RYIeSvfN/sO5LAx
+9jxQsQASdInd4BSiROBMKe5QS0G+iYFwExYKwTP4WwVeMDyzCJAsLkTdOQgb33fczlvVVfvFgFM
pe1OCBwqLsPqquZ1TlXNRaAAPNBNFQKNMovEGfIvkQWdvfxZK1KN02XQthKRjRAK0tW86Y5W1C7s
4NNywWXfydU7oYCF9MRx8WctpMB1KGkfgkWt9UKXIWAYvA+hluLQ/WQI19pAigJHBVSrgh3MqwYW
3WQInCUOchFDsbZI+2QcUHrZlhMCB1Pbw1lVC/4OJwieXMzHhFYQ1foYAdSjRcB8txUHgXLoOKFC
36/PCp2jQgwj+Lp26PVLGmrtW6sELCBXx5F3NP+wNpocEIdOEOkIvyGaQ67eqQSlKBpvyQiedsIk
JGfB70xfoxF17AeenBXl6p0uIDnf/U77uKNVGxai50j6tNYcE6qrIwe07xDE8emKUNsF/VsFv+pW
Y2UXVGaw8MJxlh1BgLZ0QlpD4Nzq3TlZBbEyL+VzWtGftggCToIJLvSg1vgd61CpwIlCafUTGH7r
kR6gvaa29Zb4+IS8GASndOlsykAdOp7m+Iw7ybBHD1+/tjaLMQjJ2VL0c6jPwt1VSLCVCG2Fuj48
9M9lFiQayWUlBALPwRtGvI0WD0eB39wLiY8rwXUjsvDM93gU+mUU8JK0rT70EwdvQYJHwGx48UE0
V4HTMgYRzaHoLlhdveMI0qOUtW2EvPelEQTm/ym1GMMRtGtUMStRXb0Ti57CprHkCPynfkQCkxvU
x2EINveCOA2oDCqCwaxS/zgiwXyzXQWyZDULoEMotaav8KkozSGq3iT9YwUcfOadWNkGtFGNE5wm
5iV3lUPIIYk0mUTEhly92wSeiyFvuwkAa4iJEHbEIdCP2MWbJP2Qqqt39jFtqAJbFkA14iX2aYvD
GbDJAjFeArAleE8/uxX7pRM9RY11y5cfRATTAO+QWm+kfed4kOBLEk8R/pTqST2yjlEDru30fdwg
+F7jR+uvwwOaIEKId5ZWZ2Z5eicBfDYBYsvOPAzwkBMxpeeZ4fTOSRkN4eCbZZ9EPdQDQNBs508f
WNichpunzWPlsg1wqEoLv95xgacj6/njLPQ4asd4CY4mX1MUElDEShA3Sl8jKOxOKcphxQUcD2gs
R3kP8JPV1RGFSkUIA2xnXGrH73umEMRYsVyFwHci2lUogiRmFTqWIWoRMUE75WPIsX96gcrq1quA
24BQWUJlE7MKzLLJETFOI5QGRcONwEz6Jxd8uthY7gUfveAhFlRQy4XOXqD6uaMAHCVUgembXBS9
aO078wE/Y/56eOOrqzN/Yqo6wX1MRMlsg95ZB54P2sZyF2AhcwaAkpw0WkwQOphGnEDQnNVluK5P
JiKRdcOZFofEmDBB5POWAW1XV3sVxDjChYqBfJQFfWMFmnZ71sck2eqgbWoDwHU7ypFkAE0rd8Fj
mUUyNmmf9kKAVrNlBQSCr4kckvBwci94rgPMRKk6gtmn6QtQyHb6HIk97SVHn5hEqVsCAduAfA9X
guvVZXZdj1aBBBFJIbGzE0NAVdjCRFTMLDurgBvZD0DfSTfl6uqdhYRTM7BmBcQi+xzA0RfOjBUr
SACr9rCaB/ZqL3Ditd0LCtlPy1NY3rzrjljk5OQDv0Ms1jHo3olFoNTSst6OI5il51OKw635vmMo
VIibGG+yZHvJo/q0C3Ai2drJAbUr45De7V03OiibiOVNImzk6jL7rVfT963VgoSY8RO7YgtXV8dM
jrUT0dUbfN9nJunZJqDLqrVy5EjIWya/7xhebCtHXImE4XEeJH0F3WDUPKni+qfhFhwWiJN40RfA
uLiRsJAEnujWy/T9AuE72OYx54cqbfPbF5KYk43LU0lBX7rhmOXy9Ps6w0XSWAS837pRkn/Msw2q
V/7/hxYyqZJ5jS+PMrB6Tv3zeoJPH9161nFWxz9eZ+N1uh5ND9UXh3qYb9MFGUP/nKcf00XaTDyA
B+HPzyN5Utb3URV8g3A569AV4Ko13XX2UORtwhUk1J7wLM3p1n0coslGEvC5LeUBjQ0/Feu8nUVt
UhysaRfzYp3eFsdRyqhN9pA95TwfjzbZaLtpEa+gp7bEL8fzdJ+ux03KBtZpTbmuPv2N5PUvZ+R9
1+6m7s46u23vQgPItB3/j+NiPWnvlBrraEv5mhXPsuaKKwMftCX88jadtjZgDcuzpjufZ3mRtTmS
8wImsjXp/DZLO1LEAIisKRf79rYw6Cxbsq+fyiaTJWdNGALb0exwXNNK7BlYoS3pf9HarHyyzAaV
Ykv7TZrlLelRJ47a010f5ml+21yOGkNhT7os09F0W443m9aerlEK1vSz0TSbpO0kQgOCsSeNLiiL
TWtn1+gCe9plmfHPctmSTXXw/jmoF9t1l7TAIqxJF/mmI0M8KXdiT/nt+OM67VhPIK0kjGs76Lfj
XdrWW3Vk1J7w/uw6XSzLadZW69CXmONz0H81Xpfjw5FWZWebUN5zEH8zvs9GLTVGREMiZM9B/Hea
wx4p1eMWX7M1aQo8Tc8G6bpAU7aZ0wBBn+cBlyl1vbvkJW5iS/4dTfqOVKplMRl+1mRncyyS9qmm
Lq9gTZoSsd087SpsYEv4Zpzn5WG+SzvHhDo2Y0v+52lxOz57WT7Rbcbrb0v+F9o7nd6IdZj1eR7w
dCPW6CZb8u9Z/XFZjlsmRR0LsKd93z5V+gwaP58t3X9v0umRijBP7ai1JfthvF6g2VqUjQvUmnLG
yaazvX3cYc8gSH5N0Tv5ZNNmzTqMYTvuX8fl5uzDqcGbtGxr+lk5KnJKK7bW3HgcrWl/ua/SV4/A
pzxNj275p/6nYwGYUz9rO9fkjtF8nK5/+A8AAAD//w==</cx:binary>
              </cx:geoCache>
            </cx:geography>
          </cx:layoutPr>
          <cx:valueColors>
            <cx:minColor>
              <a:schemeClr val="bg1">
                <a:lumMod val="85000"/>
              </a:schemeClr>
            </cx:minColor>
            <cx:maxColor>
              <a:schemeClr val="tx2"/>
            </cx:maxColor>
          </cx:valueColors>
        </cx:series>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tx1">
        <a:lumMod val="65000"/>
        <a:lumOff val="35000"/>
      </a:schemeClr>
    </cs:fontRef>
    <cs:defRPr sz="1131"/>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5/15/2024</a:t>
            </a:fld>
            <a:endParaRPr lang="en-US" b="1" dirty="0">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dirty="0">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5/15/2024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dirty="0"/>
          </a:p>
        </p:txBody>
      </p:sp>
    </p:spTree>
    <p:extLst>
      <p:ext uri="{BB962C8B-B14F-4D97-AF65-F5344CB8AC3E}">
        <p14:creationId xmlns:p14="http://schemas.microsoft.com/office/powerpoint/2010/main" val="860884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dirty="0"/>
          </a:p>
        </p:txBody>
      </p:sp>
    </p:spTree>
    <p:extLst>
      <p:ext uri="{BB962C8B-B14F-4D97-AF65-F5344CB8AC3E}">
        <p14:creationId xmlns:p14="http://schemas.microsoft.com/office/powerpoint/2010/main" val="3971696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dirty="0"/>
          </a:p>
        </p:txBody>
      </p:sp>
    </p:spTree>
    <p:extLst>
      <p:ext uri="{BB962C8B-B14F-4D97-AF65-F5344CB8AC3E}">
        <p14:creationId xmlns:p14="http://schemas.microsoft.com/office/powerpoint/2010/main" val="27419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dirty="0"/>
          </a:p>
        </p:txBody>
      </p:sp>
    </p:spTree>
    <p:extLst>
      <p:ext uri="{BB962C8B-B14F-4D97-AF65-F5344CB8AC3E}">
        <p14:creationId xmlns:p14="http://schemas.microsoft.com/office/powerpoint/2010/main" val="1546094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dirty="0"/>
          </a:p>
        </p:txBody>
      </p:sp>
    </p:spTree>
    <p:extLst>
      <p:ext uri="{BB962C8B-B14F-4D97-AF65-F5344CB8AC3E}">
        <p14:creationId xmlns:p14="http://schemas.microsoft.com/office/powerpoint/2010/main" val="3448596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dirty="0"/>
          </a:p>
        </p:txBody>
      </p:sp>
    </p:spTree>
    <p:extLst>
      <p:ext uri="{BB962C8B-B14F-4D97-AF65-F5344CB8AC3E}">
        <p14:creationId xmlns:p14="http://schemas.microsoft.com/office/powerpoint/2010/main" val="3110702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7</a:t>
            </a:fld>
            <a:endParaRPr lang="en-US" dirty="0"/>
          </a:p>
        </p:txBody>
      </p:sp>
    </p:spTree>
    <p:extLst>
      <p:ext uri="{BB962C8B-B14F-4D97-AF65-F5344CB8AC3E}">
        <p14:creationId xmlns:p14="http://schemas.microsoft.com/office/powerpoint/2010/main" val="11692950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doi.org/10.26099/c1cx-8475"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Author et al., </a:t>
            </a:r>
            <a:r>
              <a:rPr lang="en-US" sz="800" b="0" i="1" dirty="0">
                <a:latin typeface="Arial" panose="020B0604020202020204" pitchFamily="34" charset="0"/>
                <a:cs typeface="Arial" panose="020B0604020202020204" pitchFamily="34" charset="0"/>
              </a:rPr>
              <a:t>Brief Title</a:t>
            </a:r>
            <a:r>
              <a:rPr lang="en-US" sz="800" b="0" i="0" dirty="0">
                <a:latin typeface="Arial" panose="020B0604020202020204" pitchFamily="34" charset="0"/>
                <a:cs typeface="Arial" panose="020B0604020202020204" pitchFamily="34" charset="0"/>
              </a:rPr>
              <a:t> (Commonwealth Fund, Month YEAR).</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dirty="0"/>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dirty="0"/>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0">
                <a:solidFill>
                  <a:schemeClr val="tx1"/>
                </a:solidFill>
                <a:latin typeface="Suisse Int'l Italic" panose="020B0804000000000000" pitchFamily="34" charset="77"/>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534160"/>
            <a:ext cx="9000999" cy="3889487"/>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dirty="0"/>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dirty="0"/>
              <a:t>Click to edit Master title style</a:t>
            </a:r>
          </a:p>
        </p:txBody>
      </p:sp>
      <p:pic>
        <p:nvPicPr>
          <p:cNvPr id="8" name="Picture 7">
            <a:extLst>
              <a:ext uri="{FF2B5EF4-FFF2-40B4-BE49-F238E27FC236}">
                <a16:creationId xmlns:a16="http://schemas.microsoft.com/office/drawing/2014/main" id="{D3AB1ABF-C674-D0A5-F5AB-500A875A111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9" name="TextBox 8">
            <a:extLst>
              <a:ext uri="{FF2B5EF4-FFF2-40B4-BE49-F238E27FC236}">
                <a16:creationId xmlns:a16="http://schemas.microsoft.com/office/drawing/2014/main" id="{5124FA92-CBAB-EAD0-4152-9DB1DD76FC78}"/>
              </a:ext>
            </a:extLst>
          </p:cNvPr>
          <p:cNvSpPr txBox="1"/>
          <p:nvPr userDrawn="1"/>
        </p:nvSpPr>
        <p:spPr>
          <a:xfrm>
            <a:off x="71498" y="6394513"/>
            <a:ext cx="5943600"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Celli Horstman, </a:t>
            </a:r>
            <a:r>
              <a:rPr lang="en-US" sz="800" b="0" i="1" dirty="0">
                <a:latin typeface="Arial" panose="020B0604020202020204" pitchFamily="34" charset="0"/>
                <a:cs typeface="Arial" panose="020B0604020202020204" pitchFamily="34" charset="0"/>
              </a:rPr>
              <a:t>How U.S. Health Care Providers Are Addressing the Drivers of Health </a:t>
            </a:r>
            <a:r>
              <a:rPr lang="en-US" sz="800" b="0" i="0" dirty="0">
                <a:latin typeface="Arial" panose="020B0604020202020204" pitchFamily="34" charset="0"/>
                <a:cs typeface="Arial" panose="020B0604020202020204" pitchFamily="34" charset="0"/>
              </a:rPr>
              <a:t>(Commonwealth Fund, May 2024). </a:t>
            </a:r>
            <a:r>
              <a:rPr lang="en-US" sz="800" b="0" i="0" dirty="0">
                <a:latin typeface="Arial" panose="020B0604020202020204" pitchFamily="34" charset="0"/>
                <a:cs typeface="Arial" panose="020B0604020202020204" pitchFamily="34" charset="0"/>
                <a:hlinkClick r:id="rId3"/>
              </a:rPr>
              <a:t>https://doi.org/10.26099/c1cx-8475</a:t>
            </a:r>
            <a:endParaRPr lang="en-US" sz="800" b="0" i="0" dirty="0">
              <a:latin typeface="Arial" panose="020B0604020202020204" pitchFamily="34" charset="0"/>
              <a:cs typeface="Arial" panose="020B0604020202020204" pitchFamily="34" charset="0"/>
            </a:endParaRPr>
          </a:p>
        </p:txBody>
      </p:sp>
      <p:sp>
        <p:nvSpPr>
          <p:cNvPr id="7" name="Text Placeholder 6">
            <a:extLst>
              <a:ext uri="{FF2B5EF4-FFF2-40B4-BE49-F238E27FC236}">
                <a16:creationId xmlns:a16="http://schemas.microsoft.com/office/drawing/2014/main" id="{723A1F87-15A7-E3F7-A324-65A790A06716}"/>
              </a:ext>
            </a:extLst>
          </p:cNvPr>
          <p:cNvSpPr>
            <a:spLocks noGrp="1"/>
          </p:cNvSpPr>
          <p:nvPr>
            <p:ph type="body" sz="quarter" idx="25" hasCustomPrompt="1"/>
          </p:nvPr>
        </p:nvSpPr>
        <p:spPr>
          <a:xfrm>
            <a:off x="71438" y="950408"/>
            <a:ext cx="8961120" cy="418861"/>
          </a:xfrm>
        </p:spPr>
        <p:txBody>
          <a:bodyPr anchor="t" anchorCtr="0">
            <a:normAutofit/>
          </a:bodyPr>
          <a:lstStyle>
            <a:lvl1pPr marL="0" indent="0">
              <a:buNone/>
              <a:defRPr sz="1100" b="0" i="1">
                <a:solidFill>
                  <a:schemeClr val="tx1"/>
                </a:solidFill>
                <a:latin typeface="Arial" panose="020B0604020202020204" pitchFamily="34" charset="0"/>
                <a:cs typeface="Arial" panose="020B0604020202020204" pitchFamily="34" charset="0"/>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6771115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www.chcs.org/resource/financing-approaches-to-address-social-determinants-of-health-via-medicaid-managed-care-a-twelve-state-review/" TargetMode="External"/><Relationship Id="rId5" Type="http://schemas.openxmlformats.org/officeDocument/2006/relationships/hyperlink" Target="https://www.kff.org/medicaid/issue-brief/medicaid-waiver-tracker-approved-and-pending-section-1115-waivers-by-state/"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999613583"/>
              </p:ext>
            </p:extLst>
          </p:nvPr>
        </p:nvGraphicFramePr>
        <p:xfrm>
          <a:off x="71438" y="1533525"/>
          <a:ext cx="9001125" cy="3885498"/>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Notes: All U.S. adults age 18 and older: n=3.568; adults with income below the national average: n=1,547; adults with income at or above the national average: n=2,021. U.S. average household income was $62,000 at the time of the survey.</a:t>
            </a:r>
          </a:p>
          <a:p>
            <a:r>
              <a:rPr lang="en-US" dirty="0"/>
              <a:t>* Differences between income levels are statistically significant at the p&lt;0.05 level. </a:t>
            </a:r>
          </a:p>
          <a:p>
            <a:r>
              <a:rPr lang="en-US" dirty="0"/>
              <a:t>Data: 2023 Commonwealth Fund International Health Policy Survey; U.S.-only data.</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111959" y="0"/>
            <a:ext cx="9000999" cy="822960"/>
          </a:xfrm>
        </p:spPr>
        <p:txBody>
          <a:bodyPr/>
          <a:lstStyle/>
          <a:p>
            <a:r>
              <a:rPr lang="en-US" dirty="0"/>
              <a:t>Over half of U.S. adults report worrying about meeting their economic and social needs. </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8" y="950913"/>
            <a:ext cx="6312583" cy="419100"/>
          </a:xfrm>
        </p:spPr>
        <p:txBody>
          <a:bodyPr>
            <a:normAutofit/>
          </a:bodyPr>
          <a:lstStyle/>
          <a:p>
            <a:r>
              <a:rPr lang="en-US" dirty="0"/>
              <a:t>Percentage of U.S. adults who reported they always, usually, or sometimes worried or were stressed about having enough of the following in the past 12 months, by self-reported income</a:t>
            </a:r>
          </a:p>
        </p:txBody>
      </p:sp>
    </p:spTree>
    <p:extLst>
      <p:ext uri="{BB962C8B-B14F-4D97-AF65-F5344CB8AC3E}">
        <p14:creationId xmlns:p14="http://schemas.microsoft.com/office/powerpoint/2010/main" val="57095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701418584"/>
              </p:ext>
            </p:extLst>
          </p:nvPr>
        </p:nvGraphicFramePr>
        <p:xfrm>
          <a:off x="71438" y="1533525"/>
          <a:ext cx="9001125" cy="38893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Notes: U.S. adults age 18 and older with income below the national household average of $62,000 at the time of the survey: n=1,547. “Economic and social needs” include having a stable job or source of income; having enough money to pay housing bills; having enough food to eat; and having a clean and safe place to sleep.</a:t>
            </a:r>
          </a:p>
          <a:p>
            <a:r>
              <a:rPr lang="en-US" dirty="0"/>
              <a:t>* Differences between categories are statistically significant at the p&lt;0.05 level. For race and ethnicity, Non-Hispanic White was the comparator group.</a:t>
            </a:r>
          </a:p>
          <a:p>
            <a:r>
              <a:rPr lang="en-US" dirty="0"/>
              <a:t>Data: 2023 Commonwealth Fund International Health Policy Survey; U.S.-only data.</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111959" y="0"/>
            <a:ext cx="9000999" cy="822960"/>
          </a:xfrm>
        </p:spPr>
        <p:txBody>
          <a:bodyPr>
            <a:normAutofit/>
          </a:bodyPr>
          <a:lstStyle/>
          <a:p>
            <a:r>
              <a:rPr lang="en-US" dirty="0"/>
              <a:t>Most low-income adults were worried about their economic and social needs, regardless of their race, ethnicity, gender, or insurance status. </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8" y="950408"/>
            <a:ext cx="7315200" cy="418861"/>
          </a:xfrm>
        </p:spPr>
        <p:txBody>
          <a:bodyPr>
            <a:normAutofit/>
          </a:bodyPr>
          <a:lstStyle/>
          <a:p>
            <a:r>
              <a:rPr lang="en-US" dirty="0"/>
              <a:t>Percentage of U.S. adults whose self-reported income was below the national average and who reported they always, usually, or sometimes worried or were stressed about meeting their economic and social needs in the past 12 months</a:t>
            </a:r>
          </a:p>
        </p:txBody>
      </p:sp>
    </p:spTree>
    <p:extLst>
      <p:ext uri="{BB962C8B-B14F-4D97-AF65-F5344CB8AC3E}">
        <p14:creationId xmlns:p14="http://schemas.microsoft.com/office/powerpoint/2010/main" val="1568491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1609414114"/>
              </p:ext>
            </p:extLst>
          </p:nvPr>
        </p:nvGraphicFramePr>
        <p:xfrm>
          <a:off x="71438" y="1533525"/>
          <a:ext cx="9001125" cy="38893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Notes: U.S. primary care physicians: n=1,059.</a:t>
            </a:r>
          </a:p>
          <a:p>
            <a:r>
              <a:rPr lang="en-US" dirty="0"/>
              <a:t>Data: 2022 Commonwealth Fund International Health Policy Survey of Primary Care Physicians; U.S.-only data.</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111959" y="0"/>
            <a:ext cx="9000999" cy="822960"/>
          </a:xfrm>
        </p:spPr>
        <p:txBody>
          <a:bodyPr/>
          <a:lstStyle/>
          <a:p>
            <a:r>
              <a:rPr lang="en-US" dirty="0"/>
              <a:t>Nearly two-thirds of primary care physicians in the U.S. screen their patients for at least one social need. </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8" y="950408"/>
            <a:ext cx="6035040" cy="418861"/>
          </a:xfrm>
        </p:spPr>
        <p:txBody>
          <a:bodyPr>
            <a:normAutofit/>
          </a:bodyPr>
          <a:lstStyle/>
          <a:p>
            <a:r>
              <a:rPr lang="en-US" dirty="0"/>
              <a:t>Percentage of U.S. primary care physicians who report they or other personnel in their practice </a:t>
            </a:r>
            <a:br>
              <a:rPr lang="en-US" dirty="0"/>
            </a:br>
            <a:r>
              <a:rPr lang="en-US" dirty="0"/>
              <a:t>usually or often screen patients for the following social needs</a:t>
            </a:r>
          </a:p>
        </p:txBody>
      </p:sp>
    </p:spTree>
    <p:extLst>
      <p:ext uri="{BB962C8B-B14F-4D97-AF65-F5344CB8AC3E}">
        <p14:creationId xmlns:p14="http://schemas.microsoft.com/office/powerpoint/2010/main" val="1686521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1956324798"/>
              </p:ext>
            </p:extLst>
          </p:nvPr>
        </p:nvGraphicFramePr>
        <p:xfrm>
          <a:off x="71438" y="1533525"/>
          <a:ext cx="9001125" cy="36988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Notes: U.S. primary care physicians: n=1,059; U.S. primary care physicians working in community health centers: n=183; U.S. primary care physicians serving at least 50% Medicare patients: n= 198; U.S. primary care physicians serving at least 50% privately insured patients: n= 288; U.S. primary care physicians working in solo practices: n=210. “Social needs” include social isolation, domestic violence, transportation needs, food insecurity, housing problems, and financial security.</a:t>
            </a:r>
          </a:p>
          <a:p>
            <a:r>
              <a:rPr lang="en-US" dirty="0"/>
              <a:t>95% Confidence intervals are applied to point estimates to assess significant differences.</a:t>
            </a:r>
          </a:p>
          <a:p>
            <a:r>
              <a:rPr lang="en-US" dirty="0"/>
              <a:t>Data: 2022 Commonwealth Fund International Health Policy Survey of Primary Care Physicians; U.S.-only data.</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111959" y="0"/>
            <a:ext cx="9000999" cy="822960"/>
          </a:xfrm>
        </p:spPr>
        <p:txBody>
          <a:bodyPr>
            <a:normAutofit/>
          </a:bodyPr>
          <a:lstStyle/>
          <a:p>
            <a:r>
              <a:rPr lang="en-US" dirty="0"/>
              <a:t>Physicians in community health centers were more likely to screen patients for needs related to the drivers of health than those working in other settings. </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9" y="950913"/>
            <a:ext cx="6038906" cy="419100"/>
          </a:xfrm>
        </p:spPr>
        <p:txBody>
          <a:bodyPr>
            <a:normAutofit/>
          </a:bodyPr>
          <a:lstStyle/>
          <a:p>
            <a:r>
              <a:rPr lang="en-US" dirty="0"/>
              <a:t>Percentage of U.S. primary care physicians who report they or other personnel in their practice usually or often screen patients for any social needs, by practice characteristics</a:t>
            </a:r>
          </a:p>
        </p:txBody>
      </p:sp>
    </p:spTree>
    <p:extLst>
      <p:ext uri="{BB962C8B-B14F-4D97-AF65-F5344CB8AC3E}">
        <p14:creationId xmlns:p14="http://schemas.microsoft.com/office/powerpoint/2010/main" val="906744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2045602136"/>
              </p:ext>
            </p:extLst>
          </p:nvPr>
        </p:nvGraphicFramePr>
        <p:xfrm>
          <a:off x="71438" y="1533525"/>
          <a:ext cx="9001125" cy="388175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Notes: U.S. primary care physicians: n=1,059; U.S. primary care physicians working in community health centers: n=183; U.S. primary care physicians serving at least 50% Medicare patients: n= 198; U.S. primary care physicians serving at least 50% privately insured patients: n= 288; U.S. primary care physicians working in solo practices: n=210.</a:t>
            </a:r>
          </a:p>
          <a:p>
            <a:r>
              <a:rPr lang="en-US" dirty="0"/>
              <a:t>95% Confidence intervals are applied to point estimates to assess significant differences.</a:t>
            </a:r>
          </a:p>
          <a:p>
            <a:r>
              <a:rPr lang="en-US" dirty="0"/>
              <a:t>Data: 2022 Commonwealth Fund International Health Policy Survey of Primary Care Physicians; U.S.-only data.</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111959" y="0"/>
            <a:ext cx="9000999" cy="822960"/>
          </a:xfrm>
        </p:spPr>
        <p:txBody>
          <a:bodyPr>
            <a:normAutofit/>
          </a:bodyPr>
          <a:lstStyle/>
          <a:p>
            <a:r>
              <a:rPr lang="en-US" dirty="0"/>
              <a:t>Less than half of all physicians surveyed reported frequently coordinating their care with social services or community organizations. </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7" y="950913"/>
            <a:ext cx="6858000" cy="419100"/>
          </a:xfrm>
        </p:spPr>
        <p:txBody>
          <a:bodyPr>
            <a:normAutofit/>
          </a:bodyPr>
          <a:lstStyle/>
          <a:p>
            <a:r>
              <a:rPr lang="en-US" dirty="0"/>
              <a:t>Percentage of U.S. primary care physicians who report they or other health care professionals in their practice frequently coordinate care with social services or other community providers, by practice characteristics</a:t>
            </a:r>
          </a:p>
        </p:txBody>
      </p:sp>
    </p:spTree>
    <p:extLst>
      <p:ext uri="{BB962C8B-B14F-4D97-AF65-F5344CB8AC3E}">
        <p14:creationId xmlns:p14="http://schemas.microsoft.com/office/powerpoint/2010/main" val="3797332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811816689"/>
              </p:ext>
            </p:extLst>
          </p:nvPr>
        </p:nvGraphicFramePr>
        <p:xfrm>
          <a:off x="71438" y="1533525"/>
          <a:ext cx="9001125" cy="38893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Notes: U.S. primary care physicians: n=1,059; U.S. primary care physicians working in community health centers: n=183; U.S. primary care physicians working in solo practices: n=210.</a:t>
            </a:r>
          </a:p>
          <a:p>
            <a:r>
              <a:rPr lang="en-US" dirty="0"/>
              <a:t>95% Confidence intervals are applied to point estimates to assess significant differences.</a:t>
            </a:r>
          </a:p>
          <a:p>
            <a:r>
              <a:rPr lang="en-US" dirty="0"/>
              <a:t>Data: 2022 Commonwealth Fund International Health Policy Survey of Primary Care Physicians; U.S.-only data.</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111959" y="0"/>
            <a:ext cx="9000999" cy="822960"/>
          </a:xfrm>
        </p:spPr>
        <p:txBody>
          <a:bodyPr>
            <a:normAutofit/>
          </a:bodyPr>
          <a:lstStyle/>
          <a:p>
            <a:r>
              <a:rPr lang="en-US" dirty="0"/>
              <a:t>A quarter of physicians in community health centers reported that lacking information about community organizations was a challenge to coordinating care.</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8" y="950408"/>
            <a:ext cx="7772400" cy="418861"/>
          </a:xfrm>
        </p:spPr>
        <p:txBody>
          <a:bodyPr>
            <a:normAutofit/>
          </a:bodyPr>
          <a:lstStyle/>
          <a:p>
            <a:r>
              <a:rPr lang="en-US" dirty="0"/>
              <a:t>Percentage of U.S. primary care physicians who report the following were major challenges for themselves or other personnel </a:t>
            </a:r>
            <a:br>
              <a:rPr lang="en-US" dirty="0"/>
            </a:br>
            <a:r>
              <a:rPr lang="en-US" dirty="0"/>
              <a:t>in their practice when coordinating their patient’s care with community or social services, by practice characteristics</a:t>
            </a:r>
          </a:p>
        </p:txBody>
      </p:sp>
    </p:spTree>
    <p:extLst>
      <p:ext uri="{BB962C8B-B14F-4D97-AF65-F5344CB8AC3E}">
        <p14:creationId xmlns:p14="http://schemas.microsoft.com/office/powerpoint/2010/main" val="3603396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4="http://schemas.microsoft.com/office/drawing/2016/5/10/chartex">
        <mc:Choice Requires="cx4">
          <p:graphicFrame>
            <p:nvGraphicFramePr>
              <p:cNvPr id="3" name="Chart Placeholder 2">
                <a:extLst>
                  <a:ext uri="{FF2B5EF4-FFF2-40B4-BE49-F238E27FC236}">
                    <a16:creationId xmlns:a16="http://schemas.microsoft.com/office/drawing/2014/main" id="{87ADC500-2E79-FEB1-8B3B-CDFB4FAA3D2B}"/>
                  </a:ext>
                </a:extLst>
              </p:cNvPr>
              <p:cNvGraphicFramePr>
                <a:graphicFrameLocks noGrp="1"/>
              </p:cNvGraphicFramePr>
              <p:nvPr>
                <p:ph type="chart" sz="quarter" idx="19"/>
                <p:extLst>
                  <p:ext uri="{D42A27DB-BD31-4B8C-83A1-F6EECF244321}">
                    <p14:modId xmlns:p14="http://schemas.microsoft.com/office/powerpoint/2010/main" val="2397978867"/>
                  </p:ext>
                </p:extLst>
              </p:nvPr>
            </p:nvGraphicFramePr>
            <p:xfrm>
              <a:off x="71439" y="1533525"/>
              <a:ext cx="6786562" cy="3902075"/>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3" name="Chart Placeholder 2">
                <a:extLst>
                  <a:ext uri="{FF2B5EF4-FFF2-40B4-BE49-F238E27FC236}">
                    <a16:creationId xmlns:a16="http://schemas.microsoft.com/office/drawing/2014/main" id="{87ADC500-2E79-FEB1-8B3B-CDFB4FAA3D2B}"/>
                  </a:ext>
                </a:extLst>
              </p:cNvPr>
              <p:cNvPicPr>
                <a:picLocks noGrp="1" noRot="1" noChangeAspect="1" noMove="1" noResize="1" noEditPoints="1" noAdjustHandles="1" noChangeArrowheads="1" noChangeShapeType="1"/>
              </p:cNvPicPr>
              <p:nvPr/>
            </p:nvPicPr>
            <p:blipFill>
              <a:blip r:embed="rId4"/>
              <a:stretch>
                <a:fillRect/>
              </a:stretch>
            </p:blipFill>
            <p:spPr>
              <a:xfrm>
                <a:off x="71439" y="1533525"/>
                <a:ext cx="6786562" cy="3902075"/>
              </a:xfrm>
              <a:prstGeom prst="rect">
                <a:avLst/>
              </a:prstGeom>
            </p:spPr>
          </p:pic>
        </mc:Fallback>
      </mc:AlternateContent>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Notes: Federal waivers and state authority includes Section 1115 waiver, Section 1915 Home and Community-Based Services programs, In Lieu of Services, and community reinvestment opportunities for Medicaid managed care organizations.</a:t>
            </a:r>
          </a:p>
          <a:p>
            <a:r>
              <a:rPr lang="en-US" dirty="0"/>
              <a:t>Data: KFF, “</a:t>
            </a:r>
            <a:r>
              <a:rPr lang="en-US" dirty="0">
                <a:hlinkClick r:id="rId5"/>
              </a:rPr>
              <a:t>Medicaid Waiver Tracker: Approved and Pending Section 1115 Waivers by State</a:t>
            </a:r>
            <a:r>
              <a:rPr lang="en-US" dirty="0"/>
              <a:t>”; Aug. 11, 2023; and Center for Health Care Strategies, </a:t>
            </a:r>
            <a:r>
              <a:rPr lang="en-US" i="1" dirty="0">
                <a:hlinkClick r:id="rId6"/>
              </a:rPr>
              <a:t>Financing Approaches to Address Social Determinants of Health via Medicaid Managed Care: A 12-State Review</a:t>
            </a:r>
            <a:r>
              <a:rPr lang="en-US" dirty="0"/>
              <a:t> (CHCS, Feb. 2023).</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111959" y="0"/>
            <a:ext cx="9000999" cy="822960"/>
          </a:xfrm>
        </p:spPr>
        <p:txBody>
          <a:bodyPr/>
          <a:lstStyle/>
          <a:p>
            <a:r>
              <a:rPr lang="en-US" dirty="0"/>
              <a:t>Many state Medicaid agencies provide nonclinical services to address unmet social and economic needs.</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8" y="950913"/>
            <a:ext cx="6195137" cy="419100"/>
          </a:xfrm>
        </p:spPr>
        <p:txBody>
          <a:bodyPr>
            <a:normAutofit/>
          </a:bodyPr>
          <a:lstStyle/>
          <a:p>
            <a:r>
              <a:rPr lang="en-US" dirty="0"/>
              <a:t>State Medicaid agencies with an approved or pending federal waiver or using another state authority to address beneficiaries’ needs related to the drivers of health</a:t>
            </a:r>
          </a:p>
        </p:txBody>
      </p:sp>
      <p:sp>
        <p:nvSpPr>
          <p:cNvPr id="6" name="Oval 5">
            <a:extLst>
              <a:ext uri="{FF2B5EF4-FFF2-40B4-BE49-F238E27FC236}">
                <a16:creationId xmlns:a16="http://schemas.microsoft.com/office/drawing/2014/main" id="{6A63EF75-5030-7AA9-CC46-A084596C81F1}"/>
              </a:ext>
            </a:extLst>
          </p:cNvPr>
          <p:cNvSpPr>
            <a:spLocks noChangeAspect="1"/>
          </p:cNvSpPr>
          <p:nvPr/>
        </p:nvSpPr>
        <p:spPr>
          <a:xfrm>
            <a:off x="6858000" y="3522134"/>
            <a:ext cx="182880" cy="182880"/>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73089EA-63D0-C710-F695-DE95CDE94933}"/>
              </a:ext>
            </a:extLst>
          </p:cNvPr>
          <p:cNvSpPr txBox="1"/>
          <p:nvPr/>
        </p:nvSpPr>
        <p:spPr>
          <a:xfrm>
            <a:off x="7040880" y="3459686"/>
            <a:ext cx="2080816" cy="276999"/>
          </a:xfrm>
          <a:prstGeom prst="rect">
            <a:avLst/>
          </a:prstGeom>
          <a:noFill/>
        </p:spPr>
        <p:txBody>
          <a:bodyPr wrap="square" rtlCol="0">
            <a:spAutoFit/>
          </a:bodyPr>
          <a:lstStyle/>
          <a:p>
            <a:r>
              <a:rPr lang="en-US" sz="1200" dirty="0"/>
              <a:t>No program</a:t>
            </a:r>
          </a:p>
        </p:txBody>
      </p:sp>
      <p:sp>
        <p:nvSpPr>
          <p:cNvPr id="8" name="Oval 7">
            <a:extLst>
              <a:ext uri="{FF2B5EF4-FFF2-40B4-BE49-F238E27FC236}">
                <a16:creationId xmlns:a16="http://schemas.microsoft.com/office/drawing/2014/main" id="{D51EB47A-CC02-B57B-94AA-87E35C761E4E}"/>
              </a:ext>
            </a:extLst>
          </p:cNvPr>
          <p:cNvSpPr>
            <a:spLocks noChangeAspect="1"/>
          </p:cNvSpPr>
          <p:nvPr/>
        </p:nvSpPr>
        <p:spPr>
          <a:xfrm>
            <a:off x="6858000" y="3214358"/>
            <a:ext cx="182880" cy="18288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69EFFFD-3BFF-6C89-AA3D-BDEF48A5366C}"/>
              </a:ext>
            </a:extLst>
          </p:cNvPr>
          <p:cNvSpPr txBox="1"/>
          <p:nvPr/>
        </p:nvSpPr>
        <p:spPr>
          <a:xfrm>
            <a:off x="7040880" y="3151910"/>
            <a:ext cx="2080816" cy="276999"/>
          </a:xfrm>
          <a:prstGeom prst="rect">
            <a:avLst/>
          </a:prstGeom>
          <a:noFill/>
        </p:spPr>
        <p:txBody>
          <a:bodyPr wrap="square" rtlCol="0">
            <a:spAutoFit/>
          </a:bodyPr>
          <a:lstStyle/>
          <a:p>
            <a:r>
              <a:rPr lang="en-US" sz="1200" dirty="0"/>
              <a:t>At least one program</a:t>
            </a:r>
          </a:p>
        </p:txBody>
      </p:sp>
    </p:spTree>
    <p:extLst>
      <p:ext uri="{BB962C8B-B14F-4D97-AF65-F5344CB8AC3E}">
        <p14:creationId xmlns:p14="http://schemas.microsoft.com/office/powerpoint/2010/main" val="596317720"/>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55e2fa07091cec809b80708a24f3f318">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8fb5a0b2b8ae7656edeed815dfadd452"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B836C4-A2BC-4B27-AB63-353F43C799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C63E5E-AEFA-4345-A4E4-D8690CC9E0A0}">
  <ds:schemaRef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schemas.microsoft.com/office/2006/metadata/properties"/>
    <ds:schemaRef ds:uri="http://purl.org/dc/dcmitype/"/>
    <ds:schemaRef ds:uri="http://www.w3.org/XML/1998/namespace"/>
    <ds:schemaRef ds:uri="fd0705cf-2316-48c0-96f8-e5d689de0d99"/>
    <ds:schemaRef ds:uri="29e91428-62e1-404e-8dba-d479e0ef01ba"/>
    <ds:schemaRef ds:uri="http://purl.org/dc/elements/1.1/"/>
  </ds:schemaRefs>
</ds:datastoreItem>
</file>

<file path=customXml/itemProps3.xml><?xml version="1.0" encoding="utf-8"?>
<ds:datastoreItem xmlns:ds="http://schemas.openxmlformats.org/officeDocument/2006/customXml" ds:itemID="{65AAEEE3-A9AD-48C1-97AC-913F6586C1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163965</TotalTime>
  <Words>1088</Words>
  <Application>Microsoft Office PowerPoint</Application>
  <PresentationFormat>On-screen Show (4:3)</PresentationFormat>
  <Paragraphs>49</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Georgia</vt:lpstr>
      <vt:lpstr>Suisse Int'l</vt:lpstr>
      <vt:lpstr>Suisse Int'l Bold</vt:lpstr>
      <vt:lpstr>Suisse Int'l Italic</vt:lpstr>
      <vt:lpstr>CMWF_2021</vt:lpstr>
      <vt:lpstr>Over half of U.S. adults report worrying about meeting their economic and social needs. </vt:lpstr>
      <vt:lpstr>Most low-income adults were worried about their economic and social needs, regardless of their race, ethnicity, gender, or insurance status. </vt:lpstr>
      <vt:lpstr>Nearly two-thirds of primary care physicians in the U.S. screen their patients for at least one social need. </vt:lpstr>
      <vt:lpstr>Physicians in community health centers were more likely to screen patients for needs related to the drivers of health than those working in other settings. </vt:lpstr>
      <vt:lpstr>Less than half of all physicians surveyed reported frequently coordinating their care with social services or community organizations. </vt:lpstr>
      <vt:lpstr>A quarter of physicians in community health centers reported that lacking information about community organizations was a challenge to coordinating care.</vt:lpstr>
      <vt:lpstr>Many state Medicaid agencies provide nonclinical services to address unmet social and economic needs.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How U.S. Health Care Providers Are Addressing the Drivers of Health</dc:title>
  <dc:creator>ceh@cmwf.org</dc:creator>
  <cp:lastModifiedBy>Paul Frame</cp:lastModifiedBy>
  <cp:revision>1994</cp:revision>
  <cp:lastPrinted>2018-07-11T13:51:43Z</cp:lastPrinted>
  <dcterms:created xsi:type="dcterms:W3CDTF">2014-10-08T23:03:32Z</dcterms:created>
  <dcterms:modified xsi:type="dcterms:W3CDTF">2024-05-15T14:53:02Z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