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882" r:id="rId5"/>
    <p:sldId id="2891" r:id="rId6"/>
    <p:sldId id="2839" r:id="rId7"/>
    <p:sldId id="2838" r:id="rId8"/>
    <p:sldId id="2885" r:id="rId9"/>
    <p:sldId id="2886" r:id="rId10"/>
    <p:sldId id="2887" r:id="rId11"/>
    <p:sldId id="2888" r:id="rId12"/>
    <p:sldId id="2841" r:id="rId13"/>
    <p:sldId id="2840" r:id="rId14"/>
    <p:sldId id="2889" r:id="rId15"/>
    <p:sldId id="289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AE5126-46C6-1C78-6F65-98AB249DC671}" name="Jesse Baumgartner" initials="JB" userId="S::jb@cmwf.org::3883efdb-56ca-4cc4-b00e-5864e59762ae" providerId="AD"/>
  <p188:author id="{BCEF232D-A6DF-A245-F613-C0680BF9C2CF}" name="Chris Hollander" initials="CH" userId="S::CAH@CMWF.org::45bf6f1b-2827-4b00-a19f-e2c1d925869e" providerId="AD"/>
  <p188:author id="{F9CA175D-DE3B-140B-6E35-BAA14B1AD59E}" name="Kristen Kolb" initials="KK" userId="S::kkolb@cmwf.org::a769ecc0-e544-4429-9ccb-d1fffe054fa4" providerId="AD"/>
  <p188:author id="{76051B60-A02F-B599-AC5D-E26963BB0F58}" name="Laura Hegwer" initials="LH" userId="Laura Hegwer" providerId="None"/>
  <p188:author id="{353C60C0-70D5-4329-BC8D-53AAD007DC58}" name="Sara R. Collins" initials="SRC" userId="S::SRC@CMWF.org::dfbb467f-0fd7-48a6-a78e-014a35e76e1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B41"/>
    <a:srgbClr val="F08661"/>
    <a:srgbClr val="D3AC4C"/>
    <a:srgbClr val="115479"/>
    <a:srgbClr val="36CCD0"/>
    <a:srgbClr val="FFFFFF"/>
    <a:srgbClr val="3F6777"/>
    <a:srgbClr val="417694"/>
    <a:srgbClr val="A0BBC9"/>
    <a:srgbClr val="2F5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4026BD-8B1C-415C-A2C2-64E9BC07A787}" v="4" dt="2024-12-06T21:25:19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7" autoAdjust="0"/>
  </p:normalViewPr>
  <p:slideViewPr>
    <p:cSldViewPr snapToGrid="0">
      <p:cViewPr varScale="1">
        <p:scale>
          <a:sx n="111" d="100"/>
          <a:sy n="111" d="100"/>
        </p:scale>
        <p:origin x="1614" y="96"/>
      </p:cViewPr>
      <p:guideLst>
        <p:guide orient="horz" pos="816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1376625290099026E-2"/>
          <c:w val="0.77293240101334149"/>
          <c:h val="0.9009875439064999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BarChartFamily!$O$1</c:f>
              <c:strCache>
                <c:ptCount val="1"/>
                <c:pt idx="0">
                  <c:v>Total premium</c:v>
                </c:pt>
              </c:strCache>
            </c:strRef>
          </c:tx>
          <c:spPr>
            <a:solidFill>
              <a:srgbClr val="F08661"/>
            </a:solidFill>
            <a:ln>
              <a:solidFill>
                <a:srgbClr val="F0866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BarChartFamily!$M$2:$M$3</c:f>
              <c:strCache>
                <c:ptCount val="2"/>
                <c:pt idx="0">
                  <c:v> Large firm (50+ employees) </c:v>
                </c:pt>
                <c:pt idx="1">
                  <c:v> Small firm (&lt;50 employees) </c:v>
                </c:pt>
              </c:strCache>
            </c:strRef>
          </c:cat>
          <c:val>
            <c:numRef>
              <c:f>BarChartFamily!$O$2:$O$3</c:f>
              <c:numCache>
                <c:formatCode>_("$"* #,##0_);_("$"* \(#,##0\);_("$"* "-"??_);_(@_)</c:formatCode>
                <c:ptCount val="2"/>
                <c:pt idx="0">
                  <c:v>24312</c:v>
                </c:pt>
                <c:pt idx="1">
                  <c:v>21351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FE-47C2-9143-6D0D5CBDC306}"/>
            </c:ext>
          </c:extLst>
        </c:ser>
        <c:ser>
          <c:idx val="1"/>
          <c:order val="1"/>
          <c:tx>
            <c:strRef>
              <c:f>BarChartFamily!$P$1</c:f>
              <c:strCache>
                <c:ptCount val="1"/>
                <c:pt idx="0">
                  <c:v>Employee premium contribution</c:v>
                </c:pt>
              </c:strCache>
            </c:strRef>
          </c:tx>
          <c:spPr>
            <a:solidFill>
              <a:srgbClr val="115479"/>
            </a:solidFill>
            <a:ln>
              <a:solidFill>
                <a:srgbClr val="11547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BarChartFamily!$M$2:$M$3</c:f>
              <c:strCache>
                <c:ptCount val="2"/>
                <c:pt idx="0">
                  <c:v> Large firm (50+ employees) </c:v>
                </c:pt>
                <c:pt idx="1">
                  <c:v> Small firm (&lt;50 employees) </c:v>
                </c:pt>
              </c:strCache>
            </c:strRef>
          </c:cat>
          <c:val>
            <c:numRef>
              <c:f>BarChartFamily!$P$2:$P$3</c:f>
              <c:numCache>
                <c:formatCode>_("$"* #,##0_);_("$"* \(#,##0\);_("$"* "-"??_);_(@_)</c:formatCode>
                <c:ptCount val="2"/>
                <c:pt idx="0">
                  <c:v>6796</c:v>
                </c:pt>
                <c:pt idx="1">
                  <c:v>7529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FE-47C2-9143-6D0D5CBDC306}"/>
            </c:ext>
          </c:extLst>
        </c:ser>
        <c:ser>
          <c:idx val="0"/>
          <c:order val="2"/>
          <c:tx>
            <c:strRef>
              <c:f>BarChartFamily!$N$1</c:f>
              <c:strCache>
                <c:ptCount val="1"/>
                <c:pt idx="0">
                  <c:v>Deductible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BarChartFamily!$M$2:$M$3</c:f>
              <c:strCache>
                <c:ptCount val="2"/>
                <c:pt idx="0">
                  <c:v> Large firm (50+ employees) </c:v>
                </c:pt>
                <c:pt idx="1">
                  <c:v> Small firm (&lt;50 employees) </c:v>
                </c:pt>
              </c:strCache>
            </c:strRef>
          </c:cat>
          <c:val>
            <c:numRef>
              <c:f>BarChartFamily!$N$2:$N$3</c:f>
              <c:numCache>
                <c:formatCode>_("$"* #,##0_);_("$"* \(#,##0\);_("$"* "-"??_);_(@_)</c:formatCode>
                <c:ptCount val="2"/>
                <c:pt idx="0">
                  <c:v>3547</c:v>
                </c:pt>
                <c:pt idx="1">
                  <c:v>5074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FE-47C2-9143-6D0D5CBDC3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06378063"/>
        <c:axId val="1406379023"/>
      </c:barChart>
      <c:catAx>
        <c:axId val="14063780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06379023"/>
        <c:crosses val="autoZero"/>
        <c:auto val="1"/>
        <c:lblAlgn val="ctr"/>
        <c:lblOffset val="100"/>
        <c:noMultiLvlLbl val="0"/>
      </c:catAx>
      <c:valAx>
        <c:axId val="1406379023"/>
        <c:scaling>
          <c:orientation val="minMax"/>
          <c:max val="25000"/>
          <c:min val="0"/>
        </c:scaling>
        <c:delete val="1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1406378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82648389245613E-2"/>
          <c:y val="5.1296241567826605E-2"/>
          <c:w val="0.92978454690769741"/>
          <c:h val="0.71873824810500075"/>
        </c:manualLayout>
      </c:layout>
      <c:lineChart>
        <c:grouping val="standard"/>
        <c:varyColors val="0"/>
        <c:ser>
          <c:idx val="0"/>
          <c:order val="0"/>
          <c:tx>
            <c:strRef>
              <c:f>'ii.f.3ST'!$J$1</c:f>
              <c:strCache>
                <c:ptCount val="1"/>
                <c:pt idx="0">
                  <c:v> Large firm (50+ employees)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08661"/>
              </a:solidFill>
              <a:ln w="25400">
                <a:solidFill>
                  <a:srgbClr val="F08661"/>
                </a:solidFill>
              </a:ln>
              <a:effectLst/>
            </c:spPr>
          </c:marker>
          <c:cat>
            <c:strRef>
              <c:f>'ii.f.3ST'!$F$2:$F$53</c:f>
              <c:strCache>
                <c:ptCount val="52"/>
                <c:pt idx="0">
                  <c:v>North Dakota</c:v>
                </c:pt>
                <c:pt idx="1">
                  <c:v>Washington</c:v>
                </c:pt>
                <c:pt idx="2">
                  <c:v>Maryland</c:v>
                </c:pt>
                <c:pt idx="4">
                  <c:v>California</c:v>
                </c:pt>
                <c:pt idx="5">
                  <c:v>District of Columbia</c:v>
                </c:pt>
                <c:pt idx="6">
                  <c:v>Arkansas</c:v>
                </c:pt>
                <c:pt idx="7">
                  <c:v>Mississippi</c:v>
                </c:pt>
                <c:pt idx="8">
                  <c:v>Alaska</c:v>
                </c:pt>
                <c:pt idx="9">
                  <c:v>Michigan</c:v>
                </c:pt>
                <c:pt idx="10">
                  <c:v>Oregon</c:v>
                </c:pt>
                <c:pt idx="11">
                  <c:v>Wyoming</c:v>
                </c:pt>
                <c:pt idx="12">
                  <c:v>Missouri</c:v>
                </c:pt>
                <c:pt idx="13">
                  <c:v>New Mexico</c:v>
                </c:pt>
                <c:pt idx="14">
                  <c:v>Massachusetts</c:v>
                </c:pt>
                <c:pt idx="15">
                  <c:v>Pennsylvania</c:v>
                </c:pt>
                <c:pt idx="16">
                  <c:v>Kansas</c:v>
                </c:pt>
                <c:pt idx="17">
                  <c:v>Virginia</c:v>
                </c:pt>
                <c:pt idx="18">
                  <c:v>Nevada</c:v>
                </c:pt>
                <c:pt idx="19">
                  <c:v>Illinois</c:v>
                </c:pt>
                <c:pt idx="20">
                  <c:v>Idaho</c:v>
                </c:pt>
                <c:pt idx="21">
                  <c:v>Wisconsin</c:v>
                </c:pt>
                <c:pt idx="22">
                  <c:v>Louisiana</c:v>
                </c:pt>
                <c:pt idx="23">
                  <c:v>New York</c:v>
                </c:pt>
                <c:pt idx="24">
                  <c:v>Vermont</c:v>
                </c:pt>
                <c:pt idx="25">
                  <c:v>Iowa</c:v>
                </c:pt>
                <c:pt idx="26">
                  <c:v>Ohio</c:v>
                </c:pt>
                <c:pt idx="27">
                  <c:v>Oklahoma</c:v>
                </c:pt>
                <c:pt idx="28">
                  <c:v>Montana</c:v>
                </c:pt>
                <c:pt idx="29">
                  <c:v>Alabama</c:v>
                </c:pt>
                <c:pt idx="30">
                  <c:v>New Jersey</c:v>
                </c:pt>
                <c:pt idx="31">
                  <c:v>Tennessee</c:v>
                </c:pt>
                <c:pt idx="32">
                  <c:v>Florida</c:v>
                </c:pt>
                <c:pt idx="33">
                  <c:v>Nebraska</c:v>
                </c:pt>
                <c:pt idx="34">
                  <c:v>Colorado</c:v>
                </c:pt>
                <c:pt idx="35">
                  <c:v>Georgia</c:v>
                </c:pt>
                <c:pt idx="36">
                  <c:v>Rhode Island</c:v>
                </c:pt>
                <c:pt idx="37">
                  <c:v>Delaware</c:v>
                </c:pt>
                <c:pt idx="38">
                  <c:v>Utah</c:v>
                </c:pt>
                <c:pt idx="39">
                  <c:v>Indiana</c:v>
                </c:pt>
                <c:pt idx="40">
                  <c:v>West Virginia</c:v>
                </c:pt>
                <c:pt idx="41">
                  <c:v>South Carolina</c:v>
                </c:pt>
                <c:pt idx="42">
                  <c:v>Texas</c:v>
                </c:pt>
                <c:pt idx="43">
                  <c:v>New Hampshire</c:v>
                </c:pt>
                <c:pt idx="44">
                  <c:v>Minnesota</c:v>
                </c:pt>
                <c:pt idx="45">
                  <c:v>Connecticut</c:v>
                </c:pt>
                <c:pt idx="46">
                  <c:v>Kentucky</c:v>
                </c:pt>
                <c:pt idx="47">
                  <c:v>South Dakota</c:v>
                </c:pt>
                <c:pt idx="48">
                  <c:v>Maine</c:v>
                </c:pt>
                <c:pt idx="49">
                  <c:v>Arizona</c:v>
                </c:pt>
                <c:pt idx="50">
                  <c:v>North Carolina</c:v>
                </c:pt>
                <c:pt idx="51">
                  <c:v>*Hawaii</c:v>
                </c:pt>
              </c:strCache>
            </c:strRef>
          </c:cat>
          <c:val>
            <c:numRef>
              <c:f>'ii.f.3ST'!$J$2:$J$53</c:f>
              <c:numCache>
                <c:formatCode>_("$"* #,##0_);_("$"* \(#,##0\);_("$"* "-"??_);_(@_)</c:formatCode>
                <c:ptCount val="52"/>
                <c:pt idx="0">
                  <c:v>3712</c:v>
                </c:pt>
                <c:pt idx="1">
                  <c:v>3652</c:v>
                </c:pt>
                <c:pt idx="2">
                  <c:v>3703</c:v>
                </c:pt>
                <c:pt idx="4">
                  <c:v>3163</c:v>
                </c:pt>
                <c:pt idx="5">
                  <c:v>2743</c:v>
                </c:pt>
                <c:pt idx="6">
                  <c:v>3043</c:v>
                </c:pt>
                <c:pt idx="7">
                  <c:v>3355</c:v>
                </c:pt>
                <c:pt idx="8">
                  <c:v>3249</c:v>
                </c:pt>
                <c:pt idx="9">
                  <c:v>3109</c:v>
                </c:pt>
                <c:pt idx="10">
                  <c:v>3272</c:v>
                </c:pt>
                <c:pt idx="11">
                  <c:v>2910</c:v>
                </c:pt>
                <c:pt idx="12">
                  <c:v>3725</c:v>
                </c:pt>
                <c:pt idx="13">
                  <c:v>3835</c:v>
                </c:pt>
                <c:pt idx="14">
                  <c:v>2945</c:v>
                </c:pt>
                <c:pt idx="15">
                  <c:v>2506</c:v>
                </c:pt>
                <c:pt idx="16">
                  <c:v>4383</c:v>
                </c:pt>
                <c:pt idx="17">
                  <c:v>2962</c:v>
                </c:pt>
                <c:pt idx="18">
                  <c:v>3668</c:v>
                </c:pt>
                <c:pt idx="19">
                  <c:v>3822</c:v>
                </c:pt>
                <c:pt idx="20">
                  <c:v>2885</c:v>
                </c:pt>
                <c:pt idx="21">
                  <c:v>3685</c:v>
                </c:pt>
                <c:pt idx="22">
                  <c:v>3492</c:v>
                </c:pt>
                <c:pt idx="23">
                  <c:v>3435</c:v>
                </c:pt>
                <c:pt idx="24">
                  <c:v>4267</c:v>
                </c:pt>
                <c:pt idx="25">
                  <c:v>4046</c:v>
                </c:pt>
                <c:pt idx="26">
                  <c:v>3715</c:v>
                </c:pt>
                <c:pt idx="27">
                  <c:v>4389</c:v>
                </c:pt>
                <c:pt idx="28">
                  <c:v>2717</c:v>
                </c:pt>
                <c:pt idx="29">
                  <c:v>3666</c:v>
                </c:pt>
                <c:pt idx="30">
                  <c:v>3435</c:v>
                </c:pt>
                <c:pt idx="31">
                  <c:v>4087</c:v>
                </c:pt>
                <c:pt idx="32">
                  <c:v>3578</c:v>
                </c:pt>
                <c:pt idx="33">
                  <c:v>4276</c:v>
                </c:pt>
                <c:pt idx="34">
                  <c:v>3400</c:v>
                </c:pt>
                <c:pt idx="35">
                  <c:v>4033</c:v>
                </c:pt>
                <c:pt idx="36">
                  <c:v>3317</c:v>
                </c:pt>
                <c:pt idx="37">
                  <c:v>3611</c:v>
                </c:pt>
                <c:pt idx="38">
                  <c:v>3857</c:v>
                </c:pt>
                <c:pt idx="39">
                  <c:v>3461</c:v>
                </c:pt>
                <c:pt idx="40">
                  <c:v>4258</c:v>
                </c:pt>
                <c:pt idx="41">
                  <c:v>4135</c:v>
                </c:pt>
                <c:pt idx="42">
                  <c:v>4024</c:v>
                </c:pt>
                <c:pt idx="43">
                  <c:v>3928</c:v>
                </c:pt>
                <c:pt idx="44">
                  <c:v>3651</c:v>
                </c:pt>
                <c:pt idx="45">
                  <c:v>3674</c:v>
                </c:pt>
                <c:pt idx="46">
                  <c:v>3746</c:v>
                </c:pt>
                <c:pt idx="47">
                  <c:v>4592</c:v>
                </c:pt>
                <c:pt idx="48">
                  <c:v>3430</c:v>
                </c:pt>
                <c:pt idx="49">
                  <c:v>3740</c:v>
                </c:pt>
                <c:pt idx="50">
                  <c:v>3915</c:v>
                </c:pt>
                <c:pt idx="51">
                  <c:v>2646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C8-4F57-8623-5128F1A398F5}"/>
            </c:ext>
          </c:extLst>
        </c:ser>
        <c:ser>
          <c:idx val="1"/>
          <c:order val="1"/>
          <c:tx>
            <c:strRef>
              <c:f>'ii.f.3ST'!$K$1</c:f>
              <c:strCache>
                <c:ptCount val="1"/>
                <c:pt idx="0">
                  <c:v> Small firm (&lt;50 employees)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D3AC4C"/>
              </a:solidFill>
              <a:ln w="25400" cmpd="sng">
                <a:solidFill>
                  <a:srgbClr val="D3AC4C"/>
                </a:solidFill>
              </a:ln>
              <a:effectLst/>
            </c:spPr>
          </c:marker>
          <c:cat>
            <c:strRef>
              <c:f>'ii.f.3ST'!$F$2:$F$53</c:f>
              <c:strCache>
                <c:ptCount val="52"/>
                <c:pt idx="0">
                  <c:v>North Dakota</c:v>
                </c:pt>
                <c:pt idx="1">
                  <c:v>Washington</c:v>
                </c:pt>
                <c:pt idx="2">
                  <c:v>Maryland</c:v>
                </c:pt>
                <c:pt idx="4">
                  <c:v>California</c:v>
                </c:pt>
                <c:pt idx="5">
                  <c:v>District of Columbia</c:v>
                </c:pt>
                <c:pt idx="6">
                  <c:v>Arkansas</c:v>
                </c:pt>
                <c:pt idx="7">
                  <c:v>Mississippi</c:v>
                </c:pt>
                <c:pt idx="8">
                  <c:v>Alaska</c:v>
                </c:pt>
                <c:pt idx="9">
                  <c:v>Michigan</c:v>
                </c:pt>
                <c:pt idx="10">
                  <c:v>Oregon</c:v>
                </c:pt>
                <c:pt idx="11">
                  <c:v>Wyoming</c:v>
                </c:pt>
                <c:pt idx="12">
                  <c:v>Missouri</c:v>
                </c:pt>
                <c:pt idx="13">
                  <c:v>New Mexico</c:v>
                </c:pt>
                <c:pt idx="14">
                  <c:v>Massachusetts</c:v>
                </c:pt>
                <c:pt idx="15">
                  <c:v>Pennsylvania</c:v>
                </c:pt>
                <c:pt idx="16">
                  <c:v>Kansas</c:v>
                </c:pt>
                <c:pt idx="17">
                  <c:v>Virginia</c:v>
                </c:pt>
                <c:pt idx="18">
                  <c:v>Nevada</c:v>
                </c:pt>
                <c:pt idx="19">
                  <c:v>Illinois</c:v>
                </c:pt>
                <c:pt idx="20">
                  <c:v>Idaho</c:v>
                </c:pt>
                <c:pt idx="21">
                  <c:v>Wisconsin</c:v>
                </c:pt>
                <c:pt idx="22">
                  <c:v>Louisiana</c:v>
                </c:pt>
                <c:pt idx="23">
                  <c:v>New York</c:v>
                </c:pt>
                <c:pt idx="24">
                  <c:v>Vermont</c:v>
                </c:pt>
                <c:pt idx="25">
                  <c:v>Iowa</c:v>
                </c:pt>
                <c:pt idx="26">
                  <c:v>Ohio</c:v>
                </c:pt>
                <c:pt idx="27">
                  <c:v>Oklahoma</c:v>
                </c:pt>
                <c:pt idx="28">
                  <c:v>Montana</c:v>
                </c:pt>
                <c:pt idx="29">
                  <c:v>Alabama</c:v>
                </c:pt>
                <c:pt idx="30">
                  <c:v>New Jersey</c:v>
                </c:pt>
                <c:pt idx="31">
                  <c:v>Tennessee</c:v>
                </c:pt>
                <c:pt idx="32">
                  <c:v>Florida</c:v>
                </c:pt>
                <c:pt idx="33">
                  <c:v>Nebraska</c:v>
                </c:pt>
                <c:pt idx="34">
                  <c:v>Colorado</c:v>
                </c:pt>
                <c:pt idx="35">
                  <c:v>Georgia</c:v>
                </c:pt>
                <c:pt idx="36">
                  <c:v>Rhode Island</c:v>
                </c:pt>
                <c:pt idx="37">
                  <c:v>Delaware</c:v>
                </c:pt>
                <c:pt idx="38">
                  <c:v>Utah</c:v>
                </c:pt>
                <c:pt idx="39">
                  <c:v>Indiana</c:v>
                </c:pt>
                <c:pt idx="40">
                  <c:v>West Virginia</c:v>
                </c:pt>
                <c:pt idx="41">
                  <c:v>South Carolina</c:v>
                </c:pt>
                <c:pt idx="42">
                  <c:v>Texas</c:v>
                </c:pt>
                <c:pt idx="43">
                  <c:v>New Hampshire</c:v>
                </c:pt>
                <c:pt idx="44">
                  <c:v>Minnesota</c:v>
                </c:pt>
                <c:pt idx="45">
                  <c:v>Connecticut</c:v>
                </c:pt>
                <c:pt idx="46">
                  <c:v>Kentucky</c:v>
                </c:pt>
                <c:pt idx="47">
                  <c:v>South Dakota</c:v>
                </c:pt>
                <c:pt idx="48">
                  <c:v>Maine</c:v>
                </c:pt>
                <c:pt idx="49">
                  <c:v>Arizona</c:v>
                </c:pt>
                <c:pt idx="50">
                  <c:v>North Carolina</c:v>
                </c:pt>
                <c:pt idx="51">
                  <c:v>*Hawaii</c:v>
                </c:pt>
              </c:strCache>
            </c:strRef>
          </c:cat>
          <c:val>
            <c:numRef>
              <c:f>'ii.f.3ST'!$K$2:$K$53</c:f>
              <c:numCache>
                <c:formatCode>_("$"* #,##0_);_("$"* \(#,##0\);_("$"* "-"??_);_(@_)</c:formatCode>
                <c:ptCount val="52"/>
                <c:pt idx="0">
                  <c:v>3389</c:v>
                </c:pt>
                <c:pt idx="1">
                  <c:v>3499</c:v>
                </c:pt>
                <c:pt idx="2">
                  <c:v>3597</c:v>
                </c:pt>
                <c:pt idx="4">
                  <c:v>3191</c:v>
                </c:pt>
                <c:pt idx="5">
                  <c:v>3334</c:v>
                </c:pt>
                <c:pt idx="6">
                  <c:v>3467</c:v>
                </c:pt>
                <c:pt idx="7">
                  <c:v>3539</c:v>
                </c:pt>
                <c:pt idx="8">
                  <c:v>3631</c:v>
                </c:pt>
                <c:pt idx="9">
                  <c:v>3655</c:v>
                </c:pt>
                <c:pt idx="10">
                  <c:v>3722</c:v>
                </c:pt>
                <c:pt idx="11">
                  <c:v>3798</c:v>
                </c:pt>
                <c:pt idx="12">
                  <c:v>4065</c:v>
                </c:pt>
                <c:pt idx="13">
                  <c:v>4314</c:v>
                </c:pt>
                <c:pt idx="14">
                  <c:v>4529</c:v>
                </c:pt>
                <c:pt idx="15">
                  <c:v>4640</c:v>
                </c:pt>
                <c:pt idx="16">
                  <c:v>4643</c:v>
                </c:pt>
                <c:pt idx="17">
                  <c:v>4673</c:v>
                </c:pt>
                <c:pt idx="18">
                  <c:v>4767</c:v>
                </c:pt>
                <c:pt idx="19">
                  <c:v>4854</c:v>
                </c:pt>
                <c:pt idx="20">
                  <c:v>4966</c:v>
                </c:pt>
                <c:pt idx="21">
                  <c:v>5072</c:v>
                </c:pt>
                <c:pt idx="22">
                  <c:v>5156</c:v>
                </c:pt>
                <c:pt idx="23">
                  <c:v>5252</c:v>
                </c:pt>
                <c:pt idx="24">
                  <c:v>5285</c:v>
                </c:pt>
                <c:pt idx="25">
                  <c:v>5335</c:v>
                </c:pt>
                <c:pt idx="26">
                  <c:v>5342</c:v>
                </c:pt>
                <c:pt idx="27">
                  <c:v>5395</c:v>
                </c:pt>
                <c:pt idx="28">
                  <c:v>5619</c:v>
                </c:pt>
                <c:pt idx="29">
                  <c:v>5651</c:v>
                </c:pt>
                <c:pt idx="30">
                  <c:v>5684</c:v>
                </c:pt>
                <c:pt idx="31">
                  <c:v>5766</c:v>
                </c:pt>
                <c:pt idx="32">
                  <c:v>5813</c:v>
                </c:pt>
                <c:pt idx="33">
                  <c:v>5835</c:v>
                </c:pt>
                <c:pt idx="34">
                  <c:v>5920</c:v>
                </c:pt>
                <c:pt idx="35">
                  <c:v>6007</c:v>
                </c:pt>
                <c:pt idx="36">
                  <c:v>6015</c:v>
                </c:pt>
                <c:pt idx="37">
                  <c:v>6019</c:v>
                </c:pt>
                <c:pt idx="38">
                  <c:v>6119</c:v>
                </c:pt>
                <c:pt idx="39">
                  <c:v>6226</c:v>
                </c:pt>
                <c:pt idx="40">
                  <c:v>6264</c:v>
                </c:pt>
                <c:pt idx="41">
                  <c:v>6307</c:v>
                </c:pt>
                <c:pt idx="42">
                  <c:v>6481</c:v>
                </c:pt>
                <c:pt idx="43">
                  <c:v>6614</c:v>
                </c:pt>
                <c:pt idx="44">
                  <c:v>6635</c:v>
                </c:pt>
                <c:pt idx="45">
                  <c:v>6645</c:v>
                </c:pt>
                <c:pt idx="46">
                  <c:v>6682</c:v>
                </c:pt>
                <c:pt idx="47">
                  <c:v>6688</c:v>
                </c:pt>
                <c:pt idx="48">
                  <c:v>6918</c:v>
                </c:pt>
                <c:pt idx="49">
                  <c:v>7478</c:v>
                </c:pt>
                <c:pt idx="50">
                  <c:v>7868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C8-4F57-8623-5128F1A39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1733774735"/>
        <c:axId val="1733773775"/>
      </c:lineChart>
      <c:catAx>
        <c:axId val="1733774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3773775"/>
        <c:crosses val="autoZero"/>
        <c:auto val="1"/>
        <c:lblAlgn val="ctr"/>
        <c:lblOffset val="100"/>
        <c:noMultiLvlLbl val="0"/>
      </c:catAx>
      <c:valAx>
        <c:axId val="1733773775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3774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2125328083989476E-2"/>
          <c:y val="0"/>
          <c:w val="0.20295347120937388"/>
          <c:h val="8.15572453678911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77206420625998E-2"/>
          <c:y val="5.8966429139143239E-2"/>
          <c:w val="0.92521939221882965"/>
          <c:h val="0.71106806053368399"/>
        </c:manualLayout>
      </c:layout>
      <c:lineChart>
        <c:grouping val="standard"/>
        <c:varyColors val="0"/>
        <c:ser>
          <c:idx val="1"/>
          <c:order val="0"/>
          <c:tx>
            <c:strRef>
              <c:f>'ii.f.2ST'!$J$1</c:f>
              <c:strCache>
                <c:ptCount val="1"/>
                <c:pt idx="0">
                  <c:v> Large firm (50+ employees)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5400">
                <a:solidFill>
                  <a:schemeClr val="accent2"/>
                </a:solidFill>
              </a:ln>
              <a:effectLst/>
            </c:spPr>
          </c:marker>
          <c:cat>
            <c:strRef>
              <c:f>'ii.f.2ST'!$F$2:$F$53</c:f>
              <c:strCache>
                <c:ptCount val="52"/>
                <c:pt idx="0">
                  <c:v>North Dakota</c:v>
                </c:pt>
                <c:pt idx="1">
                  <c:v>*Nevada</c:v>
                </c:pt>
                <c:pt idx="3">
                  <c:v>District of Columbia</c:v>
                </c:pt>
                <c:pt idx="4">
                  <c:v>Hawaii</c:v>
                </c:pt>
                <c:pt idx="5">
                  <c:v>Alabama</c:v>
                </c:pt>
                <c:pt idx="6">
                  <c:v>Michigan</c:v>
                </c:pt>
                <c:pt idx="7">
                  <c:v>California</c:v>
                </c:pt>
                <c:pt idx="8">
                  <c:v>Arkansas</c:v>
                </c:pt>
                <c:pt idx="9">
                  <c:v>Illinois</c:v>
                </c:pt>
                <c:pt idx="10">
                  <c:v>Washington</c:v>
                </c:pt>
                <c:pt idx="11">
                  <c:v>Virginia</c:v>
                </c:pt>
                <c:pt idx="12">
                  <c:v>Louisiana</c:v>
                </c:pt>
                <c:pt idx="13">
                  <c:v>Idaho</c:v>
                </c:pt>
                <c:pt idx="14">
                  <c:v>Alaska</c:v>
                </c:pt>
                <c:pt idx="15">
                  <c:v>Massachusetts</c:v>
                </c:pt>
                <c:pt idx="16">
                  <c:v>Oregon</c:v>
                </c:pt>
                <c:pt idx="17">
                  <c:v>Rhode Island</c:v>
                </c:pt>
                <c:pt idx="18">
                  <c:v>Maryland</c:v>
                </c:pt>
                <c:pt idx="19">
                  <c:v>Florida</c:v>
                </c:pt>
                <c:pt idx="20">
                  <c:v>New Jersey</c:v>
                </c:pt>
                <c:pt idx="21">
                  <c:v>West Virginia</c:v>
                </c:pt>
                <c:pt idx="22">
                  <c:v>Mississippi</c:v>
                </c:pt>
                <c:pt idx="23">
                  <c:v>New York</c:v>
                </c:pt>
                <c:pt idx="24">
                  <c:v>Wyoming</c:v>
                </c:pt>
                <c:pt idx="25">
                  <c:v>New Mexico</c:v>
                </c:pt>
                <c:pt idx="26">
                  <c:v>Kentucky</c:v>
                </c:pt>
                <c:pt idx="27">
                  <c:v>Oklahoma</c:v>
                </c:pt>
                <c:pt idx="28">
                  <c:v>Pennsylvania</c:v>
                </c:pt>
                <c:pt idx="29">
                  <c:v>Utah</c:v>
                </c:pt>
                <c:pt idx="30">
                  <c:v>Vermont</c:v>
                </c:pt>
                <c:pt idx="31">
                  <c:v>Kansas</c:v>
                </c:pt>
                <c:pt idx="32">
                  <c:v>Iowa</c:v>
                </c:pt>
                <c:pt idx="33">
                  <c:v>Nebraska</c:v>
                </c:pt>
                <c:pt idx="34">
                  <c:v>Georgia</c:v>
                </c:pt>
                <c:pt idx="35">
                  <c:v>Delaware</c:v>
                </c:pt>
                <c:pt idx="36">
                  <c:v>Missouri</c:v>
                </c:pt>
                <c:pt idx="37">
                  <c:v>Ohio</c:v>
                </c:pt>
                <c:pt idx="38">
                  <c:v>Wisconsin</c:v>
                </c:pt>
                <c:pt idx="39">
                  <c:v>Colorado</c:v>
                </c:pt>
                <c:pt idx="40">
                  <c:v>Minnesota</c:v>
                </c:pt>
                <c:pt idx="41">
                  <c:v>Indiana</c:v>
                </c:pt>
                <c:pt idx="42">
                  <c:v>Tennessee</c:v>
                </c:pt>
                <c:pt idx="43">
                  <c:v>Maine</c:v>
                </c:pt>
                <c:pt idx="44">
                  <c:v>Montana</c:v>
                </c:pt>
                <c:pt idx="45">
                  <c:v>South Carolina</c:v>
                </c:pt>
                <c:pt idx="46">
                  <c:v>South Dakota</c:v>
                </c:pt>
                <c:pt idx="47">
                  <c:v>North Carolina</c:v>
                </c:pt>
                <c:pt idx="48">
                  <c:v>Texas</c:v>
                </c:pt>
                <c:pt idx="49">
                  <c:v>New Hampshire</c:v>
                </c:pt>
                <c:pt idx="50">
                  <c:v>Arizona</c:v>
                </c:pt>
                <c:pt idx="51">
                  <c:v>Connecticut</c:v>
                </c:pt>
              </c:strCache>
            </c:strRef>
          </c:cat>
          <c:val>
            <c:numRef>
              <c:f>'ii.f.2ST'!$J$2:$J$53</c:f>
              <c:numCache>
                <c:formatCode>_("$"* #,##0_);_("$"* \(#,##0\);_("$"* "-"??_);_(@_)</c:formatCode>
                <c:ptCount val="52"/>
                <c:pt idx="0">
                  <c:v>2068</c:v>
                </c:pt>
                <c:pt idx="1">
                  <c:v>1870</c:v>
                </c:pt>
                <c:pt idx="3">
                  <c:v>1276</c:v>
                </c:pt>
                <c:pt idx="4">
                  <c:v>925</c:v>
                </c:pt>
                <c:pt idx="5">
                  <c:v>1666</c:v>
                </c:pt>
                <c:pt idx="6">
                  <c:v>1349</c:v>
                </c:pt>
                <c:pt idx="7">
                  <c:v>1417</c:v>
                </c:pt>
                <c:pt idx="8">
                  <c:v>1698</c:v>
                </c:pt>
                <c:pt idx="9">
                  <c:v>1779</c:v>
                </c:pt>
                <c:pt idx="10">
                  <c:v>1934</c:v>
                </c:pt>
                <c:pt idx="11">
                  <c:v>1693</c:v>
                </c:pt>
                <c:pt idx="12">
                  <c:v>1885</c:v>
                </c:pt>
                <c:pt idx="13">
                  <c:v>1691</c:v>
                </c:pt>
                <c:pt idx="14">
                  <c:v>1784</c:v>
                </c:pt>
                <c:pt idx="15">
                  <c:v>1437</c:v>
                </c:pt>
                <c:pt idx="16">
                  <c:v>1652</c:v>
                </c:pt>
                <c:pt idx="17">
                  <c:v>1875</c:v>
                </c:pt>
                <c:pt idx="18">
                  <c:v>1723</c:v>
                </c:pt>
                <c:pt idx="19">
                  <c:v>1751</c:v>
                </c:pt>
                <c:pt idx="20">
                  <c:v>1658</c:v>
                </c:pt>
                <c:pt idx="21">
                  <c:v>1871</c:v>
                </c:pt>
                <c:pt idx="22">
                  <c:v>1959</c:v>
                </c:pt>
                <c:pt idx="23">
                  <c:v>1593</c:v>
                </c:pt>
                <c:pt idx="24">
                  <c:v>1636</c:v>
                </c:pt>
                <c:pt idx="25">
                  <c:v>1888</c:v>
                </c:pt>
                <c:pt idx="26">
                  <c:v>2066</c:v>
                </c:pt>
                <c:pt idx="27">
                  <c:v>2141</c:v>
                </c:pt>
                <c:pt idx="28">
                  <c:v>1415</c:v>
                </c:pt>
                <c:pt idx="29">
                  <c:v>2164</c:v>
                </c:pt>
                <c:pt idx="30">
                  <c:v>2432</c:v>
                </c:pt>
                <c:pt idx="31">
                  <c:v>2111</c:v>
                </c:pt>
                <c:pt idx="32">
                  <c:v>2203</c:v>
                </c:pt>
                <c:pt idx="33">
                  <c:v>2161</c:v>
                </c:pt>
                <c:pt idx="34">
                  <c:v>2189</c:v>
                </c:pt>
                <c:pt idx="35">
                  <c:v>1786</c:v>
                </c:pt>
                <c:pt idx="36">
                  <c:v>2232</c:v>
                </c:pt>
                <c:pt idx="37">
                  <c:v>2001</c:v>
                </c:pt>
                <c:pt idx="38">
                  <c:v>2041</c:v>
                </c:pt>
                <c:pt idx="39">
                  <c:v>1949</c:v>
                </c:pt>
                <c:pt idx="40">
                  <c:v>2030</c:v>
                </c:pt>
                <c:pt idx="41">
                  <c:v>1948</c:v>
                </c:pt>
                <c:pt idx="42">
                  <c:v>2454</c:v>
                </c:pt>
                <c:pt idx="43">
                  <c:v>2092</c:v>
                </c:pt>
                <c:pt idx="44">
                  <c:v>1995</c:v>
                </c:pt>
                <c:pt idx="45">
                  <c:v>2169</c:v>
                </c:pt>
                <c:pt idx="46">
                  <c:v>2432</c:v>
                </c:pt>
                <c:pt idx="47">
                  <c:v>2090</c:v>
                </c:pt>
                <c:pt idx="48">
                  <c:v>2169</c:v>
                </c:pt>
                <c:pt idx="49">
                  <c:v>2295</c:v>
                </c:pt>
                <c:pt idx="50">
                  <c:v>1693</c:v>
                </c:pt>
                <c:pt idx="51">
                  <c:v>2133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A2-4515-9673-4A614198D0C6}"/>
            </c:ext>
          </c:extLst>
        </c:ser>
        <c:ser>
          <c:idx val="0"/>
          <c:order val="1"/>
          <c:tx>
            <c:strRef>
              <c:f>'ii.f.2ST'!$K$1</c:f>
              <c:strCache>
                <c:ptCount val="1"/>
                <c:pt idx="0">
                  <c:v> Small firm (&lt;50 employees)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D3AC4C"/>
              </a:solidFill>
              <a:ln w="25400" cmpd="sng">
                <a:solidFill>
                  <a:srgbClr val="D3AC4C"/>
                </a:solidFill>
              </a:ln>
              <a:effectLst/>
            </c:spPr>
          </c:marker>
          <c:cat>
            <c:strRef>
              <c:f>'ii.f.2ST'!$F$2:$F$53</c:f>
              <c:strCache>
                <c:ptCount val="52"/>
                <c:pt idx="0">
                  <c:v>North Dakota</c:v>
                </c:pt>
                <c:pt idx="1">
                  <c:v>*Nevada</c:v>
                </c:pt>
                <c:pt idx="3">
                  <c:v>District of Columbia</c:v>
                </c:pt>
                <c:pt idx="4">
                  <c:v>Hawaii</c:v>
                </c:pt>
                <c:pt idx="5">
                  <c:v>Alabama</c:v>
                </c:pt>
                <c:pt idx="6">
                  <c:v>Michigan</c:v>
                </c:pt>
                <c:pt idx="7">
                  <c:v>California</c:v>
                </c:pt>
                <c:pt idx="8">
                  <c:v>Arkansas</c:v>
                </c:pt>
                <c:pt idx="9">
                  <c:v>Illinois</c:v>
                </c:pt>
                <c:pt idx="10">
                  <c:v>Washington</c:v>
                </c:pt>
                <c:pt idx="11">
                  <c:v>Virginia</c:v>
                </c:pt>
                <c:pt idx="12">
                  <c:v>Louisiana</c:v>
                </c:pt>
                <c:pt idx="13">
                  <c:v>Idaho</c:v>
                </c:pt>
                <c:pt idx="14">
                  <c:v>Alaska</c:v>
                </c:pt>
                <c:pt idx="15">
                  <c:v>Massachusetts</c:v>
                </c:pt>
                <c:pt idx="16">
                  <c:v>Oregon</c:v>
                </c:pt>
                <c:pt idx="17">
                  <c:v>Rhode Island</c:v>
                </c:pt>
                <c:pt idx="18">
                  <c:v>Maryland</c:v>
                </c:pt>
                <c:pt idx="19">
                  <c:v>Florida</c:v>
                </c:pt>
                <c:pt idx="20">
                  <c:v>New Jersey</c:v>
                </c:pt>
                <c:pt idx="21">
                  <c:v>West Virginia</c:v>
                </c:pt>
                <c:pt idx="22">
                  <c:v>Mississippi</c:v>
                </c:pt>
                <c:pt idx="23">
                  <c:v>New York</c:v>
                </c:pt>
                <c:pt idx="24">
                  <c:v>Wyoming</c:v>
                </c:pt>
                <c:pt idx="25">
                  <c:v>New Mexico</c:v>
                </c:pt>
                <c:pt idx="26">
                  <c:v>Kentucky</c:v>
                </c:pt>
                <c:pt idx="27">
                  <c:v>Oklahoma</c:v>
                </c:pt>
                <c:pt idx="28">
                  <c:v>Pennsylvania</c:v>
                </c:pt>
                <c:pt idx="29">
                  <c:v>Utah</c:v>
                </c:pt>
                <c:pt idx="30">
                  <c:v>Vermont</c:v>
                </c:pt>
                <c:pt idx="31">
                  <c:v>Kansas</c:v>
                </c:pt>
                <c:pt idx="32">
                  <c:v>Iowa</c:v>
                </c:pt>
                <c:pt idx="33">
                  <c:v>Nebraska</c:v>
                </c:pt>
                <c:pt idx="34">
                  <c:v>Georgia</c:v>
                </c:pt>
                <c:pt idx="35">
                  <c:v>Delaware</c:v>
                </c:pt>
                <c:pt idx="36">
                  <c:v>Missouri</c:v>
                </c:pt>
                <c:pt idx="37">
                  <c:v>Ohio</c:v>
                </c:pt>
                <c:pt idx="38">
                  <c:v>Wisconsin</c:v>
                </c:pt>
                <c:pt idx="39">
                  <c:v>Colorado</c:v>
                </c:pt>
                <c:pt idx="40">
                  <c:v>Minnesota</c:v>
                </c:pt>
                <c:pt idx="41">
                  <c:v>Indiana</c:v>
                </c:pt>
                <c:pt idx="42">
                  <c:v>Tennessee</c:v>
                </c:pt>
                <c:pt idx="43">
                  <c:v>Maine</c:v>
                </c:pt>
                <c:pt idx="44">
                  <c:v>Montana</c:v>
                </c:pt>
                <c:pt idx="45">
                  <c:v>South Carolina</c:v>
                </c:pt>
                <c:pt idx="46">
                  <c:v>South Dakota</c:v>
                </c:pt>
                <c:pt idx="47">
                  <c:v>North Carolina</c:v>
                </c:pt>
                <c:pt idx="48">
                  <c:v>Texas</c:v>
                </c:pt>
                <c:pt idx="49">
                  <c:v>New Hampshire</c:v>
                </c:pt>
                <c:pt idx="50">
                  <c:v>Arizona</c:v>
                </c:pt>
                <c:pt idx="51">
                  <c:v>Connecticut</c:v>
                </c:pt>
              </c:strCache>
            </c:strRef>
          </c:cat>
          <c:val>
            <c:numRef>
              <c:f>'ii.f.2ST'!$K$2:$K$53</c:f>
              <c:numCache>
                <c:formatCode>_("$"* #,##0_);_("$"* \(#,##0\);_("$"* "-"??_);_(@_)</c:formatCode>
                <c:ptCount val="52"/>
                <c:pt idx="0">
                  <c:v>1548</c:v>
                </c:pt>
                <c:pt idx="1">
                  <c:v>1870</c:v>
                </c:pt>
                <c:pt idx="3">
                  <c:v>1609</c:v>
                </c:pt>
                <c:pt idx="4">
                  <c:v>1610</c:v>
                </c:pt>
                <c:pt idx="5">
                  <c:v>1671</c:v>
                </c:pt>
                <c:pt idx="6">
                  <c:v>1848</c:v>
                </c:pt>
                <c:pt idx="7">
                  <c:v>1859</c:v>
                </c:pt>
                <c:pt idx="8">
                  <c:v>1929</c:v>
                </c:pt>
                <c:pt idx="9">
                  <c:v>2009</c:v>
                </c:pt>
                <c:pt idx="10">
                  <c:v>2050</c:v>
                </c:pt>
                <c:pt idx="11">
                  <c:v>2077</c:v>
                </c:pt>
                <c:pt idx="12">
                  <c:v>2146</c:v>
                </c:pt>
                <c:pt idx="13">
                  <c:v>2159</c:v>
                </c:pt>
                <c:pt idx="14">
                  <c:v>2162</c:v>
                </c:pt>
                <c:pt idx="15">
                  <c:v>2181</c:v>
                </c:pt>
                <c:pt idx="16">
                  <c:v>2190</c:v>
                </c:pt>
                <c:pt idx="17">
                  <c:v>2223</c:v>
                </c:pt>
                <c:pt idx="18">
                  <c:v>2250</c:v>
                </c:pt>
                <c:pt idx="19">
                  <c:v>2259</c:v>
                </c:pt>
                <c:pt idx="20">
                  <c:v>2264</c:v>
                </c:pt>
                <c:pt idx="21">
                  <c:v>2274</c:v>
                </c:pt>
                <c:pt idx="22">
                  <c:v>2286</c:v>
                </c:pt>
                <c:pt idx="23">
                  <c:v>2291</c:v>
                </c:pt>
                <c:pt idx="24">
                  <c:v>2465</c:v>
                </c:pt>
                <c:pt idx="25">
                  <c:v>2474</c:v>
                </c:pt>
                <c:pt idx="26">
                  <c:v>2602</c:v>
                </c:pt>
                <c:pt idx="27">
                  <c:v>2623</c:v>
                </c:pt>
                <c:pt idx="28">
                  <c:v>2642</c:v>
                </c:pt>
                <c:pt idx="29">
                  <c:v>2648</c:v>
                </c:pt>
                <c:pt idx="30">
                  <c:v>2685</c:v>
                </c:pt>
                <c:pt idx="31">
                  <c:v>2686</c:v>
                </c:pt>
                <c:pt idx="32">
                  <c:v>2710</c:v>
                </c:pt>
                <c:pt idx="33">
                  <c:v>2723</c:v>
                </c:pt>
                <c:pt idx="34">
                  <c:v>2742</c:v>
                </c:pt>
                <c:pt idx="35">
                  <c:v>2745</c:v>
                </c:pt>
                <c:pt idx="36">
                  <c:v>2748</c:v>
                </c:pt>
                <c:pt idx="37">
                  <c:v>2751</c:v>
                </c:pt>
                <c:pt idx="38">
                  <c:v>2807</c:v>
                </c:pt>
                <c:pt idx="39">
                  <c:v>2917</c:v>
                </c:pt>
                <c:pt idx="40">
                  <c:v>2925</c:v>
                </c:pt>
                <c:pt idx="41">
                  <c:v>3028</c:v>
                </c:pt>
                <c:pt idx="42">
                  <c:v>3095</c:v>
                </c:pt>
                <c:pt idx="43">
                  <c:v>3130</c:v>
                </c:pt>
                <c:pt idx="44">
                  <c:v>3164</c:v>
                </c:pt>
                <c:pt idx="45">
                  <c:v>3201</c:v>
                </c:pt>
                <c:pt idx="46">
                  <c:v>3242</c:v>
                </c:pt>
                <c:pt idx="47">
                  <c:v>3257</c:v>
                </c:pt>
                <c:pt idx="48">
                  <c:v>3308</c:v>
                </c:pt>
                <c:pt idx="49">
                  <c:v>3413</c:v>
                </c:pt>
                <c:pt idx="50">
                  <c:v>3463</c:v>
                </c:pt>
                <c:pt idx="51">
                  <c:v>3702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A2-4515-9673-4A614198D0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1733774735"/>
        <c:axId val="1733773775"/>
      </c:lineChart>
      <c:catAx>
        <c:axId val="1733774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3773775"/>
        <c:crosses val="autoZero"/>
        <c:auto val="1"/>
        <c:lblAlgn val="ctr"/>
        <c:lblOffset val="100"/>
        <c:noMultiLvlLbl val="0"/>
      </c:catAx>
      <c:valAx>
        <c:axId val="1733773775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3774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5.9693897637795278E-2"/>
          <c:y val="0"/>
          <c:w val="0.19645928019009404"/>
          <c:h val="8.1557261786775581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99288786289226E-2"/>
          <c:y val="4.4077129522801857E-2"/>
          <c:w val="0.91241382200229326"/>
          <c:h val="0.83162536522289687"/>
        </c:manualLayout>
      </c:layout>
      <c:lineChart>
        <c:grouping val="standard"/>
        <c:varyColors val="0"/>
        <c:ser>
          <c:idx val="0"/>
          <c:order val="0"/>
          <c:tx>
            <c:strRef>
              <c:f>'ii.d.2'!$J$1</c:f>
              <c:strCache>
                <c:ptCount val="1"/>
                <c:pt idx="0">
                  <c:v> Total (U.S.) </c:v>
                </c:pt>
              </c:strCache>
            </c:strRef>
          </c:tx>
          <c:spPr>
            <a:ln w="28575" cap="rnd">
              <a:solidFill>
                <a:srgbClr val="1154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15479"/>
              </a:solidFill>
              <a:ln w="9525">
                <a:solidFill>
                  <a:srgbClr val="115479"/>
                </a:solidFill>
              </a:ln>
              <a:effectLst/>
            </c:spPr>
          </c:marker>
          <c:cat>
            <c:numRef>
              <c:f>'ii.d.2'!$B$2:$B$11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'ii.d.2'!$J$2:$J$11</c:f>
              <c:numCache>
                <c:formatCode>_("$"* #,##0_);_("$"* \(#,##0\);_("$"* "-"??_);_(@_)</c:formatCode>
                <c:ptCount val="10"/>
                <c:pt idx="0">
                  <c:v>4518</c:v>
                </c:pt>
                <c:pt idx="1">
                  <c:v>4710</c:v>
                </c:pt>
                <c:pt idx="2">
                  <c:v>4956</c:v>
                </c:pt>
                <c:pt idx="3">
                  <c:v>5218</c:v>
                </c:pt>
                <c:pt idx="4">
                  <c:v>5431</c:v>
                </c:pt>
                <c:pt idx="5">
                  <c:v>5726</c:v>
                </c:pt>
                <c:pt idx="6">
                  <c:v>5978</c:v>
                </c:pt>
                <c:pt idx="7">
                  <c:v>6174</c:v>
                </c:pt>
                <c:pt idx="8">
                  <c:v>6492</c:v>
                </c:pt>
                <c:pt idx="9">
                  <c:v>6889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C9-4A1A-A57E-B64AAE235D38}"/>
            </c:ext>
          </c:extLst>
        </c:ser>
        <c:ser>
          <c:idx val="1"/>
          <c:order val="1"/>
          <c:tx>
            <c:strRef>
              <c:f>'ii.d.2'!$K$1</c:f>
              <c:strCache>
                <c:ptCount val="1"/>
                <c:pt idx="0">
                  <c:v> Large firm (50+ employees)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0866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7012941332660532E-2"/>
                  <c:y val="-4.3262552708518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C9-4A1A-A57E-B64AAE235D38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C9-4A1A-A57E-B64AAE235D38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C9-4A1A-A57E-B64AAE235D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42B4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'ii.d.2'!$B$2:$B$11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'ii.d.2'!$K$2:$K$11</c:f>
              <c:numCache>
                <c:formatCode>_("$"* #,##0_);_("$"* \(#,##0\);_("$"* "-"??_);_(@_)</c:formatCode>
                <c:ptCount val="10"/>
                <c:pt idx="0">
                  <c:v>4532</c:v>
                </c:pt>
                <c:pt idx="1">
                  <c:v>4728</c:v>
                </c:pt>
                <c:pt idx="2">
                  <c:v>5022</c:v>
                </c:pt>
                <c:pt idx="3">
                  <c:v>5190</c:v>
                </c:pt>
                <c:pt idx="4">
                  <c:v>5372</c:v>
                </c:pt>
                <c:pt idx="5">
                  <c:v>5635</c:v>
                </c:pt>
                <c:pt idx="6">
                  <c:v>5887</c:v>
                </c:pt>
                <c:pt idx="7">
                  <c:v>6059</c:v>
                </c:pt>
                <c:pt idx="8">
                  <c:v>6364</c:v>
                </c:pt>
                <c:pt idx="9">
                  <c:v>6796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BC9-4A1A-A57E-B64AAE235D38}"/>
            </c:ext>
          </c:extLst>
        </c:ser>
        <c:ser>
          <c:idx val="3"/>
          <c:order val="2"/>
          <c:tx>
            <c:strRef>
              <c:f>'ii.d.2'!$L$1</c:f>
              <c:strCache>
                <c:ptCount val="1"/>
                <c:pt idx="0">
                  <c:v> Small firm (&lt;50 employees) </c:v>
                </c:pt>
              </c:strCache>
            </c:strRef>
          </c:tx>
          <c:spPr>
            <a:ln w="28575" cap="rnd">
              <a:solidFill>
                <a:srgbClr val="D3AC4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3AC4C"/>
              </a:solidFill>
              <a:ln w="9525">
                <a:solidFill>
                  <a:srgbClr val="D3AC4C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8692294387681445E-2"/>
                  <c:y val="4.0639390600198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C9-4A1A-A57E-B64AAE235D38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C9-4A1A-A57E-B64AAE235D38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C9-4A1A-A57E-B64AAE235D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42B4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'ii.d.2'!$B$2:$B$11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'ii.d.2'!$L$2:$L$11</c:f>
              <c:numCache>
                <c:formatCode>_("$"* #,##0_);_("$"* \(#,##0\);_("$"* "-"??_);_(@_)</c:formatCode>
                <c:ptCount val="10"/>
                <c:pt idx="0">
                  <c:v>4426</c:v>
                </c:pt>
                <c:pt idx="1">
                  <c:v>4587</c:v>
                </c:pt>
                <c:pt idx="2">
                  <c:v>4510</c:v>
                </c:pt>
                <c:pt idx="3">
                  <c:v>5413</c:v>
                </c:pt>
                <c:pt idx="4">
                  <c:v>5854</c:v>
                </c:pt>
                <c:pt idx="5">
                  <c:v>6341</c:v>
                </c:pt>
                <c:pt idx="6">
                  <c:v>6714</c:v>
                </c:pt>
                <c:pt idx="7">
                  <c:v>6967</c:v>
                </c:pt>
                <c:pt idx="8">
                  <c:v>7324</c:v>
                </c:pt>
                <c:pt idx="9">
                  <c:v>7529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BC9-4A1A-A57E-B64AAE235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8287007"/>
        <c:axId val="1558285567"/>
      </c:lineChart>
      <c:catAx>
        <c:axId val="1558287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58285567"/>
        <c:crosses val="autoZero"/>
        <c:auto val="1"/>
        <c:lblAlgn val="ctr"/>
        <c:lblOffset val="100"/>
        <c:noMultiLvlLbl val="0"/>
      </c:catAx>
      <c:valAx>
        <c:axId val="1558285567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58287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299288786289226E-2"/>
          <c:y val="4.4077129522801857E-2"/>
          <c:w val="0.91241382200229326"/>
          <c:h val="0.83162536522289687"/>
        </c:manualLayout>
      </c:layout>
      <c:lineChart>
        <c:grouping val="standard"/>
        <c:varyColors val="0"/>
        <c:ser>
          <c:idx val="0"/>
          <c:order val="0"/>
          <c:tx>
            <c:strRef>
              <c:f>'ii.c.2'!$J$1</c:f>
              <c:strCache>
                <c:ptCount val="1"/>
                <c:pt idx="0">
                  <c:v> Total (U.S.) </c:v>
                </c:pt>
              </c:strCache>
            </c:strRef>
          </c:tx>
          <c:spPr>
            <a:ln w="28575" cap="rnd">
              <a:solidFill>
                <a:srgbClr val="1154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15479"/>
              </a:solidFill>
              <a:ln w="9525">
                <a:solidFill>
                  <a:srgbClr val="115479"/>
                </a:solidFill>
              </a:ln>
              <a:effectLst/>
            </c:spPr>
          </c:marker>
          <c:cat>
            <c:strRef>
              <c:f>'ii.c.2'!$C$2:$C$11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</c:strRef>
          </c:cat>
          <c:val>
            <c:numRef>
              <c:f>'ii.c.2'!$J$2:$J$11</c:f>
              <c:numCache>
                <c:formatCode>_("$"* #,##0_);_("$"* \(#,##0\);_("$"* "-"??_);_(@_)</c:formatCode>
                <c:ptCount val="10"/>
                <c:pt idx="0">
                  <c:v>1234</c:v>
                </c:pt>
                <c:pt idx="1">
                  <c:v>1255</c:v>
                </c:pt>
                <c:pt idx="2">
                  <c:v>1325</c:v>
                </c:pt>
                <c:pt idx="3">
                  <c:v>1415</c:v>
                </c:pt>
                <c:pt idx="4">
                  <c:v>1427</c:v>
                </c:pt>
                <c:pt idx="5">
                  <c:v>1489</c:v>
                </c:pt>
                <c:pt idx="6">
                  <c:v>1532</c:v>
                </c:pt>
                <c:pt idx="7">
                  <c:v>1643</c:v>
                </c:pt>
                <c:pt idx="8">
                  <c:v>1637</c:v>
                </c:pt>
                <c:pt idx="9">
                  <c:v>1640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F3-48FE-B2C0-CDC8EE1B0051}"/>
            </c:ext>
          </c:extLst>
        </c:ser>
        <c:ser>
          <c:idx val="1"/>
          <c:order val="1"/>
          <c:tx>
            <c:strRef>
              <c:f>'ii.c.2'!$K$1</c:f>
              <c:strCache>
                <c:ptCount val="1"/>
                <c:pt idx="0">
                  <c:v> Large firm (50+ employees) </c:v>
                </c:pt>
              </c:strCache>
            </c:strRef>
          </c:tx>
          <c:spPr>
            <a:ln w="28575" cap="rnd">
              <a:solidFill>
                <a:srgbClr val="F0866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08661"/>
              </a:solidFill>
              <a:ln w="9525">
                <a:solidFill>
                  <a:srgbClr val="F0866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F3-48FE-B2C0-CDC8EE1B0051}"/>
                </c:ext>
              </c:extLst>
            </c:dLbl>
            <c:dLbl>
              <c:idx val="5"/>
              <c:layout>
                <c:manualLayout>
                  <c:x val="-4.3292597087537063E-2"/>
                  <c:y val="-3.9741754001697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F3-48FE-B2C0-CDC8EE1B0051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F3-48FE-B2C0-CDC8EE1B00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42B4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'ii.c.2'!$C$2:$C$11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</c:strRef>
          </c:cat>
          <c:val>
            <c:numRef>
              <c:f>'ii.c.2'!$K$2:$K$11</c:f>
              <c:numCache>
                <c:formatCode>_("$"* #,##0_);_("$"* \(#,##0\);_("$"* "-"??_);_(@_)</c:formatCode>
                <c:ptCount val="10"/>
                <c:pt idx="0">
                  <c:v>1280</c:v>
                </c:pt>
                <c:pt idx="1">
                  <c:v>1299</c:v>
                </c:pt>
                <c:pt idx="2">
                  <c:v>1348</c:v>
                </c:pt>
                <c:pt idx="3">
                  <c:v>1441</c:v>
                </c:pt>
                <c:pt idx="4">
                  <c:v>1443</c:v>
                </c:pt>
                <c:pt idx="5">
                  <c:v>1497</c:v>
                </c:pt>
                <c:pt idx="6">
                  <c:v>1543</c:v>
                </c:pt>
                <c:pt idx="7">
                  <c:v>1641</c:v>
                </c:pt>
                <c:pt idx="8">
                  <c:v>1637</c:v>
                </c:pt>
                <c:pt idx="9">
                  <c:v>1621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EF3-48FE-B2C0-CDC8EE1B0051}"/>
            </c:ext>
          </c:extLst>
        </c:ser>
        <c:ser>
          <c:idx val="2"/>
          <c:order val="2"/>
          <c:tx>
            <c:strRef>
              <c:f>'ii.c.2'!$L$1</c:f>
              <c:strCache>
                <c:ptCount val="1"/>
                <c:pt idx="0">
                  <c:v> Small firm (&lt;50 employees) </c:v>
                </c:pt>
              </c:strCache>
            </c:strRef>
          </c:tx>
          <c:spPr>
            <a:ln w="28575" cap="rnd">
              <a:solidFill>
                <a:srgbClr val="D3AC4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3AC4C"/>
              </a:solidFill>
              <a:ln w="9525">
                <a:solidFill>
                  <a:srgbClr val="D3AC4C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F3-48FE-B2C0-CDC8EE1B0051}"/>
                </c:ext>
              </c:extLst>
            </c:dLbl>
            <c:dLbl>
              <c:idx val="5"/>
              <c:layout>
                <c:manualLayout>
                  <c:x val="-4.3292597087537063E-2"/>
                  <c:y val="4.5350037480555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F3-48FE-B2C0-CDC8EE1B0051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F3-48FE-B2C0-CDC8EE1B00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42B4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'ii.c.2'!$C$2:$C$11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</c:strRef>
          </c:cat>
          <c:val>
            <c:numRef>
              <c:f>'ii.c.2'!$L$2:$L$11</c:f>
              <c:numCache>
                <c:formatCode>_("$"* #,##0_);_("$"* \(#,##0\);_("$"* "-"??_);_(@_)</c:formatCode>
                <c:ptCount val="10"/>
                <c:pt idx="0">
                  <c:v>1035</c:v>
                </c:pt>
                <c:pt idx="1">
                  <c:v>1065</c:v>
                </c:pt>
                <c:pt idx="2">
                  <c:v>1216</c:v>
                </c:pt>
                <c:pt idx="3">
                  <c:v>1287</c:v>
                </c:pt>
                <c:pt idx="4">
                  <c:v>1351</c:v>
                </c:pt>
                <c:pt idx="5">
                  <c:v>1454</c:v>
                </c:pt>
                <c:pt idx="6">
                  <c:v>1469</c:v>
                </c:pt>
                <c:pt idx="7">
                  <c:v>1650</c:v>
                </c:pt>
                <c:pt idx="8">
                  <c:v>1635</c:v>
                </c:pt>
                <c:pt idx="9">
                  <c:v>1734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EF3-48FE-B2C0-CDC8EE1B0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8287007"/>
        <c:axId val="1558285567"/>
      </c:lineChart>
      <c:catAx>
        <c:axId val="1558287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58285567"/>
        <c:crosses val="autoZero"/>
        <c:auto val="1"/>
        <c:lblAlgn val="ctr"/>
        <c:lblOffset val="100"/>
        <c:noMultiLvlLbl val="0"/>
      </c:catAx>
      <c:valAx>
        <c:axId val="1558285567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58287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760109151803955E-2"/>
          <c:y val="6.0613982826852694E-2"/>
          <c:w val="0.92725663132890512"/>
          <c:h val="0.71740829820240781"/>
        </c:manualLayout>
      </c:layout>
      <c:lineChart>
        <c:grouping val="standard"/>
        <c:varyColors val="0"/>
        <c:ser>
          <c:idx val="0"/>
          <c:order val="0"/>
          <c:tx>
            <c:strRef>
              <c:f>'ii.d.2ST'!$J$1</c:f>
              <c:strCache>
                <c:ptCount val="1"/>
                <c:pt idx="0">
                  <c:v> Large firm (50+ employees)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08661"/>
              </a:solidFill>
              <a:ln w="25400">
                <a:solidFill>
                  <a:srgbClr val="F08661"/>
                </a:solidFill>
              </a:ln>
              <a:effectLst/>
            </c:spPr>
          </c:marker>
          <c:cat>
            <c:strRef>
              <c:f>'ii.d.2ST'!$F$2:$F$53</c:f>
              <c:strCache>
                <c:ptCount val="52"/>
                <c:pt idx="0">
                  <c:v>Hawaii</c:v>
                </c:pt>
                <c:pt idx="1">
                  <c:v>Michigan</c:v>
                </c:pt>
                <c:pt idx="2">
                  <c:v>Georgia</c:v>
                </c:pt>
                <c:pt idx="3">
                  <c:v>Indiana</c:v>
                </c:pt>
                <c:pt idx="4">
                  <c:v>Nevada</c:v>
                </c:pt>
                <c:pt idx="5">
                  <c:v>Iowa</c:v>
                </c:pt>
                <c:pt idx="6">
                  <c:v>District of Columbia</c:v>
                </c:pt>
                <c:pt idx="7">
                  <c:v>Kansas</c:v>
                </c:pt>
                <c:pt idx="8">
                  <c:v>New Mexico</c:v>
                </c:pt>
                <c:pt idx="9">
                  <c:v>Maine</c:v>
                </c:pt>
                <c:pt idx="10">
                  <c:v>Florida</c:v>
                </c:pt>
                <c:pt idx="11">
                  <c:v>Wyoming</c:v>
                </c:pt>
                <c:pt idx="12">
                  <c:v>Colorado</c:v>
                </c:pt>
                <c:pt idx="13">
                  <c:v>Utah</c:v>
                </c:pt>
                <c:pt idx="14">
                  <c:v>Vermont</c:v>
                </c:pt>
                <c:pt idx="15">
                  <c:v>New Jersey</c:v>
                </c:pt>
                <c:pt idx="16">
                  <c:v>Arizona</c:v>
                </c:pt>
                <c:pt idx="17">
                  <c:v>Tennessee</c:v>
                </c:pt>
                <c:pt idx="18">
                  <c:v>Washington</c:v>
                </c:pt>
                <c:pt idx="20">
                  <c:v>Oregon</c:v>
                </c:pt>
                <c:pt idx="21">
                  <c:v>Wisconsin</c:v>
                </c:pt>
                <c:pt idx="22">
                  <c:v>Minnesota</c:v>
                </c:pt>
                <c:pt idx="23">
                  <c:v>West Virginia</c:v>
                </c:pt>
                <c:pt idx="24">
                  <c:v>Idaho</c:v>
                </c:pt>
                <c:pt idx="25">
                  <c:v>North Dakota</c:v>
                </c:pt>
                <c:pt idx="26">
                  <c:v>Montana</c:v>
                </c:pt>
                <c:pt idx="27">
                  <c:v>Alabama</c:v>
                </c:pt>
                <c:pt idx="28">
                  <c:v>Rhode Island</c:v>
                </c:pt>
                <c:pt idx="29">
                  <c:v>New Hampshire</c:v>
                </c:pt>
                <c:pt idx="30">
                  <c:v>Missouri</c:v>
                </c:pt>
                <c:pt idx="31">
                  <c:v>Ohio</c:v>
                </c:pt>
                <c:pt idx="32">
                  <c:v>Nebraska</c:v>
                </c:pt>
                <c:pt idx="33">
                  <c:v>California</c:v>
                </c:pt>
                <c:pt idx="34">
                  <c:v>Oklahoma</c:v>
                </c:pt>
                <c:pt idx="35">
                  <c:v>Illinois</c:v>
                </c:pt>
                <c:pt idx="36">
                  <c:v>Pennsylvania</c:v>
                </c:pt>
                <c:pt idx="37">
                  <c:v>South Dakota</c:v>
                </c:pt>
                <c:pt idx="38">
                  <c:v>Virginia</c:v>
                </c:pt>
                <c:pt idx="39">
                  <c:v>Texas</c:v>
                </c:pt>
                <c:pt idx="40">
                  <c:v>Connecticut</c:v>
                </c:pt>
                <c:pt idx="41">
                  <c:v>Mississippi</c:v>
                </c:pt>
                <c:pt idx="42">
                  <c:v>Kentucky</c:v>
                </c:pt>
                <c:pt idx="43">
                  <c:v>Delaware</c:v>
                </c:pt>
                <c:pt idx="44">
                  <c:v>Arkansas</c:v>
                </c:pt>
                <c:pt idx="45">
                  <c:v>New York</c:v>
                </c:pt>
                <c:pt idx="46">
                  <c:v>Maryland</c:v>
                </c:pt>
                <c:pt idx="47">
                  <c:v>North Carolina</c:v>
                </c:pt>
                <c:pt idx="48">
                  <c:v>South Carolina</c:v>
                </c:pt>
                <c:pt idx="49">
                  <c:v>Louisiana</c:v>
                </c:pt>
                <c:pt idx="50">
                  <c:v>Massachusetts</c:v>
                </c:pt>
                <c:pt idx="51">
                  <c:v>*Alaska</c:v>
                </c:pt>
              </c:strCache>
            </c:strRef>
          </c:cat>
          <c:val>
            <c:numRef>
              <c:f>'ii.d.2ST'!$J$2:$J$53</c:f>
              <c:numCache>
                <c:formatCode>_("$"* #,##0_);_("$"* \(#,##0\);_("$"* "-"??_);_(@_)</c:formatCode>
                <c:ptCount val="52"/>
                <c:pt idx="0">
                  <c:v>5739</c:v>
                </c:pt>
                <c:pt idx="1">
                  <c:v>6477</c:v>
                </c:pt>
                <c:pt idx="2">
                  <c:v>6283</c:v>
                </c:pt>
                <c:pt idx="3">
                  <c:v>6595</c:v>
                </c:pt>
                <c:pt idx="4">
                  <c:v>6300</c:v>
                </c:pt>
                <c:pt idx="5">
                  <c:v>6801</c:v>
                </c:pt>
                <c:pt idx="6">
                  <c:v>6705</c:v>
                </c:pt>
                <c:pt idx="7">
                  <c:v>6382</c:v>
                </c:pt>
                <c:pt idx="8">
                  <c:v>6520</c:v>
                </c:pt>
                <c:pt idx="9">
                  <c:v>6458</c:v>
                </c:pt>
                <c:pt idx="10">
                  <c:v>7223</c:v>
                </c:pt>
                <c:pt idx="11">
                  <c:v>6712</c:v>
                </c:pt>
                <c:pt idx="12">
                  <c:v>6431</c:v>
                </c:pt>
                <c:pt idx="13">
                  <c:v>6886</c:v>
                </c:pt>
                <c:pt idx="14">
                  <c:v>7890</c:v>
                </c:pt>
                <c:pt idx="15">
                  <c:v>7103</c:v>
                </c:pt>
                <c:pt idx="16">
                  <c:v>7844</c:v>
                </c:pt>
                <c:pt idx="17">
                  <c:v>8189</c:v>
                </c:pt>
                <c:pt idx="18">
                  <c:v>7738</c:v>
                </c:pt>
                <c:pt idx="20">
                  <c:v>3949</c:v>
                </c:pt>
                <c:pt idx="21">
                  <c:v>5223</c:v>
                </c:pt>
                <c:pt idx="22">
                  <c:v>6208</c:v>
                </c:pt>
                <c:pt idx="23">
                  <c:v>5959</c:v>
                </c:pt>
                <c:pt idx="24">
                  <c:v>6079</c:v>
                </c:pt>
                <c:pt idx="25">
                  <c:v>6439</c:v>
                </c:pt>
                <c:pt idx="26">
                  <c:v>5241</c:v>
                </c:pt>
                <c:pt idx="27">
                  <c:v>6742</c:v>
                </c:pt>
                <c:pt idx="28">
                  <c:v>5811</c:v>
                </c:pt>
                <c:pt idx="29">
                  <c:v>5657</c:v>
                </c:pt>
                <c:pt idx="30">
                  <c:v>6778</c:v>
                </c:pt>
                <c:pt idx="31">
                  <c:v>5922</c:v>
                </c:pt>
                <c:pt idx="32">
                  <c:v>6119</c:v>
                </c:pt>
                <c:pt idx="33">
                  <c:v>7764</c:v>
                </c:pt>
                <c:pt idx="34">
                  <c:v>6750</c:v>
                </c:pt>
                <c:pt idx="35">
                  <c:v>5815</c:v>
                </c:pt>
                <c:pt idx="36">
                  <c:v>5714</c:v>
                </c:pt>
                <c:pt idx="37">
                  <c:v>7012</c:v>
                </c:pt>
                <c:pt idx="38">
                  <c:v>7814</c:v>
                </c:pt>
                <c:pt idx="39">
                  <c:v>7239</c:v>
                </c:pt>
                <c:pt idx="40">
                  <c:v>7478</c:v>
                </c:pt>
                <c:pt idx="41">
                  <c:v>5142</c:v>
                </c:pt>
                <c:pt idx="42">
                  <c:v>5820</c:v>
                </c:pt>
                <c:pt idx="43">
                  <c:v>6791</c:v>
                </c:pt>
                <c:pt idx="44">
                  <c:v>5677</c:v>
                </c:pt>
                <c:pt idx="45">
                  <c:v>6915</c:v>
                </c:pt>
                <c:pt idx="46">
                  <c:v>7822</c:v>
                </c:pt>
                <c:pt idx="47">
                  <c:v>6884</c:v>
                </c:pt>
                <c:pt idx="48">
                  <c:v>5964</c:v>
                </c:pt>
                <c:pt idx="49">
                  <c:v>7737</c:v>
                </c:pt>
                <c:pt idx="50">
                  <c:v>6933</c:v>
                </c:pt>
                <c:pt idx="51">
                  <c:v>5641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7C-4E92-A1E8-00FEA0D3CBEF}"/>
            </c:ext>
          </c:extLst>
        </c:ser>
        <c:ser>
          <c:idx val="1"/>
          <c:order val="1"/>
          <c:tx>
            <c:strRef>
              <c:f>'ii.d.2ST'!$K$1</c:f>
              <c:strCache>
                <c:ptCount val="1"/>
                <c:pt idx="0">
                  <c:v> Small firm (&lt;50 employees)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D3AC4C"/>
              </a:solidFill>
              <a:ln w="25400" cmpd="sng">
                <a:solidFill>
                  <a:srgbClr val="D3AC4C"/>
                </a:solidFill>
              </a:ln>
              <a:effectLst/>
            </c:spPr>
          </c:marker>
          <c:cat>
            <c:strRef>
              <c:f>'ii.d.2ST'!$F$2:$F$53</c:f>
              <c:strCache>
                <c:ptCount val="52"/>
                <c:pt idx="0">
                  <c:v>Hawaii</c:v>
                </c:pt>
                <c:pt idx="1">
                  <c:v>Michigan</c:v>
                </c:pt>
                <c:pt idx="2">
                  <c:v>Georgia</c:v>
                </c:pt>
                <c:pt idx="3">
                  <c:v>Indiana</c:v>
                </c:pt>
                <c:pt idx="4">
                  <c:v>Nevada</c:v>
                </c:pt>
                <c:pt idx="5">
                  <c:v>Iowa</c:v>
                </c:pt>
                <c:pt idx="6">
                  <c:v>District of Columbia</c:v>
                </c:pt>
                <c:pt idx="7">
                  <c:v>Kansas</c:v>
                </c:pt>
                <c:pt idx="8">
                  <c:v>New Mexico</c:v>
                </c:pt>
                <c:pt idx="9">
                  <c:v>Maine</c:v>
                </c:pt>
                <c:pt idx="10">
                  <c:v>Florida</c:v>
                </c:pt>
                <c:pt idx="11">
                  <c:v>Wyoming</c:v>
                </c:pt>
                <c:pt idx="12">
                  <c:v>Colorado</c:v>
                </c:pt>
                <c:pt idx="13">
                  <c:v>Utah</c:v>
                </c:pt>
                <c:pt idx="14">
                  <c:v>Vermont</c:v>
                </c:pt>
                <c:pt idx="15">
                  <c:v>New Jersey</c:v>
                </c:pt>
                <c:pt idx="16">
                  <c:v>Arizona</c:v>
                </c:pt>
                <c:pt idx="17">
                  <c:v>Tennessee</c:v>
                </c:pt>
                <c:pt idx="18">
                  <c:v>Washington</c:v>
                </c:pt>
                <c:pt idx="20">
                  <c:v>Oregon</c:v>
                </c:pt>
                <c:pt idx="21">
                  <c:v>Wisconsin</c:v>
                </c:pt>
                <c:pt idx="22">
                  <c:v>Minnesota</c:v>
                </c:pt>
                <c:pt idx="23">
                  <c:v>West Virginia</c:v>
                </c:pt>
                <c:pt idx="24">
                  <c:v>Idaho</c:v>
                </c:pt>
                <c:pt idx="25">
                  <c:v>North Dakota</c:v>
                </c:pt>
                <c:pt idx="26">
                  <c:v>Montana</c:v>
                </c:pt>
                <c:pt idx="27">
                  <c:v>Alabama</c:v>
                </c:pt>
                <c:pt idx="28">
                  <c:v>Rhode Island</c:v>
                </c:pt>
                <c:pt idx="29">
                  <c:v>New Hampshire</c:v>
                </c:pt>
                <c:pt idx="30">
                  <c:v>Missouri</c:v>
                </c:pt>
                <c:pt idx="31">
                  <c:v>Ohio</c:v>
                </c:pt>
                <c:pt idx="32">
                  <c:v>Nebraska</c:v>
                </c:pt>
                <c:pt idx="33">
                  <c:v>California</c:v>
                </c:pt>
                <c:pt idx="34">
                  <c:v>Oklahoma</c:v>
                </c:pt>
                <c:pt idx="35">
                  <c:v>Illinois</c:v>
                </c:pt>
                <c:pt idx="36">
                  <c:v>Pennsylvania</c:v>
                </c:pt>
                <c:pt idx="37">
                  <c:v>South Dakota</c:v>
                </c:pt>
                <c:pt idx="38">
                  <c:v>Virginia</c:v>
                </c:pt>
                <c:pt idx="39">
                  <c:v>Texas</c:v>
                </c:pt>
                <c:pt idx="40">
                  <c:v>Connecticut</c:v>
                </c:pt>
                <c:pt idx="41">
                  <c:v>Mississippi</c:v>
                </c:pt>
                <c:pt idx="42">
                  <c:v>Kentucky</c:v>
                </c:pt>
                <c:pt idx="43">
                  <c:v>Delaware</c:v>
                </c:pt>
                <c:pt idx="44">
                  <c:v>Arkansas</c:v>
                </c:pt>
                <c:pt idx="45">
                  <c:v>New York</c:v>
                </c:pt>
                <c:pt idx="46">
                  <c:v>Maryland</c:v>
                </c:pt>
                <c:pt idx="47">
                  <c:v>North Carolina</c:v>
                </c:pt>
                <c:pt idx="48">
                  <c:v>South Carolina</c:v>
                </c:pt>
                <c:pt idx="49">
                  <c:v>Louisiana</c:v>
                </c:pt>
                <c:pt idx="50">
                  <c:v>Massachusetts</c:v>
                </c:pt>
                <c:pt idx="51">
                  <c:v>*Alaska</c:v>
                </c:pt>
              </c:strCache>
            </c:strRef>
          </c:cat>
          <c:val>
            <c:numRef>
              <c:f>'ii.d.2ST'!$K$2:$K$53</c:f>
              <c:numCache>
                <c:formatCode>_("$"* #,##0_);_("$"* \(#,##0\);_("$"* "-"??_);_(@_)</c:formatCode>
                <c:ptCount val="52"/>
                <c:pt idx="0">
                  <c:v>2232</c:v>
                </c:pt>
                <c:pt idx="1">
                  <c:v>3929</c:v>
                </c:pt>
                <c:pt idx="2">
                  <c:v>4431</c:v>
                </c:pt>
                <c:pt idx="3">
                  <c:v>4489</c:v>
                </c:pt>
                <c:pt idx="4">
                  <c:v>5287</c:v>
                </c:pt>
                <c:pt idx="5">
                  <c:v>5362</c:v>
                </c:pt>
                <c:pt idx="6">
                  <c:v>5464</c:v>
                </c:pt>
                <c:pt idx="7">
                  <c:v>5632</c:v>
                </c:pt>
                <c:pt idx="8">
                  <c:v>5760</c:v>
                </c:pt>
                <c:pt idx="9">
                  <c:v>6011</c:v>
                </c:pt>
                <c:pt idx="10">
                  <c:v>6148</c:v>
                </c:pt>
                <c:pt idx="11">
                  <c:v>6235</c:v>
                </c:pt>
                <c:pt idx="12">
                  <c:v>6295</c:v>
                </c:pt>
                <c:pt idx="13">
                  <c:v>6441</c:v>
                </c:pt>
                <c:pt idx="14">
                  <c:v>6639</c:v>
                </c:pt>
                <c:pt idx="15">
                  <c:v>6899</c:v>
                </c:pt>
                <c:pt idx="16">
                  <c:v>7388</c:v>
                </c:pt>
                <c:pt idx="17">
                  <c:v>7501</c:v>
                </c:pt>
                <c:pt idx="18">
                  <c:v>7544</c:v>
                </c:pt>
                <c:pt idx="20">
                  <c:v>5607</c:v>
                </c:pt>
                <c:pt idx="21">
                  <c:v>6530</c:v>
                </c:pt>
                <c:pt idx="22">
                  <c:v>6538</c:v>
                </c:pt>
                <c:pt idx="23">
                  <c:v>6609</c:v>
                </c:pt>
                <c:pt idx="24">
                  <c:v>6612</c:v>
                </c:pt>
                <c:pt idx="25">
                  <c:v>6861</c:v>
                </c:pt>
                <c:pt idx="26">
                  <c:v>7172</c:v>
                </c:pt>
                <c:pt idx="27">
                  <c:v>7179</c:v>
                </c:pt>
                <c:pt idx="28">
                  <c:v>7311</c:v>
                </c:pt>
                <c:pt idx="29">
                  <c:v>7410</c:v>
                </c:pt>
                <c:pt idx="30">
                  <c:v>7428</c:v>
                </c:pt>
                <c:pt idx="31">
                  <c:v>7561</c:v>
                </c:pt>
                <c:pt idx="32">
                  <c:v>7570</c:v>
                </c:pt>
                <c:pt idx="33">
                  <c:v>7797</c:v>
                </c:pt>
                <c:pt idx="34">
                  <c:v>8059</c:v>
                </c:pt>
                <c:pt idx="35">
                  <c:v>8089</c:v>
                </c:pt>
                <c:pt idx="36">
                  <c:v>8163</c:v>
                </c:pt>
                <c:pt idx="37">
                  <c:v>8251</c:v>
                </c:pt>
                <c:pt idx="38">
                  <c:v>8261</c:v>
                </c:pt>
                <c:pt idx="39">
                  <c:v>8561</c:v>
                </c:pt>
                <c:pt idx="40">
                  <c:v>8932</c:v>
                </c:pt>
                <c:pt idx="41">
                  <c:v>9100</c:v>
                </c:pt>
                <c:pt idx="42">
                  <c:v>9383</c:v>
                </c:pt>
                <c:pt idx="43">
                  <c:v>9556</c:v>
                </c:pt>
                <c:pt idx="44">
                  <c:v>9564</c:v>
                </c:pt>
                <c:pt idx="45">
                  <c:v>9767</c:v>
                </c:pt>
                <c:pt idx="46">
                  <c:v>10206</c:v>
                </c:pt>
                <c:pt idx="47">
                  <c:v>10302</c:v>
                </c:pt>
                <c:pt idx="48">
                  <c:v>10786</c:v>
                </c:pt>
                <c:pt idx="49">
                  <c:v>10923</c:v>
                </c:pt>
                <c:pt idx="50">
                  <c:v>12604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7C-4E92-A1E8-00FEA0D3C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1733774735"/>
        <c:axId val="1733773775"/>
      </c:lineChart>
      <c:catAx>
        <c:axId val="1733774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3773775"/>
        <c:crosses val="autoZero"/>
        <c:auto val="1"/>
        <c:lblAlgn val="ctr"/>
        <c:lblOffset val="100"/>
        <c:noMultiLvlLbl val="0"/>
      </c:catAx>
      <c:valAx>
        <c:axId val="1733773775"/>
        <c:scaling>
          <c:orientation val="minMax"/>
          <c:min val="0"/>
        </c:scaling>
        <c:delete val="0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3774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0833333333333331E-2"/>
          <c:y val="6.3656819942194631E-2"/>
          <c:w val="0.19042680244578367"/>
          <c:h val="8.04797340532151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903634497069294E-2"/>
          <c:y val="4.5570221223248455E-2"/>
          <c:w val="0.93470829959607882"/>
          <c:h val="0.72751449874902041"/>
        </c:manualLayout>
      </c:layout>
      <c:lineChart>
        <c:grouping val="standard"/>
        <c:varyColors val="0"/>
        <c:ser>
          <c:idx val="1"/>
          <c:order val="0"/>
          <c:tx>
            <c:strRef>
              <c:f>'ii.c.2ST'!$J$1</c:f>
              <c:strCache>
                <c:ptCount val="1"/>
                <c:pt idx="0">
                  <c:v> Large firm (50+ employees)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25400">
                <a:solidFill>
                  <a:schemeClr val="accent2"/>
                </a:solidFill>
              </a:ln>
              <a:effectLst/>
            </c:spPr>
          </c:marker>
          <c:cat>
            <c:strRef>
              <c:f>'ii.c.2ST'!$F$2:$F$53</c:f>
              <c:strCache>
                <c:ptCount val="52"/>
                <c:pt idx="0">
                  <c:v>Hawaii</c:v>
                </c:pt>
                <c:pt idx="1">
                  <c:v>North Dakota</c:v>
                </c:pt>
                <c:pt idx="2">
                  <c:v>Nevada</c:v>
                </c:pt>
                <c:pt idx="3">
                  <c:v>Utah</c:v>
                </c:pt>
                <c:pt idx="4">
                  <c:v>Washington</c:v>
                </c:pt>
                <c:pt idx="5">
                  <c:v>Montana</c:v>
                </c:pt>
                <c:pt idx="6">
                  <c:v>Idaho</c:v>
                </c:pt>
                <c:pt idx="7">
                  <c:v>Mississippi</c:v>
                </c:pt>
                <c:pt idx="8">
                  <c:v>Indiana</c:v>
                </c:pt>
                <c:pt idx="9">
                  <c:v>Wyoming</c:v>
                </c:pt>
                <c:pt idx="10">
                  <c:v>California</c:v>
                </c:pt>
                <c:pt idx="11">
                  <c:v>Maine</c:v>
                </c:pt>
                <c:pt idx="12">
                  <c:v>Kansas</c:v>
                </c:pt>
                <c:pt idx="13">
                  <c:v>Nebraska</c:v>
                </c:pt>
                <c:pt idx="14">
                  <c:v>Oklahoma</c:v>
                </c:pt>
                <c:pt idx="15">
                  <c:v>Michigan</c:v>
                </c:pt>
                <c:pt idx="16">
                  <c:v>North Carolina</c:v>
                </c:pt>
                <c:pt idx="17">
                  <c:v>Kentucky</c:v>
                </c:pt>
                <c:pt idx="18">
                  <c:v>New Mexico</c:v>
                </c:pt>
                <c:pt idx="19">
                  <c:v>Iowa</c:v>
                </c:pt>
                <c:pt idx="20">
                  <c:v>Georgia</c:v>
                </c:pt>
                <c:pt idx="21">
                  <c:v>New Jersey</c:v>
                </c:pt>
                <c:pt idx="22">
                  <c:v>Maryland</c:v>
                </c:pt>
                <c:pt idx="24">
                  <c:v>Oregon</c:v>
                </c:pt>
                <c:pt idx="25">
                  <c:v>District of Columbia</c:v>
                </c:pt>
                <c:pt idx="26">
                  <c:v>Florida</c:v>
                </c:pt>
                <c:pt idx="27">
                  <c:v>Pennsylvania</c:v>
                </c:pt>
                <c:pt idx="28">
                  <c:v>South Carolina</c:v>
                </c:pt>
                <c:pt idx="29">
                  <c:v>Delaware</c:v>
                </c:pt>
                <c:pt idx="30">
                  <c:v>Missouri</c:v>
                </c:pt>
                <c:pt idx="31">
                  <c:v>Arizona</c:v>
                </c:pt>
                <c:pt idx="32">
                  <c:v>Arkansas</c:v>
                </c:pt>
                <c:pt idx="33">
                  <c:v>Alaska</c:v>
                </c:pt>
                <c:pt idx="34">
                  <c:v>Alabama</c:v>
                </c:pt>
                <c:pt idx="35">
                  <c:v>Wisconsin</c:v>
                </c:pt>
                <c:pt idx="36">
                  <c:v>Ohio</c:v>
                </c:pt>
                <c:pt idx="37">
                  <c:v>Rhode Island</c:v>
                </c:pt>
                <c:pt idx="38">
                  <c:v>Texas</c:v>
                </c:pt>
                <c:pt idx="39">
                  <c:v>South Dakota</c:v>
                </c:pt>
                <c:pt idx="40">
                  <c:v>Vermont</c:v>
                </c:pt>
                <c:pt idx="41">
                  <c:v>Illinois</c:v>
                </c:pt>
                <c:pt idx="42">
                  <c:v>Colorado</c:v>
                </c:pt>
                <c:pt idx="43">
                  <c:v>New York</c:v>
                </c:pt>
                <c:pt idx="44">
                  <c:v>Tennessee</c:v>
                </c:pt>
                <c:pt idx="45">
                  <c:v>Massachusetts</c:v>
                </c:pt>
                <c:pt idx="46">
                  <c:v>New Hampshire</c:v>
                </c:pt>
                <c:pt idx="47">
                  <c:v>Minnesota</c:v>
                </c:pt>
                <c:pt idx="48">
                  <c:v>Virginia</c:v>
                </c:pt>
                <c:pt idx="49">
                  <c:v>West Virginia</c:v>
                </c:pt>
                <c:pt idx="50">
                  <c:v>Louisiana</c:v>
                </c:pt>
                <c:pt idx="51">
                  <c:v>Connecticut</c:v>
                </c:pt>
              </c:strCache>
            </c:strRef>
          </c:cat>
          <c:val>
            <c:numRef>
              <c:f>'ii.c.2ST'!$J$2:$J$53</c:f>
              <c:numCache>
                <c:formatCode>_("$"* #,##0_);_("$"* \(#,##0\);_("$"* "-"??_);_(@_)</c:formatCode>
                <c:ptCount val="52"/>
                <c:pt idx="0">
                  <c:v>1252</c:v>
                </c:pt>
                <c:pt idx="1">
                  <c:v>1304</c:v>
                </c:pt>
                <c:pt idx="2">
                  <c:v>1882</c:v>
                </c:pt>
                <c:pt idx="3">
                  <c:v>1870</c:v>
                </c:pt>
                <c:pt idx="4">
                  <c:v>1250</c:v>
                </c:pt>
                <c:pt idx="5">
                  <c:v>1412</c:v>
                </c:pt>
                <c:pt idx="6">
                  <c:v>1214</c:v>
                </c:pt>
                <c:pt idx="7">
                  <c:v>1782</c:v>
                </c:pt>
                <c:pt idx="8">
                  <c:v>1625</c:v>
                </c:pt>
                <c:pt idx="9">
                  <c:v>1437</c:v>
                </c:pt>
                <c:pt idx="10">
                  <c:v>1388</c:v>
                </c:pt>
                <c:pt idx="11">
                  <c:v>1611</c:v>
                </c:pt>
                <c:pt idx="12">
                  <c:v>1893</c:v>
                </c:pt>
                <c:pt idx="13">
                  <c:v>1828</c:v>
                </c:pt>
                <c:pt idx="14">
                  <c:v>1681</c:v>
                </c:pt>
                <c:pt idx="15">
                  <c:v>1690</c:v>
                </c:pt>
                <c:pt idx="16">
                  <c:v>1854</c:v>
                </c:pt>
                <c:pt idx="17">
                  <c:v>1617</c:v>
                </c:pt>
                <c:pt idx="18">
                  <c:v>1684</c:v>
                </c:pt>
                <c:pt idx="19">
                  <c:v>2091</c:v>
                </c:pt>
                <c:pt idx="20">
                  <c:v>1855</c:v>
                </c:pt>
                <c:pt idx="21">
                  <c:v>2084</c:v>
                </c:pt>
                <c:pt idx="22">
                  <c:v>2161</c:v>
                </c:pt>
                <c:pt idx="24">
                  <c:v>1032</c:v>
                </c:pt>
                <c:pt idx="25">
                  <c:v>1560</c:v>
                </c:pt>
                <c:pt idx="26">
                  <c:v>1432</c:v>
                </c:pt>
                <c:pt idx="27">
                  <c:v>1558</c:v>
                </c:pt>
                <c:pt idx="28">
                  <c:v>1500</c:v>
                </c:pt>
                <c:pt idx="29">
                  <c:v>1709</c:v>
                </c:pt>
                <c:pt idx="30">
                  <c:v>1766</c:v>
                </c:pt>
                <c:pt idx="31">
                  <c:v>1397</c:v>
                </c:pt>
                <c:pt idx="32">
                  <c:v>1493</c:v>
                </c:pt>
                <c:pt idx="33">
                  <c:v>1525</c:v>
                </c:pt>
                <c:pt idx="34">
                  <c:v>1692</c:v>
                </c:pt>
                <c:pt idx="35">
                  <c:v>1534</c:v>
                </c:pt>
                <c:pt idx="36">
                  <c:v>1757</c:v>
                </c:pt>
                <c:pt idx="37">
                  <c:v>1620</c:v>
                </c:pt>
                <c:pt idx="38">
                  <c:v>1569</c:v>
                </c:pt>
                <c:pt idx="39">
                  <c:v>1548</c:v>
                </c:pt>
                <c:pt idx="40">
                  <c:v>2144</c:v>
                </c:pt>
                <c:pt idx="41">
                  <c:v>1591</c:v>
                </c:pt>
                <c:pt idx="42">
                  <c:v>1741</c:v>
                </c:pt>
                <c:pt idx="43">
                  <c:v>1753</c:v>
                </c:pt>
                <c:pt idx="44">
                  <c:v>1715</c:v>
                </c:pt>
                <c:pt idx="45">
                  <c:v>1951</c:v>
                </c:pt>
                <c:pt idx="46">
                  <c:v>1664</c:v>
                </c:pt>
                <c:pt idx="47">
                  <c:v>1508</c:v>
                </c:pt>
                <c:pt idx="48">
                  <c:v>1777</c:v>
                </c:pt>
                <c:pt idx="49">
                  <c:v>1612</c:v>
                </c:pt>
                <c:pt idx="50">
                  <c:v>1564</c:v>
                </c:pt>
                <c:pt idx="51">
                  <c:v>1889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7D-4B44-9E3B-69E27C03282A}"/>
            </c:ext>
          </c:extLst>
        </c:ser>
        <c:ser>
          <c:idx val="0"/>
          <c:order val="1"/>
          <c:tx>
            <c:strRef>
              <c:f>'ii.c.2ST'!$K$1</c:f>
              <c:strCache>
                <c:ptCount val="1"/>
                <c:pt idx="0">
                  <c:v> Small firm (&lt;50 employees)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D3AC4C"/>
              </a:solidFill>
              <a:ln w="25400">
                <a:solidFill>
                  <a:srgbClr val="D3AC4C"/>
                </a:solidFill>
              </a:ln>
              <a:effectLst/>
            </c:spPr>
          </c:marker>
          <c:cat>
            <c:strRef>
              <c:f>'ii.c.2ST'!$F$2:$F$53</c:f>
              <c:strCache>
                <c:ptCount val="52"/>
                <c:pt idx="0">
                  <c:v>Hawaii</c:v>
                </c:pt>
                <c:pt idx="1">
                  <c:v>North Dakota</c:v>
                </c:pt>
                <c:pt idx="2">
                  <c:v>Nevada</c:v>
                </c:pt>
                <c:pt idx="3">
                  <c:v>Utah</c:v>
                </c:pt>
                <c:pt idx="4">
                  <c:v>Washington</c:v>
                </c:pt>
                <c:pt idx="5">
                  <c:v>Montana</c:v>
                </c:pt>
                <c:pt idx="6">
                  <c:v>Idaho</c:v>
                </c:pt>
                <c:pt idx="7">
                  <c:v>Mississippi</c:v>
                </c:pt>
                <c:pt idx="8">
                  <c:v>Indiana</c:v>
                </c:pt>
                <c:pt idx="9">
                  <c:v>Wyoming</c:v>
                </c:pt>
                <c:pt idx="10">
                  <c:v>California</c:v>
                </c:pt>
                <c:pt idx="11">
                  <c:v>Maine</c:v>
                </c:pt>
                <c:pt idx="12">
                  <c:v>Kansas</c:v>
                </c:pt>
                <c:pt idx="13">
                  <c:v>Nebraska</c:v>
                </c:pt>
                <c:pt idx="14">
                  <c:v>Oklahoma</c:v>
                </c:pt>
                <c:pt idx="15">
                  <c:v>Michigan</c:v>
                </c:pt>
                <c:pt idx="16">
                  <c:v>North Carolina</c:v>
                </c:pt>
                <c:pt idx="17">
                  <c:v>Kentucky</c:v>
                </c:pt>
                <c:pt idx="18">
                  <c:v>New Mexico</c:v>
                </c:pt>
                <c:pt idx="19">
                  <c:v>Iowa</c:v>
                </c:pt>
                <c:pt idx="20">
                  <c:v>Georgia</c:v>
                </c:pt>
                <c:pt idx="21">
                  <c:v>New Jersey</c:v>
                </c:pt>
                <c:pt idx="22">
                  <c:v>Maryland</c:v>
                </c:pt>
                <c:pt idx="24">
                  <c:v>Oregon</c:v>
                </c:pt>
                <c:pt idx="25">
                  <c:v>District of Columbia</c:v>
                </c:pt>
                <c:pt idx="26">
                  <c:v>Florida</c:v>
                </c:pt>
                <c:pt idx="27">
                  <c:v>Pennsylvania</c:v>
                </c:pt>
                <c:pt idx="28">
                  <c:v>South Carolina</c:v>
                </c:pt>
                <c:pt idx="29">
                  <c:v>Delaware</c:v>
                </c:pt>
                <c:pt idx="30">
                  <c:v>Missouri</c:v>
                </c:pt>
                <c:pt idx="31">
                  <c:v>Arizona</c:v>
                </c:pt>
                <c:pt idx="32">
                  <c:v>Arkansas</c:v>
                </c:pt>
                <c:pt idx="33">
                  <c:v>Alaska</c:v>
                </c:pt>
                <c:pt idx="34">
                  <c:v>Alabama</c:v>
                </c:pt>
                <c:pt idx="35">
                  <c:v>Wisconsin</c:v>
                </c:pt>
                <c:pt idx="36">
                  <c:v>Ohio</c:v>
                </c:pt>
                <c:pt idx="37">
                  <c:v>Rhode Island</c:v>
                </c:pt>
                <c:pt idx="38">
                  <c:v>Texas</c:v>
                </c:pt>
                <c:pt idx="39">
                  <c:v>South Dakota</c:v>
                </c:pt>
                <c:pt idx="40">
                  <c:v>Vermont</c:v>
                </c:pt>
                <c:pt idx="41">
                  <c:v>Illinois</c:v>
                </c:pt>
                <c:pt idx="42">
                  <c:v>Colorado</c:v>
                </c:pt>
                <c:pt idx="43">
                  <c:v>New York</c:v>
                </c:pt>
                <c:pt idx="44">
                  <c:v>Tennessee</c:v>
                </c:pt>
                <c:pt idx="45">
                  <c:v>Massachusetts</c:v>
                </c:pt>
                <c:pt idx="46">
                  <c:v>New Hampshire</c:v>
                </c:pt>
                <c:pt idx="47">
                  <c:v>Minnesota</c:v>
                </c:pt>
                <c:pt idx="48">
                  <c:v>Virginia</c:v>
                </c:pt>
                <c:pt idx="49">
                  <c:v>West Virginia</c:v>
                </c:pt>
                <c:pt idx="50">
                  <c:v>Louisiana</c:v>
                </c:pt>
                <c:pt idx="51">
                  <c:v>Connecticut</c:v>
                </c:pt>
              </c:strCache>
            </c:strRef>
          </c:cat>
          <c:val>
            <c:numRef>
              <c:f>'ii.c.2ST'!$K$2:$K$53</c:f>
              <c:numCache>
                <c:formatCode>_("$"* #,##0_);_("$"* \(#,##0\);_("$"* "-"??_);_(@_)</c:formatCode>
                <c:ptCount val="52"/>
                <c:pt idx="0">
                  <c:v>532</c:v>
                </c:pt>
                <c:pt idx="1">
                  <c:v>750</c:v>
                </c:pt>
                <c:pt idx="2">
                  <c:v>759</c:v>
                </c:pt>
                <c:pt idx="3">
                  <c:v>801</c:v>
                </c:pt>
                <c:pt idx="4">
                  <c:v>1066</c:v>
                </c:pt>
                <c:pt idx="5">
                  <c:v>1099</c:v>
                </c:pt>
                <c:pt idx="6">
                  <c:v>1111</c:v>
                </c:pt>
                <c:pt idx="7">
                  <c:v>1128</c:v>
                </c:pt>
                <c:pt idx="8">
                  <c:v>1158</c:v>
                </c:pt>
                <c:pt idx="9">
                  <c:v>1197</c:v>
                </c:pt>
                <c:pt idx="10">
                  <c:v>1211</c:v>
                </c:pt>
                <c:pt idx="11">
                  <c:v>1423</c:v>
                </c:pt>
                <c:pt idx="12">
                  <c:v>1433</c:v>
                </c:pt>
                <c:pt idx="13">
                  <c:v>1496</c:v>
                </c:pt>
                <c:pt idx="14">
                  <c:v>1499</c:v>
                </c:pt>
                <c:pt idx="15">
                  <c:v>1508</c:v>
                </c:pt>
                <c:pt idx="16">
                  <c:v>1521</c:v>
                </c:pt>
                <c:pt idx="17">
                  <c:v>1524</c:v>
                </c:pt>
                <c:pt idx="18">
                  <c:v>1620</c:v>
                </c:pt>
                <c:pt idx="19">
                  <c:v>1709</c:v>
                </c:pt>
                <c:pt idx="20">
                  <c:v>1719</c:v>
                </c:pt>
                <c:pt idx="21">
                  <c:v>1896</c:v>
                </c:pt>
                <c:pt idx="22">
                  <c:v>1940</c:v>
                </c:pt>
                <c:pt idx="24">
                  <c:v>1239</c:v>
                </c:pt>
                <c:pt idx="25">
                  <c:v>1562</c:v>
                </c:pt>
                <c:pt idx="26">
                  <c:v>1627</c:v>
                </c:pt>
                <c:pt idx="27">
                  <c:v>1661</c:v>
                </c:pt>
                <c:pt idx="28">
                  <c:v>1714</c:v>
                </c:pt>
                <c:pt idx="29">
                  <c:v>1761</c:v>
                </c:pt>
                <c:pt idx="30">
                  <c:v>1776</c:v>
                </c:pt>
                <c:pt idx="31">
                  <c:v>1821</c:v>
                </c:pt>
                <c:pt idx="32">
                  <c:v>1822</c:v>
                </c:pt>
                <c:pt idx="33">
                  <c:v>1823</c:v>
                </c:pt>
                <c:pt idx="34">
                  <c:v>1924</c:v>
                </c:pt>
                <c:pt idx="35">
                  <c:v>1968</c:v>
                </c:pt>
                <c:pt idx="36">
                  <c:v>2006</c:v>
                </c:pt>
                <c:pt idx="37">
                  <c:v>2020</c:v>
                </c:pt>
                <c:pt idx="38">
                  <c:v>2042</c:v>
                </c:pt>
                <c:pt idx="39">
                  <c:v>2052</c:v>
                </c:pt>
                <c:pt idx="40">
                  <c:v>2149</c:v>
                </c:pt>
                <c:pt idx="41">
                  <c:v>2197</c:v>
                </c:pt>
                <c:pt idx="42">
                  <c:v>2254</c:v>
                </c:pt>
                <c:pt idx="43">
                  <c:v>2256</c:v>
                </c:pt>
                <c:pt idx="44">
                  <c:v>2372</c:v>
                </c:pt>
                <c:pt idx="45">
                  <c:v>2394</c:v>
                </c:pt>
                <c:pt idx="46">
                  <c:v>2400</c:v>
                </c:pt>
                <c:pt idx="47">
                  <c:v>2445</c:v>
                </c:pt>
                <c:pt idx="48">
                  <c:v>2490</c:v>
                </c:pt>
                <c:pt idx="49">
                  <c:v>2532</c:v>
                </c:pt>
                <c:pt idx="50">
                  <c:v>2638</c:v>
                </c:pt>
                <c:pt idx="51">
                  <c:v>3078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7D-4B44-9E3B-69E27C032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1733774735"/>
        <c:axId val="1733773775"/>
      </c:lineChart>
      <c:catAx>
        <c:axId val="1733774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3773775"/>
        <c:crosses val="autoZero"/>
        <c:auto val="1"/>
        <c:lblAlgn val="ctr"/>
        <c:lblOffset val="100"/>
        <c:noMultiLvlLbl val="0"/>
      </c:catAx>
      <c:valAx>
        <c:axId val="1733773775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3774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1111111111111109E-2"/>
          <c:y val="5.3588607990973466E-2"/>
          <c:w val="0.20345840568518569"/>
          <c:h val="8.04754814955339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342293858612967E-2"/>
          <c:y val="5.6727199358348808E-2"/>
          <c:w val="0.93388114195222804"/>
          <c:h val="0.63503563559672893"/>
        </c:manualLayout>
      </c:layout>
      <c:lineChart>
        <c:grouping val="standard"/>
        <c:varyColors val="0"/>
        <c:ser>
          <c:idx val="0"/>
          <c:order val="0"/>
          <c:tx>
            <c:strRef>
              <c:f>'ii.d.3ST'!$K$1</c:f>
              <c:strCache>
                <c:ptCount val="1"/>
                <c:pt idx="0">
                  <c:v> Large firm (50+ employees)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08661"/>
              </a:solidFill>
              <a:ln w="25400">
                <a:solidFill>
                  <a:srgbClr val="F08661"/>
                </a:solidFill>
              </a:ln>
              <a:effectLst/>
            </c:spPr>
          </c:marker>
          <c:cat>
            <c:strRef>
              <c:f>'ii.d.3ST'!$F$2:$F$53</c:f>
              <c:strCache>
                <c:ptCount val="52"/>
                <c:pt idx="0">
                  <c:v>Hawaii</c:v>
                </c:pt>
                <c:pt idx="1">
                  <c:v>Michigan</c:v>
                </c:pt>
                <c:pt idx="2">
                  <c:v>Indiana</c:v>
                </c:pt>
                <c:pt idx="3">
                  <c:v>Georgia</c:v>
                </c:pt>
                <c:pt idx="4">
                  <c:v>New Mexico</c:v>
                </c:pt>
                <c:pt idx="5">
                  <c:v>New Jersey</c:v>
                </c:pt>
                <c:pt idx="6">
                  <c:v>Iowa</c:v>
                </c:pt>
                <c:pt idx="7">
                  <c:v>Kansas</c:v>
                </c:pt>
                <c:pt idx="8">
                  <c:v>Vermont</c:v>
                </c:pt>
                <c:pt idx="10">
                  <c:v>District of Columbia</c:v>
                </c:pt>
                <c:pt idx="11">
                  <c:v>Maine</c:v>
                </c:pt>
                <c:pt idx="12">
                  <c:v>Wyoming</c:v>
                </c:pt>
                <c:pt idx="13">
                  <c:v>Nevada</c:v>
                </c:pt>
                <c:pt idx="14">
                  <c:v>West Virginia</c:v>
                </c:pt>
                <c:pt idx="15">
                  <c:v>Wisconsin</c:v>
                </c:pt>
                <c:pt idx="16">
                  <c:v>North Dakota</c:v>
                </c:pt>
                <c:pt idx="17">
                  <c:v>New Hampshire</c:v>
                </c:pt>
                <c:pt idx="18">
                  <c:v>Minnesota</c:v>
                </c:pt>
                <c:pt idx="19">
                  <c:v>Utah</c:v>
                </c:pt>
                <c:pt idx="20">
                  <c:v>Florida</c:v>
                </c:pt>
                <c:pt idx="21">
                  <c:v>Nebraska</c:v>
                </c:pt>
                <c:pt idx="22">
                  <c:v>Rhode Island</c:v>
                </c:pt>
                <c:pt idx="23">
                  <c:v>Colorado</c:v>
                </c:pt>
                <c:pt idx="24">
                  <c:v>Oregon</c:v>
                </c:pt>
                <c:pt idx="25">
                  <c:v>California</c:v>
                </c:pt>
                <c:pt idx="26">
                  <c:v>Washington</c:v>
                </c:pt>
                <c:pt idx="27">
                  <c:v>Alabama</c:v>
                </c:pt>
                <c:pt idx="28">
                  <c:v>Pennsylvania</c:v>
                </c:pt>
                <c:pt idx="29">
                  <c:v>South Dakota</c:v>
                </c:pt>
                <c:pt idx="30">
                  <c:v>Illinois</c:v>
                </c:pt>
                <c:pt idx="31">
                  <c:v>Montana</c:v>
                </c:pt>
                <c:pt idx="32">
                  <c:v>Missouri</c:v>
                </c:pt>
                <c:pt idx="33">
                  <c:v>Connecticut</c:v>
                </c:pt>
                <c:pt idx="34">
                  <c:v>New York</c:v>
                </c:pt>
                <c:pt idx="35">
                  <c:v>Tennessee</c:v>
                </c:pt>
                <c:pt idx="36">
                  <c:v>Ohio</c:v>
                </c:pt>
                <c:pt idx="37">
                  <c:v>Texas</c:v>
                </c:pt>
                <c:pt idx="38">
                  <c:v>Virginia</c:v>
                </c:pt>
                <c:pt idx="39">
                  <c:v>Maryland</c:v>
                </c:pt>
                <c:pt idx="40">
                  <c:v>Kentucky</c:v>
                </c:pt>
                <c:pt idx="41">
                  <c:v>Oklahoma</c:v>
                </c:pt>
                <c:pt idx="42">
                  <c:v>Massachusetts</c:v>
                </c:pt>
                <c:pt idx="43">
                  <c:v>Arizona</c:v>
                </c:pt>
                <c:pt idx="44">
                  <c:v>North Carolina</c:v>
                </c:pt>
                <c:pt idx="45">
                  <c:v>South Carolina</c:v>
                </c:pt>
                <c:pt idx="46">
                  <c:v>Idaho</c:v>
                </c:pt>
                <c:pt idx="47">
                  <c:v>Delaware</c:v>
                </c:pt>
                <c:pt idx="48">
                  <c:v>Mississippi</c:v>
                </c:pt>
                <c:pt idx="49">
                  <c:v>Louisiana</c:v>
                </c:pt>
                <c:pt idx="50">
                  <c:v>Arkansas</c:v>
                </c:pt>
                <c:pt idx="51">
                  <c:v>*Alaska</c:v>
                </c:pt>
              </c:strCache>
            </c:strRef>
          </c:cat>
          <c:val>
            <c:numRef>
              <c:f>'ii.d.3ST'!$K$2:$K$53</c:f>
              <c:numCache>
                <c:formatCode>General</c:formatCode>
                <c:ptCount val="52"/>
                <c:pt idx="0">
                  <c:v>27.6</c:v>
                </c:pt>
                <c:pt idx="1">
                  <c:v>28.1</c:v>
                </c:pt>
                <c:pt idx="2">
                  <c:v>28.4</c:v>
                </c:pt>
                <c:pt idx="3">
                  <c:v>25.2</c:v>
                </c:pt>
                <c:pt idx="4">
                  <c:v>26.5</c:v>
                </c:pt>
                <c:pt idx="5">
                  <c:v>26.4</c:v>
                </c:pt>
                <c:pt idx="6">
                  <c:v>28.7</c:v>
                </c:pt>
                <c:pt idx="7">
                  <c:v>27.3</c:v>
                </c:pt>
                <c:pt idx="8">
                  <c:v>30.1</c:v>
                </c:pt>
                <c:pt idx="10">
                  <c:v>25.2</c:v>
                </c:pt>
                <c:pt idx="11">
                  <c:v>25.2</c:v>
                </c:pt>
                <c:pt idx="12">
                  <c:v>26.4</c:v>
                </c:pt>
                <c:pt idx="13">
                  <c:v>27.5</c:v>
                </c:pt>
                <c:pt idx="14">
                  <c:v>23.9</c:v>
                </c:pt>
                <c:pt idx="15">
                  <c:v>21.7</c:v>
                </c:pt>
                <c:pt idx="16">
                  <c:v>28.1</c:v>
                </c:pt>
                <c:pt idx="17">
                  <c:v>21.5</c:v>
                </c:pt>
                <c:pt idx="18">
                  <c:v>24</c:v>
                </c:pt>
                <c:pt idx="19">
                  <c:v>30.1</c:v>
                </c:pt>
                <c:pt idx="20">
                  <c:v>30.1</c:v>
                </c:pt>
                <c:pt idx="21">
                  <c:v>25.5</c:v>
                </c:pt>
                <c:pt idx="22">
                  <c:v>24.4</c:v>
                </c:pt>
                <c:pt idx="23">
                  <c:v>25.9</c:v>
                </c:pt>
                <c:pt idx="24">
                  <c:v>16.7</c:v>
                </c:pt>
                <c:pt idx="25">
                  <c:v>32</c:v>
                </c:pt>
                <c:pt idx="26">
                  <c:v>30.9</c:v>
                </c:pt>
                <c:pt idx="27">
                  <c:v>31.7</c:v>
                </c:pt>
                <c:pt idx="28">
                  <c:v>23.7</c:v>
                </c:pt>
                <c:pt idx="29">
                  <c:v>28.6</c:v>
                </c:pt>
                <c:pt idx="30">
                  <c:v>23.4</c:v>
                </c:pt>
                <c:pt idx="31">
                  <c:v>22.4</c:v>
                </c:pt>
                <c:pt idx="32">
                  <c:v>28</c:v>
                </c:pt>
                <c:pt idx="33">
                  <c:v>28.9</c:v>
                </c:pt>
                <c:pt idx="34">
                  <c:v>26</c:v>
                </c:pt>
                <c:pt idx="35">
                  <c:v>34.5</c:v>
                </c:pt>
                <c:pt idx="36">
                  <c:v>24.1</c:v>
                </c:pt>
                <c:pt idx="37">
                  <c:v>29.7</c:v>
                </c:pt>
                <c:pt idx="38">
                  <c:v>31.4</c:v>
                </c:pt>
                <c:pt idx="39">
                  <c:v>32.6</c:v>
                </c:pt>
                <c:pt idx="40">
                  <c:v>24.6</c:v>
                </c:pt>
                <c:pt idx="41">
                  <c:v>29.8</c:v>
                </c:pt>
                <c:pt idx="42">
                  <c:v>26.5</c:v>
                </c:pt>
                <c:pt idx="43">
                  <c:v>32.299999999999997</c:v>
                </c:pt>
                <c:pt idx="44">
                  <c:v>30.3</c:v>
                </c:pt>
                <c:pt idx="45">
                  <c:v>27.2</c:v>
                </c:pt>
                <c:pt idx="46">
                  <c:v>25.2</c:v>
                </c:pt>
                <c:pt idx="47">
                  <c:v>30.5</c:v>
                </c:pt>
                <c:pt idx="48">
                  <c:v>22.8</c:v>
                </c:pt>
                <c:pt idx="49">
                  <c:v>32.5</c:v>
                </c:pt>
                <c:pt idx="50">
                  <c:v>27.3</c:v>
                </c:pt>
                <c:pt idx="51">
                  <c:v>21.9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21-4DD8-9F64-0E7AFE7F5E5F}"/>
            </c:ext>
          </c:extLst>
        </c:ser>
        <c:ser>
          <c:idx val="1"/>
          <c:order val="1"/>
          <c:tx>
            <c:strRef>
              <c:f>'ii.d.3ST'!$L$1</c:f>
              <c:strCache>
                <c:ptCount val="1"/>
                <c:pt idx="0">
                  <c:v> Small firm (&lt;50 employees)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D3AC4C"/>
              </a:solidFill>
              <a:ln w="25400" cmpd="sng">
                <a:solidFill>
                  <a:srgbClr val="D3AC4C"/>
                </a:solidFill>
              </a:ln>
              <a:effectLst/>
            </c:spPr>
          </c:marker>
          <c:cat>
            <c:strRef>
              <c:f>'ii.d.3ST'!$F$2:$F$53</c:f>
              <c:strCache>
                <c:ptCount val="52"/>
                <c:pt idx="0">
                  <c:v>Hawaii</c:v>
                </c:pt>
                <c:pt idx="1">
                  <c:v>Michigan</c:v>
                </c:pt>
                <c:pt idx="2">
                  <c:v>Indiana</c:v>
                </c:pt>
                <c:pt idx="3">
                  <c:v>Georgia</c:v>
                </c:pt>
                <c:pt idx="4">
                  <c:v>New Mexico</c:v>
                </c:pt>
                <c:pt idx="5">
                  <c:v>New Jersey</c:v>
                </c:pt>
                <c:pt idx="6">
                  <c:v>Iowa</c:v>
                </c:pt>
                <c:pt idx="7">
                  <c:v>Kansas</c:v>
                </c:pt>
                <c:pt idx="8">
                  <c:v>Vermont</c:v>
                </c:pt>
                <c:pt idx="10">
                  <c:v>District of Columbia</c:v>
                </c:pt>
                <c:pt idx="11">
                  <c:v>Maine</c:v>
                </c:pt>
                <c:pt idx="12">
                  <c:v>Wyoming</c:v>
                </c:pt>
                <c:pt idx="13">
                  <c:v>Nevada</c:v>
                </c:pt>
                <c:pt idx="14">
                  <c:v>West Virginia</c:v>
                </c:pt>
                <c:pt idx="15">
                  <c:v>Wisconsin</c:v>
                </c:pt>
                <c:pt idx="16">
                  <c:v>North Dakota</c:v>
                </c:pt>
                <c:pt idx="17">
                  <c:v>New Hampshire</c:v>
                </c:pt>
                <c:pt idx="18">
                  <c:v>Minnesota</c:v>
                </c:pt>
                <c:pt idx="19">
                  <c:v>Utah</c:v>
                </c:pt>
                <c:pt idx="20">
                  <c:v>Florida</c:v>
                </c:pt>
                <c:pt idx="21">
                  <c:v>Nebraska</c:v>
                </c:pt>
                <c:pt idx="22">
                  <c:v>Rhode Island</c:v>
                </c:pt>
                <c:pt idx="23">
                  <c:v>Colorado</c:v>
                </c:pt>
                <c:pt idx="24">
                  <c:v>Oregon</c:v>
                </c:pt>
                <c:pt idx="25">
                  <c:v>California</c:v>
                </c:pt>
                <c:pt idx="26">
                  <c:v>Washington</c:v>
                </c:pt>
                <c:pt idx="27">
                  <c:v>Alabama</c:v>
                </c:pt>
                <c:pt idx="28">
                  <c:v>Pennsylvania</c:v>
                </c:pt>
                <c:pt idx="29">
                  <c:v>South Dakota</c:v>
                </c:pt>
                <c:pt idx="30">
                  <c:v>Illinois</c:v>
                </c:pt>
                <c:pt idx="31">
                  <c:v>Montana</c:v>
                </c:pt>
                <c:pt idx="32">
                  <c:v>Missouri</c:v>
                </c:pt>
                <c:pt idx="33">
                  <c:v>Connecticut</c:v>
                </c:pt>
                <c:pt idx="34">
                  <c:v>New York</c:v>
                </c:pt>
                <c:pt idx="35">
                  <c:v>Tennessee</c:v>
                </c:pt>
                <c:pt idx="36">
                  <c:v>Ohio</c:v>
                </c:pt>
                <c:pt idx="37">
                  <c:v>Texas</c:v>
                </c:pt>
                <c:pt idx="38">
                  <c:v>Virginia</c:v>
                </c:pt>
                <c:pt idx="39">
                  <c:v>Maryland</c:v>
                </c:pt>
                <c:pt idx="40">
                  <c:v>Kentucky</c:v>
                </c:pt>
                <c:pt idx="41">
                  <c:v>Oklahoma</c:v>
                </c:pt>
                <c:pt idx="42">
                  <c:v>Massachusetts</c:v>
                </c:pt>
                <c:pt idx="43">
                  <c:v>Arizona</c:v>
                </c:pt>
                <c:pt idx="44">
                  <c:v>North Carolina</c:v>
                </c:pt>
                <c:pt idx="45">
                  <c:v>South Carolina</c:v>
                </c:pt>
                <c:pt idx="46">
                  <c:v>Idaho</c:v>
                </c:pt>
                <c:pt idx="47">
                  <c:v>Delaware</c:v>
                </c:pt>
                <c:pt idx="48">
                  <c:v>Mississippi</c:v>
                </c:pt>
                <c:pt idx="49">
                  <c:v>Louisiana</c:v>
                </c:pt>
                <c:pt idx="50">
                  <c:v>Arkansas</c:v>
                </c:pt>
                <c:pt idx="51">
                  <c:v>*Alaska</c:v>
                </c:pt>
              </c:strCache>
            </c:strRef>
          </c:cat>
          <c:val>
            <c:numRef>
              <c:f>'ii.d.3ST'!$L$2:$L$53</c:f>
              <c:numCache>
                <c:formatCode>General</c:formatCode>
                <c:ptCount val="52"/>
                <c:pt idx="0">
                  <c:v>10.9</c:v>
                </c:pt>
                <c:pt idx="1">
                  <c:v>18.7</c:v>
                </c:pt>
                <c:pt idx="2">
                  <c:v>21.1</c:v>
                </c:pt>
                <c:pt idx="3">
                  <c:v>21.3</c:v>
                </c:pt>
                <c:pt idx="4">
                  <c:v>25.5</c:v>
                </c:pt>
                <c:pt idx="5">
                  <c:v>25.7</c:v>
                </c:pt>
                <c:pt idx="6">
                  <c:v>26.7</c:v>
                </c:pt>
                <c:pt idx="7">
                  <c:v>27.1</c:v>
                </c:pt>
                <c:pt idx="8">
                  <c:v>28.9</c:v>
                </c:pt>
                <c:pt idx="10">
                  <c:v>26.6</c:v>
                </c:pt>
                <c:pt idx="11">
                  <c:v>26.7</c:v>
                </c:pt>
                <c:pt idx="12">
                  <c:v>26.8</c:v>
                </c:pt>
                <c:pt idx="13">
                  <c:v>28.2</c:v>
                </c:pt>
                <c:pt idx="14">
                  <c:v>28.4</c:v>
                </c:pt>
                <c:pt idx="15">
                  <c:v>29.6</c:v>
                </c:pt>
                <c:pt idx="16">
                  <c:v>30.4</c:v>
                </c:pt>
                <c:pt idx="17">
                  <c:v>30.8</c:v>
                </c:pt>
                <c:pt idx="18">
                  <c:v>31.1</c:v>
                </c:pt>
                <c:pt idx="19">
                  <c:v>32.1</c:v>
                </c:pt>
                <c:pt idx="20">
                  <c:v>32.200000000000003</c:v>
                </c:pt>
                <c:pt idx="21">
                  <c:v>32.5</c:v>
                </c:pt>
                <c:pt idx="22">
                  <c:v>34</c:v>
                </c:pt>
                <c:pt idx="23">
                  <c:v>34</c:v>
                </c:pt>
                <c:pt idx="24">
                  <c:v>34.4</c:v>
                </c:pt>
                <c:pt idx="25">
                  <c:v>35.6</c:v>
                </c:pt>
                <c:pt idx="26">
                  <c:v>35.9</c:v>
                </c:pt>
                <c:pt idx="27">
                  <c:v>36.1</c:v>
                </c:pt>
                <c:pt idx="28">
                  <c:v>36.200000000000003</c:v>
                </c:pt>
                <c:pt idx="29">
                  <c:v>36.6</c:v>
                </c:pt>
                <c:pt idx="30">
                  <c:v>37.6</c:v>
                </c:pt>
                <c:pt idx="31">
                  <c:v>38.4</c:v>
                </c:pt>
                <c:pt idx="32">
                  <c:v>38.4</c:v>
                </c:pt>
                <c:pt idx="33">
                  <c:v>38.9</c:v>
                </c:pt>
                <c:pt idx="34">
                  <c:v>39</c:v>
                </c:pt>
                <c:pt idx="35">
                  <c:v>39.9</c:v>
                </c:pt>
                <c:pt idx="36">
                  <c:v>40.700000000000003</c:v>
                </c:pt>
                <c:pt idx="37">
                  <c:v>41</c:v>
                </c:pt>
                <c:pt idx="38">
                  <c:v>42.1</c:v>
                </c:pt>
                <c:pt idx="39">
                  <c:v>43</c:v>
                </c:pt>
                <c:pt idx="40">
                  <c:v>43.7</c:v>
                </c:pt>
                <c:pt idx="41">
                  <c:v>44.7</c:v>
                </c:pt>
                <c:pt idx="42">
                  <c:v>45.5</c:v>
                </c:pt>
                <c:pt idx="43">
                  <c:v>46</c:v>
                </c:pt>
                <c:pt idx="44">
                  <c:v>46.6</c:v>
                </c:pt>
                <c:pt idx="45">
                  <c:v>46.7</c:v>
                </c:pt>
                <c:pt idx="46">
                  <c:v>47.1</c:v>
                </c:pt>
                <c:pt idx="47">
                  <c:v>47.5</c:v>
                </c:pt>
                <c:pt idx="48">
                  <c:v>51.1</c:v>
                </c:pt>
                <c:pt idx="49">
                  <c:v>53.2</c:v>
                </c:pt>
                <c:pt idx="50">
                  <c:v>55.8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E21-4DD8-9F64-0E7AFE7F5E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1733774735"/>
        <c:axId val="1733773775"/>
      </c:lineChart>
      <c:catAx>
        <c:axId val="1733774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3773775"/>
        <c:crosses val="autoZero"/>
        <c:auto val="1"/>
        <c:lblAlgn val="ctr"/>
        <c:lblOffset val="100"/>
        <c:noMultiLvlLbl val="0"/>
      </c:catAx>
      <c:valAx>
        <c:axId val="1733773775"/>
        <c:scaling>
          <c:orientation val="minMax"/>
        </c:scaling>
        <c:delete val="0"/>
        <c:axPos val="l"/>
        <c:numFmt formatCode="0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3774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5.8106582448017932E-2"/>
          <c:y val="4.6583940173321632E-2"/>
          <c:w val="0.15271730523907975"/>
          <c:h val="0.124181907466010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342287571196456E-2"/>
          <c:y val="4.009788519516462E-2"/>
          <c:w val="0.93798877818844073"/>
          <c:h val="0.73356843402712069"/>
        </c:manualLayout>
      </c:layout>
      <c:lineChart>
        <c:grouping val="standard"/>
        <c:varyColors val="0"/>
        <c:ser>
          <c:idx val="0"/>
          <c:order val="0"/>
          <c:tx>
            <c:strRef>
              <c:f>'ii.c.3ST'!$J$1</c:f>
              <c:strCache>
                <c:ptCount val="1"/>
                <c:pt idx="0">
                  <c:v> Large firm (50+ employees)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08661"/>
              </a:solidFill>
              <a:ln w="25400">
                <a:solidFill>
                  <a:srgbClr val="F08661"/>
                </a:solidFill>
              </a:ln>
              <a:effectLst/>
            </c:spPr>
          </c:marker>
          <c:cat>
            <c:strRef>
              <c:f>'ii.c.3ST'!$F$2:$F$53</c:f>
              <c:strCache>
                <c:ptCount val="52"/>
                <c:pt idx="0">
                  <c:v>Hawaii</c:v>
                </c:pt>
                <c:pt idx="1">
                  <c:v>North Dakota</c:v>
                </c:pt>
                <c:pt idx="2">
                  <c:v>Nevada</c:v>
                </c:pt>
                <c:pt idx="3">
                  <c:v>Utah</c:v>
                </c:pt>
                <c:pt idx="4">
                  <c:v>Wyoming</c:v>
                </c:pt>
                <c:pt idx="5">
                  <c:v>Indiana</c:v>
                </c:pt>
                <c:pt idx="6">
                  <c:v>Washington</c:v>
                </c:pt>
                <c:pt idx="7">
                  <c:v>California</c:v>
                </c:pt>
                <c:pt idx="8">
                  <c:v>Montana</c:v>
                </c:pt>
                <c:pt idx="9">
                  <c:v>Alaska</c:v>
                </c:pt>
                <c:pt idx="10">
                  <c:v>Mississippi</c:v>
                </c:pt>
                <c:pt idx="11">
                  <c:v>Michigan</c:v>
                </c:pt>
                <c:pt idx="12">
                  <c:v>Nebraska</c:v>
                </c:pt>
                <c:pt idx="13">
                  <c:v>New Mexico</c:v>
                </c:pt>
                <c:pt idx="14">
                  <c:v>Kansas</c:v>
                </c:pt>
                <c:pt idx="15">
                  <c:v>North Carolina</c:v>
                </c:pt>
                <c:pt idx="16">
                  <c:v>Georgia</c:v>
                </c:pt>
                <c:pt idx="17">
                  <c:v>Delaware</c:v>
                </c:pt>
                <c:pt idx="18">
                  <c:v>New Jersey</c:v>
                </c:pt>
                <c:pt idx="19">
                  <c:v>*Missouri</c:v>
                </c:pt>
                <c:pt idx="20">
                  <c:v>Iowa</c:v>
                </c:pt>
                <c:pt idx="21">
                  <c:v>Oklahoma</c:v>
                </c:pt>
                <c:pt idx="22">
                  <c:v>Vermont</c:v>
                </c:pt>
                <c:pt idx="24">
                  <c:v>Idaho</c:v>
                </c:pt>
                <c:pt idx="25">
                  <c:v>Oregon</c:v>
                </c:pt>
                <c:pt idx="26">
                  <c:v>Maine</c:v>
                </c:pt>
                <c:pt idx="27">
                  <c:v>District of Columbia</c:v>
                </c:pt>
                <c:pt idx="28">
                  <c:v>Pennsylvania</c:v>
                </c:pt>
                <c:pt idx="29">
                  <c:v>Florida</c:v>
                </c:pt>
                <c:pt idx="30">
                  <c:v>Kentucky</c:v>
                </c:pt>
                <c:pt idx="31">
                  <c:v>South Carolina</c:v>
                </c:pt>
                <c:pt idx="32">
                  <c:v>New York</c:v>
                </c:pt>
                <c:pt idx="33">
                  <c:v>Alabama</c:v>
                </c:pt>
                <c:pt idx="34">
                  <c:v>South Dakota</c:v>
                </c:pt>
                <c:pt idx="35">
                  <c:v>West Virginia</c:v>
                </c:pt>
                <c:pt idx="36">
                  <c:v>Rhode Island</c:v>
                </c:pt>
                <c:pt idx="37">
                  <c:v>Texas</c:v>
                </c:pt>
                <c:pt idx="38">
                  <c:v>Ohio</c:v>
                </c:pt>
                <c:pt idx="39">
                  <c:v>Massachusetts</c:v>
                </c:pt>
                <c:pt idx="40">
                  <c:v>Arizona</c:v>
                </c:pt>
                <c:pt idx="41">
                  <c:v>Wisconsin</c:v>
                </c:pt>
                <c:pt idx="42">
                  <c:v>Arkansas</c:v>
                </c:pt>
                <c:pt idx="43">
                  <c:v>Illinois</c:v>
                </c:pt>
                <c:pt idx="44">
                  <c:v>Colorado</c:v>
                </c:pt>
                <c:pt idx="45">
                  <c:v>Maryland</c:v>
                </c:pt>
                <c:pt idx="46">
                  <c:v>Minnesota</c:v>
                </c:pt>
                <c:pt idx="47">
                  <c:v>New Hampshire</c:v>
                </c:pt>
                <c:pt idx="48">
                  <c:v>Virginia</c:v>
                </c:pt>
                <c:pt idx="49">
                  <c:v>Tennessee</c:v>
                </c:pt>
                <c:pt idx="50">
                  <c:v>Louisiana</c:v>
                </c:pt>
                <c:pt idx="51">
                  <c:v>Connecticut</c:v>
                </c:pt>
              </c:strCache>
            </c:strRef>
          </c:cat>
          <c:val>
            <c:numRef>
              <c:f>'ii.c.3ST'!$J$2:$J$53</c:f>
              <c:numCache>
                <c:formatCode>General</c:formatCode>
                <c:ptCount val="52"/>
                <c:pt idx="0">
                  <c:v>16.100000000000001</c:v>
                </c:pt>
                <c:pt idx="1">
                  <c:v>15.4</c:v>
                </c:pt>
                <c:pt idx="2">
                  <c:v>23.8</c:v>
                </c:pt>
                <c:pt idx="3">
                  <c:v>23.4</c:v>
                </c:pt>
                <c:pt idx="4">
                  <c:v>16.7</c:v>
                </c:pt>
                <c:pt idx="5">
                  <c:v>19.7</c:v>
                </c:pt>
                <c:pt idx="6">
                  <c:v>15.4</c:v>
                </c:pt>
                <c:pt idx="7">
                  <c:v>17.2</c:v>
                </c:pt>
                <c:pt idx="8">
                  <c:v>17.5</c:v>
                </c:pt>
                <c:pt idx="9">
                  <c:v>17.399999999999999</c:v>
                </c:pt>
                <c:pt idx="10">
                  <c:v>24</c:v>
                </c:pt>
                <c:pt idx="11">
                  <c:v>21.9</c:v>
                </c:pt>
                <c:pt idx="12">
                  <c:v>22</c:v>
                </c:pt>
                <c:pt idx="13">
                  <c:v>20.100000000000001</c:v>
                </c:pt>
                <c:pt idx="14">
                  <c:v>24.8</c:v>
                </c:pt>
                <c:pt idx="15">
                  <c:v>23.8</c:v>
                </c:pt>
                <c:pt idx="16">
                  <c:v>23.5</c:v>
                </c:pt>
                <c:pt idx="17" formatCode="0">
                  <c:v>23</c:v>
                </c:pt>
                <c:pt idx="18">
                  <c:v>21.4</c:v>
                </c:pt>
                <c:pt idx="19" formatCode="0.0">
                  <c:v>21.5</c:v>
                </c:pt>
                <c:pt idx="20">
                  <c:v>26</c:v>
                </c:pt>
                <c:pt idx="21">
                  <c:v>22.2</c:v>
                </c:pt>
                <c:pt idx="22">
                  <c:v>26.1</c:v>
                </c:pt>
                <c:pt idx="24">
                  <c:v>16</c:v>
                </c:pt>
                <c:pt idx="25">
                  <c:v>12.6</c:v>
                </c:pt>
                <c:pt idx="26">
                  <c:v>17.100000000000001</c:v>
                </c:pt>
                <c:pt idx="27">
                  <c:v>17.600000000000001</c:v>
                </c:pt>
                <c:pt idx="28">
                  <c:v>19.100000000000001</c:v>
                </c:pt>
                <c:pt idx="29">
                  <c:v>17.2</c:v>
                </c:pt>
                <c:pt idx="30">
                  <c:v>19.8</c:v>
                </c:pt>
                <c:pt idx="31">
                  <c:v>20.2</c:v>
                </c:pt>
                <c:pt idx="32">
                  <c:v>19.399999999999999</c:v>
                </c:pt>
                <c:pt idx="33">
                  <c:v>22.3</c:v>
                </c:pt>
                <c:pt idx="34">
                  <c:v>18.5</c:v>
                </c:pt>
                <c:pt idx="35">
                  <c:v>19.100000000000001</c:v>
                </c:pt>
                <c:pt idx="36">
                  <c:v>19.2</c:v>
                </c:pt>
                <c:pt idx="37">
                  <c:v>19.100000000000001</c:v>
                </c:pt>
                <c:pt idx="38">
                  <c:v>21.1</c:v>
                </c:pt>
                <c:pt idx="39">
                  <c:v>20.399999999999999</c:v>
                </c:pt>
                <c:pt idx="40">
                  <c:v>17.2</c:v>
                </c:pt>
                <c:pt idx="41">
                  <c:v>19</c:v>
                </c:pt>
                <c:pt idx="42">
                  <c:v>20</c:v>
                </c:pt>
                <c:pt idx="43">
                  <c:v>19.5</c:v>
                </c:pt>
                <c:pt idx="44">
                  <c:v>21.2</c:v>
                </c:pt>
                <c:pt idx="45">
                  <c:v>26.5</c:v>
                </c:pt>
                <c:pt idx="46">
                  <c:v>18</c:v>
                </c:pt>
                <c:pt idx="47">
                  <c:v>18.7</c:v>
                </c:pt>
                <c:pt idx="48">
                  <c:v>21.8</c:v>
                </c:pt>
                <c:pt idx="49">
                  <c:v>22.1</c:v>
                </c:pt>
                <c:pt idx="50">
                  <c:v>19.600000000000001</c:v>
                </c:pt>
                <c:pt idx="51">
                  <c:v>21.7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18-4DC4-83E7-0019703510BF}"/>
            </c:ext>
          </c:extLst>
        </c:ser>
        <c:ser>
          <c:idx val="1"/>
          <c:order val="1"/>
          <c:tx>
            <c:strRef>
              <c:f>'ii.c.3ST'!$K$1</c:f>
              <c:strCache>
                <c:ptCount val="1"/>
                <c:pt idx="0">
                  <c:v> Small firm (&lt;50 employees)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D3AC4C"/>
              </a:solidFill>
              <a:ln w="25400" cmpd="sng">
                <a:solidFill>
                  <a:srgbClr val="D3AC4C"/>
                </a:solidFill>
              </a:ln>
              <a:effectLst/>
            </c:spPr>
          </c:marker>
          <c:cat>
            <c:strRef>
              <c:f>'ii.c.3ST'!$F$2:$F$53</c:f>
              <c:strCache>
                <c:ptCount val="52"/>
                <c:pt idx="0">
                  <c:v>Hawaii</c:v>
                </c:pt>
                <c:pt idx="1">
                  <c:v>North Dakota</c:v>
                </c:pt>
                <c:pt idx="2">
                  <c:v>Nevada</c:v>
                </c:pt>
                <c:pt idx="3">
                  <c:v>Utah</c:v>
                </c:pt>
                <c:pt idx="4">
                  <c:v>Wyoming</c:v>
                </c:pt>
                <c:pt idx="5">
                  <c:v>Indiana</c:v>
                </c:pt>
                <c:pt idx="6">
                  <c:v>Washington</c:v>
                </c:pt>
                <c:pt idx="7">
                  <c:v>California</c:v>
                </c:pt>
                <c:pt idx="8">
                  <c:v>Montana</c:v>
                </c:pt>
                <c:pt idx="9">
                  <c:v>Alaska</c:v>
                </c:pt>
                <c:pt idx="10">
                  <c:v>Mississippi</c:v>
                </c:pt>
                <c:pt idx="11">
                  <c:v>Michigan</c:v>
                </c:pt>
                <c:pt idx="12">
                  <c:v>Nebraska</c:v>
                </c:pt>
                <c:pt idx="13">
                  <c:v>New Mexico</c:v>
                </c:pt>
                <c:pt idx="14">
                  <c:v>Kansas</c:v>
                </c:pt>
                <c:pt idx="15">
                  <c:v>North Carolina</c:v>
                </c:pt>
                <c:pt idx="16">
                  <c:v>Georgia</c:v>
                </c:pt>
                <c:pt idx="17">
                  <c:v>Delaware</c:v>
                </c:pt>
                <c:pt idx="18">
                  <c:v>New Jersey</c:v>
                </c:pt>
                <c:pt idx="19">
                  <c:v>*Missouri</c:v>
                </c:pt>
                <c:pt idx="20">
                  <c:v>Iowa</c:v>
                </c:pt>
                <c:pt idx="21">
                  <c:v>Oklahoma</c:v>
                </c:pt>
                <c:pt idx="22">
                  <c:v>Vermont</c:v>
                </c:pt>
                <c:pt idx="24">
                  <c:v>Idaho</c:v>
                </c:pt>
                <c:pt idx="25">
                  <c:v>Oregon</c:v>
                </c:pt>
                <c:pt idx="26">
                  <c:v>Maine</c:v>
                </c:pt>
                <c:pt idx="27">
                  <c:v>District of Columbia</c:v>
                </c:pt>
                <c:pt idx="28">
                  <c:v>Pennsylvania</c:v>
                </c:pt>
                <c:pt idx="29">
                  <c:v>Florida</c:v>
                </c:pt>
                <c:pt idx="30">
                  <c:v>Kentucky</c:v>
                </c:pt>
                <c:pt idx="31">
                  <c:v>South Carolina</c:v>
                </c:pt>
                <c:pt idx="32">
                  <c:v>New York</c:v>
                </c:pt>
                <c:pt idx="33">
                  <c:v>Alabama</c:v>
                </c:pt>
                <c:pt idx="34">
                  <c:v>South Dakota</c:v>
                </c:pt>
                <c:pt idx="35">
                  <c:v>West Virginia</c:v>
                </c:pt>
                <c:pt idx="36">
                  <c:v>Rhode Island</c:v>
                </c:pt>
                <c:pt idx="37">
                  <c:v>Texas</c:v>
                </c:pt>
                <c:pt idx="38">
                  <c:v>Ohio</c:v>
                </c:pt>
                <c:pt idx="39">
                  <c:v>Massachusetts</c:v>
                </c:pt>
                <c:pt idx="40">
                  <c:v>Arizona</c:v>
                </c:pt>
                <c:pt idx="41">
                  <c:v>Wisconsin</c:v>
                </c:pt>
                <c:pt idx="42">
                  <c:v>Arkansas</c:v>
                </c:pt>
                <c:pt idx="43">
                  <c:v>Illinois</c:v>
                </c:pt>
                <c:pt idx="44">
                  <c:v>Colorado</c:v>
                </c:pt>
                <c:pt idx="45">
                  <c:v>Maryland</c:v>
                </c:pt>
                <c:pt idx="46">
                  <c:v>Minnesota</c:v>
                </c:pt>
                <c:pt idx="47">
                  <c:v>New Hampshire</c:v>
                </c:pt>
                <c:pt idx="48">
                  <c:v>Virginia</c:v>
                </c:pt>
                <c:pt idx="49">
                  <c:v>Tennessee</c:v>
                </c:pt>
                <c:pt idx="50">
                  <c:v>Louisiana</c:v>
                </c:pt>
                <c:pt idx="51">
                  <c:v>Connecticut</c:v>
                </c:pt>
              </c:strCache>
            </c:strRef>
          </c:cat>
          <c:val>
            <c:numRef>
              <c:f>'ii.c.3ST'!$K$2:$K$53</c:f>
              <c:numCache>
                <c:formatCode>General</c:formatCode>
                <c:ptCount val="52"/>
                <c:pt idx="0">
                  <c:v>7</c:v>
                </c:pt>
                <c:pt idx="1">
                  <c:v>8.6999999999999993</c:v>
                </c:pt>
                <c:pt idx="2">
                  <c:v>9.4</c:v>
                </c:pt>
                <c:pt idx="3">
                  <c:v>10</c:v>
                </c:pt>
                <c:pt idx="4">
                  <c:v>12.7</c:v>
                </c:pt>
                <c:pt idx="5">
                  <c:v>14</c:v>
                </c:pt>
                <c:pt idx="6">
                  <c:v>14.7</c:v>
                </c:pt>
                <c:pt idx="7">
                  <c:v>15</c:v>
                </c:pt>
                <c:pt idx="8">
                  <c:v>15.7</c:v>
                </c:pt>
                <c:pt idx="9">
                  <c:v>16.600000000000001</c:v>
                </c:pt>
                <c:pt idx="10">
                  <c:v>17.100000000000001</c:v>
                </c:pt>
                <c:pt idx="11">
                  <c:v>18.7</c:v>
                </c:pt>
                <c:pt idx="12">
                  <c:v>18.8</c:v>
                </c:pt>
                <c:pt idx="13">
                  <c:v>19.8</c:v>
                </c:pt>
                <c:pt idx="14">
                  <c:v>19.8</c:v>
                </c:pt>
                <c:pt idx="15">
                  <c:v>20.399999999999999</c:v>
                </c:pt>
                <c:pt idx="16">
                  <c:v>20.6</c:v>
                </c:pt>
                <c:pt idx="17">
                  <c:v>20.7</c:v>
                </c:pt>
                <c:pt idx="18">
                  <c:v>20.8</c:v>
                </c:pt>
                <c:pt idx="19" formatCode="0.0">
                  <c:v>21.5</c:v>
                </c:pt>
                <c:pt idx="20">
                  <c:v>21.7</c:v>
                </c:pt>
                <c:pt idx="21">
                  <c:v>21.9</c:v>
                </c:pt>
                <c:pt idx="22">
                  <c:v>25.2</c:v>
                </c:pt>
                <c:pt idx="24">
                  <c:v>16.2</c:v>
                </c:pt>
                <c:pt idx="25">
                  <c:v>17</c:v>
                </c:pt>
                <c:pt idx="26">
                  <c:v>19.600000000000001</c:v>
                </c:pt>
                <c:pt idx="27">
                  <c:v>19.600000000000001</c:v>
                </c:pt>
                <c:pt idx="28">
                  <c:v>20.399999999999999</c:v>
                </c:pt>
                <c:pt idx="29">
                  <c:v>21.4</c:v>
                </c:pt>
                <c:pt idx="30">
                  <c:v>22</c:v>
                </c:pt>
                <c:pt idx="31">
                  <c:v>23</c:v>
                </c:pt>
                <c:pt idx="32">
                  <c:v>23.3</c:v>
                </c:pt>
                <c:pt idx="33">
                  <c:v>24.2</c:v>
                </c:pt>
                <c:pt idx="34">
                  <c:v>24.4</c:v>
                </c:pt>
                <c:pt idx="35">
                  <c:v>25.2</c:v>
                </c:pt>
                <c:pt idx="36">
                  <c:v>25.2</c:v>
                </c:pt>
                <c:pt idx="37">
                  <c:v>25.5</c:v>
                </c:pt>
                <c:pt idx="38">
                  <c:v>25.5</c:v>
                </c:pt>
                <c:pt idx="39">
                  <c:v>26.1</c:v>
                </c:pt>
                <c:pt idx="40">
                  <c:v>26.3</c:v>
                </c:pt>
                <c:pt idx="41">
                  <c:v>26.3</c:v>
                </c:pt>
                <c:pt idx="42">
                  <c:v>27.5</c:v>
                </c:pt>
                <c:pt idx="43">
                  <c:v>29</c:v>
                </c:pt>
                <c:pt idx="44">
                  <c:v>29</c:v>
                </c:pt>
                <c:pt idx="45">
                  <c:v>29.4</c:v>
                </c:pt>
                <c:pt idx="46">
                  <c:v>29.7</c:v>
                </c:pt>
                <c:pt idx="47">
                  <c:v>30.2</c:v>
                </c:pt>
                <c:pt idx="48">
                  <c:v>30.9</c:v>
                </c:pt>
                <c:pt idx="49">
                  <c:v>33.1</c:v>
                </c:pt>
                <c:pt idx="50">
                  <c:v>33.5</c:v>
                </c:pt>
                <c:pt idx="51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18-4DC4-83E7-001970351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1733774735"/>
        <c:axId val="1733773775"/>
      </c:lineChart>
      <c:catAx>
        <c:axId val="1733774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3773775"/>
        <c:crosses val="autoZero"/>
        <c:auto val="1"/>
        <c:lblAlgn val="ctr"/>
        <c:lblOffset val="100"/>
        <c:noMultiLvlLbl val="0"/>
      </c:catAx>
      <c:valAx>
        <c:axId val="1733773775"/>
        <c:scaling>
          <c:orientation val="minMax"/>
        </c:scaling>
        <c:delete val="0"/>
        <c:axPos val="l"/>
        <c:numFmt formatCode="0&quot;%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3774735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5277777777777782E-2"/>
          <c:y val="4.2053778371781814E-2"/>
          <c:w val="0.21069314748417015"/>
          <c:h val="8.1127345649616725E-2"/>
        </c:manualLayout>
      </c:layout>
      <c:overlay val="0"/>
      <c:spPr>
        <a:solidFill>
          <a:srgbClr val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299288786289226E-2"/>
          <c:y val="4.4077129522801857E-2"/>
          <c:w val="0.91241382200229326"/>
          <c:h val="0.83162536522289687"/>
        </c:manualLayout>
      </c:layout>
      <c:lineChart>
        <c:grouping val="standard"/>
        <c:varyColors val="0"/>
        <c:ser>
          <c:idx val="2"/>
          <c:order val="0"/>
          <c:tx>
            <c:strRef>
              <c:f>'ii.f.3'!$J$1</c:f>
              <c:strCache>
                <c:ptCount val="1"/>
                <c:pt idx="0">
                  <c:v> Total (U.S.) </c:v>
                </c:pt>
              </c:strCache>
            </c:strRef>
          </c:tx>
          <c:spPr>
            <a:ln w="28575" cap="rnd">
              <a:solidFill>
                <a:srgbClr val="1154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15479"/>
              </a:solidFill>
              <a:ln w="9525">
                <a:solidFill>
                  <a:srgbClr val="115479"/>
                </a:solidFill>
              </a:ln>
              <a:effectLst/>
            </c:spPr>
          </c:marker>
          <c:cat>
            <c:numRef>
              <c:f>'ii.f.3'!$B$2:$B$11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'ii.f.3'!$J$2:$J$11</c:f>
              <c:numCache>
                <c:formatCode>_("$"* #,##0_);_("$"* \(#,##0\);_("$"* "-"??_);_(@_)</c:formatCode>
                <c:ptCount val="10"/>
                <c:pt idx="0">
                  <c:v>2640</c:v>
                </c:pt>
                <c:pt idx="1">
                  <c:v>2871</c:v>
                </c:pt>
                <c:pt idx="2">
                  <c:v>3069</c:v>
                </c:pt>
                <c:pt idx="3">
                  <c:v>3396</c:v>
                </c:pt>
                <c:pt idx="4">
                  <c:v>3392</c:v>
                </c:pt>
                <c:pt idx="5">
                  <c:v>3655</c:v>
                </c:pt>
                <c:pt idx="6">
                  <c:v>3722</c:v>
                </c:pt>
                <c:pt idx="7">
                  <c:v>3868</c:v>
                </c:pt>
                <c:pt idx="8">
                  <c:v>3811</c:v>
                </c:pt>
                <c:pt idx="9">
                  <c:v>3733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C6-486A-A42E-010AA484EF2C}"/>
            </c:ext>
          </c:extLst>
        </c:ser>
        <c:ser>
          <c:idx val="0"/>
          <c:order val="1"/>
          <c:tx>
            <c:strRef>
              <c:f>'ii.f.3'!$N$1</c:f>
              <c:strCache>
                <c:ptCount val="1"/>
                <c:pt idx="0">
                  <c:v> Large firm (50+ employees) </c:v>
                </c:pt>
              </c:strCache>
            </c:strRef>
          </c:tx>
          <c:spPr>
            <a:ln w="28575" cap="rnd">
              <a:solidFill>
                <a:srgbClr val="F0866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08661"/>
              </a:solidFill>
              <a:ln w="9525">
                <a:solidFill>
                  <a:srgbClr val="F0866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C6-486A-A42E-010AA484EF2C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C6-486A-A42E-010AA484EF2C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C6-486A-A42E-010AA484EF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'ii.f.3'!$B$2:$B$11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'ii.f.3'!$N$2:$N$11</c:f>
              <c:numCache>
                <c:formatCode>_("$"* #,##0_);_("$"* \(#,##0\);_("$"* "-"??_);_(@_)</c:formatCode>
                <c:ptCount val="10"/>
                <c:pt idx="0">
                  <c:v>2476</c:v>
                </c:pt>
                <c:pt idx="1">
                  <c:v>2704</c:v>
                </c:pt>
                <c:pt idx="2">
                  <c:v>2944</c:v>
                </c:pt>
                <c:pt idx="3">
                  <c:v>3254</c:v>
                </c:pt>
                <c:pt idx="4">
                  <c:v>3263</c:v>
                </c:pt>
                <c:pt idx="5">
                  <c:v>3452</c:v>
                </c:pt>
                <c:pt idx="6">
                  <c:v>3609</c:v>
                </c:pt>
                <c:pt idx="7">
                  <c:v>3717</c:v>
                </c:pt>
                <c:pt idx="8">
                  <c:v>3660</c:v>
                </c:pt>
                <c:pt idx="9">
                  <c:v>3547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8C6-486A-A42E-010AA484EF2C}"/>
            </c:ext>
          </c:extLst>
        </c:ser>
        <c:ser>
          <c:idx val="3"/>
          <c:order val="2"/>
          <c:tx>
            <c:strRef>
              <c:f>'ii.f.3'!$S$1</c:f>
              <c:strCache>
                <c:ptCount val="1"/>
                <c:pt idx="0">
                  <c:v> Small firm (&lt;50 employees) </c:v>
                </c:pt>
              </c:strCache>
            </c:strRef>
          </c:tx>
          <c:spPr>
            <a:ln w="28575" cap="rnd">
              <a:solidFill>
                <a:srgbClr val="D3AC4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3AC4C"/>
              </a:solidFill>
              <a:ln w="9525">
                <a:solidFill>
                  <a:srgbClr val="D3AC4C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C6-486A-A42E-010AA484EF2C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C6-486A-A42E-010AA484EF2C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C6-486A-A42E-010AA484EF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'ii.f.3'!$B$2:$B$11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'ii.f.3'!$S$2:$S$11</c:f>
              <c:numCache>
                <c:formatCode>_("$"* #,##0_);_("$"* \(#,##0\);_("$"* "-"??_);_(@_)</c:formatCode>
                <c:ptCount val="10"/>
                <c:pt idx="0">
                  <c:v>3810</c:v>
                </c:pt>
                <c:pt idx="1">
                  <c:v>4068</c:v>
                </c:pt>
                <c:pt idx="2">
                  <c:v>3940</c:v>
                </c:pt>
                <c:pt idx="3">
                  <c:v>4447</c:v>
                </c:pt>
                <c:pt idx="4">
                  <c:v>4364</c:v>
                </c:pt>
                <c:pt idx="5">
                  <c:v>5067</c:v>
                </c:pt>
                <c:pt idx="6">
                  <c:v>4666</c:v>
                </c:pt>
                <c:pt idx="7">
                  <c:v>4945</c:v>
                </c:pt>
                <c:pt idx="8">
                  <c:v>4854</c:v>
                </c:pt>
                <c:pt idx="9">
                  <c:v>5074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8C6-486A-A42E-010AA484E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8287007"/>
        <c:axId val="1558285567"/>
      </c:lineChart>
      <c:catAx>
        <c:axId val="1558287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58285567"/>
        <c:crosses val="autoZero"/>
        <c:auto val="1"/>
        <c:lblAlgn val="ctr"/>
        <c:lblOffset val="100"/>
        <c:noMultiLvlLbl val="0"/>
      </c:catAx>
      <c:valAx>
        <c:axId val="1558285567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58287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299288786289226E-2"/>
          <c:y val="4.4077129522801857E-2"/>
          <c:w val="0.91241382200229326"/>
          <c:h val="0.83162536522289687"/>
        </c:manualLayout>
      </c:layout>
      <c:lineChart>
        <c:grouping val="standard"/>
        <c:varyColors val="0"/>
        <c:ser>
          <c:idx val="1"/>
          <c:order val="0"/>
          <c:tx>
            <c:strRef>
              <c:f>'ii.f.2'!$J$1</c:f>
              <c:strCache>
                <c:ptCount val="1"/>
                <c:pt idx="0">
                  <c:v> Total (U.S.) </c:v>
                </c:pt>
              </c:strCache>
            </c:strRef>
          </c:tx>
          <c:spPr>
            <a:ln w="28575" cap="rnd">
              <a:solidFill>
                <a:srgbClr val="11547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15479"/>
              </a:solidFill>
              <a:ln w="9525">
                <a:solidFill>
                  <a:srgbClr val="115479"/>
                </a:solidFill>
              </a:ln>
              <a:effectLst/>
            </c:spPr>
          </c:marker>
          <c:cat>
            <c:numRef>
              <c:f>'ii.f.2'!$B$2:$B$11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'ii.f.2'!$J$2:$J$11</c:f>
              <c:numCache>
                <c:formatCode>_("$"* #,##0_);_("$"* \(#,##0\);_("$"* "-"??_);_(@_)</c:formatCode>
                <c:ptCount val="10"/>
                <c:pt idx="0">
                  <c:v>1353</c:v>
                </c:pt>
                <c:pt idx="1">
                  <c:v>1541</c:v>
                </c:pt>
                <c:pt idx="2">
                  <c:v>1696</c:v>
                </c:pt>
                <c:pt idx="3">
                  <c:v>1808</c:v>
                </c:pt>
                <c:pt idx="4">
                  <c:v>1846</c:v>
                </c:pt>
                <c:pt idx="5">
                  <c:v>1931</c:v>
                </c:pt>
                <c:pt idx="6">
                  <c:v>1945</c:v>
                </c:pt>
                <c:pt idx="7">
                  <c:v>2004</c:v>
                </c:pt>
                <c:pt idx="8">
                  <c:v>1992</c:v>
                </c:pt>
                <c:pt idx="9">
                  <c:v>1930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4D-4E1A-896C-56299D79CCB1}"/>
            </c:ext>
          </c:extLst>
        </c:ser>
        <c:ser>
          <c:idx val="2"/>
          <c:order val="1"/>
          <c:tx>
            <c:strRef>
              <c:f>'ii.f.2'!$K$1</c:f>
              <c:strCache>
                <c:ptCount val="1"/>
                <c:pt idx="0">
                  <c:v> Large firm (50+ employees) </c:v>
                </c:pt>
              </c:strCache>
            </c:strRef>
          </c:tx>
          <c:spPr>
            <a:ln w="28575" cap="rnd">
              <a:solidFill>
                <a:srgbClr val="F0866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08661"/>
              </a:solidFill>
              <a:ln w="9525">
                <a:solidFill>
                  <a:srgbClr val="F0866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4D-4E1A-896C-56299D79CCB1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4D-4E1A-896C-56299D79CCB1}"/>
                </c:ext>
              </c:extLst>
            </c:dLbl>
            <c:dLbl>
              <c:idx val="9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4D-4E1A-896C-56299D79CC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'ii.f.2'!$B$2:$B$11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'ii.f.2'!$K$2:$K$11</c:f>
              <c:numCache>
                <c:formatCode>_("$"* #,##0_);_("$"* \(#,##0\);_("$"* "-"??_);_(@_)</c:formatCode>
                <c:ptCount val="10"/>
                <c:pt idx="0">
                  <c:v>1259</c:v>
                </c:pt>
                <c:pt idx="1">
                  <c:v>1451</c:v>
                </c:pt>
                <c:pt idx="2">
                  <c:v>1615</c:v>
                </c:pt>
                <c:pt idx="3">
                  <c:v>1743</c:v>
                </c:pt>
                <c:pt idx="4">
                  <c:v>1754</c:v>
                </c:pt>
                <c:pt idx="5">
                  <c:v>1839</c:v>
                </c:pt>
                <c:pt idx="6">
                  <c:v>1873</c:v>
                </c:pt>
                <c:pt idx="7">
                  <c:v>1911</c:v>
                </c:pt>
                <c:pt idx="8">
                  <c:v>1887</c:v>
                </c:pt>
                <c:pt idx="9">
                  <c:v>1823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A4D-4E1A-896C-56299D79CCB1}"/>
            </c:ext>
          </c:extLst>
        </c:ser>
        <c:ser>
          <c:idx val="3"/>
          <c:order val="2"/>
          <c:tx>
            <c:strRef>
              <c:f>'ii.f.2'!$L$1</c:f>
              <c:strCache>
                <c:ptCount val="1"/>
                <c:pt idx="0">
                  <c:v> Small firm (&lt;50 employees) </c:v>
                </c:pt>
              </c:strCache>
            </c:strRef>
          </c:tx>
          <c:spPr>
            <a:ln w="28575" cap="rnd">
              <a:solidFill>
                <a:srgbClr val="D3AC4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3AC4C"/>
              </a:solidFill>
              <a:ln w="9525">
                <a:solidFill>
                  <a:srgbClr val="D3AC4C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4D-4E1A-896C-56299D79CCB1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4D-4E1A-896C-56299D79CCB1}"/>
                </c:ext>
              </c:extLst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4D-4E1A-896C-56299D79CC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'ii.f.2'!$B$2:$B$11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'ii.f.2'!$L$2:$L$11</c:f>
              <c:numCache>
                <c:formatCode>_("$"* #,##0_);_("$"* \(#,##0\);_("$"* "-"??_);_(@_)</c:formatCode>
                <c:ptCount val="10"/>
                <c:pt idx="0">
                  <c:v>1777</c:v>
                </c:pt>
                <c:pt idx="1">
                  <c:v>1964</c:v>
                </c:pt>
                <c:pt idx="2">
                  <c:v>2105</c:v>
                </c:pt>
                <c:pt idx="3">
                  <c:v>2136</c:v>
                </c:pt>
                <c:pt idx="4">
                  <c:v>2327</c:v>
                </c:pt>
                <c:pt idx="5">
                  <c:v>2386</c:v>
                </c:pt>
                <c:pt idx="6">
                  <c:v>2376</c:v>
                </c:pt>
                <c:pt idx="7">
                  <c:v>2485</c:v>
                </c:pt>
                <c:pt idx="8">
                  <c:v>2499</c:v>
                </c:pt>
                <c:pt idx="9">
                  <c:v>2493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A4D-4E1A-896C-56299D79C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8287007"/>
        <c:axId val="1558285567"/>
      </c:lineChart>
      <c:catAx>
        <c:axId val="1558287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58285567"/>
        <c:crosses val="autoZero"/>
        <c:auto val="1"/>
        <c:lblAlgn val="ctr"/>
        <c:lblOffset val="100"/>
        <c:noMultiLvlLbl val="0"/>
      </c:catAx>
      <c:valAx>
        <c:axId val="1558285567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58287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0.47806</cdr:x>
      <cdr:y>0.04993</cdr:y>
    </cdr:from>
    <cdr:to>
      <cdr:x>0.96112</cdr:x>
      <cdr:y>0.09992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9831DF70-D0F1-77DE-F51B-2D270A720D79}"/>
            </a:ext>
          </a:extLst>
        </cdr:cNvPr>
        <cdr:cNvSpPr txBox="1"/>
      </cdr:nvSpPr>
      <cdr:spPr>
        <a:xfrm xmlns:a="http://schemas.openxmlformats.org/drawingml/2006/main">
          <a:off x="4347095" y="230563"/>
          <a:ext cx="4392561" cy="2308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i="1" dirty="0">
              <a:solidFill>
                <a:schemeClr val="bg1">
                  <a:lumMod val="50000"/>
                </a:schemeClr>
              </a:solidFill>
            </a:rPr>
            <a:t>Small-firm premium contributions </a:t>
          </a:r>
          <a:r>
            <a:rPr lang="en-US" sz="900" i="1">
              <a:solidFill>
                <a:schemeClr val="bg1">
                  <a:lumMod val="50000"/>
                </a:schemeClr>
              </a:solidFill>
            </a:rPr>
            <a:t>exceed large-firm </a:t>
          </a:r>
          <a:r>
            <a:rPr lang="en-US" sz="900" i="1" dirty="0">
              <a:solidFill>
                <a:schemeClr val="bg1">
                  <a:lumMod val="50000"/>
                </a:schemeClr>
              </a:solidFill>
            </a:rPr>
            <a:t>premium contributions</a:t>
          </a:r>
        </a:p>
      </cdr:txBody>
    </cdr:sp>
  </cdr:relSizeAnchor>
  <cdr:relSizeAnchor xmlns:cdr="http://schemas.openxmlformats.org/drawingml/2006/chartDrawing">
    <cdr:from>
      <cdr:x>0.42396</cdr:x>
      <cdr:y>0.09525</cdr:y>
    </cdr:from>
    <cdr:to>
      <cdr:x>0.97867</cdr:x>
      <cdr:y>0.12321</cdr:y>
    </cdr:to>
    <cdr:sp macro="" textlink="">
      <cdr:nvSpPr>
        <cdr:cNvPr id="4" name="Right Brace 3">
          <a:extLst xmlns:a="http://schemas.openxmlformats.org/drawingml/2006/main">
            <a:ext uri="{FF2B5EF4-FFF2-40B4-BE49-F238E27FC236}">
              <a16:creationId xmlns:a16="http://schemas.microsoft.com/office/drawing/2014/main" id="{2DACD64E-745C-697C-4479-2938050540A9}"/>
            </a:ext>
          </a:extLst>
        </cdr:cNvPr>
        <cdr:cNvSpPr/>
      </cdr:nvSpPr>
      <cdr:spPr>
        <a:xfrm xmlns:a="http://schemas.openxmlformats.org/drawingml/2006/main" rot="16200000">
          <a:off x="6306808" y="-1972205"/>
          <a:ext cx="140781" cy="5044105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solidFill>
              <a:schemeClr val="bg1">
                <a:lumMod val="6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0.40453</cdr:x>
      <cdr:y>0.76419</cdr:y>
    </cdr:from>
    <cdr:to>
      <cdr:x>0.42624</cdr:x>
      <cdr:y>0.812</cdr:y>
    </cdr:to>
    <cdr:sp macro="" textlink="">
      <cdr:nvSpPr>
        <cdr:cNvPr id="5" name="Rectangle 4">
          <a:extLst xmlns:a="http://schemas.openxmlformats.org/drawingml/2006/main">
            <a:ext uri="{FF2B5EF4-FFF2-40B4-BE49-F238E27FC236}">
              <a16:creationId xmlns:a16="http://schemas.microsoft.com/office/drawing/2014/main" id="{30938399-012A-9605-7522-816C2EED898B}"/>
            </a:ext>
          </a:extLst>
        </cdr:cNvPr>
        <cdr:cNvSpPr/>
      </cdr:nvSpPr>
      <cdr:spPr>
        <a:xfrm xmlns:a="http://schemas.openxmlformats.org/drawingml/2006/main">
          <a:off x="3625074" y="3846762"/>
          <a:ext cx="194552" cy="2406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0.49323</cdr:x>
      <cdr:y>0.08959</cdr:y>
    </cdr:from>
    <cdr:to>
      <cdr:x>0.99723</cdr:x>
      <cdr:y>0.14035</cdr:y>
    </cdr:to>
    <cdr:sp macro="" textlink="">
      <cdr:nvSpPr>
        <cdr:cNvPr id="3" name="Right Brace 2">
          <a:extLst xmlns:a="http://schemas.openxmlformats.org/drawingml/2006/main">
            <a:ext uri="{FF2B5EF4-FFF2-40B4-BE49-F238E27FC236}">
              <a16:creationId xmlns:a16="http://schemas.microsoft.com/office/drawing/2014/main" id="{60BB2C71-4845-7B12-9638-CFF9FFCCC147}"/>
            </a:ext>
          </a:extLst>
        </cdr:cNvPr>
        <cdr:cNvSpPr/>
      </cdr:nvSpPr>
      <cdr:spPr>
        <a:xfrm xmlns:a="http://schemas.openxmlformats.org/drawingml/2006/main" rot="16200000">
          <a:off x="6633409" y="-1707521"/>
          <a:ext cx="255549" cy="4572576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>
            <a:solidFill>
              <a:schemeClr val="bg1">
                <a:lumMod val="6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0.06957</cdr:x>
      <cdr:y>0.21027</cdr:y>
    </cdr:from>
    <cdr:to>
      <cdr:x>0.49145</cdr:x>
      <cdr:y>0.29004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831DF70-D0F1-77DE-F51B-2D270A720D79}"/>
            </a:ext>
          </a:extLst>
        </cdr:cNvPr>
        <cdr:cNvSpPr txBox="1"/>
      </cdr:nvSpPr>
      <cdr:spPr>
        <a:xfrm xmlns:a="http://schemas.openxmlformats.org/drawingml/2006/main">
          <a:off x="631178" y="973505"/>
          <a:ext cx="3827533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i="1" dirty="0">
              <a:solidFill>
                <a:schemeClr val="bg1">
                  <a:lumMod val="50000"/>
                </a:schemeClr>
              </a:solidFill>
            </a:rPr>
            <a:t>Large-firm premium contributions exceed small-firm premium contributions</a:t>
          </a:r>
        </a:p>
      </cdr:txBody>
    </cdr:sp>
  </cdr:relSizeAnchor>
  <cdr:relSizeAnchor xmlns:cdr="http://schemas.openxmlformats.org/drawingml/2006/chartDrawing">
    <cdr:from>
      <cdr:x>0.51853</cdr:x>
      <cdr:y>0.05518</cdr:y>
    </cdr:from>
    <cdr:to>
      <cdr:x>0.95951</cdr:x>
      <cdr:y>0.10504</cdr:y>
    </cdr:to>
    <cdr:sp macro="" textlink="">
      <cdr:nvSpPr>
        <cdr:cNvPr id="5" name="TextBox 3">
          <a:extLst xmlns:a="http://schemas.openxmlformats.org/drawingml/2006/main">
            <a:ext uri="{FF2B5EF4-FFF2-40B4-BE49-F238E27FC236}">
              <a16:creationId xmlns:a16="http://schemas.microsoft.com/office/drawing/2014/main" id="{4EFD5C5A-1541-D0C0-1C9C-63E9CBF7D8F7}"/>
            </a:ext>
          </a:extLst>
        </cdr:cNvPr>
        <cdr:cNvSpPr txBox="1"/>
      </cdr:nvSpPr>
      <cdr:spPr>
        <a:xfrm xmlns:a="http://schemas.openxmlformats.org/drawingml/2006/main">
          <a:off x="4704396" y="255472"/>
          <a:ext cx="4000818" cy="2308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i="1" dirty="0">
              <a:solidFill>
                <a:schemeClr val="bg1">
                  <a:lumMod val="50000"/>
                </a:schemeClr>
              </a:solidFill>
            </a:rPr>
            <a:t>Small-firm premium contributions exceed large-firm premium contributions</a:t>
          </a:r>
        </a:p>
      </cdr:txBody>
    </cdr:sp>
  </cdr:relSizeAnchor>
  <cdr:relSizeAnchor xmlns:cdr="http://schemas.openxmlformats.org/drawingml/2006/chartDrawing">
    <cdr:from>
      <cdr:x>0.47042</cdr:x>
      <cdr:y>0.75491</cdr:y>
    </cdr:from>
    <cdr:to>
      <cdr:x>0.48978</cdr:x>
      <cdr:y>0.80273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id="{210F4382-6A14-94B8-F70A-4E1C237AA789}"/>
            </a:ext>
          </a:extLst>
        </cdr:cNvPr>
        <cdr:cNvSpPr/>
      </cdr:nvSpPr>
      <cdr:spPr>
        <a:xfrm xmlns:a="http://schemas.openxmlformats.org/drawingml/2006/main">
          <a:off x="4201166" y="3800283"/>
          <a:ext cx="172936" cy="2406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0.06244</cdr:x>
      <cdr:y>0.28325</cdr:y>
    </cdr:from>
    <cdr:to>
      <cdr:x>0.47514</cdr:x>
      <cdr:y>0.31122</cdr:y>
    </cdr:to>
    <cdr:sp macro="" textlink="">
      <cdr:nvSpPr>
        <cdr:cNvPr id="8" name="Right Brace 7">
          <a:extLst xmlns:a="http://schemas.openxmlformats.org/drawingml/2006/main">
            <a:ext uri="{FF2B5EF4-FFF2-40B4-BE49-F238E27FC236}">
              <a16:creationId xmlns:a16="http://schemas.microsoft.com/office/drawing/2014/main" id="{F2295CA1-096D-77BD-1DDD-4A4FD08F4147}"/>
            </a:ext>
          </a:extLst>
        </cdr:cNvPr>
        <cdr:cNvSpPr/>
      </cdr:nvSpPr>
      <cdr:spPr>
        <a:xfrm xmlns:a="http://schemas.openxmlformats.org/drawingml/2006/main" rot="16200000">
          <a:off x="2368218" y="-375854"/>
          <a:ext cx="140781" cy="3744326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>
            <a:solidFill>
              <a:schemeClr val="bg1">
                <a:lumMod val="6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0.46496</cdr:x>
      <cdr:y>0.74851</cdr:y>
    </cdr:from>
    <cdr:to>
      <cdr:x>0.49108</cdr:x>
      <cdr:y>0.7962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B558DD14-2AF8-DEC8-126A-45DF629BF429}"/>
            </a:ext>
          </a:extLst>
        </cdr:cNvPr>
        <cdr:cNvSpPr/>
      </cdr:nvSpPr>
      <cdr:spPr>
        <a:xfrm xmlns:a="http://schemas.openxmlformats.org/drawingml/2006/main">
          <a:off x="4166595" y="3777744"/>
          <a:ext cx="233998" cy="24069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0.08202</cdr:x>
      <cdr:y>0.21406</cdr:y>
    </cdr:from>
    <cdr:to>
      <cdr:x>0.45461</cdr:x>
      <cdr:y>0.26259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A88CE70-1704-7887-6739-61E7975FD927}"/>
            </a:ext>
          </a:extLst>
        </cdr:cNvPr>
        <cdr:cNvSpPr txBox="1"/>
      </cdr:nvSpPr>
      <cdr:spPr>
        <a:xfrm xmlns:a="http://schemas.openxmlformats.org/drawingml/2006/main">
          <a:off x="738355" y="1018104"/>
          <a:ext cx="3354107" cy="2308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Large-firm premium share exceeds small-firm premium share</a:t>
          </a:r>
        </a:p>
      </cdr:txBody>
    </cdr:sp>
  </cdr:relSizeAnchor>
  <cdr:relSizeAnchor xmlns:cdr="http://schemas.openxmlformats.org/drawingml/2006/chartDrawing">
    <cdr:from>
      <cdr:x>0.05873</cdr:x>
      <cdr:y>0.26332</cdr:y>
    </cdr:from>
    <cdr:to>
      <cdr:x>0.47014</cdr:x>
      <cdr:y>0.28446</cdr:y>
    </cdr:to>
    <cdr:sp macro="" textlink="">
      <cdr:nvSpPr>
        <cdr:cNvPr id="4" name="Right Brace 3">
          <a:extLst xmlns:a="http://schemas.openxmlformats.org/drawingml/2006/main">
            <a:ext uri="{FF2B5EF4-FFF2-40B4-BE49-F238E27FC236}">
              <a16:creationId xmlns:a16="http://schemas.microsoft.com/office/drawing/2014/main" id="{CAAF6C58-7A45-1C0E-D443-25B9AED55BE6}"/>
            </a:ext>
          </a:extLst>
        </cdr:cNvPr>
        <cdr:cNvSpPr/>
      </cdr:nvSpPr>
      <cdr:spPr>
        <a:xfrm xmlns:a="http://schemas.openxmlformats.org/drawingml/2006/main" rot="16200000">
          <a:off x="2316843" y="-475682"/>
          <a:ext cx="105581" cy="3686782"/>
        </a:xfrm>
        <a:prstGeom xmlns:a="http://schemas.openxmlformats.org/drawingml/2006/main" prst="rightBrace">
          <a:avLst/>
        </a:prstGeom>
        <a:ln xmlns:a="http://schemas.openxmlformats.org/drawingml/2006/main" w="9525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>
            <a:solidFill>
              <a:schemeClr val="bg1">
                <a:lumMod val="6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0.13792</cdr:x>
      <cdr:y>0.09457</cdr:y>
    </cdr:from>
    <cdr:to>
      <cdr:x>0.97561</cdr:x>
      <cdr:y>0.1261</cdr:y>
    </cdr:to>
    <cdr:sp macro="" textlink="">
      <cdr:nvSpPr>
        <cdr:cNvPr id="2" name="Right Brace 1">
          <a:extLst xmlns:a="http://schemas.openxmlformats.org/drawingml/2006/main">
            <a:ext uri="{FF2B5EF4-FFF2-40B4-BE49-F238E27FC236}">
              <a16:creationId xmlns:a16="http://schemas.microsoft.com/office/drawing/2014/main" id="{C0397C19-4427-002D-CF27-321F7E718194}"/>
            </a:ext>
          </a:extLst>
        </cdr:cNvPr>
        <cdr:cNvSpPr/>
      </cdr:nvSpPr>
      <cdr:spPr>
        <a:xfrm xmlns:a="http://schemas.openxmlformats.org/drawingml/2006/main" rot="16200000">
          <a:off x="4950677" y="-3235150"/>
          <a:ext cx="156665" cy="7566433"/>
        </a:xfrm>
        <a:prstGeom xmlns:a="http://schemas.openxmlformats.org/drawingml/2006/main" prst="rightBrac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>
            <a:solidFill>
              <a:schemeClr val="bg1">
                <a:lumMod val="6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397CD-3602-4A62-AAFC-637D63BABA9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F50E9-442B-4DFB-81C3-DE7D3C2E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46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F50E9-442B-4DFB-81C3-DE7D3C2EC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36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F50E9-442B-4DFB-81C3-DE7D3C2ECD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10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isse Int'l Bold" panose="020B0804000000000000" pitchFamily="34" charset="77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isse Int'l Bold" panose="020B0804000000000000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767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isse Int'l Bold" panose="020B0804000000000000" pitchFamily="34" charset="77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isse Int'l Bold" panose="020B0804000000000000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13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isse Int'l Bold" panose="020B0804000000000000" pitchFamily="34" charset="77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isse Int'l Bold" panose="020B0804000000000000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949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F50E9-442B-4DFB-81C3-DE7D3C2ECD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24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F50E9-442B-4DFB-81C3-DE7D3C2ECD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38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isse Int'l Bold" panose="020B0804000000000000" pitchFamily="34" charset="77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isse Int'l Bold" panose="020B0804000000000000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680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863621-2E60-B848-8968-B0341E26A312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uisse Int'l Bold" panose="020B0804000000000000" pitchFamily="34" charset="77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uisse Int'l Bold" panose="020B0804000000000000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637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F50E9-442B-4DFB-81C3-DE7D3C2ECD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72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F50E9-442B-4DFB-81C3-DE7D3C2ECD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92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F50E9-442B-4DFB-81C3-DE7D3C2ECD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7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Layout: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CA2DCA-9A07-FDFF-9D91-A7D39EFFC529}"/>
              </a:ext>
            </a:extLst>
          </p:cNvPr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FEA9BB7-F188-5443-B4C2-E09C82B82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9092" r="7027" b="31817"/>
          <a:stretch/>
        </p:blipFill>
        <p:spPr>
          <a:xfrm>
            <a:off x="7751476" y="6394514"/>
            <a:ext cx="1321024" cy="418861"/>
          </a:xfrm>
          <a:prstGeom prst="rect">
            <a:avLst/>
          </a:prstGeom>
        </p:spPr>
      </p:pic>
      <p:sp>
        <p:nvSpPr>
          <p:cNvPr id="53" name="Title 1"/>
          <p:cNvSpPr>
            <a:spLocks noGrp="1"/>
          </p:cNvSpPr>
          <p:nvPr>
            <p:ph type="ctrTitle" hasCustomPrompt="1"/>
          </p:nvPr>
        </p:nvSpPr>
        <p:spPr>
          <a:xfrm>
            <a:off x="132080" y="44625"/>
            <a:ext cx="8870059" cy="828682"/>
          </a:xfrm>
          <a:effectLst/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2000" b="0" i="0" spc="-50" baseline="0">
                <a:solidFill>
                  <a:schemeClr val="bg1"/>
                </a:solidFill>
                <a:effectLst/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71438" y="1344918"/>
            <a:ext cx="8961120" cy="4265828"/>
          </a:xfrm>
        </p:spPr>
        <p:txBody>
          <a:bodyPr>
            <a:normAutofit/>
          </a:bodyPr>
          <a:lstStyle>
            <a:lvl1pPr marL="0" indent="0">
              <a:buNone/>
              <a:defRPr sz="13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cxnSp>
        <p:nvCxnSpPr>
          <p:cNvPr id="61" name="Straight Connector 60"/>
          <p:cNvCxnSpPr>
            <a:cxnSpLocks/>
          </p:cNvCxnSpPr>
          <p:nvPr userDrawn="1"/>
        </p:nvCxnSpPr>
        <p:spPr>
          <a:xfrm flipH="1">
            <a:off x="71499" y="6345324"/>
            <a:ext cx="8961120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71499" y="5739484"/>
            <a:ext cx="8961120" cy="453602"/>
          </a:xfrm>
        </p:spPr>
        <p:txBody>
          <a:bodyPr anchor="b" anchorCtr="0">
            <a:noAutofit/>
          </a:bodyPr>
          <a:lstStyle>
            <a:lvl1pPr marL="0" indent="0">
              <a:buNone/>
              <a:defRPr sz="800" b="0" i="0">
                <a:solidFill>
                  <a:schemeClr val="tx1"/>
                </a:solidFill>
                <a:latin typeface="+mn-lt"/>
              </a:defRPr>
            </a:lvl1pPr>
            <a:lvl2pPr marL="171446" indent="0">
              <a:buNone/>
              <a:defRPr sz="900">
                <a:solidFill>
                  <a:schemeClr val="tx1"/>
                </a:solidFill>
              </a:defRPr>
            </a:lvl2pPr>
            <a:lvl3pPr marL="344479" indent="0">
              <a:buNone/>
              <a:defRPr sz="900">
                <a:solidFill>
                  <a:schemeClr val="tx1"/>
                </a:solidFill>
              </a:defRPr>
            </a:lvl3pPr>
            <a:lvl4pPr marL="515925" indent="0">
              <a:buNone/>
              <a:defRPr sz="900">
                <a:solidFill>
                  <a:schemeClr val="tx1"/>
                </a:solidFill>
              </a:defRPr>
            </a:lvl4pPr>
            <a:lvl5pPr marL="687371" indent="0"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Notes &amp; Data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DCAC2DF-428F-0247-A8CB-28A251E9B33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38" y="983455"/>
            <a:ext cx="8961120" cy="25131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100" b="0" i="1">
                <a:solidFill>
                  <a:schemeClr val="tx1"/>
                </a:solidFill>
                <a:latin typeface="+mn-lt"/>
              </a:defRPr>
            </a:lvl1pPr>
            <a:lvl2pPr marL="128584" indent="0">
              <a:buNone/>
              <a:defRPr/>
            </a:lvl2pPr>
            <a:lvl3pPr marL="258359" indent="0">
              <a:buNone/>
              <a:defRPr/>
            </a:lvl3pPr>
            <a:lvl4pPr marL="386943" indent="0">
              <a:buNone/>
              <a:defRPr/>
            </a:lvl4pPr>
            <a:lvl5pPr marL="515528" indent="0">
              <a:buNone/>
              <a:defRPr/>
            </a:lvl5pPr>
          </a:lstStyle>
          <a:p>
            <a:pPr lvl="0"/>
            <a:r>
              <a:rPr lang="en-US"/>
              <a:t>Axis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084299-2909-2664-381B-CCA8EA0A1D34}"/>
              </a:ext>
            </a:extLst>
          </p:cNvPr>
          <p:cNvSpPr txBox="1"/>
          <p:nvPr userDrawn="1"/>
        </p:nvSpPr>
        <p:spPr>
          <a:xfrm>
            <a:off x="73152" y="6510528"/>
            <a:ext cx="6858000" cy="2031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800"/>
              <a:t>Source: Kristen Kolb, David C. Radley, and Sara R. Collins, </a:t>
            </a:r>
            <a:r>
              <a:rPr lang="en-US" sz="800" i="1"/>
              <a:t>Trends in Employer Health Insurance Costs, 2014–2023: Coverage Is More Expensive for Workers in Small Businesses</a:t>
            </a:r>
            <a:r>
              <a:rPr lang="en-US" sz="800"/>
              <a:t> (Commonwealth Fund, Dec. 2024). https://doi.org/10.26099/1wx1-ew61</a:t>
            </a:r>
          </a:p>
        </p:txBody>
      </p:sp>
    </p:spTree>
    <p:extLst>
      <p:ext uri="{BB962C8B-B14F-4D97-AF65-F5344CB8AC3E}">
        <p14:creationId xmlns:p14="http://schemas.microsoft.com/office/powerpoint/2010/main" val="229978521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317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5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3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490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685784" rtl="0" eaLnBrk="1" latinLnBrk="0" hangingPunct="1">
        <a:lnSpc>
          <a:spcPct val="86000"/>
        </a:lnSpc>
        <a:spcBef>
          <a:spcPct val="0"/>
        </a:spcBef>
        <a:buNone/>
        <a:defRPr sz="1800" b="0" i="0" kern="800" spc="-30">
          <a:solidFill>
            <a:schemeClr val="tx1"/>
          </a:solidFill>
          <a:latin typeface="Suisse Int'l" panose="020B0804000000000000" pitchFamily="34" charset="77"/>
          <a:ea typeface="+mj-ea"/>
          <a:cs typeface="+mj-cs"/>
        </a:defRPr>
      </a:lvl1pPr>
    </p:titleStyle>
    <p:bodyStyle>
      <a:lvl1pPr marL="128585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25" b="0" i="0" kern="800" spc="-8">
          <a:solidFill>
            <a:schemeClr val="tx1"/>
          </a:solidFill>
          <a:latin typeface="Suisse Int'l" panose="020B0804000000000000" pitchFamily="34" charset="77"/>
          <a:ea typeface="+mn-ea"/>
          <a:cs typeface="Arial" panose="020B0604020202020204" pitchFamily="34" charset="0"/>
        </a:defRPr>
      </a:lvl1pPr>
      <a:lvl2pPr marL="258360" indent="-129776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900" b="0" i="0" kern="800">
          <a:solidFill>
            <a:schemeClr val="tx1"/>
          </a:solidFill>
          <a:latin typeface="Suisse Int'l" panose="020B0804000000000000" pitchFamily="34" charset="77"/>
          <a:ea typeface="+mn-ea"/>
          <a:cs typeface="Arial" panose="020B0604020202020204" pitchFamily="34" charset="0"/>
        </a:defRPr>
      </a:lvl2pPr>
      <a:lvl3pPr marL="386944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00" b="0" i="0" kern="800">
          <a:solidFill>
            <a:schemeClr val="tx1"/>
          </a:solidFill>
          <a:latin typeface="Suisse Int'l" panose="020B0804000000000000" pitchFamily="34" charset="77"/>
          <a:ea typeface="+mn-ea"/>
          <a:cs typeface="Arial" panose="020B0604020202020204" pitchFamily="34" charset="0"/>
        </a:defRPr>
      </a:lvl3pPr>
      <a:lvl4pPr marL="515528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900" b="0" i="0" kern="800">
          <a:solidFill>
            <a:schemeClr val="tx1"/>
          </a:solidFill>
          <a:latin typeface="Suisse Int'l" panose="020B0804000000000000" pitchFamily="34" charset="77"/>
          <a:ea typeface="+mn-ea"/>
          <a:cs typeface="Arial" panose="020B0604020202020204" pitchFamily="34" charset="0"/>
        </a:defRPr>
      </a:lvl4pPr>
      <a:lvl5pPr marL="644113" indent="-128585" algn="l" defTabSz="68578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900" b="0" i="0" kern="800">
          <a:solidFill>
            <a:schemeClr val="tx1"/>
          </a:solidFill>
          <a:latin typeface="Suisse Int'l" panose="020B0804000000000000" pitchFamily="34" charset="77"/>
          <a:ea typeface="+mn-ea"/>
          <a:cs typeface="Arial" panose="020B0604020202020204" pitchFamily="34" charset="0"/>
        </a:defRPr>
      </a:lvl5pPr>
      <a:lvl6pPr marL="1885903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4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7543-C997-B66A-7A86-147B1AE193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Despite a lower total premium, small-firm employees on average contribute more to family premiums and face higher deductibles than large-firm employees do.</a:t>
            </a:r>
            <a:endParaRPr lang="en-US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A824DC-0DA2-0B2A-0782-F4DE5670A044}"/>
              </a:ext>
            </a:extLst>
          </p:cNvPr>
          <p:cNvSpPr txBox="1"/>
          <p:nvPr/>
        </p:nvSpPr>
        <p:spPr>
          <a:xfrm>
            <a:off x="73151" y="5715000"/>
            <a:ext cx="8961120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800"/>
              <a:t>Data: </a:t>
            </a:r>
            <a:r>
              <a:rPr lang="en-US" sz="800" spc="0">
                <a:cs typeface="Arial" panose="020B0604020202020204" pitchFamily="34" charset="0"/>
              </a:rPr>
              <a:t>Medical Expenditure Panel Survey Insurance Component (MEPS-IC), 2023.</a:t>
            </a:r>
            <a:endParaRPr lang="en-US" sz="80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510E6D2-AC5D-8BE2-9C18-6D870267A7E8}"/>
              </a:ext>
            </a:extLst>
          </p:cNvPr>
          <p:cNvSpPr>
            <a:spLocks noGrp="1"/>
          </p:cNvSpPr>
          <p:nvPr/>
        </p:nvSpPr>
        <p:spPr>
          <a:xfrm>
            <a:off x="73152" y="1005840"/>
            <a:ext cx="8961120" cy="228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Average annual family coverage total premium, employee contribution, and deductible, nationally, by size of firm, 2023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B52847F-C977-4B6C-A192-53068574DA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329813"/>
              </p:ext>
            </p:extLst>
          </p:nvPr>
        </p:nvGraphicFramePr>
        <p:xfrm>
          <a:off x="132080" y="1341689"/>
          <a:ext cx="8870059" cy="4452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5721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1D929-69A3-2BE9-8D8C-79777BBF7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097" y="61561"/>
            <a:ext cx="8870059" cy="828682"/>
          </a:xfrm>
        </p:spPr>
        <p:txBody>
          <a:bodyPr/>
          <a:lstStyle/>
          <a:p>
            <a:r>
              <a:rPr lang="en-US" sz="2000"/>
              <a:t>Employees in small firms face higher deductibles for single-coverage</a:t>
            </a:r>
            <a:r>
              <a:rPr lang="en-US"/>
              <a:t> than those in large firms.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9198D00-576E-4221-367A-11E6A1771975}"/>
              </a:ext>
            </a:extLst>
          </p:cNvPr>
          <p:cNvSpPr txBox="1">
            <a:spLocks/>
          </p:cNvSpPr>
          <p:nvPr/>
        </p:nvSpPr>
        <p:spPr>
          <a:xfrm>
            <a:off x="73152" y="1005840"/>
            <a:ext cx="8961120" cy="228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00" b="0" i="1" kern="800" spc="-8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28584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0" i="0" kern="80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Arial" panose="020B0604020202020204" pitchFamily="34" charset="0"/>
              </a:defRPr>
            </a:lvl2pPr>
            <a:lvl3pPr marL="258359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0" i="0" kern="80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Arial" panose="020B0604020202020204" pitchFamily="34" charset="0"/>
              </a:defRPr>
            </a:lvl3pPr>
            <a:lvl4pPr marL="386943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0" i="0" kern="80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Arial" panose="020B0604020202020204" pitchFamily="34" charset="0"/>
              </a:defRPr>
            </a:lvl4pPr>
            <a:lvl5pPr marL="515528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0" i="0" kern="80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Arial" panose="020B0604020202020204" pitchFamily="34" charset="0"/>
              </a:defRPr>
            </a:lvl5pPr>
            <a:lvl6pPr marL="1885903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Arial" panose="020B0604020202020204" pitchFamily="34" charset="0"/>
              </a:rPr>
              <a:t>Average annual employee deductible (in $) for single coverage, nationally, by size of firm, 2014–2023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078B8B7-4EC7-4448-8479-6DBA561AA7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086796"/>
              </p:ext>
            </p:extLst>
          </p:nvPr>
        </p:nvGraphicFramePr>
        <p:xfrm>
          <a:off x="25037" y="1350037"/>
          <a:ext cx="8961119" cy="4657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9ABD533-23CD-477C-20D7-D4B8DA3C35A3}"/>
              </a:ext>
            </a:extLst>
          </p:cNvPr>
          <p:cNvSpPr txBox="1"/>
          <p:nvPr/>
        </p:nvSpPr>
        <p:spPr>
          <a:xfrm>
            <a:off x="73151" y="5715000"/>
            <a:ext cx="8961120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800"/>
              <a:t>Data: </a:t>
            </a:r>
            <a:r>
              <a:rPr lang="en-US" sz="800" spc="0">
                <a:cs typeface="Arial" panose="020B0604020202020204" pitchFamily="34" charset="0"/>
              </a:rPr>
              <a:t>Medical Expenditure Panel Survey Insurance Component (MEPS-IC), </a:t>
            </a:r>
            <a:r>
              <a:rPr lang="en-US" sz="800">
                <a:cs typeface="Arial" panose="020B0604020202020204" pitchFamily="34" charset="0"/>
              </a:rPr>
              <a:t>2014–</a:t>
            </a:r>
            <a:r>
              <a:rPr lang="en-US" sz="800" spc="0">
                <a:cs typeface="Arial" panose="020B0604020202020204" pitchFamily="34" charset="0"/>
              </a:rPr>
              <a:t>2023.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2847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5F3D-ABB0-9F45-98FD-D3809E584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 nearly all states, employee deductibles for family coverage are higher in small firms than in large firms.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4D30B7-8F9B-8CFA-9414-AD9BFCDFAF0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438" y="1005840"/>
            <a:ext cx="8961120" cy="228600"/>
          </a:xfrm>
        </p:spPr>
        <p:txBody>
          <a:bodyPr anchor="t" anchorCtr="0">
            <a:noAutofit/>
          </a:bodyPr>
          <a:lstStyle/>
          <a:p>
            <a:r>
              <a:rPr lang="en-US" sz="1200">
                <a:latin typeface="Arial" panose="020B0604020202020204" pitchFamily="34" charset="0"/>
              </a:rPr>
              <a:t>Average annual employee deductible (in $) for family coverage, by state and size of firm, 2023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D4BABD3-0DBC-401A-BA33-981CC199CD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421790"/>
              </p:ext>
            </p:extLst>
          </p:nvPr>
        </p:nvGraphicFramePr>
        <p:xfrm>
          <a:off x="0" y="1298961"/>
          <a:ext cx="9032558" cy="4614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DE1F847-7131-3C2A-5D8F-717E72E2A129}"/>
              </a:ext>
            </a:extLst>
          </p:cNvPr>
          <p:cNvSpPr/>
          <p:nvPr/>
        </p:nvSpPr>
        <p:spPr>
          <a:xfrm>
            <a:off x="1060701" y="4878964"/>
            <a:ext cx="185092" cy="240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452C75-9EC0-7F1C-B35D-EF8F302955C6}"/>
              </a:ext>
            </a:extLst>
          </p:cNvPr>
          <p:cNvSpPr txBox="1"/>
          <p:nvPr/>
        </p:nvSpPr>
        <p:spPr>
          <a:xfrm>
            <a:off x="520403" y="2760310"/>
            <a:ext cx="10805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i="1">
                <a:solidFill>
                  <a:schemeClr val="bg1">
                    <a:lumMod val="50000"/>
                  </a:schemeClr>
                </a:solidFill>
              </a:rPr>
              <a:t>Large-firm deductibles exceed small-firm deductibles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0397C19-4427-002D-CF27-321F7E718194}"/>
              </a:ext>
            </a:extLst>
          </p:cNvPr>
          <p:cNvSpPr/>
          <p:nvPr/>
        </p:nvSpPr>
        <p:spPr>
          <a:xfrm rot="16200000">
            <a:off x="792278" y="3215651"/>
            <a:ext cx="72052" cy="464792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EE73B1D2-7D60-8D85-7495-81C7FBE5C037}"/>
              </a:ext>
            </a:extLst>
          </p:cNvPr>
          <p:cNvSpPr txBox="1"/>
          <p:nvPr/>
        </p:nvSpPr>
        <p:spPr>
          <a:xfrm>
            <a:off x="3495041" y="1490650"/>
            <a:ext cx="312668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i="1">
                <a:solidFill>
                  <a:schemeClr val="bg1">
                    <a:lumMod val="50000"/>
                  </a:schemeClr>
                </a:solidFill>
              </a:rPr>
              <a:t>Small-firm deductibles exceed large-firm deductibles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216C17-DAC1-2101-1FE8-FF600839CA98}"/>
              </a:ext>
            </a:extLst>
          </p:cNvPr>
          <p:cNvSpPr txBox="1"/>
          <p:nvPr/>
        </p:nvSpPr>
        <p:spPr>
          <a:xfrm>
            <a:off x="73151" y="5715000"/>
            <a:ext cx="8961120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Aft>
                <a:spcPts val="200"/>
              </a:spcAft>
            </a:pPr>
            <a:r>
              <a:rPr lang="en-US" sz="800">
                <a:effectLst/>
                <a:ea typeface="Aptos" panose="020B0004020202020204" pitchFamily="34" charset="0"/>
              </a:rPr>
              <a:t>* Small-firm data missing for Hawaii.</a:t>
            </a:r>
            <a:endParaRPr lang="en-US" sz="800"/>
          </a:p>
          <a:p>
            <a:pPr>
              <a:spcAft>
                <a:spcPts val="200"/>
              </a:spcAft>
            </a:pPr>
            <a:r>
              <a:rPr lang="en-US" sz="800"/>
              <a:t>Data: </a:t>
            </a:r>
            <a:r>
              <a:rPr lang="en-US" sz="800" spc="0">
                <a:cs typeface="Arial" panose="020B0604020202020204" pitchFamily="34" charset="0"/>
              </a:rPr>
              <a:t>Medical Expenditure Panel Survey Insurance Component (MEPS-IC), 2023.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781879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5F3D-ABB0-9F45-98FD-D3809E584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 nearly every state, employee deductibles for single coverage in small firms exceed those in large firms.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4D30B7-8F9B-8CFA-9414-AD9BFCDFAF0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152" y="1005840"/>
            <a:ext cx="8961120" cy="228600"/>
          </a:xfrm>
        </p:spPr>
        <p:txBody>
          <a:bodyPr anchor="t" anchorCtr="0">
            <a:noAutofit/>
          </a:bodyPr>
          <a:lstStyle/>
          <a:p>
            <a:r>
              <a:rPr lang="en-US" sz="1200">
                <a:latin typeface="Arial" panose="020B0604020202020204" pitchFamily="34" charset="0"/>
              </a:rPr>
              <a:t>Average annual employee deductible (in $) for single coverage, by state and size of firm, 2023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BE7ED1D-EF8E-4BC6-92A1-1CE7C6C7A1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146721"/>
              </p:ext>
            </p:extLst>
          </p:nvPr>
        </p:nvGraphicFramePr>
        <p:xfrm>
          <a:off x="0" y="1298960"/>
          <a:ext cx="9072562" cy="455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FEAAA42-299D-59CF-1731-D85C99DC1288}"/>
              </a:ext>
            </a:extLst>
          </p:cNvPr>
          <p:cNvSpPr/>
          <p:nvPr/>
        </p:nvSpPr>
        <p:spPr>
          <a:xfrm>
            <a:off x="909800" y="4934895"/>
            <a:ext cx="185092" cy="240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D1AA7A-61FF-0856-D86E-8960BC5435A7}"/>
              </a:ext>
            </a:extLst>
          </p:cNvPr>
          <p:cNvSpPr txBox="1"/>
          <p:nvPr/>
        </p:nvSpPr>
        <p:spPr>
          <a:xfrm>
            <a:off x="477826" y="2266398"/>
            <a:ext cx="10490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i="1">
                <a:solidFill>
                  <a:schemeClr val="bg1">
                    <a:lumMod val="50000"/>
                  </a:schemeClr>
                </a:solidFill>
              </a:rPr>
              <a:t>Large-firm deductibles exceed small-firm deductibles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F3073B77-6E3C-4507-4B94-8A19ACF8CF83}"/>
              </a:ext>
            </a:extLst>
          </p:cNvPr>
          <p:cNvSpPr/>
          <p:nvPr/>
        </p:nvSpPr>
        <p:spPr>
          <a:xfrm rot="16200000">
            <a:off x="705748" y="2820714"/>
            <a:ext cx="75454" cy="291168"/>
          </a:xfrm>
          <a:prstGeom prst="rightBrac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0D0ABD5B-0883-C688-08C8-43C578E94FFC}"/>
              </a:ext>
            </a:extLst>
          </p:cNvPr>
          <p:cNvSpPr/>
          <p:nvPr/>
        </p:nvSpPr>
        <p:spPr>
          <a:xfrm rot="16200000">
            <a:off x="5023112" y="-2217066"/>
            <a:ext cx="121172" cy="7836889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7D4865DC-3957-1380-3535-644167BE5F86}"/>
              </a:ext>
            </a:extLst>
          </p:cNvPr>
          <p:cNvSpPr txBox="1"/>
          <p:nvPr/>
        </p:nvSpPr>
        <p:spPr>
          <a:xfrm>
            <a:off x="3570644" y="1409960"/>
            <a:ext cx="312668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i="1">
                <a:solidFill>
                  <a:schemeClr val="bg1">
                    <a:lumMod val="50000"/>
                  </a:schemeClr>
                </a:solidFill>
              </a:rPr>
              <a:t>Small-firm deductibles exceed large-firm deductibles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B7E9D-9456-B737-DB91-3F2F65C9FA8D}"/>
              </a:ext>
            </a:extLst>
          </p:cNvPr>
          <p:cNvSpPr txBox="1"/>
          <p:nvPr/>
        </p:nvSpPr>
        <p:spPr>
          <a:xfrm>
            <a:off x="73151" y="5715000"/>
            <a:ext cx="8961120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Aft>
                <a:spcPts val="200"/>
              </a:spcAft>
            </a:pPr>
            <a:r>
              <a:rPr lang="en-US" sz="800">
                <a:ea typeface="Aptos" panose="020B0004020202020204" pitchFamily="34" charset="0"/>
              </a:rPr>
              <a:t>*</a:t>
            </a:r>
            <a:r>
              <a:rPr lang="en-US" sz="800">
                <a:effectLst/>
                <a:ea typeface="Aptos" panose="020B0004020202020204" pitchFamily="34" charset="0"/>
              </a:rPr>
              <a:t> Average deductibles are equal for small and large firms in Nevada in 2023.</a:t>
            </a:r>
            <a:endParaRPr lang="en-US" sz="800"/>
          </a:p>
          <a:p>
            <a:pPr>
              <a:spcAft>
                <a:spcPts val="200"/>
              </a:spcAft>
            </a:pPr>
            <a:r>
              <a:rPr lang="en-US" sz="800"/>
              <a:t>Data: </a:t>
            </a:r>
            <a:r>
              <a:rPr lang="en-US" sz="800" spc="0">
                <a:cs typeface="Arial" panose="020B0604020202020204" pitchFamily="34" charset="0"/>
              </a:rPr>
              <a:t>Medical Expenditure Panel Survey Insurance Component (MEPS-IC), 2023.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15072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5F3D-ABB0-9F45-98FD-D3809E584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Across the U.S., total premiums for family coverage are generally lower for small firms than they are for large firms.</a:t>
            </a:r>
            <a:endParaRPr lang="en-US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1327CB2-AA5F-61DB-5D42-79E95405E4F0}"/>
              </a:ext>
            </a:extLst>
          </p:cNvPr>
          <p:cNvSpPr/>
          <p:nvPr/>
        </p:nvSpPr>
        <p:spPr>
          <a:xfrm>
            <a:off x="4430094" y="2487557"/>
            <a:ext cx="182880" cy="182880"/>
          </a:xfrm>
          <a:prstGeom prst="roundRect">
            <a:avLst>
              <a:gd name="adj" fmla="val 24665"/>
            </a:avLst>
          </a:prstGeom>
          <a:solidFill>
            <a:srgbClr val="C1DBD3"/>
          </a:solidFill>
          <a:ln>
            <a:solidFill>
              <a:srgbClr val="C1D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7DF845-F05C-0238-99EA-9CF62A2185BE}"/>
              </a:ext>
            </a:extLst>
          </p:cNvPr>
          <p:cNvSpPr/>
          <p:nvPr/>
        </p:nvSpPr>
        <p:spPr>
          <a:xfrm>
            <a:off x="4430094" y="2768288"/>
            <a:ext cx="182880" cy="182880"/>
          </a:xfrm>
          <a:prstGeom prst="roundRect">
            <a:avLst>
              <a:gd name="adj" fmla="val 24665"/>
            </a:avLst>
          </a:prstGeom>
          <a:solidFill>
            <a:srgbClr val="6193A7"/>
          </a:solidFill>
          <a:ln>
            <a:solidFill>
              <a:srgbClr val="619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AAAD0B9-F1FB-4EB3-94E8-C2214B4681C2}"/>
              </a:ext>
            </a:extLst>
          </p:cNvPr>
          <p:cNvSpPr/>
          <p:nvPr/>
        </p:nvSpPr>
        <p:spPr>
          <a:xfrm>
            <a:off x="4430094" y="3034551"/>
            <a:ext cx="182880" cy="182880"/>
          </a:xfrm>
          <a:prstGeom prst="roundRect">
            <a:avLst>
              <a:gd name="adj" fmla="val 24665"/>
            </a:avLst>
          </a:prstGeom>
          <a:solidFill>
            <a:srgbClr val="142B41"/>
          </a:solidFill>
          <a:ln>
            <a:solidFill>
              <a:srgbClr val="142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FC9E8F-42F2-D350-21AC-49A459C89350}"/>
              </a:ext>
            </a:extLst>
          </p:cNvPr>
          <p:cNvSpPr txBox="1"/>
          <p:nvPr/>
        </p:nvSpPr>
        <p:spPr>
          <a:xfrm>
            <a:off x="4612973" y="2433467"/>
            <a:ext cx="2451085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176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$20,795–$21,932 (4 states)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54F79A-E0C0-715E-2C08-1E7A3905C7CE}"/>
              </a:ext>
            </a:extLst>
          </p:cNvPr>
          <p:cNvSpPr txBox="1"/>
          <p:nvPr/>
        </p:nvSpPr>
        <p:spPr>
          <a:xfrm>
            <a:off x="4612973" y="2711041"/>
            <a:ext cx="217693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176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$22,288–$23,987 (19 states)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5E3A27-3264-40F4-CC84-A542F34A6F9F}"/>
              </a:ext>
            </a:extLst>
          </p:cNvPr>
          <p:cNvSpPr txBox="1"/>
          <p:nvPr/>
        </p:nvSpPr>
        <p:spPr>
          <a:xfrm>
            <a:off x="4612974" y="2972651"/>
            <a:ext cx="2599192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176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$24,015–$26,875 (27 states + D.C.)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C9E947F-71D6-4C3C-90DE-650C08AD1DB3}"/>
              </a:ext>
            </a:extLst>
          </p:cNvPr>
          <p:cNvSpPr/>
          <p:nvPr/>
        </p:nvSpPr>
        <p:spPr>
          <a:xfrm>
            <a:off x="4430093" y="4712861"/>
            <a:ext cx="182880" cy="182880"/>
          </a:xfrm>
          <a:prstGeom prst="roundRect">
            <a:avLst>
              <a:gd name="adj" fmla="val 24665"/>
            </a:avLst>
          </a:prstGeom>
          <a:solidFill>
            <a:srgbClr val="C1DBD3"/>
          </a:solidFill>
          <a:ln>
            <a:solidFill>
              <a:srgbClr val="C1D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25F0F01-4518-4226-9D71-456F76EDF112}"/>
              </a:ext>
            </a:extLst>
          </p:cNvPr>
          <p:cNvSpPr/>
          <p:nvPr/>
        </p:nvSpPr>
        <p:spPr>
          <a:xfrm>
            <a:off x="4430093" y="4993592"/>
            <a:ext cx="182880" cy="182880"/>
          </a:xfrm>
          <a:prstGeom prst="roundRect">
            <a:avLst>
              <a:gd name="adj" fmla="val 24665"/>
            </a:avLst>
          </a:prstGeom>
          <a:solidFill>
            <a:srgbClr val="6193A7"/>
          </a:solidFill>
          <a:ln>
            <a:solidFill>
              <a:srgbClr val="619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7AC3580-1618-47C3-886B-D73595750F7D}"/>
              </a:ext>
            </a:extLst>
          </p:cNvPr>
          <p:cNvSpPr/>
          <p:nvPr/>
        </p:nvSpPr>
        <p:spPr>
          <a:xfrm>
            <a:off x="4430093" y="5259855"/>
            <a:ext cx="182880" cy="182880"/>
          </a:xfrm>
          <a:prstGeom prst="roundRect">
            <a:avLst>
              <a:gd name="adj" fmla="val 24665"/>
            </a:avLst>
          </a:prstGeom>
          <a:solidFill>
            <a:srgbClr val="142B41"/>
          </a:solidFill>
          <a:ln>
            <a:solidFill>
              <a:srgbClr val="142B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4EA29E-E14A-492E-9249-3C06CB08B906}"/>
              </a:ext>
            </a:extLst>
          </p:cNvPr>
          <p:cNvSpPr txBox="1"/>
          <p:nvPr/>
        </p:nvSpPr>
        <p:spPr>
          <a:xfrm>
            <a:off x="4612972" y="4658771"/>
            <a:ext cx="3007027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176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$14,039–$21,910 (31 states + D.C.)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04CB41-C267-491A-AD12-FA0D6C886625}"/>
              </a:ext>
            </a:extLst>
          </p:cNvPr>
          <p:cNvSpPr txBox="1"/>
          <p:nvPr/>
        </p:nvSpPr>
        <p:spPr>
          <a:xfrm>
            <a:off x="4612972" y="4936345"/>
            <a:ext cx="2734423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176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$22,083–$23,738 (14 states)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CBF0583-713A-4BB2-9FDD-C42F92185124}"/>
              </a:ext>
            </a:extLst>
          </p:cNvPr>
          <p:cNvSpPr txBox="1"/>
          <p:nvPr/>
        </p:nvSpPr>
        <p:spPr>
          <a:xfrm>
            <a:off x="4612973" y="5197955"/>
            <a:ext cx="2908286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176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$24,083–$27,718 (5 states)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062929-3602-4C51-9D69-357030859E33}"/>
              </a:ext>
            </a:extLst>
          </p:cNvPr>
          <p:cNvSpPr txBox="1"/>
          <p:nvPr/>
        </p:nvSpPr>
        <p:spPr>
          <a:xfrm>
            <a:off x="4211808" y="1736156"/>
            <a:ext cx="46226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176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Large firm (50+ employees)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769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76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Total average premium cost, 2023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2F8A18-A17A-4612-AAF1-83EAC444B4BB}"/>
              </a:ext>
            </a:extLst>
          </p:cNvPr>
          <p:cNvSpPr txBox="1"/>
          <p:nvPr/>
        </p:nvSpPr>
        <p:spPr>
          <a:xfrm>
            <a:off x="4211808" y="3963439"/>
            <a:ext cx="4205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176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Small firm (&lt;50 employees)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1769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1769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Total average premium cost, 2023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A608B15-6D4C-4C72-BE3C-0822F77171D3}"/>
              </a:ext>
            </a:extLst>
          </p:cNvPr>
          <p:cNvSpPr>
            <a:spLocks noGrp="1"/>
          </p:cNvSpPr>
          <p:nvPr/>
        </p:nvSpPr>
        <p:spPr>
          <a:xfrm>
            <a:off x="73152" y="1005840"/>
            <a:ext cx="8961120" cy="228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Total premium cost for family coverage, by state and size of firm, 2023</a:t>
            </a:r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49514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 descr="A map of the united states&#10;&#10;Description automatically generated">
            <a:extLst>
              <a:ext uri="{FF2B5EF4-FFF2-40B4-BE49-F238E27FC236}">
                <a16:creationId xmlns:a16="http://schemas.microsoft.com/office/drawing/2014/main" id="{7F17D3B6-9E9B-2568-CAE0-B8924EE0DD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96" y="1336204"/>
            <a:ext cx="3200407" cy="45720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1F4928-3A80-3CB3-58EF-90D8B44AD995}"/>
              </a:ext>
            </a:extLst>
          </p:cNvPr>
          <p:cNvSpPr txBox="1"/>
          <p:nvPr/>
        </p:nvSpPr>
        <p:spPr>
          <a:xfrm>
            <a:off x="73151" y="5715000"/>
            <a:ext cx="8961120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800"/>
              <a:t>Data: </a:t>
            </a:r>
            <a:r>
              <a:rPr lang="en-US" sz="800" spc="0">
                <a:cs typeface="Arial" panose="020B0604020202020204" pitchFamily="34" charset="0"/>
              </a:rPr>
              <a:t>Medical Expenditure Panel Survey Insurance Component (MEPS-IC), 2023.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07841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7543-C997-B66A-7A86-147B1AE193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/>
              <a:t>Employee premium contributions for family coverage are higher at </a:t>
            </a:r>
            <a:r>
              <a:rPr lang="en-US"/>
              <a:t>small firms than at large firms.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93290E5-54B6-8282-334E-BCE14B609D71}"/>
              </a:ext>
            </a:extLst>
          </p:cNvPr>
          <p:cNvSpPr>
            <a:spLocks noGrp="1"/>
          </p:cNvSpPr>
          <p:nvPr/>
        </p:nvSpPr>
        <p:spPr>
          <a:xfrm>
            <a:off x="73151" y="1005840"/>
            <a:ext cx="8961120" cy="228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Average annual employee premium contribution (in $) for family coverage, nationally, by size of firm, 2014–2023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9EAB0E3-597E-4E0D-B9ED-64FD2FD978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379238"/>
              </p:ext>
            </p:extLst>
          </p:nvPr>
        </p:nvGraphicFramePr>
        <p:xfrm>
          <a:off x="0" y="1366972"/>
          <a:ext cx="9143999" cy="4572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9AF8574-895D-1969-EC35-96D5F084320A}"/>
              </a:ext>
            </a:extLst>
          </p:cNvPr>
          <p:cNvSpPr txBox="1"/>
          <p:nvPr/>
        </p:nvSpPr>
        <p:spPr>
          <a:xfrm>
            <a:off x="73151" y="5715000"/>
            <a:ext cx="8961120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800"/>
              <a:t>Data: </a:t>
            </a:r>
            <a:r>
              <a:rPr lang="en-US" sz="800" spc="0">
                <a:cs typeface="Arial" panose="020B0604020202020204" pitchFamily="34" charset="0"/>
              </a:rPr>
              <a:t>Medical Expenditure Panel Survey Insurance Component (MEPS-IC), </a:t>
            </a:r>
            <a:r>
              <a:rPr lang="en-US" sz="800">
                <a:cs typeface="Arial" panose="020B0604020202020204" pitchFamily="34" charset="0"/>
              </a:rPr>
              <a:t>2014–</a:t>
            </a:r>
            <a:r>
              <a:rPr lang="en-US" sz="800" spc="0">
                <a:cs typeface="Arial" panose="020B0604020202020204" pitchFamily="34" charset="0"/>
              </a:rPr>
              <a:t>2023.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52720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D7798-D303-8A73-6C18-6A8BFEA61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967" y="113847"/>
            <a:ext cx="8870059" cy="726415"/>
          </a:xfrm>
        </p:spPr>
        <p:txBody>
          <a:bodyPr>
            <a:normAutofit/>
          </a:bodyPr>
          <a:lstStyle/>
          <a:p>
            <a:r>
              <a:rPr lang="en-US"/>
              <a:t>While small-firm employees once had lower premium contributions for single-coverage plans, they paid more than workers at large firms in 2023.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AC88C895-B164-4163-0DE3-E3964FFA04A3}"/>
              </a:ext>
            </a:extLst>
          </p:cNvPr>
          <p:cNvSpPr>
            <a:spLocks noGrp="1"/>
          </p:cNvSpPr>
          <p:nvPr/>
        </p:nvSpPr>
        <p:spPr>
          <a:xfrm>
            <a:off x="73151" y="1005840"/>
            <a:ext cx="8961120" cy="228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Average annual employee premium contribution (in $) for single coverage, nationally, by size of firm, 2014–2023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00ABCE1-CF07-04E5-393D-6458F9268C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359643"/>
              </p:ext>
            </p:extLst>
          </p:nvPr>
        </p:nvGraphicFramePr>
        <p:xfrm>
          <a:off x="0" y="1400017"/>
          <a:ext cx="9143999" cy="4452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BA49CB-9C57-0C0C-0EC3-AC17D0DBC9D0}"/>
              </a:ext>
            </a:extLst>
          </p:cNvPr>
          <p:cNvSpPr txBox="1"/>
          <p:nvPr/>
        </p:nvSpPr>
        <p:spPr>
          <a:xfrm>
            <a:off x="73151" y="5715000"/>
            <a:ext cx="8961120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800"/>
              <a:t>Data: </a:t>
            </a:r>
            <a:r>
              <a:rPr lang="en-US" sz="800" spc="0">
                <a:cs typeface="Arial" panose="020B0604020202020204" pitchFamily="34" charset="0"/>
              </a:rPr>
              <a:t>Medical Expenditure Panel Survey Insurance Component (MEPS-IC), </a:t>
            </a:r>
            <a:r>
              <a:rPr lang="en-US" sz="800">
                <a:cs typeface="Arial" panose="020B0604020202020204" pitchFamily="34" charset="0"/>
              </a:rPr>
              <a:t>2014–</a:t>
            </a:r>
            <a:r>
              <a:rPr lang="en-US" sz="800" spc="0">
                <a:cs typeface="Arial" panose="020B0604020202020204" pitchFamily="34" charset="0"/>
              </a:rPr>
              <a:t>2023.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43484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5F3D-ABB0-9F45-98FD-D3809E584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 31 states, workers’ premium contributions for family coverage at small firms exceed those at large firms.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4D30B7-8F9B-8CFA-9414-AD9BFCDFAF0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152" y="1005840"/>
            <a:ext cx="8961120" cy="228600"/>
          </a:xfrm>
        </p:spPr>
        <p:txBody>
          <a:bodyPr anchor="t" anchorCtr="0">
            <a:noAutofit/>
          </a:bodyPr>
          <a:lstStyle/>
          <a:p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Average annual employee premium contribution (in $) for family coverage, by state and size of firm, 2023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B27E1A9-CD0C-41D0-C6D6-264BB9735AE3}"/>
              </a:ext>
            </a:extLst>
          </p:cNvPr>
          <p:cNvSpPr txBox="1">
            <a:spLocks/>
          </p:cNvSpPr>
          <p:nvPr/>
        </p:nvSpPr>
        <p:spPr>
          <a:xfrm>
            <a:off x="223838" y="6349173"/>
            <a:ext cx="8961120" cy="1238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800" b="0" i="0" kern="800" spc="-8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71446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0" i="0" kern="80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Arial" panose="020B0604020202020204" pitchFamily="34" charset="0"/>
              </a:defRPr>
            </a:lvl2pPr>
            <a:lvl3pPr marL="344479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0" i="0" kern="80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Arial" panose="020B0604020202020204" pitchFamily="34" charset="0"/>
              </a:defRPr>
            </a:lvl3pPr>
            <a:lvl4pPr marL="515925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0" i="0" kern="80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Arial" panose="020B0604020202020204" pitchFamily="34" charset="0"/>
              </a:defRPr>
            </a:lvl4pPr>
            <a:lvl5pPr marL="687371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0" i="0" kern="80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Arial" panose="020B0604020202020204" pitchFamily="34" charset="0"/>
              </a:defRPr>
            </a:lvl5pPr>
            <a:lvl6pPr marL="1885903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50"/>
              </a:spcBef>
            </a:pPr>
            <a:endParaRPr lang="en-US" spc="0">
              <a:solidFill>
                <a:srgbClr val="49514A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0795094-3A0B-6E6C-CFD5-EF1B43D217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393265"/>
              </p:ext>
            </p:extLst>
          </p:nvPr>
        </p:nvGraphicFramePr>
        <p:xfrm>
          <a:off x="0" y="1234441"/>
          <a:ext cx="9093200" cy="4617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831DF70-D0F1-77DE-F51B-2D270A720D79}"/>
              </a:ext>
            </a:extLst>
          </p:cNvPr>
          <p:cNvSpPr txBox="1"/>
          <p:nvPr/>
        </p:nvSpPr>
        <p:spPr>
          <a:xfrm>
            <a:off x="649480" y="2403462"/>
            <a:ext cx="30350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i="1">
                <a:solidFill>
                  <a:schemeClr val="bg1">
                    <a:lumMod val="50000"/>
                  </a:schemeClr>
                </a:solidFill>
              </a:rPr>
              <a:t>Large-firm premium contributions exceed small-firm premium contributions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2DACD64E-745C-697C-4479-2938050540A9}"/>
              </a:ext>
            </a:extLst>
          </p:cNvPr>
          <p:cNvSpPr/>
          <p:nvPr/>
        </p:nvSpPr>
        <p:spPr>
          <a:xfrm rot="16200000">
            <a:off x="2096604" y="1327692"/>
            <a:ext cx="140780" cy="3035027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A703AF-02B1-2017-D820-101683D70984}"/>
              </a:ext>
            </a:extLst>
          </p:cNvPr>
          <p:cNvSpPr txBox="1"/>
          <p:nvPr/>
        </p:nvSpPr>
        <p:spPr>
          <a:xfrm>
            <a:off x="73151" y="5715000"/>
            <a:ext cx="8961120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Aft>
                <a:spcPts val="200"/>
              </a:spcAft>
            </a:pPr>
            <a:r>
              <a:rPr lang="en-US" sz="800">
                <a:effectLst/>
                <a:ea typeface="Aptos" panose="020B0004020202020204" pitchFamily="34" charset="0"/>
              </a:rPr>
              <a:t>* Small-firm data missing for Alaska.</a:t>
            </a:r>
          </a:p>
          <a:p>
            <a:pPr>
              <a:spcAft>
                <a:spcPts val="200"/>
              </a:spcAft>
            </a:pPr>
            <a:r>
              <a:rPr lang="en-US" sz="800"/>
              <a:t>Note: </a:t>
            </a:r>
            <a:r>
              <a:rPr lang="en-US" sz="800">
                <a:solidFill>
                  <a:srgbClr val="000000"/>
                </a:solidFill>
                <a:effectLst/>
                <a:latin typeface="Helvetica" pitchFamily="2" charset="0"/>
              </a:rPr>
              <a:t>Small-firm point estimates in Idaho for single coverage and Hawaii, Maryland, New Mexico, and Wyoming for family coverage have a relative standard error (RSE) greater than 30%, signaling high uncertainty and low statistical precision.</a:t>
            </a:r>
            <a:endParaRPr lang="en-US" sz="800"/>
          </a:p>
          <a:p>
            <a:pPr>
              <a:spcAft>
                <a:spcPts val="200"/>
              </a:spcAft>
            </a:pPr>
            <a:r>
              <a:rPr lang="en-US" sz="800"/>
              <a:t>Data: </a:t>
            </a:r>
            <a:r>
              <a:rPr lang="en-US" sz="800" spc="0">
                <a:cs typeface="Arial" panose="020B0604020202020204" pitchFamily="34" charset="0"/>
              </a:rPr>
              <a:t>Medical Expenditure Panel Survey Insurance Component (MEPS-IC), 2023.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449095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65F3D-ABB0-9F45-98FD-D3809E584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 27 states and the District of Columbia, workers at small firms pay more in premium contributions for single coverage than workers at large firms.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4D30B7-8F9B-8CFA-9414-AD9BFCDFAF0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152" y="1005840"/>
            <a:ext cx="8961120" cy="228600"/>
          </a:xfrm>
        </p:spPr>
        <p:txBody>
          <a:bodyPr anchor="t" anchorCtr="0">
            <a:noAutofit/>
          </a:bodyPr>
          <a:lstStyle/>
          <a:p>
            <a:r>
              <a:rPr lang="en-US" sz="1200" i="1">
                <a:latin typeface="Arial" panose="020B0604020202020204" pitchFamily="34" charset="0"/>
                <a:cs typeface="Arial" panose="020B0604020202020204" pitchFamily="34" charset="0"/>
              </a:rPr>
              <a:t>Average annual employee premium contribution (in $) for single coverage, by state and size of firm, 2023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B27E1A9-CD0C-41D0-C6D6-264BB9735AE3}"/>
              </a:ext>
            </a:extLst>
          </p:cNvPr>
          <p:cNvSpPr txBox="1">
            <a:spLocks/>
          </p:cNvSpPr>
          <p:nvPr/>
        </p:nvSpPr>
        <p:spPr>
          <a:xfrm>
            <a:off x="223838" y="6349173"/>
            <a:ext cx="8961120" cy="1238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800" b="0" i="0" kern="800" spc="-8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71446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0" i="0" kern="80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Arial" panose="020B0604020202020204" pitchFamily="34" charset="0"/>
              </a:defRPr>
            </a:lvl2pPr>
            <a:lvl3pPr marL="344479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0" i="0" kern="80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Arial" panose="020B0604020202020204" pitchFamily="34" charset="0"/>
              </a:defRPr>
            </a:lvl3pPr>
            <a:lvl4pPr marL="515925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0" i="0" kern="80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Arial" panose="020B0604020202020204" pitchFamily="34" charset="0"/>
              </a:defRPr>
            </a:lvl4pPr>
            <a:lvl5pPr marL="687371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0" i="0" kern="80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Arial" panose="020B0604020202020204" pitchFamily="34" charset="0"/>
              </a:defRPr>
            </a:lvl5pPr>
            <a:lvl6pPr marL="1885903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50"/>
              </a:spcBef>
            </a:pPr>
            <a:endParaRPr lang="en-US" spc="0">
              <a:solidFill>
                <a:srgbClr val="49514A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C2EC2F5-C2E4-4B02-821D-BF3F1238A7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127147"/>
              </p:ext>
            </p:extLst>
          </p:nvPr>
        </p:nvGraphicFramePr>
        <p:xfrm>
          <a:off x="0" y="1358255"/>
          <a:ext cx="9072562" cy="462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AF1C558-21E6-3D95-8C0A-C197115C8079}"/>
              </a:ext>
            </a:extLst>
          </p:cNvPr>
          <p:cNvSpPr txBox="1"/>
          <p:nvPr/>
        </p:nvSpPr>
        <p:spPr>
          <a:xfrm>
            <a:off x="73151" y="5715000"/>
            <a:ext cx="8961120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800"/>
              <a:t>Data: </a:t>
            </a:r>
            <a:r>
              <a:rPr lang="en-US" sz="800" spc="0">
                <a:cs typeface="Arial" panose="020B0604020202020204" pitchFamily="34" charset="0"/>
              </a:rPr>
              <a:t>Medical Expenditure Panel Survey Insurance Component (MEPS-IC), 2023.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9607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7543-C997-B66A-7A86-147B1AE193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 most states, workers in small firms contribute a larger share of the premium for family coverage — in some cases exceeding 50 percent. 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24EB8785-2527-1445-D183-D08EA7BE2FEA}"/>
              </a:ext>
            </a:extLst>
          </p:cNvPr>
          <p:cNvSpPr txBox="1">
            <a:spLocks/>
          </p:cNvSpPr>
          <p:nvPr/>
        </p:nvSpPr>
        <p:spPr>
          <a:xfrm>
            <a:off x="73152" y="1005840"/>
            <a:ext cx="8961120" cy="228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00" b="0" i="1" kern="800" spc="-8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28584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0" i="0" kern="80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Arial" panose="020B0604020202020204" pitchFamily="34" charset="0"/>
              </a:defRPr>
            </a:lvl2pPr>
            <a:lvl3pPr marL="258359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0" i="0" kern="80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Arial" panose="020B0604020202020204" pitchFamily="34" charset="0"/>
              </a:defRPr>
            </a:lvl3pPr>
            <a:lvl4pPr marL="386943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0" i="0" kern="80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Arial" panose="020B0604020202020204" pitchFamily="34" charset="0"/>
              </a:defRPr>
            </a:lvl4pPr>
            <a:lvl5pPr marL="515528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0" i="0" kern="80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Arial" panose="020B0604020202020204" pitchFamily="34" charset="0"/>
              </a:defRPr>
            </a:lvl5pPr>
            <a:lvl6pPr marL="1885903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Arial" panose="020B0604020202020204" pitchFamily="34" charset="0"/>
              </a:rPr>
              <a:t>Average annual employee share of premiums (as %) for family coverage, by state and size of firm, 2023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FC1E3C7-B895-3D72-098A-FB03866DB2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573999"/>
              </p:ext>
            </p:extLst>
          </p:nvPr>
        </p:nvGraphicFramePr>
        <p:xfrm>
          <a:off x="0" y="1234440"/>
          <a:ext cx="9093200" cy="4697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EDB105DB-A018-A57E-A96B-9D4E0847AAC8}"/>
              </a:ext>
            </a:extLst>
          </p:cNvPr>
          <p:cNvSpPr/>
          <p:nvPr/>
        </p:nvSpPr>
        <p:spPr>
          <a:xfrm rot="16200000">
            <a:off x="5400795" y="-1835057"/>
            <a:ext cx="140708" cy="6714524"/>
          </a:xfrm>
          <a:prstGeom prst="rightBrace">
            <a:avLst>
              <a:gd name="adj1" fmla="val 0"/>
              <a:gd name="adj2" fmla="val 50000"/>
            </a:avLst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3A88CE70-1704-7887-6739-61E7975FD927}"/>
              </a:ext>
            </a:extLst>
          </p:cNvPr>
          <p:cNvSpPr txBox="1"/>
          <p:nvPr/>
        </p:nvSpPr>
        <p:spPr>
          <a:xfrm>
            <a:off x="556017" y="2239281"/>
            <a:ext cx="139728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i="1">
                <a:solidFill>
                  <a:schemeClr val="bg1">
                    <a:lumMod val="50000"/>
                  </a:schemeClr>
                </a:solidFill>
              </a:rPr>
              <a:t>Large-firm premium share exceeds small-firm premium share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32A036A-F79C-60A3-8899-2E2DFDCE85D9}"/>
              </a:ext>
            </a:extLst>
          </p:cNvPr>
          <p:cNvSpPr txBox="1"/>
          <p:nvPr/>
        </p:nvSpPr>
        <p:spPr>
          <a:xfrm>
            <a:off x="3784825" y="1221019"/>
            <a:ext cx="364787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i="1">
                <a:solidFill>
                  <a:schemeClr val="bg1">
                    <a:lumMod val="50000"/>
                  </a:schemeClr>
                </a:solidFill>
              </a:rPr>
              <a:t>Small-firm premium share exceeds large-firm premium share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CAAF6C58-7A45-1C0E-D443-25B9AED55BE6}"/>
              </a:ext>
            </a:extLst>
          </p:cNvPr>
          <p:cNvSpPr/>
          <p:nvPr/>
        </p:nvSpPr>
        <p:spPr>
          <a:xfrm rot="16200000">
            <a:off x="1194530" y="2096607"/>
            <a:ext cx="120261" cy="1471962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58DD14-2AF8-DEC8-126A-45DF629BF429}"/>
              </a:ext>
            </a:extLst>
          </p:cNvPr>
          <p:cNvSpPr/>
          <p:nvPr/>
        </p:nvSpPr>
        <p:spPr>
          <a:xfrm>
            <a:off x="1936533" y="4792537"/>
            <a:ext cx="233998" cy="240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1CCFBE-7A92-17B8-8CC2-22C37E9E1E4C}"/>
              </a:ext>
            </a:extLst>
          </p:cNvPr>
          <p:cNvSpPr txBox="1"/>
          <p:nvPr/>
        </p:nvSpPr>
        <p:spPr>
          <a:xfrm>
            <a:off x="73151" y="5715000"/>
            <a:ext cx="8961120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Aft>
                <a:spcPts val="200"/>
              </a:spcAft>
            </a:pPr>
            <a:r>
              <a:rPr lang="en-US" sz="800">
                <a:effectLst/>
                <a:ea typeface="Aptos" panose="020B0004020202020204" pitchFamily="34" charset="0"/>
              </a:rPr>
              <a:t>* Small-firm data missing for family coverage in Alaska. ** Average share of premiums for single coverage is equal for small and large firms in Missouri in 2023. </a:t>
            </a:r>
          </a:p>
          <a:p>
            <a:pPr>
              <a:spcAft>
                <a:spcPts val="200"/>
              </a:spcAft>
            </a:pPr>
            <a:r>
              <a:rPr lang="en-US" sz="800">
                <a:effectLst/>
                <a:ea typeface="Aptos" panose="020B0004020202020204" pitchFamily="34" charset="0"/>
              </a:rPr>
              <a:t>Note: Small-firm point estimates in Hawaii and Utah for single coverage and Georgia, Hawaii, New Mexico, and Wyoming for family coverage have a relative standard error (RSE) greater than 30%</a:t>
            </a:r>
            <a:r>
              <a:rPr lang="en-US" sz="800">
                <a:ea typeface="Aptos" panose="020B0004020202020204" pitchFamily="34" charset="0"/>
              </a:rPr>
              <a:t>,</a:t>
            </a:r>
            <a:r>
              <a:rPr lang="en-US" sz="800">
                <a:effectLst/>
                <a:ea typeface="Aptos" panose="020B0004020202020204" pitchFamily="34" charset="0"/>
              </a:rPr>
              <a:t> signaling high uncertainty and low statistical precision.</a:t>
            </a:r>
          </a:p>
          <a:p>
            <a:pPr>
              <a:spcAft>
                <a:spcPts val="200"/>
              </a:spcAft>
            </a:pPr>
            <a:r>
              <a:rPr lang="en-US" sz="800"/>
              <a:t>Data: </a:t>
            </a:r>
            <a:r>
              <a:rPr lang="en-US" sz="800" spc="0">
                <a:cs typeface="Arial" panose="020B0604020202020204" pitchFamily="34" charset="0"/>
              </a:rPr>
              <a:t>Medical Expenditure Panel Survey Insurance Component (MEPS-IC), 2023.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47593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7543-C997-B66A-7A86-147B1AE193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 more than half the states, small-firm employees contribute a larger share of the premium for single coverage. 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5A7CA91-405B-1744-CAA6-8AD1AEADC078}"/>
              </a:ext>
            </a:extLst>
          </p:cNvPr>
          <p:cNvSpPr txBox="1">
            <a:spLocks/>
          </p:cNvSpPr>
          <p:nvPr/>
        </p:nvSpPr>
        <p:spPr>
          <a:xfrm>
            <a:off x="73152" y="1005839"/>
            <a:ext cx="8961120" cy="228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00" b="0" i="1" kern="800" spc="-8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28584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0" i="0" kern="80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Arial" panose="020B0604020202020204" pitchFamily="34" charset="0"/>
              </a:defRPr>
            </a:lvl2pPr>
            <a:lvl3pPr marL="258359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0" i="0" kern="80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Arial" panose="020B0604020202020204" pitchFamily="34" charset="0"/>
              </a:defRPr>
            </a:lvl3pPr>
            <a:lvl4pPr marL="386943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0" i="0" kern="80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Arial" panose="020B0604020202020204" pitchFamily="34" charset="0"/>
              </a:defRPr>
            </a:lvl4pPr>
            <a:lvl5pPr marL="515528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0" i="0" kern="80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Arial" panose="020B0604020202020204" pitchFamily="34" charset="0"/>
              </a:defRPr>
            </a:lvl5pPr>
            <a:lvl6pPr marL="1885903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Arial" panose="020B0604020202020204" pitchFamily="34" charset="0"/>
              </a:rPr>
              <a:t>Average annual employee share of premiums (as %) for single coverage, by state and size of firm, 2023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218AF60-9D2B-2DF2-1832-89BEA69263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606861"/>
              </p:ext>
            </p:extLst>
          </p:nvPr>
        </p:nvGraphicFramePr>
        <p:xfrm>
          <a:off x="0" y="1234439"/>
          <a:ext cx="9002139" cy="475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ight Brace 7">
            <a:extLst>
              <a:ext uri="{FF2B5EF4-FFF2-40B4-BE49-F238E27FC236}">
                <a16:creationId xmlns:a16="http://schemas.microsoft.com/office/drawing/2014/main" id="{ADE1C7DB-1B79-8011-7EDD-6E46070CFB71}"/>
              </a:ext>
            </a:extLst>
          </p:cNvPr>
          <p:cNvSpPr/>
          <p:nvPr/>
        </p:nvSpPr>
        <p:spPr>
          <a:xfrm rot="16200000">
            <a:off x="6600725" y="-572619"/>
            <a:ext cx="146116" cy="4656717"/>
          </a:xfrm>
          <a:prstGeom prst="rightBrace">
            <a:avLst>
              <a:gd name="adj1" fmla="val 0"/>
              <a:gd name="adj2" fmla="val 50000"/>
            </a:avLst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BB8E717F-540F-A7EA-5FE0-DA048946452A}"/>
              </a:ext>
            </a:extLst>
          </p:cNvPr>
          <p:cNvSpPr txBox="1"/>
          <p:nvPr/>
        </p:nvSpPr>
        <p:spPr>
          <a:xfrm>
            <a:off x="4854711" y="1451849"/>
            <a:ext cx="363814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i="1">
                <a:solidFill>
                  <a:schemeClr val="bg1">
                    <a:lumMod val="50000"/>
                  </a:schemeClr>
                </a:solidFill>
              </a:rPr>
              <a:t>Small-firm premium share exceeds large-firm premium share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145C1B-4F7A-0BB8-882A-E6FD3170A00D}"/>
              </a:ext>
            </a:extLst>
          </p:cNvPr>
          <p:cNvSpPr txBox="1"/>
          <p:nvPr/>
        </p:nvSpPr>
        <p:spPr>
          <a:xfrm>
            <a:off x="73151" y="5715000"/>
            <a:ext cx="8961120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spcAft>
                <a:spcPts val="200"/>
              </a:spcAft>
            </a:pPr>
            <a:r>
              <a:rPr lang="en-US" sz="800">
                <a:ea typeface="Aptos" panose="020B0004020202020204" pitchFamily="34" charset="0"/>
              </a:rPr>
              <a:t>*</a:t>
            </a:r>
            <a:r>
              <a:rPr lang="en-US" sz="800">
                <a:effectLst/>
                <a:ea typeface="Aptos" panose="020B0004020202020204" pitchFamily="34" charset="0"/>
              </a:rPr>
              <a:t> Average premium shares are equal for small and large firms in Missouri in 2023.</a:t>
            </a:r>
            <a:endParaRPr lang="en-US" sz="800"/>
          </a:p>
          <a:p>
            <a:pPr>
              <a:spcAft>
                <a:spcPts val="200"/>
              </a:spcAft>
            </a:pPr>
            <a:r>
              <a:rPr lang="en-US" sz="800"/>
              <a:t>Data: </a:t>
            </a:r>
            <a:r>
              <a:rPr lang="en-US" sz="800" spc="0">
                <a:cs typeface="Arial" panose="020B0604020202020204" pitchFamily="34" charset="0"/>
              </a:rPr>
              <a:t>Medical Expenditure Panel Survey Insurance Component (MEPS-IC), 2023.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706866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1D929-69A3-2BE9-8D8C-79777BBF75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/>
              <a:t>The average deductible for family coverage is higher for workers at small firms than it is for those at large firms. </a:t>
            </a:r>
            <a:endParaRPr lang="en-US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D67FF5B-0DA8-2745-161B-D432E332DE6E}"/>
              </a:ext>
            </a:extLst>
          </p:cNvPr>
          <p:cNvSpPr txBox="1">
            <a:spLocks/>
          </p:cNvSpPr>
          <p:nvPr/>
        </p:nvSpPr>
        <p:spPr>
          <a:xfrm>
            <a:off x="73152" y="1005840"/>
            <a:ext cx="8961120" cy="228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100" b="0" i="1" kern="800" spc="-8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28584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0" i="0" kern="80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Arial" panose="020B0604020202020204" pitchFamily="34" charset="0"/>
              </a:defRPr>
            </a:lvl2pPr>
            <a:lvl3pPr marL="258359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0" i="0" kern="80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Arial" panose="020B0604020202020204" pitchFamily="34" charset="0"/>
              </a:defRPr>
            </a:lvl3pPr>
            <a:lvl4pPr marL="386943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0" i="0" kern="80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Arial" panose="020B0604020202020204" pitchFamily="34" charset="0"/>
              </a:defRPr>
            </a:lvl4pPr>
            <a:lvl5pPr marL="515528" indent="0" algn="l" defTabSz="685784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900" b="0" i="0" kern="800">
                <a:solidFill>
                  <a:schemeClr val="tx1"/>
                </a:solidFill>
                <a:latin typeface="Suisse Int'l" panose="020B0804000000000000" pitchFamily="34" charset="77"/>
                <a:ea typeface="+mn-ea"/>
                <a:cs typeface="Arial" panose="020B0604020202020204" pitchFamily="34" charset="0"/>
              </a:defRPr>
            </a:lvl5pPr>
            <a:lvl6pPr marL="1885903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Arial" panose="020B0604020202020204" pitchFamily="34" charset="0"/>
              </a:rPr>
              <a:t>Average annual employee deductible (in $) for family coverage, nationally, by size of firm, 2014–2023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69DB415-25B5-4274-8BDC-E0871081C0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817363"/>
              </p:ext>
            </p:extLst>
          </p:nvPr>
        </p:nvGraphicFramePr>
        <p:xfrm>
          <a:off x="0" y="1298961"/>
          <a:ext cx="9144000" cy="470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AA69C20-B86E-B3AF-7A01-28561A287C5D}"/>
              </a:ext>
            </a:extLst>
          </p:cNvPr>
          <p:cNvSpPr txBox="1"/>
          <p:nvPr/>
        </p:nvSpPr>
        <p:spPr>
          <a:xfrm>
            <a:off x="73151" y="5715000"/>
            <a:ext cx="8961120" cy="4572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800"/>
              <a:t>Data: </a:t>
            </a:r>
            <a:r>
              <a:rPr lang="en-US" sz="800" spc="0">
                <a:cs typeface="Arial" panose="020B0604020202020204" pitchFamily="34" charset="0"/>
              </a:rPr>
              <a:t>Medical Expenditure Panel Survey Insurance Component (MEPS-IC), </a:t>
            </a:r>
            <a:r>
              <a:rPr lang="en-US" sz="800">
                <a:cs typeface="Arial" panose="020B0604020202020204" pitchFamily="34" charset="0"/>
              </a:rPr>
              <a:t>2014–</a:t>
            </a:r>
            <a:r>
              <a:rPr lang="en-US" sz="800" spc="0">
                <a:cs typeface="Arial" panose="020B0604020202020204" pitchFamily="34" charset="0"/>
              </a:rPr>
              <a:t>2023.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188146957"/>
      </p:ext>
    </p:extLst>
  </p:cSld>
  <p:clrMapOvr>
    <a:masterClrMapping/>
  </p:clrMapOvr>
</p:sld>
</file>

<file path=ppt/theme/theme1.xml><?xml version="1.0" encoding="utf-8"?>
<a:theme xmlns:a="http://schemas.openxmlformats.org/drawingml/2006/main" name="CMWF_2021">
  <a:themeElements>
    <a:clrScheme name="CMWF 2021 1">
      <a:dk1>
        <a:srgbClr val="1A1A1A"/>
      </a:dk1>
      <a:lt1>
        <a:srgbClr val="FFFFFF"/>
      </a:lt1>
      <a:dk2>
        <a:srgbClr val="142B41"/>
      </a:dk2>
      <a:lt2>
        <a:srgbClr val="65A591"/>
      </a:lt2>
      <a:accent1>
        <a:srgbClr val="115479"/>
      </a:accent1>
      <a:accent2>
        <a:srgbClr val="F08661"/>
      </a:accent2>
      <a:accent3>
        <a:srgbClr val="3F6777"/>
      </a:accent3>
      <a:accent4>
        <a:srgbClr val="D3AC4C"/>
      </a:accent4>
      <a:accent5>
        <a:srgbClr val="495149"/>
      </a:accent5>
      <a:accent6>
        <a:srgbClr val="417693"/>
      </a:accent6>
      <a:hlink>
        <a:srgbClr val="65A591"/>
      </a:hlink>
      <a:folHlink>
        <a:srgbClr val="9297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MWF_2021" id="{541B58AD-7456-8C40-80C2-8477F48CDF76}" vid="{3C3D5171-157A-5848-87A4-AF952AD89C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DB2CA38FBBC1428DB187BDD036B8B1" ma:contentTypeVersion="18" ma:contentTypeDescription="Create a new document." ma:contentTypeScope="" ma:versionID="8067ce02bfb4442d5d73ad518aebf38c">
  <xsd:schema xmlns:xsd="http://www.w3.org/2001/XMLSchema" xmlns:xs="http://www.w3.org/2001/XMLSchema" xmlns:p="http://schemas.microsoft.com/office/2006/metadata/properties" xmlns:ns2="29e91428-62e1-404e-8dba-d479e0ef01ba" xmlns:ns3="fd0705cf-2316-48c0-96f8-e5d689de0d99" targetNamespace="http://schemas.microsoft.com/office/2006/metadata/properties" ma:root="true" ma:fieldsID="db66d3965185a16ef559b800314e966c" ns2:_="" ns3:_="">
    <xsd:import namespace="29e91428-62e1-404e-8dba-d479e0ef01ba"/>
    <xsd:import namespace="fd0705cf-2316-48c0-96f8-e5d689de0d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e91428-62e1-404e-8dba-d479e0ef01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8d887b3-530c-4858-8ab3-c8c35b27a8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705cf-2316-48c0-96f8-e5d689de0d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5029d7-7210-4f8d-9630-374c583c2703}" ma:internalName="TaxCatchAll" ma:showField="CatchAllData" ma:web="fd0705cf-2316-48c0-96f8-e5d689de0d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e91428-62e1-404e-8dba-d479e0ef01ba">
      <Terms xmlns="http://schemas.microsoft.com/office/infopath/2007/PartnerControls"/>
    </lcf76f155ced4ddcb4097134ff3c332f>
    <TaxCatchAll xmlns="fd0705cf-2316-48c0-96f8-e5d689de0d99" xsi:nil="true"/>
  </documentManagement>
</p:properties>
</file>

<file path=customXml/itemProps1.xml><?xml version="1.0" encoding="utf-8"?>
<ds:datastoreItem xmlns:ds="http://schemas.openxmlformats.org/officeDocument/2006/customXml" ds:itemID="{C128160A-1E04-46F6-997C-2272BBAD3303}">
  <ds:schemaRefs>
    <ds:schemaRef ds:uri="29e91428-62e1-404e-8dba-d479e0ef01ba"/>
    <ds:schemaRef ds:uri="fd0705cf-2316-48c0-96f8-e5d689de0d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59360D0-B044-40BD-BE69-5D7C5A1462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AE987A-8112-4674-869D-7B32C10A1555}">
  <ds:schemaRefs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d0705cf-2316-48c0-96f8-e5d689de0d99"/>
    <ds:schemaRef ds:uri="29e91428-62e1-404e-8dba-d479e0ef01b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978</Words>
  <Application>Microsoft Office PowerPoint</Application>
  <PresentationFormat>On-screen Show (4:3)</PresentationFormat>
  <Paragraphs>79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Georgia</vt:lpstr>
      <vt:lpstr>Helvetica</vt:lpstr>
      <vt:lpstr>Suisse Int'l</vt:lpstr>
      <vt:lpstr>Suisse Int'l Bold</vt:lpstr>
      <vt:lpstr>CMWF_2021</vt:lpstr>
      <vt:lpstr>Despite a lower total premium, small-firm employees on average contribute more to family premiums and face higher deductibles than large-firm employees do.</vt:lpstr>
      <vt:lpstr>Across the U.S., total premiums for family coverage are generally lower for small firms than they are for large firms.</vt:lpstr>
      <vt:lpstr>Employee premium contributions for family coverage are higher at small firms than at large firms.</vt:lpstr>
      <vt:lpstr>While small-firm employees once had lower premium contributions for single-coverage plans, they paid more than workers at large firms in 2023.</vt:lpstr>
      <vt:lpstr>In 31 states, workers’ premium contributions for family coverage at small firms exceed those at large firms.</vt:lpstr>
      <vt:lpstr>In 27 states and the District of Columbia, workers at small firms pay more in premium contributions for single coverage than workers at large firms.</vt:lpstr>
      <vt:lpstr>In most states, workers in small firms contribute a larger share of the premium for family coverage — in some cases exceeding 50 percent. </vt:lpstr>
      <vt:lpstr>In more than half the states, small-firm employees contribute a larger share of the premium for single coverage. </vt:lpstr>
      <vt:lpstr>The average deductible for family coverage is higher for workers at small firms than it is for those at large firms. </vt:lpstr>
      <vt:lpstr>Employees in small firms face higher deductibles for single-coverage than those in large firms.</vt:lpstr>
      <vt:lpstr>In nearly all states, employee deductibles for family coverage are higher in small firms than in large firms.</vt:lpstr>
      <vt:lpstr>In nearly every state, employee deductibles for single coverage in small firms exceed those in large firms.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Exhibits — Trends in Employer Health Insurance Costs, 2014–2023: Coverage Is More Expensive for Workers in Small Businesses</dc:title>
  <dc:creator>kkolb@cmwf.org;DR@CMWF.org;SRC@CMWF.org</dc:creator>
  <cp:lastModifiedBy>Paul Frame</cp:lastModifiedBy>
  <cp:revision>1</cp:revision>
  <dcterms:created xsi:type="dcterms:W3CDTF">2022-10-20T21:10:05Z</dcterms:created>
  <dcterms:modified xsi:type="dcterms:W3CDTF">2024-12-06T21:25:26Z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0x0101003ADB2CA38FBBC1428DB187BDD036B8B1</vt:lpwstr>
  </property>
  <property fmtid="{D5CDD505-2E9C-101B-9397-08002B2CF9AE}" pid="3" name="MediaServiceImageTags">
    <vt:lpwstr/>
  </property>
</Properties>
</file>