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3" r:id="rId4"/>
  </p:sldMasterIdLst>
  <p:notesMasterIdLst>
    <p:notesMasterId r:id="rId10"/>
  </p:notesMasterIdLst>
  <p:handoutMasterIdLst>
    <p:handoutMasterId r:id="rId11"/>
  </p:handoutMasterIdLst>
  <p:sldIdLst>
    <p:sldId id="305" r:id="rId5"/>
    <p:sldId id="312" r:id="rId6"/>
    <p:sldId id="307" r:id="rId7"/>
    <p:sldId id="308" r:id="rId8"/>
    <p:sldId id="310" r:id="rId9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60" userDrawn="1">
          <p15:clr>
            <a:srgbClr val="A4A3A4"/>
          </p15:clr>
        </p15:guide>
        <p15:guide id="2" pos="2976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014FA18-9C55-878C-8EB9-CFD8986B63D2}" name="Jen Wilson" initials="JW" userId="S::jmw@cmwf.org::000f367a-3246-491c-88b4-803a33f58a8b" providerId="AD"/>
  <p188:author id="{BCEF232D-A6DF-A245-F613-C0680BF9C2CF}" name="Chris Hollander" initials="CH" userId="S::CAH@CMWF.org::45bf6f1b-2827-4b00-a19f-e2c1d925869e" providerId="AD"/>
  <p188:author id="{833EEF99-291E-FC61-8C85-FC3C9DC1E3F7}" name="Lauren Haynes" initials="LH" userId="S::lhaynes@cmwf.org::e1086cea-86e8-40f3-8683-7786cf151378" providerId="AD"/>
  <p188:author id="{2B18D7AF-C0DB-C2B5-0C6A-A0EC96A7DC13}" name="Avni Gupta" initials="AG" userId="S::agupta@cmwf.org::3505bec7-47dd-4eeb-bbfb-705ba560a42f" providerId="AD"/>
  <p188:author id="{353C60C0-70D5-4329-BC8D-53AAD007DC58}" name="Sara R. Collins" initials="SRC" userId="S::SRC@CMWF.org::dfbb467f-0fd7-48a6-a78e-014a35e76e12" providerId="AD"/>
  <p188:author id="{05B4AAE9-FA13-B4B0-0C49-DBD509A39007}" name="Relebohile Masitha" initials="RM" userId="S::rm@cmwf.org::55eff3c7-d91b-47f9-a1b1-6eb067a4a129" providerId="AD"/>
  <p188:author id="{389F75F3-6FEA-2161-94BC-5EAB0E779F29}" name="Elisa Mirkil" initials="EM" userId="S::200258@student.designacademy.nl::4b297773-7a34-4f20-811e-0fbecc21280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4ABDBC"/>
    <a:srgbClr val="5F5A9D"/>
    <a:srgbClr val="E0E0E0"/>
    <a:srgbClr val="8ADAD2"/>
    <a:srgbClr val="9FE1DB"/>
    <a:srgbClr val="B6E8E3"/>
    <a:srgbClr val="CDEFEC"/>
    <a:srgbClr val="DFF5F3"/>
    <a:srgbClr val="EDF9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5850AA-212F-4D4E-B709-4DE9A17A731E}" v="3" dt="2025-02-18T23:11:46.4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6" autoAdjust="0"/>
    <p:restoredTop sz="96306" autoAdjust="0"/>
  </p:normalViewPr>
  <p:slideViewPr>
    <p:cSldViewPr snapToGrid="0">
      <p:cViewPr varScale="1">
        <p:scale>
          <a:sx n="106" d="100"/>
          <a:sy n="106" d="100"/>
        </p:scale>
        <p:origin x="1698" y="114"/>
      </p:cViewPr>
      <p:guideLst>
        <p:guide orient="horz" pos="1560"/>
        <p:guide pos="2976"/>
        <p:guide orient="horz" pos="1094"/>
        <p:guide pos="249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765850AA-212F-4D4E-B709-4DE9A17A731E}"/>
    <pc:docChg chg="modSld">
      <pc:chgData name="Paul Frame" userId="ded3f5c5-00e7-408d-9358-fc292cfa5078" providerId="ADAL" clId="{765850AA-212F-4D4E-B709-4DE9A17A731E}" dt="2025-02-18T22:35:35.291" v="33" actId="20577"/>
      <pc:docMkLst>
        <pc:docMk/>
      </pc:docMkLst>
      <pc:sldChg chg="modSp mod">
        <pc:chgData name="Paul Frame" userId="ded3f5c5-00e7-408d-9358-fc292cfa5078" providerId="ADAL" clId="{765850AA-212F-4D4E-B709-4DE9A17A731E}" dt="2025-02-18T22:33:46.724" v="24" actId="20577"/>
        <pc:sldMkLst>
          <pc:docMk/>
          <pc:sldMk cId="827610577" sldId="305"/>
        </pc:sldMkLst>
        <pc:spChg chg="mod">
          <ac:chgData name="Paul Frame" userId="ded3f5c5-00e7-408d-9358-fc292cfa5078" providerId="ADAL" clId="{765850AA-212F-4D4E-B709-4DE9A17A731E}" dt="2025-02-18T22:33:39.102" v="17" actId="20577"/>
          <ac:spMkLst>
            <pc:docMk/>
            <pc:sldMk cId="827610577" sldId="305"/>
            <ac:spMk id="2" creationId="{4F865F3D-ABB0-9F45-98FD-D3809E5842F9}"/>
          </ac:spMkLst>
        </pc:spChg>
        <pc:spChg chg="mod">
          <ac:chgData name="Paul Frame" userId="ded3f5c5-00e7-408d-9358-fc292cfa5078" providerId="ADAL" clId="{765850AA-212F-4D4E-B709-4DE9A17A731E}" dt="2025-02-18T22:33:46.724" v="24" actId="20577"/>
          <ac:spMkLst>
            <pc:docMk/>
            <pc:sldMk cId="827610577" sldId="305"/>
            <ac:spMk id="5" creationId="{2BE02FBB-0518-5843-8619-CB7C01F1B98A}"/>
          </ac:spMkLst>
        </pc:spChg>
      </pc:sldChg>
      <pc:sldChg chg="modSp mod">
        <pc:chgData name="Paul Frame" userId="ded3f5c5-00e7-408d-9358-fc292cfa5078" providerId="ADAL" clId="{765850AA-212F-4D4E-B709-4DE9A17A731E}" dt="2025-02-18T22:35:35.291" v="33" actId="20577"/>
        <pc:sldMkLst>
          <pc:docMk/>
          <pc:sldMk cId="3355469361" sldId="310"/>
        </pc:sldMkLst>
        <pc:spChg chg="mod">
          <ac:chgData name="Paul Frame" userId="ded3f5c5-00e7-408d-9358-fc292cfa5078" providerId="ADAL" clId="{765850AA-212F-4D4E-B709-4DE9A17A731E}" dt="2025-02-18T22:35:35.291" v="33" actId="20577"/>
          <ac:spMkLst>
            <pc:docMk/>
            <pc:sldMk cId="3355469361" sldId="310"/>
            <ac:spMk id="2" creationId="{4F865F3D-ABB0-9F45-98FD-D3809E5842F9}"/>
          </ac:spMkLst>
        </pc:spChg>
      </pc:sldChg>
      <pc:sldChg chg="modSp mod">
        <pc:chgData name="Paul Frame" userId="ded3f5c5-00e7-408d-9358-fc292cfa5078" providerId="ADAL" clId="{765850AA-212F-4D4E-B709-4DE9A17A731E}" dt="2025-02-18T22:27:46.241" v="10" actId="20577"/>
        <pc:sldMkLst>
          <pc:docMk/>
          <pc:sldMk cId="1403814846" sldId="312"/>
        </pc:sldMkLst>
        <pc:spChg chg="mod">
          <ac:chgData name="Paul Frame" userId="ded3f5c5-00e7-408d-9358-fc292cfa5078" providerId="ADAL" clId="{765850AA-212F-4D4E-B709-4DE9A17A731E}" dt="2025-02-18T22:27:46.241" v="10" actId="20577"/>
          <ac:spMkLst>
            <pc:docMk/>
            <pc:sldMk cId="1403814846" sldId="312"/>
            <ac:spMk id="2" creationId="{66607B8B-F25D-67DB-7A31-85823A4F0095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437389770723108E-3"/>
          <c:y val="0"/>
          <c:w val="0.98949875709980695"/>
          <c:h val="0.774289613279212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C2C-434C-80C8-247F8D9B0C7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C2C-434C-80C8-247F8D9B0C70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C2C-434C-80C8-247F8D9B0C70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C2C-434C-80C8-247F8D9B0C70}"/>
              </c:ext>
            </c:extLst>
          </c:dPt>
          <c:dPt>
            <c:idx val="4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C2C-434C-80C8-247F8D9B0C70}"/>
              </c:ext>
            </c:extLst>
          </c:dPt>
          <c:dPt>
            <c:idx val="5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C2C-434C-80C8-247F8D9B0C70}"/>
              </c:ext>
            </c:extLst>
          </c:dPt>
          <c:dPt>
            <c:idx val="6"/>
            <c:invertIfNegative val="0"/>
            <c:bubble3D val="0"/>
            <c:spPr>
              <a:solidFill>
                <a:schemeClr val="bg2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C2C-434C-80C8-247F8D9B0C7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C2C-434C-80C8-247F8D9B0C70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C2C-434C-80C8-247F8D9B0C7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C2C-434C-80C8-247F8D9B0C70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4C2C-434C-80C8-247F8D9B0C70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4C2C-434C-80C8-247F8D9B0C70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4C2C-434C-80C8-247F8D9B0C70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4C2C-434C-80C8-247F8D9B0C70}"/>
              </c:ext>
            </c:extLst>
          </c:dPt>
          <c:dPt>
            <c:idx val="14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AD1-4016-83F3-F80BE2E727ED}"/>
              </c:ext>
            </c:extLst>
          </c:dPt>
          <c:dPt>
            <c:idx val="15"/>
            <c:invertIfNegative val="0"/>
            <c:bubble3D val="0"/>
            <c:spPr>
              <a:solidFill>
                <a:schemeClr val="bg2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4C2C-434C-80C8-247F8D9B0C70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4C2C-434C-80C8-247F8D9B0C70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4C2C-434C-80C8-247F8D9B0C70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Total</c:v>
                </c:pt>
                <c:pt idx="2">
                  <c:v>&lt;$50K</c:v>
                </c:pt>
                <c:pt idx="3">
                  <c:v>$50K–
$75K</c:v>
                </c:pt>
                <c:pt idx="4">
                  <c:v>$75K–
$100K</c:v>
                </c:pt>
                <c:pt idx="5">
                  <c:v>$100K+</c:v>
                </c:pt>
                <c:pt idx="7">
                  <c:v>Difficulty
in activity</c:v>
                </c:pt>
                <c:pt idx="8">
                  <c:v>No
difficulty</c:v>
                </c:pt>
                <c:pt idx="10">
                  <c:v>Black</c:v>
                </c:pt>
                <c:pt idx="11">
                  <c:v>White</c:v>
                </c:pt>
                <c:pt idx="12">
                  <c:v>Hispanic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 formatCode="0%">
                  <c:v>0.82569999999999999</c:v>
                </c:pt>
                <c:pt idx="2" formatCode="0.00%">
                  <c:v>0.88190000000000002</c:v>
                </c:pt>
                <c:pt idx="3" formatCode="0.00%">
                  <c:v>0.80589999999999995</c:v>
                </c:pt>
                <c:pt idx="4" formatCode="0.00%">
                  <c:v>0.82130000000000003</c:v>
                </c:pt>
                <c:pt idx="5" formatCode="0.00%">
                  <c:v>0.7762</c:v>
                </c:pt>
                <c:pt idx="7" formatCode="0%">
                  <c:v>0.89870000000000005</c:v>
                </c:pt>
                <c:pt idx="8" formatCode="0%">
                  <c:v>0.81850000000000001</c:v>
                </c:pt>
                <c:pt idx="10" formatCode="0.00%">
                  <c:v>0.89190000000000003</c:v>
                </c:pt>
                <c:pt idx="11" formatCode="0.00%">
                  <c:v>0.81899999999999995</c:v>
                </c:pt>
                <c:pt idx="12" formatCode="0.00%">
                  <c:v>0.94810000000000005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4C2C-434C-80C8-247F8D9B0C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20"/>
        <c:axId val="1702768639"/>
        <c:axId val="1708641503"/>
      </c:barChart>
      <c:catAx>
        <c:axId val="1702768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8641503"/>
        <c:crosses val="autoZero"/>
        <c:auto val="1"/>
        <c:lblAlgn val="ctr"/>
        <c:lblOffset val="100"/>
        <c:noMultiLvlLbl val="0"/>
      </c:catAx>
      <c:valAx>
        <c:axId val="1708641503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1702768639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668078901156239E-2"/>
          <c:y val="0.14790673414130898"/>
          <c:w val="0.98933192109884383"/>
          <c:h val="0.7780856608950621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Benefits are important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C2C-434C-80C8-247F8D9B0C7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C2C-434C-80C8-247F8D9B0C7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C2C-434C-80C8-247F8D9B0C7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C2C-434C-80C8-247F8D9B0C7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C2C-434C-80C8-247F8D9B0C70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C2C-434C-80C8-247F8D9B0C7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C2C-434C-80C8-247F8D9B0C7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C2C-434C-80C8-247F8D9B0C70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C2C-434C-80C8-247F8D9B0C7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C2C-434C-80C8-247F8D9B0C70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4C2C-434C-80C8-247F8D9B0C70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4C2C-434C-80C8-247F8D9B0C70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4C2C-434C-80C8-247F8D9B0C70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4C2C-434C-80C8-247F8D9B0C70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AD1-4016-83F3-F80BE2E727ED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4C2C-434C-80C8-247F8D9B0C70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4C2C-434C-80C8-247F8D9B0C70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4C2C-434C-80C8-247F8D9B0C70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Sheet1!$A$3:$A$4</c:f>
              <c:strCache>
                <c:ptCount val="2"/>
                <c:pt idx="0">
                  <c:v>Medicare Advantage</c:v>
                </c:pt>
                <c:pt idx="1">
                  <c:v>Traditional Medicare</c:v>
                </c:pt>
              </c:strCache>
            </c:strRef>
          </c:cat>
          <c:val>
            <c:numRef>
              <c:f>Sheet1!$B$3:$B$4</c:f>
              <c:numCache>
                <c:formatCode>0%</c:formatCode>
                <c:ptCount val="2"/>
                <c:pt idx="0">
                  <c:v>0.89359999999999995</c:v>
                </c:pt>
                <c:pt idx="1">
                  <c:v>0.74439999999999995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4C2C-434C-80C8-247F8D9B0C70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Not important</c:v>
                </c:pt>
              </c:strCache>
            </c:strRef>
          </c:tx>
          <c:spPr>
            <a:solidFill>
              <a:schemeClr val="tx1">
                <a:lumMod val="50000"/>
                <a:lumOff val="50000"/>
                <a:alpha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Sheet1!$A$3:$A$4</c:f>
              <c:strCache>
                <c:ptCount val="2"/>
                <c:pt idx="0">
                  <c:v>Medicare Advantage</c:v>
                </c:pt>
                <c:pt idx="1">
                  <c:v>Traditional Medicare</c:v>
                </c:pt>
              </c:strCache>
            </c:strRef>
          </c:cat>
          <c:val>
            <c:numRef>
              <c:f>Sheet1!$C$3:$C$4</c:f>
              <c:numCache>
                <c:formatCode>0%</c:formatCode>
                <c:ptCount val="2"/>
                <c:pt idx="0">
                  <c:v>0.10639999999999999</c:v>
                </c:pt>
                <c:pt idx="1">
                  <c:v>0.25559999999999999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ED36-4D81-9D0E-3B41294C768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702768639"/>
        <c:axId val="1708641503"/>
      </c:barChart>
      <c:catAx>
        <c:axId val="1702768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8641503"/>
        <c:crosses val="autoZero"/>
        <c:auto val="1"/>
        <c:lblAlgn val="ctr"/>
        <c:lblOffset val="100"/>
        <c:noMultiLvlLbl val="0"/>
      </c:catAx>
      <c:valAx>
        <c:axId val="1708641503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1702768639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3720905970812153"/>
          <c:w val="1"/>
          <c:h val="0.788649941835997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C2C-434C-80C8-247F8D9B0C70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C2C-434C-80C8-247F8D9B0C7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C2C-434C-80C8-247F8D9B0C7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C2C-434C-80C8-247F8D9B0C7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C2C-434C-80C8-247F8D9B0C70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C2C-434C-80C8-247F8D9B0C7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C2C-434C-80C8-247F8D9B0C7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C2C-434C-80C8-247F8D9B0C70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C2C-434C-80C8-247F8D9B0C7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C2C-434C-80C8-247F8D9B0C70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4C2C-434C-80C8-247F8D9B0C70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4C2C-434C-80C8-247F8D9B0C70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4C2C-434C-80C8-247F8D9B0C70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4C2C-434C-80C8-247F8D9B0C70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AD1-4016-83F3-F80BE2E727ED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4C2C-434C-80C8-247F8D9B0C70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4C2C-434C-80C8-247F8D9B0C70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4C2C-434C-80C8-247F8D9B0C70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Sheet1!$A$7:$A$8</c:f>
              <c:strCache>
                <c:ptCount val="2"/>
                <c:pt idx="0">
                  <c:v>Benefits are important</c:v>
                </c:pt>
                <c:pt idx="1">
                  <c:v>Not important</c:v>
                </c:pt>
              </c:strCache>
            </c:strRef>
          </c:cat>
          <c:val>
            <c:numRef>
              <c:f>Sheet1!$B$7:$B$8</c:f>
              <c:numCache>
                <c:formatCode>0%</c:formatCode>
                <c:ptCount val="2"/>
                <c:pt idx="0">
                  <c:v>0.72499999999999998</c:v>
                </c:pt>
                <c:pt idx="1">
                  <c:v>0.4738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4C2C-434C-80C8-247F8D9B0C7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20"/>
        <c:axId val="1702768639"/>
        <c:axId val="1708641503"/>
      </c:barChart>
      <c:catAx>
        <c:axId val="1702768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8641503"/>
        <c:crosses val="autoZero"/>
        <c:auto val="1"/>
        <c:lblAlgn val="ctr"/>
        <c:lblOffset val="100"/>
        <c:noMultiLvlLbl val="0"/>
      </c:catAx>
      <c:valAx>
        <c:axId val="1708641503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1702768639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118540737963313E-3"/>
          <c:y val="0"/>
          <c:w val="0.97440319960004995"/>
          <c:h val="0.738405828877242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C2C-434C-80C8-247F8D9B0C7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C2C-434C-80C8-247F8D9B0C7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C2C-434C-80C8-247F8D9B0C7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C2C-434C-80C8-247F8D9B0C70}"/>
              </c:ext>
            </c:extLst>
          </c:dPt>
          <c:dPt>
            <c:idx val="4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C2C-434C-80C8-247F8D9B0C70}"/>
              </c:ext>
            </c:extLst>
          </c:dPt>
          <c:dPt>
            <c:idx val="5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C2C-434C-80C8-247F8D9B0C70}"/>
              </c:ext>
            </c:extLst>
          </c:dPt>
          <c:dPt>
            <c:idx val="6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C2C-434C-80C8-247F8D9B0C70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C2C-434C-80C8-247F8D9B0C70}"/>
              </c:ext>
            </c:extLst>
          </c:dPt>
          <c:dPt>
            <c:idx val="8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C2C-434C-80C8-247F8D9B0C7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C2C-434C-80C8-247F8D9B0C70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4C2C-434C-80C8-247F8D9B0C70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4C2C-434C-80C8-247F8D9B0C70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4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4C2C-434C-80C8-247F8D9B0C70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4C2C-434C-80C8-247F8D9B0C70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AD1-4016-83F3-F80BE2E727ED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4C2C-434C-80C8-247F8D9B0C70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4C2C-434C-80C8-247F8D9B0C70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4C2C-434C-80C8-247F8D9B0C70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Total</c:v>
                </c:pt>
                <c:pt idx="2">
                  <c:v>Benefits
are
important</c:v>
                </c:pt>
                <c:pt idx="3">
                  <c:v>Not
important</c:v>
                </c:pt>
                <c:pt idx="5">
                  <c:v>&lt;$50K</c:v>
                </c:pt>
                <c:pt idx="6">
                  <c:v>$50K–
$75K</c:v>
                </c:pt>
                <c:pt idx="7">
                  <c:v>$75K–
$100K</c:v>
                </c:pt>
                <c:pt idx="8">
                  <c:v>$100K+</c:v>
                </c:pt>
                <c:pt idx="10">
                  <c:v>Difficulty
in
activity</c:v>
                </c:pt>
                <c:pt idx="11">
                  <c:v>No
difficulty</c:v>
                </c:pt>
                <c:pt idx="13">
                  <c:v>Black</c:v>
                </c:pt>
                <c:pt idx="14">
                  <c:v>White</c:v>
                </c:pt>
                <c:pt idx="15">
                  <c:v>Hispanic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 formatCode="0%">
                  <c:v>0.4209</c:v>
                </c:pt>
                <c:pt idx="2" formatCode="0%">
                  <c:v>0.43969999999999998</c:v>
                </c:pt>
                <c:pt idx="3" formatCode="0%">
                  <c:v>0.28810000000000002</c:v>
                </c:pt>
                <c:pt idx="5" formatCode="0.00%">
                  <c:v>0.42549999999999999</c:v>
                </c:pt>
                <c:pt idx="6" formatCode="0.00%">
                  <c:v>0.45469999999999999</c:v>
                </c:pt>
                <c:pt idx="7" formatCode="0.00%">
                  <c:v>0.4718</c:v>
                </c:pt>
                <c:pt idx="8" formatCode="0.00%">
                  <c:v>0.39910000000000001</c:v>
                </c:pt>
                <c:pt idx="10" formatCode="0%">
                  <c:v>0.377</c:v>
                </c:pt>
                <c:pt idx="11" formatCode="0%">
                  <c:v>0.43099999999999999</c:v>
                </c:pt>
                <c:pt idx="13" formatCode="0.00%">
                  <c:v>0.45196999999999998</c:v>
                </c:pt>
                <c:pt idx="14" formatCode="0.00%">
                  <c:v>0.43830000000000002</c:v>
                </c:pt>
                <c:pt idx="15" formatCode="0.00%">
                  <c:v>0.46639999999999998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4C2C-434C-80C8-247F8D9B0C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20"/>
        <c:axId val="1702768639"/>
        <c:axId val="1708641503"/>
      </c:barChart>
      <c:catAx>
        <c:axId val="1702768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8641503"/>
        <c:crosses val="autoZero"/>
        <c:auto val="0"/>
        <c:lblAlgn val="ctr"/>
        <c:lblOffset val="100"/>
        <c:noMultiLvlLbl val="0"/>
      </c:catAx>
      <c:valAx>
        <c:axId val="1708641503"/>
        <c:scaling>
          <c:orientation val="minMax"/>
          <c:max val="0.8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1702768639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035842741879488E-3"/>
          <c:y val="0"/>
          <c:w val="0.98611262481078754"/>
          <c:h val="0.739691291813882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C2C-434C-80C8-247F8D9B0C7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C2C-434C-80C8-247F8D9B0C7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C2C-434C-80C8-247F8D9B0C7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C2C-434C-80C8-247F8D9B0C70}"/>
              </c:ext>
            </c:extLst>
          </c:dPt>
          <c:dPt>
            <c:idx val="4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C2C-434C-80C8-247F8D9B0C70}"/>
              </c:ext>
            </c:extLst>
          </c:dPt>
          <c:dPt>
            <c:idx val="5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C2C-434C-80C8-247F8D9B0C70}"/>
              </c:ext>
            </c:extLst>
          </c:dPt>
          <c:dPt>
            <c:idx val="6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C2C-434C-80C8-247F8D9B0C70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C2C-434C-80C8-247F8D9B0C70}"/>
              </c:ext>
            </c:extLst>
          </c:dPt>
          <c:dPt>
            <c:idx val="8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C2C-434C-80C8-247F8D9B0C7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C2C-434C-80C8-247F8D9B0C70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4C2C-434C-80C8-247F8D9B0C70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4C2C-434C-80C8-247F8D9B0C70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4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4C2C-434C-80C8-247F8D9B0C70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4C2C-434C-80C8-247F8D9B0C70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AD1-4016-83F3-F80BE2E727ED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4C2C-434C-80C8-247F8D9B0C70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4C2C-434C-80C8-247F8D9B0C70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4C2C-434C-80C8-247F8D9B0C70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Total</c:v>
                </c:pt>
                <c:pt idx="2">
                  <c:v>Benefits
are
important</c:v>
                </c:pt>
                <c:pt idx="3">
                  <c:v>Not
important</c:v>
                </c:pt>
                <c:pt idx="5">
                  <c:v>&lt;$50K</c:v>
                </c:pt>
                <c:pt idx="6">
                  <c:v>$50K–
$75K</c:v>
                </c:pt>
                <c:pt idx="7">
                  <c:v>$75K–
$100K</c:v>
                </c:pt>
                <c:pt idx="8">
                  <c:v>$100K+</c:v>
                </c:pt>
                <c:pt idx="10">
                  <c:v>Difficulty
in
activity</c:v>
                </c:pt>
                <c:pt idx="11">
                  <c:v>No
difficulty</c:v>
                </c:pt>
                <c:pt idx="13">
                  <c:v>Black</c:v>
                </c:pt>
                <c:pt idx="14">
                  <c:v>White</c:v>
                </c:pt>
                <c:pt idx="15">
                  <c:v>Hispanic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 formatCode="0%">
                  <c:v>0.40629999999999999</c:v>
                </c:pt>
                <c:pt idx="2" formatCode="0%">
                  <c:v>0.42980000000000002</c:v>
                </c:pt>
                <c:pt idx="3" formatCode="0%">
                  <c:v>0.23139999999999999</c:v>
                </c:pt>
                <c:pt idx="5" formatCode="0.00%">
                  <c:v>0.44379999999999997</c:v>
                </c:pt>
                <c:pt idx="6" formatCode="0.00%">
                  <c:v>0.41339999999999999</c:v>
                </c:pt>
                <c:pt idx="7" formatCode="0.00%">
                  <c:v>0.41489999999999999</c:v>
                </c:pt>
                <c:pt idx="8" formatCode="0.00%">
                  <c:v>0.37669999999999998</c:v>
                </c:pt>
                <c:pt idx="10" formatCode="0%">
                  <c:v>0.37040000000000001</c:v>
                </c:pt>
                <c:pt idx="11" formatCode="0%">
                  <c:v>0.4143</c:v>
                </c:pt>
                <c:pt idx="13" formatCode="0.00%">
                  <c:v>0.48730000000000001</c:v>
                </c:pt>
                <c:pt idx="14" formatCode="0.00%">
                  <c:v>0.42509999999999998</c:v>
                </c:pt>
                <c:pt idx="15" formatCode="0.00%">
                  <c:v>0.45400000000000001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4C2C-434C-80C8-247F8D9B0C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"/>
        <c:overlap val="20"/>
        <c:axId val="1702768639"/>
        <c:axId val="1708641503"/>
      </c:barChart>
      <c:catAx>
        <c:axId val="1702768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8641503"/>
        <c:crosses val="autoZero"/>
        <c:auto val="1"/>
        <c:lblAlgn val="ctr"/>
        <c:lblOffset val="100"/>
        <c:noMultiLvlLbl val="0"/>
      </c:catAx>
      <c:valAx>
        <c:axId val="1708641503"/>
        <c:scaling>
          <c:orientation val="minMax"/>
          <c:max val="0.8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1702768639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009193295282536E-3"/>
          <c:y val="0"/>
          <c:w val="0.98806038134122121"/>
          <c:h val="0.736562625793313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C2C-434C-80C8-247F8D9B0C7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C2C-434C-80C8-247F8D9B0C7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C2C-434C-80C8-247F8D9B0C7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C2C-434C-80C8-247F8D9B0C70}"/>
              </c:ext>
            </c:extLst>
          </c:dPt>
          <c:dPt>
            <c:idx val="4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C2C-434C-80C8-247F8D9B0C70}"/>
              </c:ext>
            </c:extLst>
          </c:dPt>
          <c:dPt>
            <c:idx val="5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C2C-434C-80C8-247F8D9B0C70}"/>
              </c:ext>
            </c:extLst>
          </c:dPt>
          <c:dPt>
            <c:idx val="6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C2C-434C-80C8-247F8D9B0C70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C2C-434C-80C8-247F8D9B0C70}"/>
              </c:ext>
            </c:extLst>
          </c:dPt>
          <c:dPt>
            <c:idx val="8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C2C-434C-80C8-247F8D9B0C7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C2C-434C-80C8-247F8D9B0C70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4C2C-434C-80C8-247F8D9B0C70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4C2C-434C-80C8-247F8D9B0C70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4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4C2C-434C-80C8-247F8D9B0C70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4">
                  <a:alpha val="99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4C2C-434C-80C8-247F8D9B0C70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AD1-4016-83F3-F80BE2E727ED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4C2C-434C-80C8-247F8D9B0C70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4C2C-434C-80C8-247F8D9B0C70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4C2C-434C-80C8-247F8D9B0C70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Total</c:v>
                </c:pt>
                <c:pt idx="2">
                  <c:v>Benefits
are
important</c:v>
                </c:pt>
                <c:pt idx="3">
                  <c:v>Not
important</c:v>
                </c:pt>
                <c:pt idx="5">
                  <c:v>&lt;$50K</c:v>
                </c:pt>
                <c:pt idx="6">
                  <c:v>$50K–
$75K</c:v>
                </c:pt>
                <c:pt idx="7">
                  <c:v>$75K–
$100K</c:v>
                </c:pt>
                <c:pt idx="8">
                  <c:v>$100K+</c:v>
                </c:pt>
                <c:pt idx="10">
                  <c:v>Difficulty
in
activity</c:v>
                </c:pt>
                <c:pt idx="11">
                  <c:v>No
difficulty</c:v>
                </c:pt>
                <c:pt idx="13">
                  <c:v>Black</c:v>
                </c:pt>
                <c:pt idx="14">
                  <c:v>White</c:v>
                </c:pt>
                <c:pt idx="15">
                  <c:v>Hispanic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 formatCode="0%">
                  <c:v>0.46288000000000001</c:v>
                </c:pt>
                <c:pt idx="2" formatCode="0%">
                  <c:v>0.49</c:v>
                </c:pt>
                <c:pt idx="3" formatCode="0%">
                  <c:v>0.26255000000000001</c:v>
                </c:pt>
                <c:pt idx="5" formatCode="0.00%">
                  <c:v>0.54779999999999995</c:v>
                </c:pt>
                <c:pt idx="6" formatCode="0.00%">
                  <c:v>0.50190000000000001</c:v>
                </c:pt>
                <c:pt idx="7" formatCode="0.00%">
                  <c:v>0.34050000000000002</c:v>
                </c:pt>
                <c:pt idx="8" formatCode="0.00%">
                  <c:v>0.29360000000000003</c:v>
                </c:pt>
                <c:pt idx="10" formatCode="0%">
                  <c:v>0.4405</c:v>
                </c:pt>
                <c:pt idx="11" formatCode="0%">
                  <c:v>0.4677</c:v>
                </c:pt>
                <c:pt idx="13" formatCode="0.00%">
                  <c:v>0.51470000000000005</c:v>
                </c:pt>
                <c:pt idx="14" formatCode="0.00%">
                  <c:v>0.49390000000000001</c:v>
                </c:pt>
                <c:pt idx="15" formatCode="0.00%">
                  <c:v>0.50029999999999997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4C2C-434C-80C8-247F8D9B0C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20"/>
        <c:axId val="1702768639"/>
        <c:axId val="1708641503"/>
      </c:barChart>
      <c:catAx>
        <c:axId val="1702768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8641503"/>
        <c:crosses val="autoZero"/>
        <c:auto val="1"/>
        <c:lblAlgn val="ctr"/>
        <c:lblOffset val="100"/>
        <c:noMultiLvlLbl val="0"/>
      </c:catAx>
      <c:valAx>
        <c:axId val="1708641503"/>
        <c:scaling>
          <c:orientation val="minMax"/>
          <c:max val="0.8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1702768639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>
              <a:latin typeface="Suisse Int'l Bold" panose="020B0804000000000000" pitchFamily="34" charset="77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Suisse Int'l Bold" panose="020B0804000000000000" pitchFamily="34" charset="77"/>
              </a:rPr>
              <a:t>2/18/2025</a:t>
            </a:fld>
            <a:endParaRPr lang="en-US" b="1">
              <a:latin typeface="Suisse Int'l Bold" panose="020B0804000000000000" pitchFamily="34" charset="77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>
              <a:latin typeface="Suisse Int'l Bold" panose="020B0804000000000000" pitchFamily="34" charset="7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Suisse Int'l Bold" panose="020B0804000000000000" pitchFamily="34" charset="77"/>
              </a:rPr>
              <a:t>‹#›</a:t>
            </a:fld>
            <a:endParaRPr lang="en-US" b="1">
              <a:latin typeface="Suisse Int'l Bold" panose="020B0804000000000000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03A1D146-B4E0-1741-B9EE-9789392EFCC4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979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3631D2-0A7E-B46B-6FCC-D35DD2339F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13BD6E2-0266-1BF6-B475-2ED7787548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CE16B22-657E-AD51-ACD7-9088782E4A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597E7-C201-5758-14BE-C664A7A3B1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995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88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9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762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71499" y="6394513"/>
            <a:ext cx="7128793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Source: Avni Gupta, Gretchen Jacobson, and Faith Leonard, </a:t>
            </a:r>
            <a:r>
              <a:rPr lang="en-US" sz="800" b="0" i="1" dirty="0">
                <a:latin typeface="Arial" panose="020B0604020202020204" pitchFamily="34" charset="0"/>
                <a:cs typeface="Arial" panose="020B0604020202020204" pitchFamily="34" charset="0"/>
              </a:rPr>
              <a:t>How Much Do Medicare Advantage Enrollees Value and Use Their Supplemental Benefits?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 (Commonwealth Fund, Feb. 2025). </a:t>
            </a:r>
            <a:r>
              <a:rPr lang="en-US" sz="8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endParaRPr lang="en-US" sz="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b="0" i="0" spc="-50" baseline="0">
                <a:solidFill>
                  <a:schemeClr val="tx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38" y="1344918"/>
            <a:ext cx="8961120" cy="4265828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b="1" i="0">
                <a:latin typeface="+mj-lt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+mn-lt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8DCAC2DF-428F-0247-A8CB-28A251E9B33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1044415"/>
            <a:ext cx="8961120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100" b="0" i="0">
                <a:solidFill>
                  <a:schemeClr val="tx1"/>
                </a:solidFill>
                <a:latin typeface="Suisse Int'l Italic" panose="020B0804000000000000" pitchFamily="34" charset="77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1186787598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164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512A7DB-00AA-4B45-A271-52E23B3215EA}"/>
              </a:ext>
            </a:extLst>
          </p:cNvPr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dirty="0">
              <a:latin typeface="Arial" panose="020B0604020202020204" pitchFamily="34" charset="0"/>
            </a:endParaRPr>
          </a:p>
        </p:txBody>
      </p:sp>
      <p:sp>
        <p:nvSpPr>
          <p:cNvPr id="3" name="Chart Placeholder 5">
            <a:extLst>
              <a:ext uri="{FF2B5EF4-FFF2-40B4-BE49-F238E27FC236}">
                <a16:creationId xmlns:a16="http://schemas.microsoft.com/office/drawing/2014/main" id="{1F9C27C3-804C-4F38-AD87-255F226C5766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71501" y="1534160"/>
            <a:ext cx="9000999" cy="4058649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BD3C9A03-64C1-41D8-AFC4-5DC62ED49E9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800" b="0" i="0" spc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B0B400-8AFB-49B4-BCDB-EFB0F1BDF25A}"/>
              </a:ext>
            </a:extLst>
          </p:cNvPr>
          <p:cNvCxnSpPr>
            <a:cxnSpLocks/>
          </p:cNvCxnSpPr>
          <p:nvPr userDrawn="1"/>
        </p:nvCxnSpPr>
        <p:spPr>
          <a:xfrm flipH="1">
            <a:off x="71501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211570AE-1D78-C44B-A6C4-D0975EDBC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1800" b="0" i="0" spc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3AB1ABF-C674-D0A5-F5AB-500A875A11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124FA92-CBAB-EAD0-4152-9DB1DD76FC78}"/>
              </a:ext>
            </a:extLst>
          </p:cNvPr>
          <p:cNvSpPr txBox="1"/>
          <p:nvPr userDrawn="1"/>
        </p:nvSpPr>
        <p:spPr>
          <a:xfrm>
            <a:off x="71499" y="6394513"/>
            <a:ext cx="7119875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Source: Avni Gupta, Gretchen Jacobson, and Faith Leonard, </a:t>
            </a:r>
            <a:r>
              <a:rPr lang="en-US" sz="800" b="0" i="1" dirty="0">
                <a:latin typeface="Arial" panose="020B0604020202020204" pitchFamily="34" charset="0"/>
                <a:cs typeface="Arial" panose="020B0604020202020204" pitchFamily="34" charset="0"/>
              </a:rPr>
              <a:t>How Much Do Medicare Advantage Enrollees Value and Use Their Supplemental Benefits?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 (Commonwealth Fund, Feb. 2025). https://</a:t>
            </a:r>
            <a:r>
              <a:rPr lang="en-US" sz="8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doi.org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/10.26099/4m5m-d976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23A1F87-15A7-E3F7-A324-65A790A0671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950408"/>
            <a:ext cx="8961120" cy="41886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100" b="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 dirty="0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96592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5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3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82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1" r:id="rId2"/>
    <p:sldLayoutId id="2147483744" r:id="rId3"/>
  </p:sldLayoutIdLst>
  <p:txStyles>
    <p:titleStyle>
      <a:lvl1pPr algn="l" defTabSz="685784" rtl="0" eaLnBrk="1" latinLnBrk="0" hangingPunct="1">
        <a:lnSpc>
          <a:spcPct val="86000"/>
        </a:lnSpc>
        <a:spcBef>
          <a:spcPct val="0"/>
        </a:spcBef>
        <a:buNone/>
        <a:defRPr sz="1800" b="0" i="0" kern="800" spc="-30">
          <a:solidFill>
            <a:schemeClr val="tx1"/>
          </a:solidFill>
          <a:latin typeface="Suisse Int'l" panose="020B0804000000000000" pitchFamily="34" charset="77"/>
          <a:ea typeface="+mj-ea"/>
          <a:cs typeface="+mj-cs"/>
        </a:defRPr>
      </a:lvl1pPr>
    </p:titleStyle>
    <p:bodyStyle>
      <a:lvl1pPr marL="128585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125" b="0" i="0" kern="800" spc="-8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1pPr>
      <a:lvl2pPr marL="258360" indent="-129776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2pPr>
      <a:lvl3pPr marL="386944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3pPr>
      <a:lvl4pPr marL="515528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4pPr>
      <a:lvl5pPr marL="644113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F9C466A8-D34E-060B-A55E-13221B96776F}"/>
              </a:ext>
            </a:extLst>
          </p:cNvPr>
          <p:cNvSpPr txBox="1"/>
          <p:nvPr/>
        </p:nvSpPr>
        <p:spPr>
          <a:xfrm>
            <a:off x="71437" y="1508760"/>
            <a:ext cx="7642115" cy="548640"/>
          </a:xfrm>
          <a:prstGeom prst="roundRect">
            <a:avLst>
              <a:gd name="adj" fmla="val 9886"/>
            </a:avLst>
          </a:prstGeom>
          <a:solidFill>
            <a:schemeClr val="tx2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square" lIns="548640" tIns="54864" rIns="91440" bIns="54864" anchor="ctr" anchorCtr="0">
            <a:noAutofit/>
          </a:bodyPr>
          <a:lstStyle/>
          <a:p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important to you, if at all, is having access to extra benefits beyond doctor and hospital coverage?</a:t>
            </a: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25" name="Graphic 24">
            <a:extLst>
              <a:ext uri="{FF2B5EF4-FFF2-40B4-BE49-F238E27FC236}">
                <a16:creationId xmlns:a16="http://schemas.microsoft.com/office/drawing/2014/main" id="{4B424DBA-400E-979D-25AD-2789EEA8EB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0529" y="1594240"/>
            <a:ext cx="419100" cy="419100"/>
          </a:xfrm>
          <a:prstGeom prst="rect">
            <a:avLst/>
          </a:prstGeom>
        </p:spPr>
      </p:pic>
      <p:graphicFrame>
        <p:nvGraphicFramePr>
          <p:cNvPr id="11" name="Chart Placeholder 9">
            <a:extLst>
              <a:ext uri="{FF2B5EF4-FFF2-40B4-BE49-F238E27FC236}">
                <a16:creationId xmlns:a16="http://schemas.microsoft.com/office/drawing/2014/main" id="{D3AF9BF1-B67F-CA20-4CAD-230013D32F18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349114539"/>
              </p:ext>
            </p:extLst>
          </p:nvPr>
        </p:nvGraphicFramePr>
        <p:xfrm>
          <a:off x="71438" y="2098821"/>
          <a:ext cx="9001125" cy="332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Base: Adults age 18+ with Medicare coverage (n=3,280).</a:t>
            </a:r>
          </a:p>
          <a:p>
            <a:r>
              <a:rPr lang="en-US" dirty="0"/>
              <a:t>Data: Commonwealth Fund 2024 Value of Medicare Survey.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Autofit/>
          </a:bodyPr>
          <a:lstStyle/>
          <a:p>
            <a:r>
              <a:rPr lang="en-US" sz="1600" dirty="0"/>
              <a:t>Eight of 10 Medicare beneficiaries reported supplemental benefits are important to them; those with lower income, functional limitations, and Black or Hispanic racial/ethnic identify reported at higher rates.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950408"/>
            <a:ext cx="8961120" cy="418861"/>
          </a:xfrm>
        </p:spPr>
        <p:txBody>
          <a:bodyPr/>
          <a:lstStyle/>
          <a:p>
            <a:r>
              <a:rPr lang="en-US" sz="1100" i="1" dirty="0">
                <a:latin typeface="Arial" panose="020B0604020202020204" pitchFamily="34" charset="0"/>
              </a:rPr>
              <a:t>Percentage of Medicare beneficiaries who find supplemental benefits “very or somewhat important,” by income, functional limitations, and race/ethnicity </a:t>
            </a:r>
          </a:p>
          <a:p>
            <a:endParaRPr lang="en-US" dirty="0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09E8EB12-6470-8A47-7D06-3C4208B923DD}"/>
              </a:ext>
            </a:extLst>
          </p:cNvPr>
          <p:cNvSpPr txBox="1">
            <a:spLocks/>
          </p:cNvSpPr>
          <p:nvPr/>
        </p:nvSpPr>
        <p:spPr>
          <a:xfrm>
            <a:off x="1530036" y="5387908"/>
            <a:ext cx="2662407" cy="34854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8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Arial" panose="020B0604020202020204" pitchFamily="34" charset="0"/>
              </a:rPr>
              <a:t>Income level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8BC340A3-1F84-4651-5F6A-EFFAEDAF55FC}"/>
              </a:ext>
            </a:extLst>
          </p:cNvPr>
          <p:cNvSpPr txBox="1">
            <a:spLocks/>
          </p:cNvSpPr>
          <p:nvPr/>
        </p:nvSpPr>
        <p:spPr>
          <a:xfrm>
            <a:off x="4951559" y="5387908"/>
            <a:ext cx="1277225" cy="3485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8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Arial" panose="020B0604020202020204" pitchFamily="34" charset="0"/>
              </a:rPr>
              <a:t>Functional limitations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95882E95-67FE-8E31-E35C-D5B8168334EE}"/>
              </a:ext>
            </a:extLst>
          </p:cNvPr>
          <p:cNvSpPr txBox="1">
            <a:spLocks/>
          </p:cNvSpPr>
          <p:nvPr/>
        </p:nvSpPr>
        <p:spPr>
          <a:xfrm>
            <a:off x="7345898" y="5387908"/>
            <a:ext cx="1488559" cy="1828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8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Arial" panose="020B0604020202020204" pitchFamily="34" charset="0"/>
              </a:rPr>
              <a:t>Race/ethnicity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DAD8586-5765-3397-0F99-708749AA52FF}"/>
              </a:ext>
            </a:extLst>
          </p:cNvPr>
          <p:cNvCxnSpPr>
            <a:cxnSpLocks/>
          </p:cNvCxnSpPr>
          <p:nvPr/>
        </p:nvCxnSpPr>
        <p:spPr>
          <a:xfrm>
            <a:off x="1530036" y="5321949"/>
            <a:ext cx="2662407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0C75D5D-F60F-8200-FA12-B5EB715422AB}"/>
              </a:ext>
            </a:extLst>
          </p:cNvPr>
          <p:cNvCxnSpPr>
            <a:cxnSpLocks/>
          </p:cNvCxnSpPr>
          <p:nvPr/>
        </p:nvCxnSpPr>
        <p:spPr>
          <a:xfrm>
            <a:off x="4960612" y="5321949"/>
            <a:ext cx="1277225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9670F6C-8966-EDDD-2BC1-678B25677917}"/>
              </a:ext>
            </a:extLst>
          </p:cNvPr>
          <p:cNvCxnSpPr>
            <a:cxnSpLocks/>
          </p:cNvCxnSpPr>
          <p:nvPr/>
        </p:nvCxnSpPr>
        <p:spPr>
          <a:xfrm>
            <a:off x="7006697" y="5321949"/>
            <a:ext cx="2006484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610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F4EA00-4EBB-CF74-107D-6723237218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Placeholder 9">
            <a:extLst>
              <a:ext uri="{FF2B5EF4-FFF2-40B4-BE49-F238E27FC236}">
                <a16:creationId xmlns:a16="http://schemas.microsoft.com/office/drawing/2014/main" id="{A51AA7B6-D306-90B7-8FCB-582AB4650CBF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834390842"/>
              </p:ext>
            </p:extLst>
          </p:nvPr>
        </p:nvGraphicFramePr>
        <p:xfrm>
          <a:off x="14855" y="1533525"/>
          <a:ext cx="4297681" cy="4059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819CD-2337-8F59-E81D-08FDD145537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Base: Adults age 18+ with Medicare coverage (n=3,280). For use of supplemental benefits, base population was limited to Medicare Advantage enrollees (n=1,846).</a:t>
            </a:r>
          </a:p>
          <a:p>
            <a:r>
              <a:rPr lang="en-US" dirty="0"/>
              <a:t>Data: Commonwealth Fund 2024 Value of Medicare Survey.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607B8B-F25D-67DB-7A31-85823A4F0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A larger share of Medicare Advantage enrollees than traditional Medicare beneficiaries considered supplemental benefits to be important; MA plan enrollees who value supplemental benefits were more likely to use them.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65C59F-ADD0-28BC-E6EA-BC7F40E7013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9" y="950408"/>
            <a:ext cx="4241098" cy="418861"/>
          </a:xfrm>
        </p:spPr>
        <p:txBody>
          <a:bodyPr>
            <a:normAutofit/>
          </a:bodyPr>
          <a:lstStyle/>
          <a:p>
            <a:r>
              <a:rPr lang="en-US" i="1" dirty="0">
                <a:latin typeface="Arial" panose="020B0604020202020204" pitchFamily="34" charset="0"/>
              </a:rPr>
              <a:t>Percentage of Medicare beneficiaries who considered supplemental benefits to be important, by Medicare coverage type</a:t>
            </a:r>
          </a:p>
        </p:txBody>
      </p:sp>
      <p:graphicFrame>
        <p:nvGraphicFramePr>
          <p:cNvPr id="6" name="Chart Placeholder 9">
            <a:extLst>
              <a:ext uri="{FF2B5EF4-FFF2-40B4-BE49-F238E27FC236}">
                <a16:creationId xmlns:a16="http://schemas.microsoft.com/office/drawing/2014/main" id="{FE25B3E8-D64D-7656-CF73-1E9C070F6C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5409773"/>
              </p:ext>
            </p:extLst>
          </p:nvPr>
        </p:nvGraphicFramePr>
        <p:xfrm>
          <a:off x="4800600" y="1533525"/>
          <a:ext cx="4269388" cy="4059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CF279E52-DCDE-4B40-4459-5EACE8D7D9E6}"/>
              </a:ext>
            </a:extLst>
          </p:cNvPr>
          <p:cNvSpPr txBox="1">
            <a:spLocks/>
          </p:cNvSpPr>
          <p:nvPr/>
        </p:nvSpPr>
        <p:spPr>
          <a:xfrm>
            <a:off x="4800600" y="950408"/>
            <a:ext cx="4271962" cy="41886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1" kern="800" spc="-8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>
                <a:latin typeface="Arial" panose="020B0604020202020204" pitchFamily="34" charset="0"/>
              </a:rPr>
              <a:t>Percentage of MA enrollees who reported using supplemental benefits, by reported importance of benefits</a:t>
            </a:r>
          </a:p>
        </p:txBody>
      </p:sp>
    </p:spTree>
    <p:extLst>
      <p:ext uri="{BB962C8B-B14F-4D97-AF65-F5344CB8AC3E}">
        <p14:creationId xmlns:p14="http://schemas.microsoft.com/office/powerpoint/2010/main" val="1403814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Placeholder 9">
            <a:extLst>
              <a:ext uri="{FF2B5EF4-FFF2-40B4-BE49-F238E27FC236}">
                <a16:creationId xmlns:a16="http://schemas.microsoft.com/office/drawing/2014/main" id="{D3AF9BF1-B67F-CA20-4CAD-230013D32F18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301624482"/>
              </p:ext>
            </p:extLst>
          </p:nvPr>
        </p:nvGraphicFramePr>
        <p:xfrm>
          <a:off x="71438" y="1533525"/>
          <a:ext cx="9001125" cy="4059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Base: Medicare Advantage enrollees age 18+ (n=1,846).</a:t>
            </a:r>
          </a:p>
          <a:p>
            <a:r>
              <a:rPr lang="en-US" dirty="0"/>
              <a:t>Data: Commonwealth Fund 2024 Value of Medicare Survey.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Autofit/>
          </a:bodyPr>
          <a:lstStyle/>
          <a:p>
            <a:r>
              <a:rPr lang="en-US" dirty="0"/>
              <a:t>Two of five Medicare Advantage enrollees reported using their plan’s dental benefits.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D7E2EF2-3576-5D03-02EA-3A56B2CE4E6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950408"/>
            <a:ext cx="8961120" cy="418861"/>
          </a:xfrm>
        </p:spPr>
        <p:txBody>
          <a:bodyPr/>
          <a:lstStyle/>
          <a:p>
            <a:r>
              <a:rPr lang="en-US" dirty="0"/>
              <a:t>Percentage of Medicare Advantage enrollees who used dental benefits, by perceived value, income, functional limitations, and race/ethnicity 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584D58E1-CD56-FF0C-D015-9CD3CB2F09DF}"/>
              </a:ext>
            </a:extLst>
          </p:cNvPr>
          <p:cNvSpPr txBox="1">
            <a:spLocks/>
          </p:cNvSpPr>
          <p:nvPr/>
        </p:nvSpPr>
        <p:spPr>
          <a:xfrm>
            <a:off x="1240325" y="5387908"/>
            <a:ext cx="1068308" cy="2698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8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Arial" panose="020B0604020202020204" pitchFamily="34" charset="0"/>
              </a:rPr>
              <a:t>Importance</a:t>
            </a:r>
          </a:p>
          <a:p>
            <a:pPr algn="ctr"/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9E2E653-6D0B-BF85-2775-2BA1907F5594}"/>
              </a:ext>
            </a:extLst>
          </p:cNvPr>
          <p:cNvSpPr txBox="1"/>
          <p:nvPr/>
        </p:nvSpPr>
        <p:spPr>
          <a:xfrm>
            <a:off x="71437" y="1508760"/>
            <a:ext cx="4500563" cy="548640"/>
          </a:xfrm>
          <a:prstGeom prst="roundRect">
            <a:avLst>
              <a:gd name="adj" fmla="val 9886"/>
            </a:avLst>
          </a:prstGeom>
          <a:solidFill>
            <a:schemeClr val="tx2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square" lIns="548640" tIns="54864" rIns="91440" bIns="54864" anchor="ctr" anchorCtr="0">
            <a:noAutofit/>
          </a:bodyPr>
          <a:lstStyle/>
          <a:p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Have you used dental benefits in the past 12 months?</a:t>
            </a: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25" name="Graphic 24">
            <a:extLst>
              <a:ext uri="{FF2B5EF4-FFF2-40B4-BE49-F238E27FC236}">
                <a16:creationId xmlns:a16="http://schemas.microsoft.com/office/drawing/2014/main" id="{D0BC5A95-4799-BA48-78A3-6FBE3AA36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0529" y="1594240"/>
            <a:ext cx="419100" cy="419100"/>
          </a:xfrm>
          <a:prstGeom prst="rect">
            <a:avLst/>
          </a:prstGeom>
        </p:spPr>
      </p:pic>
      <p:sp>
        <p:nvSpPr>
          <p:cNvPr id="32" name="Text Placeholder 8">
            <a:extLst>
              <a:ext uri="{FF2B5EF4-FFF2-40B4-BE49-F238E27FC236}">
                <a16:creationId xmlns:a16="http://schemas.microsoft.com/office/drawing/2014/main" id="{8F50C7B4-B661-1ABF-C89A-44243F50FF71}"/>
              </a:ext>
            </a:extLst>
          </p:cNvPr>
          <p:cNvSpPr txBox="1">
            <a:spLocks/>
          </p:cNvSpPr>
          <p:nvPr/>
        </p:nvSpPr>
        <p:spPr>
          <a:xfrm>
            <a:off x="2888056" y="5387908"/>
            <a:ext cx="2101218" cy="34854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8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Arial" panose="020B0604020202020204" pitchFamily="34" charset="0"/>
              </a:rPr>
              <a:t>Income level</a:t>
            </a:r>
          </a:p>
        </p:txBody>
      </p:sp>
      <p:sp>
        <p:nvSpPr>
          <p:cNvPr id="33" name="Text Placeholder 8">
            <a:extLst>
              <a:ext uri="{FF2B5EF4-FFF2-40B4-BE49-F238E27FC236}">
                <a16:creationId xmlns:a16="http://schemas.microsoft.com/office/drawing/2014/main" id="{DF8FAD44-D4C8-F2EA-5287-B070627539F7}"/>
              </a:ext>
            </a:extLst>
          </p:cNvPr>
          <p:cNvSpPr txBox="1">
            <a:spLocks/>
          </p:cNvSpPr>
          <p:nvPr/>
        </p:nvSpPr>
        <p:spPr>
          <a:xfrm>
            <a:off x="5503820" y="5387908"/>
            <a:ext cx="1277225" cy="3485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8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Arial" panose="020B0604020202020204" pitchFamily="34" charset="0"/>
              </a:rPr>
              <a:t>Functional limitations</a:t>
            </a:r>
          </a:p>
        </p:txBody>
      </p:sp>
      <p:sp>
        <p:nvSpPr>
          <p:cNvPr id="34" name="Text Placeholder 8">
            <a:extLst>
              <a:ext uri="{FF2B5EF4-FFF2-40B4-BE49-F238E27FC236}">
                <a16:creationId xmlns:a16="http://schemas.microsoft.com/office/drawing/2014/main" id="{CA663EDC-88AB-89AA-92F5-000922D1CD85}"/>
              </a:ext>
            </a:extLst>
          </p:cNvPr>
          <p:cNvSpPr txBox="1">
            <a:spLocks/>
          </p:cNvSpPr>
          <p:nvPr/>
        </p:nvSpPr>
        <p:spPr>
          <a:xfrm>
            <a:off x="7345898" y="5387908"/>
            <a:ext cx="1488559" cy="1828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8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Arial" panose="020B0604020202020204" pitchFamily="34" charset="0"/>
              </a:rPr>
              <a:t>Race/ethnicity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EF6A6AF-49DD-3189-5C8F-0A6C97132746}"/>
              </a:ext>
            </a:extLst>
          </p:cNvPr>
          <p:cNvCxnSpPr>
            <a:cxnSpLocks/>
          </p:cNvCxnSpPr>
          <p:nvPr/>
        </p:nvCxnSpPr>
        <p:spPr>
          <a:xfrm>
            <a:off x="2888056" y="5321949"/>
            <a:ext cx="2101218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E3897BF-640B-FC22-24D4-786F01E33BC6}"/>
              </a:ext>
            </a:extLst>
          </p:cNvPr>
          <p:cNvCxnSpPr>
            <a:cxnSpLocks/>
          </p:cNvCxnSpPr>
          <p:nvPr/>
        </p:nvCxnSpPr>
        <p:spPr>
          <a:xfrm>
            <a:off x="5512873" y="5321949"/>
            <a:ext cx="1277225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0265C24-EE66-0C40-DFAA-9E86543000D7}"/>
              </a:ext>
            </a:extLst>
          </p:cNvPr>
          <p:cNvCxnSpPr>
            <a:cxnSpLocks/>
          </p:cNvCxnSpPr>
          <p:nvPr/>
        </p:nvCxnSpPr>
        <p:spPr>
          <a:xfrm>
            <a:off x="7278174" y="5321949"/>
            <a:ext cx="1556283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AEABCD6-EB83-4C0E-37B0-F4BEECAB308C}"/>
              </a:ext>
            </a:extLst>
          </p:cNvPr>
          <p:cNvCxnSpPr>
            <a:cxnSpLocks/>
          </p:cNvCxnSpPr>
          <p:nvPr/>
        </p:nvCxnSpPr>
        <p:spPr>
          <a:xfrm>
            <a:off x="1121942" y="5321949"/>
            <a:ext cx="1277225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047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Placeholder 9">
            <a:extLst>
              <a:ext uri="{FF2B5EF4-FFF2-40B4-BE49-F238E27FC236}">
                <a16:creationId xmlns:a16="http://schemas.microsoft.com/office/drawing/2014/main" id="{D3AF9BF1-B67F-CA20-4CAD-230013D32F18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57657907"/>
              </p:ext>
            </p:extLst>
          </p:nvPr>
        </p:nvGraphicFramePr>
        <p:xfrm>
          <a:off x="71438" y="1533525"/>
          <a:ext cx="9001125" cy="4059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Base: Medicare Advantage enrollees age 18+ (n=1,846).</a:t>
            </a:r>
          </a:p>
          <a:p>
            <a:r>
              <a:rPr lang="en-US" dirty="0"/>
              <a:t>Data: Commonwealth Fund 2024 Value of Medicare Survey.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 dirty="0"/>
              <a:t>Two of five Medicare Advantage enrollees reported using their plan’s vision benefits.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950408"/>
            <a:ext cx="8961120" cy="418861"/>
          </a:xfrm>
        </p:spPr>
        <p:txBody>
          <a:bodyPr/>
          <a:lstStyle/>
          <a:p>
            <a:r>
              <a:rPr lang="en-US" dirty="0"/>
              <a:t>Percentage of Medicare Advantage enrollees who used vision benefits, by perceived value, income, functional limitations, and race/ethnicity </a:t>
            </a:r>
          </a:p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2E4ADDC-D8BD-678B-D855-8FB501721F10}"/>
              </a:ext>
            </a:extLst>
          </p:cNvPr>
          <p:cNvSpPr txBox="1"/>
          <p:nvPr/>
        </p:nvSpPr>
        <p:spPr>
          <a:xfrm>
            <a:off x="71437" y="1508760"/>
            <a:ext cx="4500563" cy="548640"/>
          </a:xfrm>
          <a:prstGeom prst="roundRect">
            <a:avLst>
              <a:gd name="adj" fmla="val 9886"/>
            </a:avLst>
          </a:prstGeom>
          <a:solidFill>
            <a:schemeClr val="tx2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square" lIns="548640" tIns="54864" rIns="91440" bIns="54864" anchor="ctr" anchorCtr="0">
            <a:noAutofit/>
          </a:bodyPr>
          <a:lstStyle/>
          <a:p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Have you used vision benefits in the past 12 months?</a:t>
            </a: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31" name="Graphic 30">
            <a:extLst>
              <a:ext uri="{FF2B5EF4-FFF2-40B4-BE49-F238E27FC236}">
                <a16:creationId xmlns:a16="http://schemas.microsoft.com/office/drawing/2014/main" id="{CA105203-273D-4BAB-98E5-7439DC566C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0529" y="1594240"/>
            <a:ext cx="419100" cy="419100"/>
          </a:xfrm>
          <a:prstGeom prst="rect">
            <a:avLst/>
          </a:prstGeom>
        </p:spPr>
      </p:pic>
      <p:sp>
        <p:nvSpPr>
          <p:cNvPr id="32" name="Text Placeholder 8">
            <a:extLst>
              <a:ext uri="{FF2B5EF4-FFF2-40B4-BE49-F238E27FC236}">
                <a16:creationId xmlns:a16="http://schemas.microsoft.com/office/drawing/2014/main" id="{15C69CF2-F5A8-78B5-E9FD-DD5F541F5FBA}"/>
              </a:ext>
            </a:extLst>
          </p:cNvPr>
          <p:cNvSpPr txBox="1">
            <a:spLocks/>
          </p:cNvSpPr>
          <p:nvPr/>
        </p:nvSpPr>
        <p:spPr>
          <a:xfrm>
            <a:off x="1240325" y="5387908"/>
            <a:ext cx="1068308" cy="2698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8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Arial" panose="020B0604020202020204" pitchFamily="34" charset="0"/>
              </a:rPr>
              <a:t>Importance</a:t>
            </a:r>
          </a:p>
          <a:p>
            <a:pPr algn="ctr"/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33" name="Text Placeholder 8">
            <a:extLst>
              <a:ext uri="{FF2B5EF4-FFF2-40B4-BE49-F238E27FC236}">
                <a16:creationId xmlns:a16="http://schemas.microsoft.com/office/drawing/2014/main" id="{7FD306D8-615C-E624-CF8E-1355C711C443}"/>
              </a:ext>
            </a:extLst>
          </p:cNvPr>
          <p:cNvSpPr txBox="1">
            <a:spLocks/>
          </p:cNvSpPr>
          <p:nvPr/>
        </p:nvSpPr>
        <p:spPr>
          <a:xfrm>
            <a:off x="2952040" y="5387908"/>
            <a:ext cx="2101218" cy="34854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8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Arial" panose="020B0604020202020204" pitchFamily="34" charset="0"/>
              </a:rPr>
              <a:t>Income level</a:t>
            </a:r>
          </a:p>
        </p:txBody>
      </p:sp>
      <p:sp>
        <p:nvSpPr>
          <p:cNvPr id="35" name="Text Placeholder 8">
            <a:extLst>
              <a:ext uri="{FF2B5EF4-FFF2-40B4-BE49-F238E27FC236}">
                <a16:creationId xmlns:a16="http://schemas.microsoft.com/office/drawing/2014/main" id="{CBD2A1C7-F048-86C8-033D-E952524D9306}"/>
              </a:ext>
            </a:extLst>
          </p:cNvPr>
          <p:cNvSpPr txBox="1">
            <a:spLocks/>
          </p:cNvSpPr>
          <p:nvPr/>
        </p:nvSpPr>
        <p:spPr>
          <a:xfrm>
            <a:off x="7445486" y="5387908"/>
            <a:ext cx="1488559" cy="1828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8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Arial" panose="020B0604020202020204" pitchFamily="34" charset="0"/>
              </a:rPr>
              <a:t>Race/ethnicity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46C2251-66FE-C6AC-7377-5BDB45B51520}"/>
              </a:ext>
            </a:extLst>
          </p:cNvPr>
          <p:cNvCxnSpPr>
            <a:cxnSpLocks/>
          </p:cNvCxnSpPr>
          <p:nvPr/>
        </p:nvCxnSpPr>
        <p:spPr>
          <a:xfrm>
            <a:off x="2908197" y="5321949"/>
            <a:ext cx="2188904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59A8F3F-ACB3-D902-4516-352C74970401}"/>
              </a:ext>
            </a:extLst>
          </p:cNvPr>
          <p:cNvCxnSpPr>
            <a:cxnSpLocks/>
          </p:cNvCxnSpPr>
          <p:nvPr/>
        </p:nvCxnSpPr>
        <p:spPr>
          <a:xfrm>
            <a:off x="7377762" y="5321949"/>
            <a:ext cx="1556283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34A64B2-B8AB-E932-B631-260141E8CE00}"/>
              </a:ext>
            </a:extLst>
          </p:cNvPr>
          <p:cNvCxnSpPr>
            <a:cxnSpLocks/>
          </p:cNvCxnSpPr>
          <p:nvPr/>
        </p:nvCxnSpPr>
        <p:spPr>
          <a:xfrm>
            <a:off x="1121942" y="5321949"/>
            <a:ext cx="1277225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Placeholder 8">
            <a:extLst>
              <a:ext uri="{FF2B5EF4-FFF2-40B4-BE49-F238E27FC236}">
                <a16:creationId xmlns:a16="http://schemas.microsoft.com/office/drawing/2014/main" id="{F8F1C66C-1025-7B60-0942-F6BEBCEA9B88}"/>
              </a:ext>
            </a:extLst>
          </p:cNvPr>
          <p:cNvSpPr txBox="1">
            <a:spLocks/>
          </p:cNvSpPr>
          <p:nvPr/>
        </p:nvSpPr>
        <p:spPr>
          <a:xfrm>
            <a:off x="5604909" y="5387908"/>
            <a:ext cx="1277225" cy="3485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8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Arial" panose="020B0604020202020204" pitchFamily="34" charset="0"/>
              </a:rPr>
              <a:t>Functional limitations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6BE1F58-F6BF-49DA-AE24-7520AFEC6B89}"/>
              </a:ext>
            </a:extLst>
          </p:cNvPr>
          <p:cNvCxnSpPr>
            <a:cxnSpLocks/>
          </p:cNvCxnSpPr>
          <p:nvPr/>
        </p:nvCxnSpPr>
        <p:spPr>
          <a:xfrm>
            <a:off x="5613962" y="5321949"/>
            <a:ext cx="1277225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849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Placeholder 9">
            <a:extLst>
              <a:ext uri="{FF2B5EF4-FFF2-40B4-BE49-F238E27FC236}">
                <a16:creationId xmlns:a16="http://schemas.microsoft.com/office/drawing/2014/main" id="{D3AF9BF1-B67F-CA20-4CAD-230013D32F18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521385918"/>
              </p:ext>
            </p:extLst>
          </p:nvPr>
        </p:nvGraphicFramePr>
        <p:xfrm>
          <a:off x="71438" y="1533525"/>
          <a:ext cx="9001125" cy="4059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Base: Medicare Advantage enrollees age 18+ (n=1,846).</a:t>
            </a:r>
          </a:p>
          <a:p>
            <a:r>
              <a:rPr lang="en-US" dirty="0"/>
              <a:t>Data: Commonwealth Fund 2024 Value of Medicare Survey.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dirty="0"/>
              <a:t>Nearly half of Medicare Advantage enrollees reported using their plan’s OTC benefits; those with lower income were more likely to use them.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sz="1100" i="1" dirty="0">
                <a:latin typeface="Arial" panose="020B0604020202020204" pitchFamily="34" charset="0"/>
              </a:rPr>
              <a:t>Percentage of Medicare Advantage enrollees who used OTC (over-the-counter) benefits, by perceived value, income, functional limitations and race/ethnicity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F96E82-26CB-5030-CA83-FA91E17E5030}"/>
              </a:ext>
            </a:extLst>
          </p:cNvPr>
          <p:cNvSpPr txBox="1"/>
          <p:nvPr/>
        </p:nvSpPr>
        <p:spPr>
          <a:xfrm>
            <a:off x="71437" y="1508760"/>
            <a:ext cx="7008373" cy="548640"/>
          </a:xfrm>
          <a:prstGeom prst="roundRect">
            <a:avLst>
              <a:gd name="adj" fmla="val 9886"/>
            </a:avLst>
          </a:prstGeom>
          <a:solidFill>
            <a:schemeClr val="tx2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square" lIns="548640" tIns="54864" rIns="91440" bIns="54864" anchor="ctr" anchorCtr="0">
            <a:noAutofit/>
          </a:bodyPr>
          <a:lstStyle/>
          <a:p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Have you used an allowance or card for over-the-counter medications in the past 12 months?</a:t>
            </a: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4FB5517F-8A35-3B84-512E-3E29909D73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0529" y="1594240"/>
            <a:ext cx="419100" cy="4191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6FE26E8-8B2E-EB4E-8804-C18050F08F1D}"/>
              </a:ext>
            </a:extLst>
          </p:cNvPr>
          <p:cNvSpPr txBox="1">
            <a:spLocks/>
          </p:cNvSpPr>
          <p:nvPr/>
        </p:nvSpPr>
        <p:spPr>
          <a:xfrm>
            <a:off x="1240325" y="5387908"/>
            <a:ext cx="1068308" cy="2698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8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Arial" panose="020B0604020202020204" pitchFamily="34" charset="0"/>
              </a:rPr>
              <a:t>Importance</a:t>
            </a:r>
          </a:p>
          <a:p>
            <a:pPr algn="ctr"/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6AA9B157-32E6-D6D0-C68D-12561479D919}"/>
              </a:ext>
            </a:extLst>
          </p:cNvPr>
          <p:cNvSpPr txBox="1">
            <a:spLocks/>
          </p:cNvSpPr>
          <p:nvPr/>
        </p:nvSpPr>
        <p:spPr>
          <a:xfrm>
            <a:off x="2952040" y="5387908"/>
            <a:ext cx="2101218" cy="34854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8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Arial" panose="020B0604020202020204" pitchFamily="34" charset="0"/>
              </a:rPr>
              <a:t>Income level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098FEA57-FC20-9919-1D4B-04BF08F5B7FD}"/>
              </a:ext>
            </a:extLst>
          </p:cNvPr>
          <p:cNvSpPr txBox="1">
            <a:spLocks/>
          </p:cNvSpPr>
          <p:nvPr/>
        </p:nvSpPr>
        <p:spPr>
          <a:xfrm>
            <a:off x="5604909" y="5387908"/>
            <a:ext cx="1277225" cy="3485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8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Arial" panose="020B0604020202020204" pitchFamily="34" charset="0"/>
              </a:rPr>
              <a:t>Functional limitations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0D2EEC15-C95A-D0B9-DD96-3A4FB80E8CC6}"/>
              </a:ext>
            </a:extLst>
          </p:cNvPr>
          <p:cNvSpPr txBox="1">
            <a:spLocks/>
          </p:cNvSpPr>
          <p:nvPr/>
        </p:nvSpPr>
        <p:spPr>
          <a:xfrm>
            <a:off x="7427379" y="5387908"/>
            <a:ext cx="1488559" cy="1828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8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Arial" panose="020B0604020202020204" pitchFamily="34" charset="0"/>
              </a:rPr>
              <a:t>Race/ethnicity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9F3FFC3-37DE-E968-F2E6-C7309E3EF0B1}"/>
              </a:ext>
            </a:extLst>
          </p:cNvPr>
          <p:cNvCxnSpPr>
            <a:cxnSpLocks/>
          </p:cNvCxnSpPr>
          <p:nvPr/>
        </p:nvCxnSpPr>
        <p:spPr>
          <a:xfrm>
            <a:off x="2908197" y="5321949"/>
            <a:ext cx="2188904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3086118-E0E0-1F11-E645-8877B4D69CDA}"/>
              </a:ext>
            </a:extLst>
          </p:cNvPr>
          <p:cNvCxnSpPr>
            <a:cxnSpLocks/>
          </p:cNvCxnSpPr>
          <p:nvPr/>
        </p:nvCxnSpPr>
        <p:spPr>
          <a:xfrm>
            <a:off x="5613962" y="5321949"/>
            <a:ext cx="1277225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7214A58-E4A8-43B6-5C61-A9859D02F10A}"/>
              </a:ext>
            </a:extLst>
          </p:cNvPr>
          <p:cNvCxnSpPr>
            <a:cxnSpLocks/>
          </p:cNvCxnSpPr>
          <p:nvPr/>
        </p:nvCxnSpPr>
        <p:spPr>
          <a:xfrm>
            <a:off x="7395868" y="5321949"/>
            <a:ext cx="1556283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CCBF677-EF4C-D0CB-E570-85ECA8B670C0}"/>
              </a:ext>
            </a:extLst>
          </p:cNvPr>
          <p:cNvCxnSpPr>
            <a:cxnSpLocks/>
          </p:cNvCxnSpPr>
          <p:nvPr/>
        </p:nvCxnSpPr>
        <p:spPr>
          <a:xfrm>
            <a:off x="1121942" y="5321949"/>
            <a:ext cx="1277225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469361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MWF 2021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" id="{541B58AD-7456-8C40-80C2-8477F48CDF76}" vid="{3C3D5171-157A-5848-87A4-AF952AD89C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8" ma:contentTypeDescription="Create a new document." ma:contentTypeScope="" ma:versionID="8067ce02bfb4442d5d73ad518aebf38c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db66d3965185a16ef559b800314e966c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d887b3-530c-4858-8ab3-c8c35b27a8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5029d7-7210-4f8d-9630-374c583c2703}" ma:internalName="TaxCatchAll" ma:showField="CatchAllData" ma:web="fd0705cf-2316-48c0-96f8-e5d689de0d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d0705cf-2316-48c0-96f8-e5d689de0d99">
      <UserInfo>
        <DisplayName>Eric Schneider</DisplayName>
        <AccountId>18</AccountId>
        <AccountType/>
      </UserInfo>
      <UserInfo>
        <DisplayName>Arnav Shah</DisplayName>
        <AccountId>57</AccountId>
        <AccountType/>
      </UserInfo>
      <UserInfo>
        <DisplayName>Aimee Cicchiello</DisplayName>
        <AccountId>12</AccountId>
        <AccountType/>
      </UserInfo>
    </SharedWithUsers>
    <lcf76f155ced4ddcb4097134ff3c332f xmlns="29e91428-62e1-404e-8dba-d479e0ef01ba">
      <Terms xmlns="http://schemas.microsoft.com/office/infopath/2007/PartnerControls"/>
    </lcf76f155ced4ddcb4097134ff3c332f>
    <TaxCatchAll xmlns="fd0705cf-2316-48c0-96f8-e5d689de0d99" xsi:nil="true"/>
  </documentManagement>
</p:properties>
</file>

<file path=customXml/itemProps1.xml><?xml version="1.0" encoding="utf-8"?>
<ds:datastoreItem xmlns:ds="http://schemas.openxmlformats.org/officeDocument/2006/customXml" ds:itemID="{9846D01A-DF99-4B57-87F7-5D23D7E465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e91428-62e1-404e-8dba-d479e0ef01ba"/>
    <ds:schemaRef ds:uri="fd0705cf-2316-48c0-96f8-e5d689de0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AAEEE3-A9AD-48C1-97AC-913F6586C1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C63E5E-AEFA-4345-A4E4-D8690CC9E0A0}">
  <ds:schemaRefs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www.w3.org/XML/1998/namespace"/>
    <ds:schemaRef ds:uri="29e91428-62e1-404e-8dba-d479e0ef01ba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fd0705cf-2316-48c0-96f8-e5d689de0d9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10083</TotalTime>
  <Words>473</Words>
  <Application>Microsoft Office PowerPoint</Application>
  <PresentationFormat>On-screen Show (4:3)</PresentationFormat>
  <Paragraphs>45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Georgia</vt:lpstr>
      <vt:lpstr>Suisse Int'l</vt:lpstr>
      <vt:lpstr>Suisse Int'l Bold</vt:lpstr>
      <vt:lpstr>Suisse Int'l Italic</vt:lpstr>
      <vt:lpstr>CMWF_2021</vt:lpstr>
      <vt:lpstr>Eight of 10 Medicare beneficiaries reported supplemental benefits are important to them; those with lower income, functional limitations, and Black or Hispanic racial/ethnic identify reported at higher rates.</vt:lpstr>
      <vt:lpstr>A larger share of Medicare Advantage enrollees than traditional Medicare beneficiaries considered supplemental benefits to be important; MA plan enrollees who value supplemental benefits were more likely to use them.</vt:lpstr>
      <vt:lpstr>Two of five Medicare Advantage enrollees reported using their plan’s dental benefits.</vt:lpstr>
      <vt:lpstr>Two of five Medicare Advantage enrollees reported using their plan’s vision benefits.</vt:lpstr>
      <vt:lpstr>Nearly half of Medicare Advantage enrollees reported using their plan’s OTC benefits; those with lower income were more likely to use them.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How Much Do Medicare Advantage Enrollees Value and Use Their Supplemental Benefits</dc:title>
  <dc:creator>agupta@cmwf.org;gj@cmwf.org;fleonard@cmwf.org</dc:creator>
  <cp:lastModifiedBy>Paul Frame</cp:lastModifiedBy>
  <cp:revision>10</cp:revision>
  <cp:lastPrinted>2018-07-11T13:51:43Z</cp:lastPrinted>
  <dcterms:created xsi:type="dcterms:W3CDTF">2014-10-08T23:03:32Z</dcterms:created>
  <dcterms:modified xsi:type="dcterms:W3CDTF">2025-02-18T23:12:08Z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  <property fmtid="{D5CDD505-2E9C-101B-9397-08002B2CF9AE}" pid="3" name="MediaServiceImageTags">
    <vt:lpwstr/>
  </property>
</Properties>
</file>