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4"/>
  </p:notesMasterIdLst>
  <p:sldIdLst>
    <p:sldId id="279" r:id="rId5"/>
    <p:sldId id="284" r:id="rId6"/>
    <p:sldId id="278" r:id="rId7"/>
    <p:sldId id="262" r:id="rId8"/>
    <p:sldId id="285" r:id="rId9"/>
    <p:sldId id="286" r:id="rId10"/>
    <p:sldId id="287" r:id="rId11"/>
    <p:sldId id="283" r:id="rId12"/>
    <p:sldId id="282" r:id="rId13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82B1E22-960B-B31B-F866-A01526DBF657}" name="Declercq, Eugene" initials="ED" userId="S::declercq@bu.edu::9d4f56e5-b65a-4acc-ab0b-18f334519510" providerId="AD"/>
  <p188:author id="{6AB19E4C-2651-ED70-AE6D-744B32CFB085}" name="Laurie Zephyrin" initials="LZ" userId="S::lz@cmwf.org::890bf38d-bfcf-42e9-b736-1d540489d1c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729D"/>
    <a:srgbClr val="0000FF"/>
    <a:srgbClr val="CC0000"/>
    <a:srgbClr val="A50021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5E7084-B1A5-4EF6-BAE5-726D254B5993}" v="2" dt="2026-06-30T15:01:52.1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20" autoAdjust="0"/>
    <p:restoredTop sz="96247" autoAdjust="0"/>
  </p:normalViewPr>
  <p:slideViewPr>
    <p:cSldViewPr snapToGrid="0">
      <p:cViewPr varScale="1">
        <p:scale>
          <a:sx n="107" d="100"/>
          <a:sy n="107" d="100"/>
        </p:scale>
        <p:origin x="18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719065008178325E-2"/>
          <c:y val="2.0694565957033149E-2"/>
          <c:w val="0.94234698923504123"/>
          <c:h val="0.910930786429474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U.S.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69.8</c:v>
                </c:pt>
                <c:pt idx="1">
                  <c:v>69.8</c:v>
                </c:pt>
                <c:pt idx="2">
                  <c:v>69.5</c:v>
                </c:pt>
                <c:pt idx="3">
                  <c:v>71.900000000000006</c:v>
                </c:pt>
                <c:pt idx="4">
                  <c:v>72.400000000000006</c:v>
                </c:pt>
                <c:pt idx="5">
                  <c:v>73.099999999999994</c:v>
                </c:pt>
                <c:pt idx="6">
                  <c:v>72</c:v>
                </c:pt>
                <c:pt idx="7">
                  <c:v>71.5</c:v>
                </c:pt>
                <c:pt idx="8">
                  <c:v>76.7</c:v>
                </c:pt>
                <c:pt idx="9">
                  <c:v>79.7</c:v>
                </c:pt>
                <c:pt idx="10">
                  <c:v>88.2</c:v>
                </c:pt>
                <c:pt idx="11" formatCode="#,##0.0">
                  <c:v>101.1</c:v>
                </c:pt>
                <c:pt idx="12">
                  <c:v>93.1</c:v>
                </c:pt>
                <c:pt idx="13">
                  <c:v>98.8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E8-4035-8DE9-6FA7E3F03F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878626511"/>
        <c:axId val="878642351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Pregnancy Related Mortality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16.7</c:v>
                </c:pt>
                <c:pt idx="1">
                  <c:v>17.8</c:v>
                </c:pt>
                <c:pt idx="2">
                  <c:v>15.9</c:v>
                </c:pt>
                <c:pt idx="3">
                  <c:v>17.3</c:v>
                </c:pt>
                <c:pt idx="4">
                  <c:v>18</c:v>
                </c:pt>
                <c:pt idx="5">
                  <c:v>17.2</c:v>
                </c:pt>
                <c:pt idx="6">
                  <c:v>16.899999999999999</c:v>
                </c:pt>
                <c:pt idx="7">
                  <c:v>17.2</c:v>
                </c:pt>
                <c:pt idx="8">
                  <c:v>17.3</c:v>
                </c:pt>
                <c:pt idx="9">
                  <c:v>17.600000000000001</c:v>
                </c:pt>
                <c:pt idx="10">
                  <c:v>24.9</c:v>
                </c:pt>
                <c:pt idx="11">
                  <c:v>33.200000000000003</c:v>
                </c:pt>
                <c:pt idx="12">
                  <c:v>21.5</c:v>
                </c:pt>
                <c:pt idx="13">
                  <c:v>18.7</c:v>
                </c:pt>
                <c:pt idx="14">
                  <c:v>18.399999999999999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9C5-461E-81B6-DDBD2DAE3C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43964623"/>
        <c:axId val="843968463"/>
      </c:lineChart>
      <c:catAx>
        <c:axId val="8786265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878642351"/>
        <c:crosses val="autoZero"/>
        <c:auto val="1"/>
        <c:lblAlgn val="ctr"/>
        <c:lblOffset val="100"/>
        <c:noMultiLvlLbl val="0"/>
      </c:catAx>
      <c:valAx>
        <c:axId val="87864235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878626511"/>
        <c:crosses val="autoZero"/>
        <c:crossBetween val="between"/>
      </c:valAx>
      <c:valAx>
        <c:axId val="843968463"/>
        <c:scaling>
          <c:orientation val="minMax"/>
          <c:max val="40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843964623"/>
        <c:crosses val="max"/>
        <c:crossBetween val="between"/>
      </c:valAx>
      <c:catAx>
        <c:axId val="84396462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4396846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57953680586672E-2"/>
          <c:y val="1.9068269964034944E-2"/>
          <c:w val="0.94657321163106645"/>
          <c:h val="0.626216053357797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Sheet1!$A$2:$A$49</c:f>
              <c:strCache>
                <c:ptCount val="48"/>
                <c:pt idx="0">
                  <c:v>Wyoming</c:v>
                </c:pt>
                <c:pt idx="1">
                  <c:v>Nebraska</c:v>
                </c:pt>
                <c:pt idx="2">
                  <c:v>South Dakota</c:v>
                </c:pt>
                <c:pt idx="3">
                  <c:v>Utah</c:v>
                </c:pt>
                <c:pt idx="4">
                  <c:v>North Dakota</c:v>
                </c:pt>
                <c:pt idx="5">
                  <c:v>Iowa</c:v>
                </c:pt>
                <c:pt idx="6">
                  <c:v>Montana</c:v>
                </c:pt>
                <c:pt idx="7">
                  <c:v>Kansas</c:v>
                </c:pt>
                <c:pt idx="8">
                  <c:v>Arkansas</c:v>
                </c:pt>
                <c:pt idx="9">
                  <c:v>Wisconsin</c:v>
                </c:pt>
                <c:pt idx="10">
                  <c:v>Mississippi</c:v>
                </c:pt>
                <c:pt idx="11">
                  <c:v>Oklahoma</c:v>
                </c:pt>
                <c:pt idx="12">
                  <c:v>Louisiana</c:v>
                </c:pt>
                <c:pt idx="13">
                  <c:v>New Jersey</c:v>
                </c:pt>
                <c:pt idx="14">
                  <c:v>Virginia</c:v>
                </c:pt>
                <c:pt idx="15">
                  <c:v>Texas</c:v>
                </c:pt>
                <c:pt idx="16">
                  <c:v>Maine</c:v>
                </c:pt>
                <c:pt idx="17">
                  <c:v>Indiana</c:v>
                </c:pt>
                <c:pt idx="18">
                  <c:v>Oregon</c:v>
                </c:pt>
                <c:pt idx="19">
                  <c:v>Kentucky</c:v>
                </c:pt>
                <c:pt idx="20">
                  <c:v>Arizona</c:v>
                </c:pt>
                <c:pt idx="21">
                  <c:v>South Carolina</c:v>
                </c:pt>
                <c:pt idx="22">
                  <c:v>Ohio</c:v>
                </c:pt>
                <c:pt idx="23">
                  <c:v>Illinois</c:v>
                </c:pt>
                <c:pt idx="24">
                  <c:v>Tennessee</c:v>
                </c:pt>
                <c:pt idx="25">
                  <c:v>National</c:v>
                </c:pt>
                <c:pt idx="26">
                  <c:v>Michigan</c:v>
                </c:pt>
                <c:pt idx="27">
                  <c:v>Missouri</c:v>
                </c:pt>
                <c:pt idx="28">
                  <c:v>North Carolina</c:v>
                </c:pt>
                <c:pt idx="29">
                  <c:v>Maryland</c:v>
                </c:pt>
                <c:pt idx="30">
                  <c:v>West Virginia</c:v>
                </c:pt>
                <c:pt idx="31">
                  <c:v>Georgia</c:v>
                </c:pt>
                <c:pt idx="32">
                  <c:v>Washington</c:v>
                </c:pt>
                <c:pt idx="33">
                  <c:v>Vermont</c:v>
                </c:pt>
                <c:pt idx="34">
                  <c:v>Pennsylvania</c:v>
                </c:pt>
                <c:pt idx="35">
                  <c:v>Hawaii</c:v>
                </c:pt>
                <c:pt idx="36">
                  <c:v>Connecticut</c:v>
                </c:pt>
                <c:pt idx="37">
                  <c:v>Florida</c:v>
                </c:pt>
                <c:pt idx="38">
                  <c:v>New Mexico</c:v>
                </c:pt>
                <c:pt idx="39">
                  <c:v>Delaware</c:v>
                </c:pt>
                <c:pt idx="40">
                  <c:v>California</c:v>
                </c:pt>
                <c:pt idx="41">
                  <c:v>Rhode Island</c:v>
                </c:pt>
                <c:pt idx="42">
                  <c:v>Colorado</c:v>
                </c:pt>
                <c:pt idx="43">
                  <c:v>Massachusetts</c:v>
                </c:pt>
                <c:pt idx="44">
                  <c:v>Minnesota</c:v>
                </c:pt>
                <c:pt idx="45">
                  <c:v>Alaska</c:v>
                </c:pt>
                <c:pt idx="46">
                  <c:v>District of Columbia</c:v>
                </c:pt>
                <c:pt idx="47">
                  <c:v>New York</c:v>
                </c:pt>
              </c:strCache>
            </c:strRef>
          </c:cat>
          <c:val>
            <c:numRef>
              <c:f>Sheet1!$B$2:$B$49</c:f>
              <c:numCache>
                <c:formatCode>0.0</c:formatCode>
                <c:ptCount val="48"/>
                <c:pt idx="0">
                  <c:v>55.284900978491613</c:v>
                </c:pt>
                <c:pt idx="1">
                  <c:v>60.582982043909652</c:v>
                </c:pt>
                <c:pt idx="2">
                  <c:v>63.797593162036129</c:v>
                </c:pt>
                <c:pt idx="3">
                  <c:v>65.61225712403045</c:v>
                </c:pt>
                <c:pt idx="4">
                  <c:v>65.752616478889976</c:v>
                </c:pt>
                <c:pt idx="5">
                  <c:v>69.993052731817315</c:v>
                </c:pt>
                <c:pt idx="6">
                  <c:v>71.588952529525315</c:v>
                </c:pt>
                <c:pt idx="7">
                  <c:v>71.901784866932232</c:v>
                </c:pt>
                <c:pt idx="8">
                  <c:v>73.666971278578103</c:v>
                </c:pt>
                <c:pt idx="9">
                  <c:v>76.685551358109379</c:v>
                </c:pt>
                <c:pt idx="10">
                  <c:v>78.005326365108317</c:v>
                </c:pt>
                <c:pt idx="11">
                  <c:v>79.579834773628065</c:v>
                </c:pt>
                <c:pt idx="12">
                  <c:v>82.174854021033966</c:v>
                </c:pt>
                <c:pt idx="13">
                  <c:v>84.345252775739567</c:v>
                </c:pt>
                <c:pt idx="14">
                  <c:v>84.410477710658753</c:v>
                </c:pt>
                <c:pt idx="15">
                  <c:v>85.604047675410285</c:v>
                </c:pt>
                <c:pt idx="16">
                  <c:v>88.65246810554369</c:v>
                </c:pt>
                <c:pt idx="17">
                  <c:v>88.716366353204805</c:v>
                </c:pt>
                <c:pt idx="18">
                  <c:v>89.135655021089065</c:v>
                </c:pt>
                <c:pt idx="19">
                  <c:v>89.308972934500972</c:v>
                </c:pt>
                <c:pt idx="20">
                  <c:v>90.656885270954618</c:v>
                </c:pt>
                <c:pt idx="21">
                  <c:v>93.319636151130041</c:v>
                </c:pt>
                <c:pt idx="22">
                  <c:v>95.459836193805941</c:v>
                </c:pt>
                <c:pt idx="23">
                  <c:v>95.969942339737045</c:v>
                </c:pt>
                <c:pt idx="24">
                  <c:v>97.655503422376796</c:v>
                </c:pt>
                <c:pt idx="25">
                  <c:v>97.660535534013704</c:v>
                </c:pt>
                <c:pt idx="26">
                  <c:v>98.172039043371953</c:v>
                </c:pt>
                <c:pt idx="27">
                  <c:v>99.848472500080717</c:v>
                </c:pt>
                <c:pt idx="28">
                  <c:v>100.22072049340782</c:v>
                </c:pt>
                <c:pt idx="29">
                  <c:v>100.43023847078035</c:v>
                </c:pt>
                <c:pt idx="30">
                  <c:v>101.91758707808378</c:v>
                </c:pt>
                <c:pt idx="31">
                  <c:v>102.32850869991613</c:v>
                </c:pt>
                <c:pt idx="32">
                  <c:v>103.31876608568253</c:v>
                </c:pt>
                <c:pt idx="33">
                  <c:v>104.3</c:v>
                </c:pt>
                <c:pt idx="34">
                  <c:v>104.41998564705773</c:v>
                </c:pt>
                <c:pt idx="35">
                  <c:v>106.12410983045946</c:v>
                </c:pt>
                <c:pt idx="36">
                  <c:v>106.76078785105976</c:v>
                </c:pt>
                <c:pt idx="37">
                  <c:v>107.18215104832389</c:v>
                </c:pt>
                <c:pt idx="38">
                  <c:v>109.11441563942215</c:v>
                </c:pt>
                <c:pt idx="39">
                  <c:v>109.48310368772657</c:v>
                </c:pt>
                <c:pt idx="40">
                  <c:v>109.5</c:v>
                </c:pt>
                <c:pt idx="41">
                  <c:v>110.03678403556323</c:v>
                </c:pt>
                <c:pt idx="42">
                  <c:v>110.87456215527004</c:v>
                </c:pt>
                <c:pt idx="43">
                  <c:v>112.49571402189802</c:v>
                </c:pt>
                <c:pt idx="44">
                  <c:v>116.98925551238524</c:v>
                </c:pt>
                <c:pt idx="45">
                  <c:v>128.82325000063528</c:v>
                </c:pt>
                <c:pt idx="46">
                  <c:v>130.40762046379891</c:v>
                </c:pt>
                <c:pt idx="47">
                  <c:v>130.98754093984067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76-44DD-847A-18DDB8CD8D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878645711"/>
        <c:axId val="878643311"/>
      </c:barChart>
      <c:catAx>
        <c:axId val="8786457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878643311"/>
        <c:crosses val="autoZero"/>
        <c:auto val="1"/>
        <c:lblAlgn val="ctr"/>
        <c:lblOffset val="100"/>
        <c:noMultiLvlLbl val="0"/>
      </c:catAx>
      <c:valAx>
        <c:axId val="878643311"/>
        <c:scaling>
          <c:orientation val="minMax"/>
          <c:max val="140"/>
          <c:min val="0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878645711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139616186188107"/>
          <c:y val="1.2274064146237031E-3"/>
          <c:w val="0.68482284158924578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Sheet1!$A$2:$A$21</c:f>
              <c:strCache>
                <c:ptCount val="20"/>
                <c:pt idx="0">
                  <c:v>Temporal tracheostomy</c:v>
                </c:pt>
                <c:pt idx="1">
                  <c:v>Heart failure/arrest during procedure</c:v>
                </c:pt>
                <c:pt idx="2">
                  <c:v>Aneurysm</c:v>
                </c:pt>
                <c:pt idx="3">
                  <c:v>Amniotic fluid embolism</c:v>
                </c:pt>
                <c:pt idx="4">
                  <c:v>Acute myocardial infarction count</c:v>
                </c:pt>
                <c:pt idx="5">
                  <c:v>Severe anesthesia complications</c:v>
                </c:pt>
                <c:pt idx="6">
                  <c:v>Sickle cell disease with crisis</c:v>
                </c:pt>
                <c:pt idx="7">
                  <c:v>Conversion of cardiac rhythm</c:v>
                </c:pt>
                <c:pt idx="8">
                  <c:v>Cardiac arrest/Ventricular fibrillation</c:v>
                </c:pt>
                <c:pt idx="9">
                  <c:v>Thrombotic and air embolism</c:v>
                </c:pt>
                <c:pt idx="10">
                  <c:v>Pueperal cerebrovascular disorders</c:v>
                </c:pt>
                <c:pt idx="11">
                  <c:v>Eclampsia</c:v>
                </c:pt>
                <c:pt idx="12">
                  <c:v>Ventilation</c:v>
                </c:pt>
                <c:pt idx="13">
                  <c:v>Pulmonary edema/Acute heart failure</c:v>
                </c:pt>
                <c:pt idx="14">
                  <c:v>Adult respiratory distress syndrome</c:v>
                </c:pt>
                <c:pt idx="15">
                  <c:v>Sepsis</c:v>
                </c:pt>
                <c:pt idx="16">
                  <c:v>Shock</c:v>
                </c:pt>
                <c:pt idx="17">
                  <c:v>Hysterectomy</c:v>
                </c:pt>
                <c:pt idx="18">
                  <c:v>Disseminated intravascular coagulation</c:v>
                </c:pt>
                <c:pt idx="19">
                  <c:v>Acute renal failure</c:v>
                </c:pt>
              </c:strCache>
            </c:strRef>
          </c:cat>
          <c:val>
            <c:numRef>
              <c:f>Sheet1!$B$2:$B$21</c:f>
              <c:numCache>
                <c:formatCode>0.0</c:formatCode>
                <c:ptCount val="20"/>
                <c:pt idx="0">
                  <c:v>2.7242018088700009E-2</c:v>
                </c:pt>
                <c:pt idx="1">
                  <c:v>2.7242018088700009E-2</c:v>
                </c:pt>
                <c:pt idx="2">
                  <c:v>0.54484036177400019</c:v>
                </c:pt>
                <c:pt idx="3">
                  <c:v>0.57208237986270027</c:v>
                </c:pt>
                <c:pt idx="4">
                  <c:v>0.6</c:v>
                </c:pt>
                <c:pt idx="5">
                  <c:v>0.73553448839490032</c:v>
                </c:pt>
                <c:pt idx="6">
                  <c:v>0.98071265119320039</c:v>
                </c:pt>
                <c:pt idx="7">
                  <c:v>1.0351966873706004</c:v>
                </c:pt>
                <c:pt idx="8">
                  <c:v>1.0624387054593003</c:v>
                </c:pt>
                <c:pt idx="9">
                  <c:v>3.3780102429988013</c:v>
                </c:pt>
                <c:pt idx="10">
                  <c:v>5.2849515092078025</c:v>
                </c:pt>
                <c:pt idx="11">
                  <c:v>5.9932439795140029</c:v>
                </c:pt>
                <c:pt idx="12">
                  <c:v>6.0204859976027016</c:v>
                </c:pt>
                <c:pt idx="13">
                  <c:v>6.5925683774654029</c:v>
                </c:pt>
                <c:pt idx="14">
                  <c:v>10.242998801351204</c:v>
                </c:pt>
                <c:pt idx="15">
                  <c:v>10.297482837528605</c:v>
                </c:pt>
                <c:pt idx="16">
                  <c:v>12.149940067560205</c:v>
                </c:pt>
                <c:pt idx="17">
                  <c:v>12.694780429334205</c:v>
                </c:pt>
                <c:pt idx="18">
                  <c:v>24.10918600849951</c:v>
                </c:pt>
                <c:pt idx="19">
                  <c:v>40.372670807453417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C9-4A7D-989F-3293514B56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721770496"/>
        <c:axId val="721784416"/>
      </c:barChart>
      <c:catAx>
        <c:axId val="721770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21784416"/>
        <c:crosses val="autoZero"/>
        <c:auto val="1"/>
        <c:lblAlgn val="ctr"/>
        <c:lblOffset val="100"/>
        <c:noMultiLvlLbl val="0"/>
      </c:catAx>
      <c:valAx>
        <c:axId val="721784416"/>
        <c:scaling>
          <c:orientation val="minMax"/>
        </c:scaling>
        <c:delete val="1"/>
        <c:axPos val="b"/>
        <c:numFmt formatCode="0" sourceLinked="0"/>
        <c:majorTickMark val="none"/>
        <c:minorTickMark val="none"/>
        <c:tickLblPos val="nextTo"/>
        <c:crossAx val="721770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31383577052869E-2"/>
          <c:y val="1.7925516294823526E-2"/>
          <c:w val="0.85251843519560067"/>
          <c:h val="0.9147209657303475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 w="31750" cap="rnd">
              <a:solidFill>
                <a:schemeClr val="bg2"/>
              </a:solidFill>
              <a:round/>
            </a:ln>
            <a:effectLst/>
          </c:spPr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</c:strCache>
            </c:strRef>
          </c:cat>
          <c:val>
            <c:numRef>
              <c:f>Sheet1!$B$2:$B$8</c:f>
              <c:numCache>
                <c:formatCode>#,##0.0</c:formatCode>
                <c:ptCount val="7"/>
                <c:pt idx="0">
                  <c:v>111.11637015098501</c:v>
                </c:pt>
                <c:pt idx="1">
                  <c:v>114.44628286884144</c:v>
                </c:pt>
                <c:pt idx="2">
                  <c:v>118.83002401489398</c:v>
                </c:pt>
                <c:pt idx="3">
                  <c:v>122.3413110323672</c:v>
                </c:pt>
                <c:pt idx="4">
                  <c:v>135.15228731275738</c:v>
                </c:pt>
                <c:pt idx="5">
                  <c:v>158.398</c:v>
                </c:pt>
                <c:pt idx="6">
                  <c:v>146.88113700998008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D33-457E-867F-F3EAA79FA3C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Hispanic</c:v>
                </c:pt>
              </c:strCache>
            </c:strRef>
          </c:tx>
          <c:spPr>
            <a:ln w="31750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</c:strCache>
            </c:strRef>
          </c:cat>
          <c:val>
            <c:numRef>
              <c:f>Sheet1!$C$2:$C$8</c:f>
              <c:numCache>
                <c:formatCode>#,##0.0</c:formatCode>
                <c:ptCount val="7"/>
                <c:pt idx="0">
                  <c:v>71.36141732437568</c:v>
                </c:pt>
                <c:pt idx="1">
                  <c:v>75.017453575214432</c:v>
                </c:pt>
                <c:pt idx="2">
                  <c:v>78.454345358866391</c:v>
                </c:pt>
                <c:pt idx="3">
                  <c:v>81.258115304760736</c:v>
                </c:pt>
                <c:pt idx="4">
                  <c:v>94.295958628827179</c:v>
                </c:pt>
                <c:pt idx="5">
                  <c:v>102.37</c:v>
                </c:pt>
                <c:pt idx="6">
                  <c:v>93.098598073374021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D33-457E-867F-F3EAA79FA3C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 w="317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</c:strCache>
            </c:strRef>
          </c:cat>
          <c:val>
            <c:numRef>
              <c:f>Sheet1!$D$2:$D$8</c:f>
              <c:numCache>
                <c:formatCode>#,##0.0</c:formatCode>
                <c:ptCount val="7"/>
                <c:pt idx="0">
                  <c:v>61.95077393764133</c:v>
                </c:pt>
                <c:pt idx="1">
                  <c:v>57.026547266691189</c:v>
                </c:pt>
                <c:pt idx="2">
                  <c:v>63.219623721467777</c:v>
                </c:pt>
                <c:pt idx="3">
                  <c:v>64.990510948781349</c:v>
                </c:pt>
                <c:pt idx="4">
                  <c:v>70.946064106015783</c:v>
                </c:pt>
                <c:pt idx="5">
                  <c:v>82.92</c:v>
                </c:pt>
                <c:pt idx="6">
                  <c:v>75.681708237519558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D33-457E-867F-F3EAA79FA3C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Other, non-Hispanic</c:v>
                </c:pt>
              </c:strCache>
            </c:strRef>
          </c:tx>
          <c:spPr>
            <a:ln w="31750" cap="rnd">
              <a:solidFill>
                <a:schemeClr val="tx1">
                  <a:lumMod val="25000"/>
                  <a:lumOff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</c:strCache>
            </c:strRef>
          </c:cat>
          <c:val>
            <c:numRef>
              <c:f>Sheet1!$E$2:$E$8</c:f>
              <c:numCache>
                <c:formatCode>#,##0.0</c:formatCode>
                <c:ptCount val="7"/>
                <c:pt idx="0">
                  <c:v>75.250632050470259</c:v>
                </c:pt>
                <c:pt idx="1">
                  <c:v>76.394494988742608</c:v>
                </c:pt>
                <c:pt idx="2">
                  <c:v>83.622264106539006</c:v>
                </c:pt>
                <c:pt idx="3">
                  <c:v>88.340828154109985</c:v>
                </c:pt>
                <c:pt idx="4">
                  <c:v>96.966102957712536</c:v>
                </c:pt>
                <c:pt idx="5">
                  <c:v>114.756</c:v>
                </c:pt>
                <c:pt idx="6">
                  <c:v>105.0302522025984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D33-457E-867F-F3EAA79FA3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72027376"/>
        <c:axId val="672027856"/>
      </c:lineChart>
      <c:catAx>
        <c:axId val="672027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72027856"/>
        <c:crosses val="autoZero"/>
        <c:auto val="1"/>
        <c:lblAlgn val="ctr"/>
        <c:lblOffset val="100"/>
        <c:noMultiLvlLbl val="0"/>
      </c:catAx>
      <c:valAx>
        <c:axId val="672027856"/>
        <c:scaling>
          <c:orientation val="minMax"/>
          <c:max val="160"/>
          <c:min val="0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7202737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241365173427596E-2"/>
          <c:y val="2.0962062337808229E-2"/>
          <c:w val="0.87041253176686251"/>
          <c:h val="0.9097692719668075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Ages 12–19</c:v>
                </c:pt>
              </c:strCache>
            </c:strRef>
          </c:tx>
          <c:spPr>
            <a:ln w="317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Sheet1!$A$2:$A$15</c:f>
              <c:strCach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strCache>
            </c:strRef>
          </c:cat>
          <c:val>
            <c:numRef>
              <c:f>Sheet1!$B$2:$B$15</c:f>
              <c:numCache>
                <c:formatCode>#,##0.0</c:formatCode>
                <c:ptCount val="14"/>
                <c:pt idx="0">
                  <c:v>62.257731918576809</c:v>
                </c:pt>
                <c:pt idx="1">
                  <c:v>62.957461743874497</c:v>
                </c:pt>
                <c:pt idx="2">
                  <c:v>62.114973872232227</c:v>
                </c:pt>
                <c:pt idx="3">
                  <c:v>66.434707312489138</c:v>
                </c:pt>
                <c:pt idx="4">
                  <c:v>73.491913439415569</c:v>
                </c:pt>
                <c:pt idx="5">
                  <c:v>76.034586710703891</c:v>
                </c:pt>
                <c:pt idx="6">
                  <c:v>64.496066557180328</c:v>
                </c:pt>
                <c:pt idx="7">
                  <c:v>71.043472994178899</c:v>
                </c:pt>
                <c:pt idx="8">
                  <c:v>75.043762188001196</c:v>
                </c:pt>
                <c:pt idx="9">
                  <c:v>87.061901844016532</c:v>
                </c:pt>
                <c:pt idx="10">
                  <c:v>81.975052224048326</c:v>
                </c:pt>
                <c:pt idx="11">
                  <c:v>92.516000000000005</c:v>
                </c:pt>
                <c:pt idx="12">
                  <c:v>84.757666474570797</c:v>
                </c:pt>
                <c:pt idx="13">
                  <c:v>90.7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D33-457E-867F-F3EAA79FA3C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Ages 20–24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Sheet1!$A$2:$A$15</c:f>
              <c:strCach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strCache>
            </c:strRef>
          </c:cat>
          <c:val>
            <c:numRef>
              <c:f>Sheet1!$C$2:$C$15</c:f>
              <c:numCache>
                <c:formatCode>#,##0.0</c:formatCode>
                <c:ptCount val="14"/>
                <c:pt idx="0">
                  <c:v>56.718372390210504</c:v>
                </c:pt>
                <c:pt idx="1">
                  <c:v>60.273195306011729</c:v>
                </c:pt>
                <c:pt idx="2">
                  <c:v>58.974058997979725</c:v>
                </c:pt>
                <c:pt idx="3">
                  <c:v>59.045363642980973</c:v>
                </c:pt>
                <c:pt idx="4">
                  <c:v>59.903385328940828</c:v>
                </c:pt>
                <c:pt idx="5">
                  <c:v>59.642199982663634</c:v>
                </c:pt>
                <c:pt idx="6">
                  <c:v>58.881390322368539</c:v>
                </c:pt>
                <c:pt idx="7">
                  <c:v>59.607133642630203</c:v>
                </c:pt>
                <c:pt idx="8">
                  <c:v>59.407534462736997</c:v>
                </c:pt>
                <c:pt idx="9">
                  <c:v>63.325389989644115</c:v>
                </c:pt>
                <c:pt idx="10">
                  <c:v>72.076269166408409</c:v>
                </c:pt>
                <c:pt idx="11">
                  <c:v>84.39</c:v>
                </c:pt>
                <c:pt idx="12">
                  <c:v>71.664838830328051</c:v>
                </c:pt>
                <c:pt idx="13">
                  <c:v>78.7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D33-457E-867F-F3EAA79FA3C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Ages 25–34</c:v>
                </c:pt>
              </c:strCache>
            </c:strRef>
          </c:tx>
          <c:spPr>
            <a:ln w="31750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strRef>
              <c:f>Sheet1!$A$2:$A$15</c:f>
              <c:strCach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strCache>
            </c:strRef>
          </c:cat>
          <c:val>
            <c:numRef>
              <c:f>Sheet1!$D$2:$D$15</c:f>
              <c:numCache>
                <c:formatCode>#,##0.0</c:formatCode>
                <c:ptCount val="14"/>
                <c:pt idx="0">
                  <c:v>67.770311647480199</c:v>
                </c:pt>
                <c:pt idx="1">
                  <c:v>65.290635702261099</c:v>
                </c:pt>
                <c:pt idx="2">
                  <c:v>64.318116178097853</c:v>
                </c:pt>
                <c:pt idx="3">
                  <c:v>68.365179124778109</c:v>
                </c:pt>
                <c:pt idx="4">
                  <c:v>69.23164061643574</c:v>
                </c:pt>
                <c:pt idx="5">
                  <c:v>67.36797418722665</c:v>
                </c:pt>
                <c:pt idx="6">
                  <c:v>66.838223459320943</c:v>
                </c:pt>
                <c:pt idx="7">
                  <c:v>65.100994635307188</c:v>
                </c:pt>
                <c:pt idx="8">
                  <c:v>70.469628863861303</c:v>
                </c:pt>
                <c:pt idx="9">
                  <c:v>72.358653905043099</c:v>
                </c:pt>
                <c:pt idx="10">
                  <c:v>79.773890205127415</c:v>
                </c:pt>
                <c:pt idx="11">
                  <c:v>92.745999999999995</c:v>
                </c:pt>
                <c:pt idx="12">
                  <c:v>86.112350577290684</c:v>
                </c:pt>
                <c:pt idx="13">
                  <c:v>89.1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D33-457E-867F-F3EAA79FA3C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Ages 35–55</c:v>
                </c:pt>
              </c:strCache>
            </c:strRef>
          </c:tx>
          <c:spPr>
            <a:ln w="31750" cap="rnd">
              <a:solidFill>
                <a:schemeClr val="bg2"/>
              </a:solidFill>
              <a:round/>
            </a:ln>
            <a:effectLst/>
          </c:spPr>
          <c:marker>
            <c:symbol val="none"/>
          </c:marker>
          <c:cat>
            <c:strRef>
              <c:f>Sheet1!$A$2:$A$15</c:f>
              <c:strCach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strCache>
            </c:strRef>
          </c:cat>
          <c:val>
            <c:numRef>
              <c:f>Sheet1!$E$2:$E$15</c:f>
              <c:numCache>
                <c:formatCode>#,##0.0</c:formatCode>
                <c:ptCount val="14"/>
                <c:pt idx="0">
                  <c:v>104.61668942345538</c:v>
                </c:pt>
                <c:pt idx="1">
                  <c:v>105.29497142693604</c:v>
                </c:pt>
                <c:pt idx="2">
                  <c:v>109.2287999625775</c:v>
                </c:pt>
                <c:pt idx="3">
                  <c:v>106.45907451743192</c:v>
                </c:pt>
                <c:pt idx="4">
                  <c:v>100.95735133954273</c:v>
                </c:pt>
                <c:pt idx="5">
                  <c:v>109.99445619435242</c:v>
                </c:pt>
                <c:pt idx="6">
                  <c:v>107.9448514245838</c:v>
                </c:pt>
                <c:pt idx="7">
                  <c:v>106.15304696271183</c:v>
                </c:pt>
                <c:pt idx="8">
                  <c:v>114.71322333852062</c:v>
                </c:pt>
                <c:pt idx="9">
                  <c:v>117.31064015658023</c:v>
                </c:pt>
                <c:pt idx="10">
                  <c:v>130.26456040972531</c:v>
                </c:pt>
                <c:pt idx="11">
                  <c:v>142.58799999999999</c:v>
                </c:pt>
                <c:pt idx="12">
                  <c:v>132.99798135230998</c:v>
                </c:pt>
                <c:pt idx="13">
                  <c:v>145.6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D33-457E-867F-F3EAA79FA3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72027376"/>
        <c:axId val="672027856"/>
      </c:lineChart>
      <c:catAx>
        <c:axId val="672027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72027856"/>
        <c:crosses val="autoZero"/>
        <c:auto val="1"/>
        <c:lblAlgn val="ctr"/>
        <c:lblOffset val="100"/>
        <c:noMultiLvlLbl val="0"/>
      </c:catAx>
      <c:valAx>
        <c:axId val="672027856"/>
        <c:scaling>
          <c:orientation val="minMax"/>
          <c:max val="160"/>
          <c:min val="0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7202737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408282298046057E-3"/>
          <c:y val="3.949477130628741E-2"/>
          <c:w val="0.99595917177019544"/>
          <c:h val="0.835305565497494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F56-0B40-9B50-4E6935672675}"/>
              </c:ext>
            </c:extLst>
          </c:dPt>
          <c:dPt>
            <c:idx val="4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FF56-0B40-9B50-4E6935672675}"/>
              </c:ext>
            </c:extLst>
          </c:dPt>
          <c:dPt>
            <c:idx val="5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F56-0B40-9B50-4E6935672675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FF56-0B40-9B50-4E6935672675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F56-0B40-9B50-4E6935672675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FF56-0B40-9B50-4E6935672675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F56-0B40-9B50-4E693567267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Public</c:v>
                </c:pt>
                <c:pt idx="1">
                  <c:v>Private</c:v>
                </c:pt>
                <c:pt idx="3">
                  <c:v>Lowest</c:v>
                </c:pt>
                <c:pt idx="4">
                  <c:v>Second-
lowest</c:v>
                </c:pt>
                <c:pt idx="5">
                  <c:v>Second-
highest</c:v>
                </c:pt>
                <c:pt idx="6">
                  <c:v>Highest</c:v>
                </c:pt>
                <c:pt idx="8">
                  <c:v>Large Metro</c:v>
                </c:pt>
                <c:pt idx="9">
                  <c:v>Small/
Medium </c:v>
                </c:pt>
                <c:pt idx="10">
                  <c:v>Rural</c:v>
                </c:pt>
              </c:strCache>
            </c:strRef>
          </c:cat>
          <c:val>
            <c:numRef>
              <c:f>Sheet1!$B$2:$B$12</c:f>
              <c:numCache>
                <c:formatCode>0.0</c:formatCode>
                <c:ptCount val="11"/>
                <c:pt idx="0">
                  <c:v>112.09218818478298</c:v>
                </c:pt>
                <c:pt idx="1">
                  <c:v>86.944658087726907</c:v>
                </c:pt>
                <c:pt idx="3">
                  <c:v>108.80361599301767</c:v>
                </c:pt>
                <c:pt idx="4">
                  <c:v>94.981917248272296</c:v>
                </c:pt>
                <c:pt idx="5">
                  <c:v>93.151570795964005</c:v>
                </c:pt>
                <c:pt idx="6">
                  <c:v>91.351303568670289</c:v>
                </c:pt>
                <c:pt idx="8">
                  <c:v>104.70132774218058</c:v>
                </c:pt>
                <c:pt idx="9">
                  <c:v>89.665098891794898</c:v>
                </c:pt>
                <c:pt idx="10">
                  <c:v>85.438559091294891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CA-4687-8B1D-9CDB75DCD4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1217648383"/>
        <c:axId val="1217652223"/>
      </c:barChart>
      <c:catAx>
        <c:axId val="1217648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17652223"/>
        <c:crosses val="autoZero"/>
        <c:auto val="1"/>
        <c:lblAlgn val="ctr"/>
        <c:lblOffset val="100"/>
        <c:noMultiLvlLbl val="0"/>
      </c:catAx>
      <c:valAx>
        <c:axId val="1217652223"/>
        <c:scaling>
          <c:orientation val="minMax"/>
        </c:scaling>
        <c:delete val="1"/>
        <c:axPos val="l"/>
        <c:numFmt formatCode="0" sourceLinked="0"/>
        <c:majorTickMark val="none"/>
        <c:minorTickMark val="none"/>
        <c:tickLblPos val="nextTo"/>
        <c:crossAx val="12176483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604120938658251E-3"/>
          <c:y val="3.949477130628741E-2"/>
          <c:w val="0.99623958790613421"/>
          <c:h val="0.772654315816905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E68A-0D4E-B654-518B82DDB42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68A-0D4E-B654-518B82DDB42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E68A-0D4E-B654-518B82DDB42E}"/>
              </c:ext>
            </c:extLst>
          </c:dPt>
          <c:dPt>
            <c:idx val="4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68A-0D4E-B654-518B82DDB42E}"/>
              </c:ext>
            </c:extLst>
          </c:dPt>
          <c:dPt>
            <c:idx val="5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E68A-0D4E-B654-518B82DDB42E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68A-0D4E-B654-518B82DDB42E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68A-0D4E-B654-518B82DDB42E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E68A-0D4E-B654-518B82DDB42E}"/>
              </c:ext>
            </c:extLst>
          </c:dPt>
          <c:dPt>
            <c:idx val="1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68A-0D4E-B654-518B82DDB42E}"/>
              </c:ext>
            </c:extLst>
          </c:dPt>
          <c:dPt>
            <c:idx val="12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E68A-0D4E-B654-518B82DDB42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Metro 
non-
teaching 
hospital</c:v>
                </c:pt>
                <c:pt idx="1">
                  <c:v>Metro 
teaching 
hospital</c:v>
                </c:pt>
                <c:pt idx="2">
                  <c:v>Rural  
hospital</c:v>
                </c:pt>
                <c:pt idx="4">
                  <c:v>&lt;500 
deliveries</c:v>
                </c:pt>
                <c:pt idx="5">
                  <c:v>500–1,000 
deliveries</c:v>
                </c:pt>
                <c:pt idx="6">
                  <c:v>&gt;1,000 
deliveries</c:v>
                </c:pt>
                <c:pt idx="8">
                  <c:v>Safety-net 
hospital</c:v>
                </c:pt>
                <c:pt idx="9">
                  <c:v>Non-safety-
net hospital</c:v>
                </c:pt>
                <c:pt idx="11">
                  <c:v>Public 
own</c:v>
                </c:pt>
                <c:pt idx="12">
                  <c:v>Private 
own</c:v>
                </c:pt>
              </c:strCache>
            </c:strRef>
          </c:cat>
          <c:val>
            <c:numRef>
              <c:f>Sheet1!$B$2:$B$14</c:f>
              <c:numCache>
                <c:formatCode>0.0</c:formatCode>
                <c:ptCount val="13"/>
                <c:pt idx="0">
                  <c:v>62.032534748265228</c:v>
                </c:pt>
                <c:pt idx="1">
                  <c:v>109.64197873862578</c:v>
                </c:pt>
                <c:pt idx="2">
                  <c:v>52.257261069619666</c:v>
                </c:pt>
                <c:pt idx="4">
                  <c:v>56.218395897563745</c:v>
                </c:pt>
                <c:pt idx="5">
                  <c:v>64.12775981894255</c:v>
                </c:pt>
                <c:pt idx="6">
                  <c:v>106.17569502858065</c:v>
                </c:pt>
                <c:pt idx="8">
                  <c:v>116.28447753163381</c:v>
                </c:pt>
                <c:pt idx="9">
                  <c:v>86.707652951830582</c:v>
                </c:pt>
                <c:pt idx="11">
                  <c:v>114.30156070227565</c:v>
                </c:pt>
                <c:pt idx="12">
                  <c:v>95.402556056906732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CA-4687-8B1D-9CDB75DCD4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1217648383"/>
        <c:axId val="1217652223"/>
      </c:barChart>
      <c:catAx>
        <c:axId val="1217648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17652223"/>
        <c:crosses val="autoZero"/>
        <c:auto val="1"/>
        <c:lblAlgn val="ctr"/>
        <c:lblOffset val="100"/>
        <c:noMultiLvlLbl val="0"/>
      </c:catAx>
      <c:valAx>
        <c:axId val="1217652223"/>
        <c:scaling>
          <c:orientation val="minMax"/>
        </c:scaling>
        <c:delete val="1"/>
        <c:axPos val="l"/>
        <c:numFmt formatCode="0" sourceLinked="0"/>
        <c:majorTickMark val="none"/>
        <c:minorTickMark val="none"/>
        <c:tickLblPos val="nextTo"/>
        <c:crossAx val="12176483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b="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8.5042627650267127E-2"/>
          <c:w val="1"/>
          <c:h val="0.849492284209154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prior severe maternal morbidity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Overall</c:v>
                </c:pt>
                <c:pt idx="1">
                  <c:v>Non-Hispanic Black</c:v>
                </c:pt>
                <c:pt idx="2">
                  <c:v>Non-Hispanic white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61</c:v>
                </c:pt>
                <c:pt idx="1">
                  <c:v>103.2</c:v>
                </c:pt>
                <c:pt idx="2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58-4A13-A2BC-CA79E262C25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Prior severe maternal mortality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Overall</c:v>
                </c:pt>
                <c:pt idx="1">
                  <c:v>Non-Hispanic Black</c:v>
                </c:pt>
                <c:pt idx="2">
                  <c:v>Non-Hispanic white</c:v>
                </c:pt>
              </c:strCache>
            </c:strRef>
          </c:cat>
          <c:val>
            <c:numRef>
              <c:f>Sheet1!$C$2:$C$4</c:f>
              <c:numCache>
                <c:formatCode>0</c:formatCode>
                <c:ptCount val="3"/>
                <c:pt idx="0">
                  <c:v>703.6</c:v>
                </c:pt>
                <c:pt idx="1">
                  <c:v>1244.5</c:v>
                </c:pt>
                <c:pt idx="2">
                  <c:v>525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958-4A13-A2BC-CA79E262C2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0"/>
        <c:overlap val="-15"/>
        <c:axId val="660095808"/>
        <c:axId val="660097728"/>
      </c:barChart>
      <c:catAx>
        <c:axId val="660095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60097728"/>
        <c:crosses val="autoZero"/>
        <c:auto val="1"/>
        <c:lblAlgn val="ctr"/>
        <c:lblOffset val="100"/>
        <c:noMultiLvlLbl val="0"/>
      </c:catAx>
      <c:valAx>
        <c:axId val="660097728"/>
        <c:scaling>
          <c:orientation val="minMax"/>
        </c:scaling>
        <c:delete val="1"/>
        <c:axPos val="l"/>
        <c:numFmt formatCode="#,##0" sourceLinked="0"/>
        <c:majorTickMark val="none"/>
        <c:minorTickMark val="none"/>
        <c:tickLblPos val="nextTo"/>
        <c:crossAx val="660095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b="0"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959060672971446E-3"/>
          <c:y val="0.11611662090274086"/>
          <c:w val="0.99480409393270286"/>
          <c:h val="0.633045968987919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severe maternal morbidity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All</c:v>
                </c:pt>
                <c:pt idx="1">
                  <c:v>Hispanic</c:v>
                </c:pt>
                <c:pt idx="2">
                  <c:v>Non-Hispanic 
Asian Pacific Islander</c:v>
                </c:pt>
                <c:pt idx="3">
                  <c:v>Non-Hispanic 
Black</c:v>
                </c:pt>
                <c:pt idx="4">
                  <c:v>Non-Hispanic 
Native American</c:v>
                </c:pt>
                <c:pt idx="5">
                  <c:v>Non-Hispanic 
White</c:v>
                </c:pt>
              </c:strCache>
            </c:strRef>
          </c:cat>
          <c:val>
            <c:numRef>
              <c:f>Sheet1!$B$2:$B$7</c:f>
              <c:numCache>
                <c:formatCode>"$"#,##0</c:formatCode>
                <c:ptCount val="6"/>
                <c:pt idx="0">
                  <c:v>5218</c:v>
                </c:pt>
                <c:pt idx="1">
                  <c:v>5286</c:v>
                </c:pt>
                <c:pt idx="2">
                  <c:v>5984</c:v>
                </c:pt>
                <c:pt idx="3">
                  <c:v>5355</c:v>
                </c:pt>
                <c:pt idx="4">
                  <c:v>5579</c:v>
                </c:pt>
                <c:pt idx="5">
                  <c:v>5061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FA-4D7B-8EC4-9FA74337FC6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With severe maternal morbidity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All</c:v>
                </c:pt>
                <c:pt idx="1">
                  <c:v>Hispanic</c:v>
                </c:pt>
                <c:pt idx="2">
                  <c:v>Non-Hispanic 
Asian Pacific Islander</c:v>
                </c:pt>
                <c:pt idx="3">
                  <c:v>Non-Hispanic 
Black</c:v>
                </c:pt>
                <c:pt idx="4">
                  <c:v>Non-Hispanic 
Native American</c:v>
                </c:pt>
                <c:pt idx="5">
                  <c:v>Non-Hispanic 
White</c:v>
                </c:pt>
              </c:strCache>
            </c:strRef>
          </c:cat>
          <c:val>
            <c:numRef>
              <c:f>Sheet1!$C$2:$C$7</c:f>
              <c:numCache>
                <c:formatCode>"$"#,##0</c:formatCode>
                <c:ptCount val="6"/>
                <c:pt idx="0">
                  <c:v>11541</c:v>
                </c:pt>
                <c:pt idx="1">
                  <c:v>11860</c:v>
                </c:pt>
                <c:pt idx="2">
                  <c:v>13636</c:v>
                </c:pt>
                <c:pt idx="3">
                  <c:v>11871</c:v>
                </c:pt>
                <c:pt idx="4">
                  <c:v>12317</c:v>
                </c:pt>
                <c:pt idx="5">
                  <c:v>10998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FA-4D7B-8EC4-9FA74337FC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0"/>
        <c:axId val="1601663039"/>
        <c:axId val="957212847"/>
      </c:barChart>
      <c:catAx>
        <c:axId val="16016630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7212847"/>
        <c:crosses val="autoZero"/>
        <c:auto val="1"/>
        <c:lblAlgn val="ctr"/>
        <c:lblOffset val="100"/>
        <c:noMultiLvlLbl val="0"/>
      </c:catAx>
      <c:valAx>
        <c:axId val="957212847"/>
        <c:scaling>
          <c:orientation val="minMax"/>
          <c:max val="14000"/>
        </c:scaling>
        <c:delete val="1"/>
        <c:axPos val="l"/>
        <c:numFmt formatCode="&quot;$&quot;#,##0" sourceLinked="1"/>
        <c:majorTickMark val="none"/>
        <c:minorTickMark val="none"/>
        <c:tickLblPos val="nextTo"/>
        <c:crossAx val="16016630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881075777621293"/>
          <c:y val="0"/>
          <c:w val="0.71249806617160671"/>
          <c:h val="6.3238770685579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0.51831</cdr:x>
      <cdr:y>0.54754</cdr:y>
    </cdr:from>
    <cdr:to>
      <cdr:x>0.93497</cdr:x>
      <cdr:y>0.61698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A50A28D-6ACC-6EF4-6CA7-8E58888F4632}"/>
            </a:ext>
          </a:extLst>
        </cdr:cNvPr>
        <cdr:cNvSpPr txBox="1"/>
      </cdr:nvSpPr>
      <cdr:spPr>
        <a:xfrm xmlns:a="http://schemas.openxmlformats.org/drawingml/2006/main">
          <a:off x="4665390" y="2550255"/>
          <a:ext cx="3750409" cy="32341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4">
            <a:lumMod val="20000"/>
            <a:lumOff val="80000"/>
          </a:schemeClr>
        </a:solidFill>
        <a:ln xmlns:a="http://schemas.openxmlformats.org/drawingml/2006/main">
          <a:noFill/>
        </a:ln>
      </cdr:spPr>
      <cdr:txBody>
        <a:bodyPr xmlns:a="http://schemas.openxmlformats.org/drawingml/2006/main" vertOverflow="clip" wrap="none" lIns="0" tIns="0" rIns="0" bIns="0" rtlCol="0" anchor="ctr"/>
        <a:lstStyle xmlns:a="http://schemas.openxmlformats.org/drawingml/2006/main"/>
        <a:p xmlns:a="http://schemas.openxmlformats.org/drawingml/2006/main">
          <a:pPr algn="ctr"/>
          <a:r>
            <a:rPr lang="en-US" sz="1400" b="0" kern="1200" dirty="0">
              <a:latin typeface="Arial" panose="020B0604020202020204" pitchFamily="34" charset="0"/>
              <a:cs typeface="Arial" panose="020B0604020202020204" pitchFamily="34" charset="0"/>
            </a:rPr>
            <a:t>Overall severe maternal morbidity rate: </a:t>
          </a: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108.4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E48921-6E42-4AAA-8A33-9D60D434ED45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36559E-7248-4EB3-90AC-C0448A1F5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836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gn8r-3y56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gn8r-3y56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1499" y="6394513"/>
            <a:ext cx="7128793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Source: Author et al., </a:t>
            </a:r>
            <a:r>
              <a:rPr lang="en-US" sz="800" b="0" i="1" dirty="0">
                <a:latin typeface="Arial" panose="020B0604020202020204" pitchFamily="34" charset="0"/>
                <a:cs typeface="Arial" panose="020B0604020202020204" pitchFamily="34" charset="0"/>
              </a:rPr>
              <a:t>Brief Title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 (Commonwealth Fund, Month YEAR).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b="0" i="0" spc="-50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344918"/>
            <a:ext cx="8961120" cy="4265828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cxnSp>
        <p:nvCxnSpPr>
          <p:cNvPr id="61" name="Straight Connector 60"/>
          <p:cNvCxnSpPr>
            <a:cxnSpLocks/>
          </p:cNvCxnSpPr>
          <p:nvPr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1" i="0">
                <a:latin typeface="+mj-lt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+mn-lt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8DCAC2DF-428F-0247-A8CB-28A251E9B33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1044415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0">
                <a:solidFill>
                  <a:schemeClr val="tx1"/>
                </a:solidFill>
                <a:latin typeface="Suisse Int'l Italic" panose="020B0804000000000000" pitchFamily="34" charset="77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 dirty="0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3526845353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12A7DB-00AA-4B45-A271-52E23B3215EA}"/>
              </a:ext>
            </a:extLst>
          </p:cNvPr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 dirty="0">
              <a:latin typeface="Arial" panose="020B0604020202020204" pitchFamily="34" charset="0"/>
            </a:endParaRPr>
          </a:p>
        </p:txBody>
      </p:sp>
      <p:sp>
        <p:nvSpPr>
          <p:cNvPr id="3" name="Chart Placeholder 5">
            <a:extLst>
              <a:ext uri="{FF2B5EF4-FFF2-40B4-BE49-F238E27FC236}">
                <a16:creationId xmlns:a16="http://schemas.microsoft.com/office/drawing/2014/main" id="{1F9C27C3-804C-4F38-AD87-255F226C5766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71501" y="1534160"/>
            <a:ext cx="9000999" cy="4058649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BD3C9A03-64C1-41D8-AFC4-5DC62ED49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800" b="0" i="0" spc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CB0B400-8AFB-49B4-BCDB-EFB0F1BDF25A}"/>
              </a:ext>
            </a:extLst>
          </p:cNvPr>
          <p:cNvCxnSpPr>
            <a:cxnSpLocks/>
          </p:cNvCxnSpPr>
          <p:nvPr userDrawn="1"/>
        </p:nvCxnSpPr>
        <p:spPr>
          <a:xfrm flipH="1">
            <a:off x="71501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211570AE-1D78-C44B-A6C4-D0975EDBC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1800" b="0" i="0" spc="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3AB1ABF-C674-D0A5-F5AB-500A875A11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24FA92-CBAB-EAD0-4152-9DB1DD76FC78}"/>
              </a:ext>
            </a:extLst>
          </p:cNvPr>
          <p:cNvSpPr txBox="1"/>
          <p:nvPr userDrawn="1"/>
        </p:nvSpPr>
        <p:spPr>
          <a:xfrm>
            <a:off x="71500" y="6394513"/>
            <a:ext cx="6708124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Source: Eugene Declercq and Laurie C. Zephyrin, </a:t>
            </a:r>
            <a:r>
              <a:rPr lang="en-US" sz="800" b="0" i="1" dirty="0">
                <a:latin typeface="Arial" panose="020B0604020202020204" pitchFamily="34" charset="0"/>
                <a:cs typeface="Arial" panose="020B0604020202020204" pitchFamily="34" charset="0"/>
              </a:rPr>
              <a:t>Beyond Maternal Mortality: How Severe Morbidity Reveals Policy Gaps in Maternal Care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 (Commonwealth Fund, June 2026). </a:t>
            </a:r>
            <a:r>
              <a:rPr lang="en-US" sz="800" b="0" i="0" dirty="0">
                <a:solidFill>
                  <a:srgbClr val="24729D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https://doi.org/10.26099/gn8r-3y56</a:t>
            </a:r>
            <a:endParaRPr lang="en-US" sz="800" b="0" i="0" dirty="0">
              <a:solidFill>
                <a:srgbClr val="24729D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23A1F87-15A7-E3F7-A324-65A790A0671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950408"/>
            <a:ext cx="8961120" cy="418861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100" b="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 dirty="0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3720797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506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6378DBE-318A-AA1A-1E78-94E634B591CD}"/>
              </a:ext>
            </a:extLst>
          </p:cNvPr>
          <p:cNvCxnSpPr>
            <a:cxnSpLocks/>
          </p:cNvCxnSpPr>
          <p:nvPr userDrawn="1"/>
        </p:nvCxnSpPr>
        <p:spPr>
          <a:xfrm flipH="1">
            <a:off x="71501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D0D65EF7-21C4-F0AA-51E4-888E21B314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55AD626-96A3-7537-3560-8F873E68276F}"/>
              </a:ext>
            </a:extLst>
          </p:cNvPr>
          <p:cNvSpPr txBox="1"/>
          <p:nvPr userDrawn="1"/>
        </p:nvSpPr>
        <p:spPr>
          <a:xfrm>
            <a:off x="71500" y="6394513"/>
            <a:ext cx="6858000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Source: Eugene Declercq and Laurie C. Zephyrin, </a:t>
            </a:r>
            <a:r>
              <a:rPr lang="en-US" sz="800" b="0" i="1" dirty="0">
                <a:latin typeface="Arial" panose="020B0604020202020204" pitchFamily="34" charset="0"/>
                <a:cs typeface="Arial" panose="020B0604020202020204" pitchFamily="34" charset="0"/>
              </a:rPr>
              <a:t>Beyond Maternal Mortality: How Severe Morbidity Reveals Policy Gaps in Maternal Care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 (Commonwealth Fund, July 2026). 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https://doi.org/10.26099/gn8r-3y56</a:t>
            </a:r>
            <a:endParaRPr lang="en-US" sz="800" b="0" i="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CEC6D3-AE8B-05AE-4EDB-B9900010F2A0}"/>
              </a:ext>
            </a:extLst>
          </p:cNvPr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691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5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830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6" r:id="rId2"/>
    <p:sldLayoutId id="2147483674" r:id="rId3"/>
    <p:sldLayoutId id="2147483675" r:id="rId4"/>
  </p:sldLayoutIdLst>
  <p:hf hdr="0" ftr="0" dt="0"/>
  <p:txStyles>
    <p:titleStyle>
      <a:lvl1pPr algn="l" defTabSz="685784" rtl="0" eaLnBrk="1" latinLnBrk="0" hangingPunct="1">
        <a:lnSpc>
          <a:spcPct val="86000"/>
        </a:lnSpc>
        <a:spcBef>
          <a:spcPct val="0"/>
        </a:spcBef>
        <a:buNone/>
        <a:defRPr sz="1800" b="0" i="0" kern="800" spc="-30">
          <a:solidFill>
            <a:schemeClr val="tx1"/>
          </a:solidFill>
          <a:latin typeface="Suisse Int'l" panose="020B0804000000000000" pitchFamily="34" charset="77"/>
          <a:ea typeface="+mj-ea"/>
          <a:cs typeface="+mj-cs"/>
        </a:defRPr>
      </a:lvl1pPr>
    </p:titleStyle>
    <p:bodyStyle>
      <a:lvl1pPr marL="128585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25" b="0" i="0" kern="800" spc="-8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1pPr>
      <a:lvl2pPr marL="258360" indent="-129776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2pPr>
      <a:lvl3pPr marL="386944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3pPr>
      <a:lvl4pPr marL="515528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4pPr>
      <a:lvl5pPr marL="644113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5pPr>
      <a:lvl6pPr marL="1885903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4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ools.ahrq.gov/hcup-fast-stats/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ools.ahrq.gov/hcup-fast-stats/" TargetMode="Externa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etsylehmancenterma.gov/research/maternal-health/morbidity-and-mortality-data" TargetMode="Externa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ools.ahrq.gov/hcup-fast-stats/" TargetMode="Externa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ools.ahrq.gov/hcup-fast-stats/" TargetMode="Externa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ools.ahrq.gov/hcup-fast-stats/" TargetMode="Externa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ools.ahrq.gov/hcup-fast-stats/" TargetMode="Externa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mc.ncbi.nlm.nih.gov/articles/PMC11620169/" TargetMode="Externa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mc.ncbi.nlm.nih.gov/articles/PMC12885625/" TargetMode="Externa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212E7-F6C8-6C73-4E1B-45573D4B8C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B471585-6E3F-B0CE-D375-E0C926D55710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475455977"/>
              </p:ext>
            </p:extLst>
          </p:nvPr>
        </p:nvGraphicFramePr>
        <p:xfrm>
          <a:off x="71438" y="1258349"/>
          <a:ext cx="9001125" cy="43344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B9302AC0-19B0-0976-FD0F-8379BA40E3C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Note. Severe maternal morbidity data are available from 2010–2023, while mortality data run through 2024.</a:t>
            </a:r>
          </a:p>
          <a:p>
            <a:r>
              <a:rPr lang="en-US" dirty="0">
                <a:solidFill>
                  <a:prstClr val="black"/>
                </a:solidFill>
              </a:rPr>
              <a:t>Data: Healthcare Cost and Utilization Project, “</a:t>
            </a:r>
            <a:r>
              <a:rPr lang="en-US" dirty="0">
                <a:solidFill>
                  <a:srgbClr val="24729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HCUP Fast Stats</a:t>
            </a:r>
            <a:r>
              <a:rPr lang="en-US" dirty="0">
                <a:solidFill>
                  <a:prstClr val="black"/>
                </a:solidFill>
              </a:rPr>
              <a:t>,” Agency for Healthcare Research and Quality, June 2026</a:t>
            </a:r>
            <a:r>
              <a:rPr lang="en-US" dirty="0"/>
              <a:t>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0AE1FC-B6EA-262B-26B0-2E3135AB6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713" y="0"/>
            <a:ext cx="8999537" cy="822325"/>
          </a:xfrm>
        </p:spPr>
        <p:txBody>
          <a:bodyPr lIns="0" tIns="0" rIns="0" bIns="0" anchor="ctr" anchorCtr="0">
            <a:noAutofit/>
          </a:bodyPr>
          <a:lstStyle/>
          <a:p>
            <a:r>
              <a:rPr lang="en-US" sz="1600" dirty="0"/>
              <a:t>Both severe maternal morbidity and pregnancy-related mortality rates spiked during the COVID-19 pandemic and then fell in 2022.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D26E487-4859-EA22-7E69-9DDF11B1C25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913"/>
            <a:ext cx="4022390" cy="419100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Severe maternal morbidity rate per 10,000 hospital deliveries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A9E330C7-9195-E13E-2377-C44133934D3A}"/>
              </a:ext>
            </a:extLst>
          </p:cNvPr>
          <p:cNvSpPr txBox="1">
            <a:spLocks/>
          </p:cNvSpPr>
          <p:nvPr/>
        </p:nvSpPr>
        <p:spPr>
          <a:xfrm>
            <a:off x="5050172" y="950913"/>
            <a:ext cx="4022390" cy="4191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1" kern="800" spc="-8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solidFill>
                  <a:schemeClr val="accent2"/>
                </a:solidFill>
              </a:rPr>
              <a:t>Maternal deaths per 100,000 births</a:t>
            </a:r>
          </a:p>
        </p:txBody>
      </p:sp>
    </p:spTree>
    <p:extLst>
      <p:ext uri="{BB962C8B-B14F-4D97-AF65-F5344CB8AC3E}">
        <p14:creationId xmlns:p14="http://schemas.microsoft.com/office/powerpoint/2010/main" val="1094379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A4A35F-41A1-DA1B-E6A8-1CB7A22F2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E90C9E3-530F-8790-ED83-D5E5A9D96A28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367404570"/>
              </p:ext>
            </p:extLst>
          </p:nvPr>
        </p:nvGraphicFramePr>
        <p:xfrm>
          <a:off x="71438" y="1370013"/>
          <a:ext cx="9001125" cy="4222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E0D831-D899-4867-260C-D3CED91BC9A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Note: Data not available for 2021–2023 for Alabama, Idaho, Nevada, New Hampshire; California and Vermont rates do not include 2023.</a:t>
            </a:r>
          </a:p>
          <a:p>
            <a:r>
              <a:rPr lang="en-US" dirty="0"/>
              <a:t>Data: Healthcare Cost and Utilization Project, “</a:t>
            </a:r>
            <a:r>
              <a:rPr lang="en-US" dirty="0">
                <a:solidFill>
                  <a:srgbClr val="24729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HCUP Fast Stats</a:t>
            </a:r>
            <a:r>
              <a:rPr lang="en-US" dirty="0"/>
              <a:t>,” Agency for Healthcare Research and Quality, Dec. 2024.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6F7736E-8BD2-1A4A-7866-5DB1CC205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 lIns="0" tIns="0" rIns="0" bIns="0" anchor="ctr" anchorCtr="0">
            <a:noAutofit/>
          </a:bodyPr>
          <a:lstStyle/>
          <a:p>
            <a:r>
              <a:rPr lang="en-US" sz="1600" dirty="0"/>
              <a:t>States with the highest severe maternal morbidity rates reported about twice the burden of states with the lowest rates.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432B2E9-CE41-DFBB-AF62-F990B680DA6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408"/>
            <a:ext cx="8961120" cy="418861"/>
          </a:xfrm>
        </p:spPr>
        <p:txBody>
          <a:bodyPr/>
          <a:lstStyle/>
          <a:p>
            <a:r>
              <a:rPr lang="en-US" dirty="0"/>
              <a:t>Severe maternal morbidity rate per 10,000 hospital deliveries, 2021–2023 average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3EFC132-E89E-A60F-B7A7-8AB7ACD17973}"/>
              </a:ext>
            </a:extLst>
          </p:cNvPr>
          <p:cNvSpPr txBox="1"/>
          <p:nvPr/>
        </p:nvSpPr>
        <p:spPr>
          <a:xfrm>
            <a:off x="382395" y="2619465"/>
            <a:ext cx="365760" cy="228600"/>
          </a:xfrm>
          <a:prstGeom prst="rect">
            <a:avLst/>
          </a:prstGeom>
        </p:spPr>
        <p:txBody>
          <a:bodyPr wrap="square" lIns="0" tIns="0" rIns="0" bIns="0" rtlCol="0" anchor="ctr" anchorCtr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kern="1200" dirty="0">
                <a:latin typeface="Arial" panose="020B0604020202020204" pitchFamily="34" charset="0"/>
                <a:cs typeface="Arial" panose="020B0604020202020204" pitchFamily="34" charset="0"/>
              </a:rPr>
              <a:t>55.3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B8ACEB-56E0-5AE1-36B1-63EA42F8FCFF}"/>
              </a:ext>
            </a:extLst>
          </p:cNvPr>
          <p:cNvSpPr txBox="1"/>
          <p:nvPr/>
        </p:nvSpPr>
        <p:spPr>
          <a:xfrm>
            <a:off x="8674830" y="1184531"/>
            <a:ext cx="457200" cy="228600"/>
          </a:xfrm>
          <a:prstGeom prst="rect">
            <a:avLst/>
          </a:prstGeom>
        </p:spPr>
        <p:txBody>
          <a:bodyPr wrap="square" lIns="0" tIns="0" rIns="0" bIns="0" rtlCol="0" anchor="ctr" anchorCtr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kern="1200" dirty="0">
                <a:latin typeface="Arial" panose="020B0604020202020204" pitchFamily="34" charset="0"/>
                <a:cs typeface="Arial" panose="020B0604020202020204" pitchFamily="34" charset="0"/>
              </a:rPr>
              <a:t>131.0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BDA7C3A-C636-5BD8-EE79-1BA8543AC99B}"/>
              </a:ext>
            </a:extLst>
          </p:cNvPr>
          <p:cNvCxnSpPr/>
          <p:nvPr/>
        </p:nvCxnSpPr>
        <p:spPr>
          <a:xfrm>
            <a:off x="564777" y="2854235"/>
            <a:ext cx="0" cy="197224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59C79E6-A5C4-7FEF-B14A-65D80040D883}"/>
              </a:ext>
            </a:extLst>
          </p:cNvPr>
          <p:cNvCxnSpPr/>
          <p:nvPr/>
        </p:nvCxnSpPr>
        <p:spPr>
          <a:xfrm>
            <a:off x="8909765" y="1429909"/>
            <a:ext cx="0" cy="197224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1383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830DEEA-2053-32E7-45AE-964A7A489342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707855966"/>
              </p:ext>
            </p:extLst>
          </p:nvPr>
        </p:nvGraphicFramePr>
        <p:xfrm>
          <a:off x="71438" y="1249960"/>
          <a:ext cx="9001125" cy="4657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30950E0-053B-AFBA-5527-ECC1DF89879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8292323" cy="495834"/>
          </a:xfrm>
        </p:spPr>
        <p:txBody>
          <a:bodyPr/>
          <a:lstStyle/>
          <a:p>
            <a:r>
              <a:rPr lang="en-US" dirty="0"/>
              <a:t>Data: Betsy Lehman Center for Patient Safety, </a:t>
            </a:r>
            <a:r>
              <a:rPr lang="en-US" i="1" dirty="0">
                <a:solidFill>
                  <a:srgbClr val="24729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Severe Maternal Morbidity Statewide Indicator Report</a:t>
            </a:r>
            <a:r>
              <a:rPr lang="en-US" dirty="0">
                <a:solidFill>
                  <a:srgbClr val="24729D"/>
                </a:solidFill>
              </a:rPr>
              <a:t> </a:t>
            </a:r>
            <a:r>
              <a:rPr lang="en-US" dirty="0"/>
              <a:t>(Betsy Lehman Center, 2025).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37F1E2-7737-0B02-E6BA-5120CEEE2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442" y="8593"/>
            <a:ext cx="8999537" cy="822325"/>
          </a:xfrm>
        </p:spPr>
        <p:txBody>
          <a:bodyPr lIns="0" tIns="0" rIns="0" bIns="0" anchor="ctr" anchorCtr="0">
            <a:noAutofit/>
          </a:bodyPr>
          <a:lstStyle/>
          <a:p>
            <a:r>
              <a:rPr lang="en-US" sz="1600" dirty="0"/>
              <a:t>Acute renal failure is the most common severe maternal morbidity condition in Massachusetts, occurring nearly twice as often as abnormal blood clotting, the next-most-common condition.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0710FC1-3FD1-C985-4396-04203E8E446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/>
              <a:t>Rates of conditions (per 10,000) in severe maternal morbidity in Massachusetts, January 1, 2019–June 30, 2024</a:t>
            </a:r>
          </a:p>
        </p:txBody>
      </p:sp>
    </p:spTree>
    <p:extLst>
      <p:ext uri="{BB962C8B-B14F-4D97-AF65-F5344CB8AC3E}">
        <p14:creationId xmlns:p14="http://schemas.microsoft.com/office/powerpoint/2010/main" val="2101812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337466-C204-91CA-0163-4F8780BEB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377FE79-A3C7-5E2A-AAF9-5F17A544ABE7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036400792"/>
              </p:ext>
            </p:extLst>
          </p:nvPr>
        </p:nvGraphicFramePr>
        <p:xfrm>
          <a:off x="71438" y="1533525"/>
          <a:ext cx="8961120" cy="4059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82CF4F78-58CB-AFD9-7DFE-FF04618E891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Data: Healthcare Cost and Utilization Project, “</a:t>
            </a:r>
            <a:r>
              <a:rPr lang="en-US" dirty="0">
                <a:solidFill>
                  <a:srgbClr val="24729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HCUP Fast Stats</a:t>
            </a:r>
            <a:r>
              <a:rPr lang="en-US" dirty="0">
                <a:solidFill>
                  <a:prstClr val="black"/>
                </a:solidFill>
              </a:rPr>
              <a:t>,” Agency for Healthcare Research and Quality, June 2026</a:t>
            </a:r>
            <a:r>
              <a:rPr lang="en-US" dirty="0"/>
              <a:t>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EA3F27-BE28-BC8F-0F97-6981EF1C8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 lIns="0" tIns="0" rIns="0" bIns="0" anchor="ctr" anchorCtr="0">
            <a:noAutofit/>
          </a:bodyPr>
          <a:lstStyle/>
          <a:p>
            <a:r>
              <a:rPr lang="en-US" sz="1600" dirty="0"/>
              <a:t>Severe maternal morbidity rates are consistently higher for non-Hispanic Black people than for other racial and ethnic groups — and this disparity widened during the COVID-19 pandemic.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26FBA68-8E43-DC68-9749-4B2992A1A7D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>
                <a:ea typeface="Calibri" panose="020F0502020204030204" pitchFamily="34" charset="0"/>
              </a:rPr>
              <a:t>Severe maternal morbidity rate per 10,000 hospital deliveries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7F1101-145F-4016-526E-62F32ABF7E2C}"/>
              </a:ext>
            </a:extLst>
          </p:cNvPr>
          <p:cNvSpPr txBox="1"/>
          <p:nvPr/>
        </p:nvSpPr>
        <p:spPr>
          <a:xfrm>
            <a:off x="7657916" y="3499762"/>
            <a:ext cx="1308874" cy="335485"/>
          </a:xfrm>
          <a:prstGeom prst="rect">
            <a:avLst/>
          </a:prstGeom>
        </p:spPr>
        <p:txBody>
          <a:bodyPr wrap="none" lIns="0" tIns="0" rIns="0" bIns="0" rtlCol="0" anchor="ctr" anchorCtr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200" b="1" kern="12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75.7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Non-Hispanic white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CB72E9-9FA4-71B8-4941-8E6FA8F7C462}"/>
              </a:ext>
            </a:extLst>
          </p:cNvPr>
          <p:cNvSpPr txBox="1"/>
          <p:nvPr/>
        </p:nvSpPr>
        <p:spPr>
          <a:xfrm>
            <a:off x="7657916" y="3098305"/>
            <a:ext cx="1046604" cy="281198"/>
          </a:xfrm>
          <a:prstGeom prst="rect">
            <a:avLst/>
          </a:prstGeom>
        </p:spPr>
        <p:txBody>
          <a:bodyPr wrap="none" lIns="0" tIns="0" rIns="0" bIns="0" rtlCol="0" anchor="ctr" anchorCtr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kern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93.1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Hispanic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EBEB46-D609-7446-7D10-96A0F0D37FD4}"/>
              </a:ext>
            </a:extLst>
          </p:cNvPr>
          <p:cNvSpPr txBox="1"/>
          <p:nvPr/>
        </p:nvSpPr>
        <p:spPr>
          <a:xfrm>
            <a:off x="7657916" y="2650609"/>
            <a:ext cx="1414645" cy="335485"/>
          </a:xfrm>
          <a:prstGeom prst="rect">
            <a:avLst/>
          </a:prstGeom>
        </p:spPr>
        <p:txBody>
          <a:bodyPr wrap="none" lIns="0" tIns="0" rIns="0" bIns="0" rtlCol="0" anchor="ctr" anchorCtr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200" b="1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05.0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Non-Hispanic other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2A4189-C325-F510-E67E-D719F5E7E8B0}"/>
              </a:ext>
            </a:extLst>
          </p:cNvPr>
          <p:cNvSpPr txBox="1"/>
          <p:nvPr/>
        </p:nvSpPr>
        <p:spPr>
          <a:xfrm>
            <a:off x="7657916" y="1890102"/>
            <a:ext cx="457200" cy="228600"/>
          </a:xfrm>
          <a:prstGeom prst="rect">
            <a:avLst/>
          </a:prstGeom>
        </p:spPr>
        <p:txBody>
          <a:bodyPr wrap="none" lIns="0" tIns="0" rIns="0" bIns="0" rtlCol="0" anchor="ctr" anchorCtr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200" b="1" kern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146.9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Non-Hispanic Black</a:t>
            </a:r>
          </a:p>
        </p:txBody>
      </p:sp>
    </p:spTree>
    <p:extLst>
      <p:ext uri="{BB962C8B-B14F-4D97-AF65-F5344CB8AC3E}">
        <p14:creationId xmlns:p14="http://schemas.microsoft.com/office/powerpoint/2010/main" val="2590945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4981F2A-E474-C63F-69FD-1AE1791BBFE1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639386365"/>
              </p:ext>
            </p:extLst>
          </p:nvPr>
        </p:nvGraphicFramePr>
        <p:xfrm>
          <a:off x="71438" y="1275127"/>
          <a:ext cx="9001125" cy="4538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42717FC-45AD-61AC-B8FA-950F1A896DB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Data: Healthcare Cost and Utilization Project, “</a:t>
            </a:r>
            <a:r>
              <a:rPr lang="en-US" dirty="0">
                <a:solidFill>
                  <a:srgbClr val="24729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HCUP Fast Stats</a:t>
            </a:r>
            <a:r>
              <a:rPr lang="en-US" dirty="0">
                <a:solidFill>
                  <a:prstClr val="black"/>
                </a:solidFill>
              </a:rPr>
              <a:t>,” Agency for Healthcare Research and Quality, June 2026</a:t>
            </a:r>
            <a:r>
              <a:rPr lang="en-US" dirty="0"/>
              <a:t>.</a:t>
            </a:r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68479DA3-5655-4B70-E99C-52DF311F0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 sz="1600" dirty="0"/>
              <a:t>Severe maternal morbidity rates are higher among women age 35 and older.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6C0A5951-B24C-C27C-9499-37DF3F73CFB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408"/>
            <a:ext cx="8961120" cy="418861"/>
          </a:xfrm>
        </p:spPr>
        <p:txBody>
          <a:bodyPr/>
          <a:lstStyle/>
          <a:p>
            <a:r>
              <a:rPr lang="en-US" dirty="0"/>
              <a:t>Severe maternal morbidity rate per 10,000 hospital deliveries</a:t>
            </a:r>
          </a:p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F854F6B-BD08-A411-CB8E-76612A5EE468}"/>
              </a:ext>
            </a:extLst>
          </p:cNvPr>
          <p:cNvSpPr txBox="1"/>
          <p:nvPr/>
        </p:nvSpPr>
        <p:spPr>
          <a:xfrm>
            <a:off x="8139750" y="2723005"/>
            <a:ext cx="974356" cy="335485"/>
          </a:xfrm>
          <a:prstGeom prst="rect">
            <a:avLst/>
          </a:prstGeom>
        </p:spPr>
        <p:txBody>
          <a:bodyPr wrap="none" lIns="0" tIns="0" rIns="0" bIns="0" rtlCol="0" anchor="ctr" anchorCtr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2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90.7</a:t>
            </a:r>
            <a:endParaRPr lang="en-US" sz="1200" b="1" kern="12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Ages 12–19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615A5B7-C9C0-DCB0-55EE-110D86DE7DE4}"/>
              </a:ext>
            </a:extLst>
          </p:cNvPr>
          <p:cNvSpPr txBox="1"/>
          <p:nvPr/>
        </p:nvSpPr>
        <p:spPr>
          <a:xfrm>
            <a:off x="8139748" y="1581881"/>
            <a:ext cx="893127" cy="335485"/>
          </a:xfrm>
          <a:prstGeom prst="rect">
            <a:avLst/>
          </a:prstGeom>
        </p:spPr>
        <p:txBody>
          <a:bodyPr wrap="none" lIns="0" tIns="0" rIns="0" bIns="0" rtlCol="0" anchor="ctr" anchorCtr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200" b="1" kern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145.6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Ages 35–55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85988FC-5BC6-EF48-FC92-1E028A8BC787}"/>
              </a:ext>
            </a:extLst>
          </p:cNvPr>
          <p:cNvSpPr txBox="1"/>
          <p:nvPr/>
        </p:nvSpPr>
        <p:spPr>
          <a:xfrm>
            <a:off x="8139750" y="3116435"/>
            <a:ext cx="974356" cy="335485"/>
          </a:xfrm>
          <a:prstGeom prst="rect">
            <a:avLst/>
          </a:prstGeom>
        </p:spPr>
        <p:txBody>
          <a:bodyPr wrap="none" lIns="0" tIns="0" rIns="0" bIns="0" rtlCol="0" anchor="ctr" anchorCtr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89.1</a:t>
            </a:r>
            <a:endParaRPr lang="en-US" sz="1200" b="1" kern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Ages 25–34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7DC2A3E-E22B-7FEC-1E8B-7C2A17C2DA97}"/>
              </a:ext>
            </a:extLst>
          </p:cNvPr>
          <p:cNvSpPr txBox="1"/>
          <p:nvPr/>
        </p:nvSpPr>
        <p:spPr>
          <a:xfrm>
            <a:off x="8139750" y="3526643"/>
            <a:ext cx="974356" cy="335485"/>
          </a:xfrm>
          <a:prstGeom prst="rect">
            <a:avLst/>
          </a:prstGeom>
        </p:spPr>
        <p:txBody>
          <a:bodyPr wrap="none" lIns="0" tIns="0" rIns="0" bIns="0" rtlCol="0" anchor="ctr" anchorCtr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2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78.7</a:t>
            </a:r>
            <a:endParaRPr lang="en-US" sz="1200" b="1" kern="12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Ages 20–24</a:t>
            </a:r>
          </a:p>
        </p:txBody>
      </p:sp>
    </p:spTree>
    <p:extLst>
      <p:ext uri="{BB962C8B-B14F-4D97-AF65-F5344CB8AC3E}">
        <p14:creationId xmlns:p14="http://schemas.microsoft.com/office/powerpoint/2010/main" val="82605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A0B62-62FD-1CEE-A5F7-FF4C99E68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E783916-1C05-C2B8-B012-1117854A92B5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568677142"/>
              </p:ext>
            </p:extLst>
          </p:nvPr>
        </p:nvGraphicFramePr>
        <p:xfrm>
          <a:off x="71438" y="1266738"/>
          <a:ext cx="9001125" cy="42112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A9A771-B163-7D34-C9E5-B9E0B6A54DF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Data: Healthcare Cost and Utilization Project, “</a:t>
            </a:r>
            <a:r>
              <a:rPr lang="en-US" dirty="0">
                <a:solidFill>
                  <a:srgbClr val="24729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HCUP Fast Stats</a:t>
            </a:r>
            <a:r>
              <a:rPr lang="en-US" dirty="0">
                <a:solidFill>
                  <a:prstClr val="black"/>
                </a:solidFill>
              </a:rPr>
              <a:t>,” Agency for Healthcare Research and Quality, June 2026.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DD3E787-2AB7-223A-D0B3-0C16F129A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 lIns="0" tIns="0" rIns="0" bIns="0" anchor="ctr" anchorCtr="0">
            <a:noAutofit/>
          </a:bodyPr>
          <a:lstStyle/>
          <a:p>
            <a:r>
              <a:rPr lang="en-US" sz="1600" dirty="0"/>
              <a:t>Severe maternal morbidity rates are higher among people with lower incomes, with public insurance, and those residing in large metropolitan areas.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09B02BA-2654-8BF5-10CF-E5B2571F31D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  <a:ea typeface="Calibri" panose="020F0502020204030204" pitchFamily="34" charset="0"/>
              </a:rPr>
              <a:t>Severe maternal morbidity rate per 10,000 hospital deliveries, 2021–2023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44942C-1BBC-15A6-9DF9-BDCD01ACFBF7}"/>
              </a:ext>
            </a:extLst>
          </p:cNvPr>
          <p:cNvSpPr txBox="1"/>
          <p:nvPr/>
        </p:nvSpPr>
        <p:spPr>
          <a:xfrm>
            <a:off x="2709644" y="5549317"/>
            <a:ext cx="2952925" cy="228600"/>
          </a:xfrm>
          <a:prstGeom prst="rect">
            <a:avLst/>
          </a:prstGeom>
        </p:spPr>
        <p:txBody>
          <a:bodyPr wrap="non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kern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Income quartile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D0FE7B-1341-6F58-F685-C2E8450F3C84}"/>
              </a:ext>
            </a:extLst>
          </p:cNvPr>
          <p:cNvSpPr txBox="1"/>
          <p:nvPr/>
        </p:nvSpPr>
        <p:spPr>
          <a:xfrm>
            <a:off x="6778304" y="5549317"/>
            <a:ext cx="2147581" cy="228600"/>
          </a:xfrm>
          <a:prstGeom prst="rect">
            <a:avLst/>
          </a:prstGeom>
        </p:spPr>
        <p:txBody>
          <a:bodyPr wrap="non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kern="12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Residence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86D66A-787A-0E24-4BC2-209D15E2FD5F}"/>
              </a:ext>
            </a:extLst>
          </p:cNvPr>
          <p:cNvSpPr txBox="1"/>
          <p:nvPr/>
        </p:nvSpPr>
        <p:spPr>
          <a:xfrm>
            <a:off x="243280" y="5532539"/>
            <a:ext cx="1347949" cy="228600"/>
          </a:xfrm>
          <a:prstGeom prst="rect">
            <a:avLst/>
          </a:prstGeom>
        </p:spPr>
        <p:txBody>
          <a:bodyPr wrap="non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kern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Insurance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7AC9DE3-533F-5F62-A492-09E87D02C0DD}"/>
              </a:ext>
            </a:extLst>
          </p:cNvPr>
          <p:cNvCxnSpPr/>
          <p:nvPr/>
        </p:nvCxnSpPr>
        <p:spPr>
          <a:xfrm>
            <a:off x="243280" y="5528344"/>
            <a:ext cx="1347949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1C9F48F-AD83-3243-8B13-DC48A3DAF2B8}"/>
              </a:ext>
            </a:extLst>
          </p:cNvPr>
          <p:cNvCxnSpPr>
            <a:cxnSpLocks/>
          </p:cNvCxnSpPr>
          <p:nvPr/>
        </p:nvCxnSpPr>
        <p:spPr>
          <a:xfrm>
            <a:off x="2659310" y="5511566"/>
            <a:ext cx="3003259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85072F5-31AC-E4C8-CC3D-47F0C4E2F7E7}"/>
              </a:ext>
            </a:extLst>
          </p:cNvPr>
          <p:cNvCxnSpPr>
            <a:cxnSpLocks/>
          </p:cNvCxnSpPr>
          <p:nvPr/>
        </p:nvCxnSpPr>
        <p:spPr>
          <a:xfrm>
            <a:off x="6711193" y="5511566"/>
            <a:ext cx="2281805" cy="0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6804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AEFA4BA-22AC-3191-807A-22FFCF274178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810874785"/>
              </p:ext>
            </p:extLst>
          </p:nvPr>
        </p:nvGraphicFramePr>
        <p:xfrm>
          <a:off x="71438" y="1275127"/>
          <a:ext cx="9001125" cy="4317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4582B06-4062-57D4-B922-CABB03B877C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Data: Healthcare Cost and Utilization Project, “</a:t>
            </a:r>
            <a:r>
              <a:rPr lang="en-US" dirty="0">
                <a:solidFill>
                  <a:srgbClr val="24729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HCUP Fast Stats</a:t>
            </a:r>
            <a:r>
              <a:rPr lang="en-US" dirty="0">
                <a:solidFill>
                  <a:prstClr val="black"/>
                </a:solidFill>
              </a:rPr>
              <a:t>,” Agency for Healthcare Research and Quality, June 2026.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6D9D63C-04DA-8F27-5956-FEF5409D9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 lIns="0" tIns="0" rIns="0" bIns="0" anchor="ctr" anchorCtr="0">
            <a:noAutofit/>
          </a:bodyPr>
          <a:lstStyle/>
          <a:p>
            <a:r>
              <a:rPr lang="en-US" sz="1600" dirty="0"/>
              <a:t>Severe maternal morbidity is recorded more often in large, teaching, high-volume hospitals than in small and rural hospitals.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307B7FE-0514-7846-E17B-34FBAA93D44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408"/>
            <a:ext cx="8961120" cy="418861"/>
          </a:xfrm>
        </p:spPr>
        <p:txBody>
          <a:bodyPr/>
          <a:lstStyle/>
          <a:p>
            <a:r>
              <a:rPr lang="en-US" dirty="0"/>
              <a:t>Severe maternal morbidity rate per 10,000 hospital deliveries, 2021–2023</a:t>
            </a:r>
          </a:p>
        </p:txBody>
      </p:sp>
    </p:spTree>
    <p:extLst>
      <p:ext uri="{BB962C8B-B14F-4D97-AF65-F5344CB8AC3E}">
        <p14:creationId xmlns:p14="http://schemas.microsoft.com/office/powerpoint/2010/main" val="2271880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AE6BD3-21CB-4B82-BBB5-5C6F53D44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A80B6CC-8C7A-E005-8708-8E44CF8A2F5C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81654953"/>
              </p:ext>
            </p:extLst>
          </p:nvPr>
        </p:nvGraphicFramePr>
        <p:xfrm>
          <a:off x="71438" y="1533525"/>
          <a:ext cx="9001125" cy="4059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7B8DCA0-84D2-11EA-443E-A85CA950814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Data: Adapted from </a:t>
            </a:r>
            <a:r>
              <a:rPr lang="en-US" dirty="0" err="1"/>
              <a:t>Hasaftu</a:t>
            </a:r>
            <a:r>
              <a:rPr lang="en-US" dirty="0"/>
              <a:t> Diop et al., “</a:t>
            </a:r>
            <a:r>
              <a:rPr lang="en-US" dirty="0">
                <a:solidFill>
                  <a:srgbClr val="24729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Leveraging a Longitudinally Linked Dataset to Assess Recurrence of Severe Maternal Morbidity</a:t>
            </a:r>
            <a:r>
              <a:rPr lang="en-US" dirty="0"/>
              <a:t>,” </a:t>
            </a:r>
            <a:r>
              <a:rPr lang="en-US" i="1" dirty="0"/>
              <a:t>Women’s Health Issues</a:t>
            </a:r>
            <a:r>
              <a:rPr lang="en-US" dirty="0"/>
              <a:t> 34, no. 5 (July 17, 2024):498–505.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6CF516-0FCA-F9B1-4217-840576C45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 lIns="0" tIns="0" rIns="0" bIns="0" anchor="ctr" anchorCtr="0">
            <a:noAutofit/>
          </a:bodyPr>
          <a:lstStyle/>
          <a:p>
            <a:r>
              <a:rPr lang="en-US" sz="1600" dirty="0"/>
              <a:t>Severe maternal morbidity in one birth means it is 11 times more likely in a subsequent birth.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9A8DC41-0B62-62CB-0311-ABAB51BBEE8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/>
              <a:t>Severe maternal morbidity cases per 10,000 live births</a:t>
            </a:r>
          </a:p>
        </p:txBody>
      </p:sp>
    </p:spTree>
    <p:extLst>
      <p:ext uri="{BB962C8B-B14F-4D97-AF65-F5344CB8AC3E}">
        <p14:creationId xmlns:p14="http://schemas.microsoft.com/office/powerpoint/2010/main" val="2845013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EDAFA-473D-BAB7-1BC0-F5B312D91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F009446-83A6-0CAF-D2C8-4C7295E1C0DF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314026399"/>
              </p:ext>
            </p:extLst>
          </p:nvPr>
        </p:nvGraphicFramePr>
        <p:xfrm>
          <a:off x="71438" y="1533525"/>
          <a:ext cx="9001125" cy="4059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CA5450D-E6CD-2FE3-5AF3-4BDE0798E78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Note: Data represent average hospitalization costs by racial/ethnic group and severe maternal morbidity vs. no severe maternal morbidity. Costs are averaged over 2014–2019, adjusted, and presented in 2022 U.S. dollars.</a:t>
            </a:r>
          </a:p>
          <a:p>
            <a:r>
              <a:rPr lang="en-US" dirty="0"/>
              <a:t>Data: Adapted from Mohammad A. Salameh et al., “</a:t>
            </a:r>
            <a:r>
              <a:rPr lang="en-US" dirty="0">
                <a:solidFill>
                  <a:srgbClr val="24729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Hospital Costs of Severe Maternal Morbidity Hospitalizations in the United States from 2014 to 2019: A Nationwide Cross-Sectional Study</a:t>
            </a:r>
            <a:r>
              <a:rPr lang="en-US" dirty="0"/>
              <a:t>,” </a:t>
            </a:r>
            <a:r>
              <a:rPr lang="en-US" i="1" dirty="0"/>
              <a:t>American Journal of Perinatology</a:t>
            </a:r>
            <a:r>
              <a:rPr lang="en-US" dirty="0"/>
              <a:t> 43, no. 3 (June 11, 2025): 344–54.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865769-1784-4388-7E2C-9317C94FB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713" y="0"/>
            <a:ext cx="8999537" cy="822325"/>
          </a:xfrm>
        </p:spPr>
        <p:txBody>
          <a:bodyPr lIns="0" tIns="0" rIns="0" bIns="0" anchor="ctr" anchorCtr="0">
            <a:noAutofit/>
          </a:bodyPr>
          <a:lstStyle/>
          <a:p>
            <a:r>
              <a:rPr lang="en-US" sz="1600" dirty="0"/>
              <a:t>In 2014–2019, deliveries with severe maternal morbidity were twice the cost of those without.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9902A653-77F5-B0B1-81DF-680CFAB9369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/>
              <a:t>Average costs for hospital deliveries, 2014–2019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1238A3-9E67-CBBE-C5D2-0978C024D219}"/>
              </a:ext>
            </a:extLst>
          </p:cNvPr>
          <p:cNvSpPr txBox="1"/>
          <p:nvPr/>
        </p:nvSpPr>
        <p:spPr>
          <a:xfrm>
            <a:off x="1803634" y="5226953"/>
            <a:ext cx="7080307" cy="228600"/>
          </a:xfrm>
          <a:prstGeom prst="rect">
            <a:avLst/>
          </a:prstGeom>
          <a:noFill/>
        </p:spPr>
        <p:txBody>
          <a:bodyPr wrap="non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Race/Ethnic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ity</a:t>
            </a:r>
            <a:endParaRPr lang="en-US" sz="1400" b="1" kern="1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12D993C-0AF9-40DA-3A4E-DB02E5B826AD}"/>
              </a:ext>
            </a:extLst>
          </p:cNvPr>
          <p:cNvCxnSpPr>
            <a:cxnSpLocks/>
          </p:cNvCxnSpPr>
          <p:nvPr/>
        </p:nvCxnSpPr>
        <p:spPr>
          <a:xfrm>
            <a:off x="1803634" y="5191032"/>
            <a:ext cx="7080307" cy="0"/>
          </a:xfrm>
          <a:prstGeom prst="line">
            <a:avLst/>
          </a:prstGeom>
          <a:ln w="1905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971855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MWF 2021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41B58AD-7456-8C40-80C2-8477F48CDF76}" vid="{3C3D5171-157A-5848-87A4-AF952AD89C6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9" ma:contentTypeDescription="Create a new document." ma:contentTypeScope="" ma:versionID="1ce18ef4c35414915acd80a566b0bb53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3629cd8b7ca57f02670f076f4699ad9e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887b3-530c-4858-8ab3-c8c35b27a8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5029d7-7210-4f8d-9630-374c583c2703}" ma:internalName="TaxCatchAll" ma:showField="CatchAllData" ma:web="fd0705cf-2316-48c0-96f8-e5d689de0d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0705cf-2316-48c0-96f8-e5d689de0d99" xsi:nil="true"/>
    <lcf76f155ced4ddcb4097134ff3c332f xmlns="29e91428-62e1-404e-8dba-d479e0ef01b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A1F3D08-98A0-4AA6-9EC7-4F1632BFB2D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03FB06-565B-4C06-B114-EC71EDBEB3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FE60C1-7C30-46F7-B807-DEC876069F9E}">
  <ds:schemaRefs>
    <ds:schemaRef ds:uri="http://purl.org/dc/elements/1.1/"/>
    <ds:schemaRef ds:uri="29e91428-62e1-404e-8dba-d479e0ef01ba"/>
    <ds:schemaRef ds:uri="fd0705cf-2316-48c0-96f8-e5d689de0d99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PPT_Exhibit_Template_2021_web</Template>
  <TotalTime>7347</TotalTime>
  <Words>659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Aptos</vt:lpstr>
      <vt:lpstr>Arial</vt:lpstr>
      <vt:lpstr>Calibri</vt:lpstr>
      <vt:lpstr>Georgia</vt:lpstr>
      <vt:lpstr>Suisse Int'l</vt:lpstr>
      <vt:lpstr>Suisse Int'l Italic</vt:lpstr>
      <vt:lpstr>CMWF_2021</vt:lpstr>
      <vt:lpstr>Both severe maternal morbidity and pregnancy-related mortality rates spiked during the COVID-19 pandemic and then fell in 2022.</vt:lpstr>
      <vt:lpstr>States with the highest severe maternal morbidity rates reported about twice the burden of states with the lowest rates.</vt:lpstr>
      <vt:lpstr>Acute renal failure is the most common severe maternal morbidity condition in Massachusetts, occurring nearly twice as often as abnormal blood clotting, the next-most-common condition.</vt:lpstr>
      <vt:lpstr>Severe maternal morbidity rates are consistently higher for non-Hispanic Black people than for other racial and ethnic groups — and this disparity widened during the COVID-19 pandemic.</vt:lpstr>
      <vt:lpstr>Severe maternal morbidity rates are higher among women age 35 and older.</vt:lpstr>
      <vt:lpstr>Severe maternal morbidity rates are higher among people with lower incomes, with public insurance, and those residing in large metropolitan areas.</vt:lpstr>
      <vt:lpstr>Severe maternal morbidity is recorded more often in large, teaching, high-volume hospitals than in small and rural hospitals.</vt:lpstr>
      <vt:lpstr>Severe maternal morbidity in one birth means it is 11 times more likely in a subsequent birth.</vt:lpstr>
      <vt:lpstr>In 2014–2019, deliveries with severe maternal morbidity were twice the cost of those without.</vt:lpstr>
    </vt:vector>
  </TitlesOfParts>
  <Company>Boston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Beyond Maternal Mortality: How Severe Morbidity Reveals Policy Gaps in Maternal Care</dc:title>
  <dc:creator>Declercq, Eugene;lz@cmwf.org</dc:creator>
  <cp:lastModifiedBy>Paul Frame</cp:lastModifiedBy>
  <cp:revision>46</cp:revision>
  <dcterms:created xsi:type="dcterms:W3CDTF">2025-06-08T21:09:04Z</dcterms:created>
  <dcterms:modified xsi:type="dcterms:W3CDTF">2026-06-30T15:01:59Z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  <property fmtid="{D5CDD505-2E9C-101B-9397-08002B2CF9AE}" pid="3" name="MediaServiceImageTags">
    <vt:lpwstr/>
  </property>
</Properties>
</file>