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0" r:id="rId4"/>
  </p:sldMasterIdLst>
  <p:notesMasterIdLst>
    <p:notesMasterId r:id="rId8"/>
  </p:notesMasterIdLst>
  <p:handoutMasterIdLst>
    <p:handoutMasterId r:id="rId9"/>
  </p:handoutMasterIdLst>
  <p:sldIdLst>
    <p:sldId id="442" r:id="rId5"/>
    <p:sldId id="430" r:id="rId6"/>
    <p:sldId id="445" r:id="rId7"/>
  </p:sldIdLst>
  <p:sldSz cx="9144000" cy="6858000" type="screen4x3"/>
  <p:notesSz cx="7010400" cy="9236075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Exhibits" id="{BC96C5AA-15EC-44E0-A3A0-354E678A8E9D}">
          <p14:sldIdLst>
            <p14:sldId id="442"/>
            <p14:sldId id="430"/>
            <p14:sldId id="445"/>
          </p14:sldIdLst>
        </p14:section>
        <p14:section name="Extra/Text only" id="{A92B6DC4-D3D3-4935-B9AE-6B29EA650535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1848" userDrawn="1">
          <p15:clr>
            <a:srgbClr val="A4A3A4"/>
          </p15:clr>
        </p15:guide>
        <p15:guide id="2" pos="2472" userDrawn="1">
          <p15:clr>
            <a:srgbClr val="A4A3A4"/>
          </p15:clr>
        </p15:guide>
        <p15:guide id="3" orient="horz" pos="264" userDrawn="1">
          <p15:clr>
            <a:srgbClr val="A4A3A4"/>
          </p15:clr>
        </p15:guide>
        <p15:guide id="4" pos="1104" userDrawn="1">
          <p15:clr>
            <a:srgbClr val="A4A3A4"/>
          </p15:clr>
        </p15:guide>
        <p15:guide id="5" pos="482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F72D721-AA11-D711-EB5E-3F61AEE67A84}" name="Arnav Shah" initials="AS" userId="S::AS@cmwf.org::5ebc33c2-31f8-4d34-9c84-ecd25ff70f5f" providerId="AD"/>
  <p188:author id="{BCEF232D-A6DF-A245-F613-C0680BF9C2CF}" name="Chris Hollander" initials="CH" userId="S::CAH@CMWF.org::45bf6f1b-2827-4b00-a19f-e2c1d925869e" providerId="AD"/>
  <p188:author id="{A18CDB78-EC67-8D6A-5FED-1E14F3C572B8}" name="Reginald Williams" initials="RW" userId="S::rw@cmwf.org::9de7032c-c7fb-42b0-866d-c91f0ee511f8" providerId="AD"/>
  <p188:author id="{2DC5BBB8-6578-D625-90C2-68F527D0407D}" name="Evan Gumas" initials="EG" userId="S::eg@cmwf.org::aa7bac90-f7d1-4bdc-8de9-01febc2567e5" providerId="AD"/>
  <p188:author id="{8B66D3BA-4FCA-BB03-4C7C-126E083EBF9B}" name="Bethanne Fox" initials="BF" userId="S::bf@cmwf.org::36eae7aa-0bf7-444f-b923-b45b1a44e4c4" providerId="AD"/>
  <p188:author id="{06C108F7-4DF7-F55F-8CD5-E5D0A40B1AC1}" name="Munira Gunja" initials="MG" userId="S::mg@cmwf.org::74f460f7-66e3-40e9-8405-3d43e8edf2b7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urnendu Biswas" initials="PB" lastIdx="1" clrIdx="0"/>
  <p:cmAuthor id="2" name="Munira Gunja" initials="MG" lastIdx="4" clrIdx="1">
    <p:extLst>
      <p:ext uri="{19B8F6BF-5375-455C-9EA6-DF929625EA0E}">
        <p15:presenceInfo xmlns:p15="http://schemas.microsoft.com/office/powerpoint/2012/main" userId="S::mg@cmwf.org::74f460f7-66e3-40e9-8405-3d43e8edf2b7" providerId="AD"/>
      </p:ext>
    </p:extLst>
  </p:cmAuthor>
  <p:cmAuthor id="3" name="Jesse Baumgartner" initials="JB" lastIdx="8" clrIdx="2">
    <p:extLst>
      <p:ext uri="{19B8F6BF-5375-455C-9EA6-DF929625EA0E}">
        <p15:presenceInfo xmlns:p15="http://schemas.microsoft.com/office/powerpoint/2012/main" userId="S::jb@cmwf.org::3883efdb-56ca-4cc4-b00e-5864e59762ae" providerId="AD"/>
      </p:ext>
    </p:extLst>
  </p:cmAuthor>
  <p:cmAuthor id="4" name="Sara R. Collins" initials="SRC" lastIdx="6" clrIdx="3">
    <p:extLst>
      <p:ext uri="{19B8F6BF-5375-455C-9EA6-DF929625EA0E}">
        <p15:presenceInfo xmlns:p15="http://schemas.microsoft.com/office/powerpoint/2012/main" userId="S::SRC@CMWF.org::dfbb467f-0fd7-48a6-a78e-014a35e76e12" providerId="AD"/>
      </p:ext>
    </p:extLst>
  </p:cmAuthor>
  <p:cmAuthor id="5" name="Gabriella Aboulafia" initials="GA" lastIdx="7" clrIdx="4">
    <p:extLst>
      <p:ext uri="{19B8F6BF-5375-455C-9EA6-DF929625EA0E}">
        <p15:presenceInfo xmlns:p15="http://schemas.microsoft.com/office/powerpoint/2012/main" userId="S::ga@cmwf.org::f928323e-fa3a-4b63-ac96-0ad6fdbee525" providerId="AD"/>
      </p:ext>
    </p:extLst>
  </p:cmAuthor>
  <p:cmAuthor id="6" name="Copyeditor" initials="CE" lastIdx="2" clrIdx="5">
    <p:extLst>
      <p:ext uri="{19B8F6BF-5375-455C-9EA6-DF929625EA0E}">
        <p15:presenceInfo xmlns:p15="http://schemas.microsoft.com/office/powerpoint/2012/main" userId="Copyedito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5479"/>
    <a:srgbClr val="65A591"/>
    <a:srgbClr val="F08662"/>
    <a:srgbClr val="142B41"/>
    <a:srgbClr val="E5CD94"/>
    <a:srgbClr val="F6B6A1"/>
    <a:srgbClr val="A3C9BD"/>
    <a:srgbClr val="3F6777"/>
    <a:srgbClr val="D4AC4C"/>
    <a:srgbClr val="044C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4E226A-8290-42AD-98F2-188B3266A46A}" v="54" dt="2026-06-22T18:37:07.1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61" autoAdjust="0"/>
    <p:restoredTop sz="96247" autoAdjust="0"/>
  </p:normalViewPr>
  <p:slideViewPr>
    <p:cSldViewPr snapToGrid="0">
      <p:cViewPr varScale="1">
        <p:scale>
          <a:sx n="107" d="100"/>
          <a:sy n="107" d="100"/>
        </p:scale>
        <p:origin x="948" y="102"/>
      </p:cViewPr>
      <p:guideLst>
        <p:guide orient="horz" pos="1848"/>
        <p:guide pos="2472"/>
        <p:guide orient="horz" pos="264"/>
        <p:guide pos="1104"/>
        <p:guide pos="482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Frame" userId="ded3f5c5-00e7-408d-9358-fc292cfa5078" providerId="ADAL" clId="{EB6BB90D-960F-4CC0-B1DB-E3189CFE8A64}"/>
    <pc:docChg chg="custSel delSld modSld modMainMaster modSection">
      <pc:chgData name="Paul Frame" userId="ded3f5c5-00e7-408d-9358-fc292cfa5078" providerId="ADAL" clId="{EB6BB90D-960F-4CC0-B1DB-E3189CFE8A64}" dt="2026-06-22T18:34:39.032" v="294"/>
      <pc:docMkLst>
        <pc:docMk/>
      </pc:docMkLst>
      <pc:sldChg chg="modSp mod">
        <pc:chgData name="Paul Frame" userId="ded3f5c5-00e7-408d-9358-fc292cfa5078" providerId="ADAL" clId="{EB6BB90D-960F-4CC0-B1DB-E3189CFE8A64}" dt="2026-06-22T18:32:14.130" v="291"/>
        <pc:sldMkLst>
          <pc:docMk/>
          <pc:sldMk cId="750615180" sldId="430"/>
        </pc:sldMkLst>
        <pc:spChg chg="mod">
          <ac:chgData name="Paul Frame" userId="ded3f5c5-00e7-408d-9358-fc292cfa5078" providerId="ADAL" clId="{EB6BB90D-960F-4CC0-B1DB-E3189CFE8A64}" dt="2026-06-22T18:18:34.571" v="234" actId="255"/>
          <ac:spMkLst>
            <pc:docMk/>
            <pc:sldMk cId="750615180" sldId="430"/>
            <ac:spMk id="18" creationId="{C36F13BF-336B-1BCD-B641-CB6FDB9C3464}"/>
          </ac:spMkLst>
        </pc:spChg>
        <pc:graphicFrameChg chg="mod">
          <ac:chgData name="Paul Frame" userId="ded3f5c5-00e7-408d-9358-fc292cfa5078" providerId="ADAL" clId="{EB6BB90D-960F-4CC0-B1DB-E3189CFE8A64}" dt="2026-06-22T18:32:14.130" v="291"/>
          <ac:graphicFrameMkLst>
            <pc:docMk/>
            <pc:sldMk cId="750615180" sldId="430"/>
            <ac:graphicFrameMk id="23" creationId="{61DF90BC-DBD0-7F0E-7D21-20321B9950C2}"/>
          </ac:graphicFrameMkLst>
        </pc:graphicFrameChg>
      </pc:sldChg>
      <pc:sldChg chg="modSp mod">
        <pc:chgData name="Paul Frame" userId="ded3f5c5-00e7-408d-9358-fc292cfa5078" providerId="ADAL" clId="{EB6BB90D-960F-4CC0-B1DB-E3189CFE8A64}" dt="2026-06-22T18:32:38.471" v="293" actId="1076"/>
        <pc:sldMkLst>
          <pc:docMk/>
          <pc:sldMk cId="892646624" sldId="442"/>
        </pc:sldMkLst>
        <pc:spChg chg="mod">
          <ac:chgData name="Paul Frame" userId="ded3f5c5-00e7-408d-9358-fc292cfa5078" providerId="ADAL" clId="{EB6BB90D-960F-4CC0-B1DB-E3189CFE8A64}" dt="2026-06-22T18:17:39.936" v="218" actId="3064"/>
          <ac:spMkLst>
            <pc:docMk/>
            <pc:sldMk cId="892646624" sldId="442"/>
            <ac:spMk id="18" creationId="{39EE5EB1-B009-6ABE-4342-886A13880C3E}"/>
          </ac:spMkLst>
        </pc:spChg>
        <pc:graphicFrameChg chg="mod">
          <ac:chgData name="Paul Frame" userId="ded3f5c5-00e7-408d-9358-fc292cfa5078" providerId="ADAL" clId="{EB6BB90D-960F-4CC0-B1DB-E3189CFE8A64}" dt="2026-06-22T18:32:38.471" v="293" actId="1076"/>
          <ac:graphicFrameMkLst>
            <pc:docMk/>
            <pc:sldMk cId="892646624" sldId="442"/>
            <ac:graphicFrameMk id="23" creationId="{9840A565-2B78-E8D0-783F-FFE02F339976}"/>
          </ac:graphicFrameMkLst>
        </pc:graphicFrameChg>
      </pc:sldChg>
      <pc:sldChg chg="modSp mod">
        <pc:chgData name="Paul Frame" userId="ded3f5c5-00e7-408d-9358-fc292cfa5078" providerId="ADAL" clId="{EB6BB90D-960F-4CC0-B1DB-E3189CFE8A64}" dt="2026-06-22T18:34:39.032" v="294"/>
        <pc:sldMkLst>
          <pc:docMk/>
          <pc:sldMk cId="1470705723" sldId="445"/>
        </pc:sldMkLst>
        <pc:spChg chg="mod">
          <ac:chgData name="Paul Frame" userId="ded3f5c5-00e7-408d-9358-fc292cfa5078" providerId="ADAL" clId="{EB6BB90D-960F-4CC0-B1DB-E3189CFE8A64}" dt="2026-06-22T18:28:15.207" v="281" actId="6549"/>
          <ac:spMkLst>
            <pc:docMk/>
            <pc:sldMk cId="1470705723" sldId="445"/>
            <ac:spMk id="4" creationId="{DC66560C-D4B5-3727-DB8E-8982FFEE68F5}"/>
          </ac:spMkLst>
        </pc:spChg>
        <pc:spChg chg="mod">
          <ac:chgData name="Paul Frame" userId="ded3f5c5-00e7-408d-9358-fc292cfa5078" providerId="ADAL" clId="{EB6BB90D-960F-4CC0-B1DB-E3189CFE8A64}" dt="2026-06-22T18:19:06.646" v="240" actId="3064"/>
          <ac:spMkLst>
            <pc:docMk/>
            <pc:sldMk cId="1470705723" sldId="445"/>
            <ac:spMk id="18" creationId="{D26005B6-7635-7E06-661A-0212F0F04466}"/>
          </ac:spMkLst>
        </pc:spChg>
        <pc:graphicFrameChg chg="mod">
          <ac:chgData name="Paul Frame" userId="ded3f5c5-00e7-408d-9358-fc292cfa5078" providerId="ADAL" clId="{EB6BB90D-960F-4CC0-B1DB-E3189CFE8A64}" dt="2026-06-22T18:34:39.032" v="294"/>
          <ac:graphicFrameMkLst>
            <pc:docMk/>
            <pc:sldMk cId="1470705723" sldId="445"/>
            <ac:graphicFrameMk id="23" creationId="{AADC12B2-0F67-A974-BD3A-E81D93E6034E}"/>
          </ac:graphicFrameMkLst>
        </pc:graphicFrameChg>
      </pc:sldChg>
      <pc:sldChg chg="del">
        <pc:chgData name="Paul Frame" userId="ded3f5c5-00e7-408d-9358-fc292cfa5078" providerId="ADAL" clId="{EB6BB90D-960F-4CC0-B1DB-E3189CFE8A64}" dt="2026-06-22T17:47:14.348" v="10" actId="2696"/>
        <pc:sldMkLst>
          <pc:docMk/>
          <pc:sldMk cId="4049067145" sldId="446"/>
        </pc:sldMkLst>
      </pc:sldChg>
      <pc:sldChg chg="del">
        <pc:chgData name="Paul Frame" userId="ded3f5c5-00e7-408d-9358-fc292cfa5078" providerId="ADAL" clId="{EB6BB90D-960F-4CC0-B1DB-E3189CFE8A64}" dt="2026-06-22T17:47:10.629" v="9" actId="2696"/>
        <pc:sldMkLst>
          <pc:docMk/>
          <pc:sldMk cId="2386055246" sldId="447"/>
        </pc:sldMkLst>
      </pc:sldChg>
      <pc:sldMasterChg chg="modSldLayout">
        <pc:chgData name="Paul Frame" userId="ded3f5c5-00e7-408d-9358-fc292cfa5078" providerId="ADAL" clId="{EB6BB90D-960F-4CC0-B1DB-E3189CFE8A64}" dt="2026-06-22T17:56:24.772" v="182" actId="20577"/>
        <pc:sldMasterMkLst>
          <pc:docMk/>
          <pc:sldMasterMk cId="521200669" sldId="2147483820"/>
        </pc:sldMasterMkLst>
        <pc:sldLayoutChg chg="modSp mod">
          <pc:chgData name="Paul Frame" userId="ded3f5c5-00e7-408d-9358-fc292cfa5078" providerId="ADAL" clId="{EB6BB90D-960F-4CC0-B1DB-E3189CFE8A64}" dt="2026-06-22T17:56:24.772" v="182" actId="20577"/>
          <pc:sldLayoutMkLst>
            <pc:docMk/>
            <pc:sldMasterMk cId="521200669" sldId="2147483820"/>
            <pc:sldLayoutMk cId="3924335288" sldId="2147483863"/>
          </pc:sldLayoutMkLst>
          <pc:spChg chg="mod">
            <ac:chgData name="Paul Frame" userId="ded3f5c5-00e7-408d-9358-fc292cfa5078" providerId="ADAL" clId="{EB6BB90D-960F-4CC0-B1DB-E3189CFE8A64}" dt="2026-06-22T17:56:24.772" v="182" actId="20577"/>
            <ac:spMkLst>
              <pc:docMk/>
              <pc:sldMasterMk cId="521200669" sldId="2147483820"/>
              <pc:sldLayoutMk cId="3924335288" sldId="2147483863"/>
              <ac:spMk id="10" creationId="{2E94BB07-DDCC-E14B-B782-C1005EDED0FE}"/>
            </ac:spMkLst>
          </pc:spChg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6.9278504266262614E-2"/>
          <c:w val="0.99576719576719575"/>
          <c:h val="0.7585375819013195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AUS</c:v>
                </c:pt>
              </c:strCache>
            </c:strRef>
          </c:tx>
          <c:spPr>
            <a:solidFill>
              <a:srgbClr val="142B4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99F-7A45-9747-5E3DF368CB75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399F-7A45-9747-5E3DF368CB75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399F-7A45-9747-5E3DF368CB75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399F-7A45-9747-5E3DF368CB75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399F-7A45-9747-5E3DF368CB75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399F-7A45-9747-5E3DF368CB75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399F-7A45-9747-5E3DF368CB75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399F-7A45-9747-5E3DF368CB75}"/>
              </c:ext>
            </c:extLst>
          </c:dPt>
          <c:dPt>
            <c:idx val="10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399F-7A45-9747-5E3DF368CB75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399F-7A45-9747-5E3DF368CB75}"/>
              </c:ext>
            </c:extLst>
          </c:dPt>
          <c:dPt>
            <c:idx val="12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399F-7A45-9747-5E3DF368CB75}"/>
              </c:ext>
            </c:extLst>
          </c:dPt>
          <c:dPt>
            <c:idx val="13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194-4CFE-8D5E-929CA1FA5592}"/>
              </c:ext>
            </c:extLst>
          </c:dPt>
          <c:dLbls>
            <c:delete val="1"/>
          </c:dLbls>
          <c:cat>
            <c:strRef>
              <c:f>Sheet1!$B$1:$I$1</c:f>
              <c:strCache>
                <c:ptCount val="8"/>
                <c:pt idx="0">
                  <c:v>Nurse</c:v>
                </c:pt>
                <c:pt idx="1">
                  <c:v>Nurse
practitioner </c:v>
                </c:pt>
                <c:pt idx="2">
                  <c:v>Physician
assistant</c:v>
                </c:pt>
                <c:pt idx="3">
                  <c:v>Pharmacist</c:v>
                </c:pt>
                <c:pt idx="4">
                  <c:v>Physical
therapist/
Physiotherapist</c:v>
                </c:pt>
                <c:pt idx="5">
                  <c:v>Nutritionist/
Dietitian</c:v>
                </c:pt>
                <c:pt idx="6">
                  <c:v>Psychologist/
Mental health
provider</c:v>
                </c:pt>
                <c:pt idx="7">
                  <c:v>Social
worker</c:v>
                </c:pt>
              </c:strCache>
            </c:strRef>
          </c:cat>
          <c:val>
            <c:numRef>
              <c:f>Sheet1!$B$2:$I$2</c:f>
              <c:numCache>
                <c:formatCode>0%</c:formatCode>
                <c:ptCount val="8"/>
                <c:pt idx="0">
                  <c:v>0.88980000000000004</c:v>
                </c:pt>
                <c:pt idx="1">
                  <c:v>0.17499999999999999</c:v>
                </c:pt>
                <c:pt idx="2">
                  <c:v>6.6600000000000006E-2</c:v>
                </c:pt>
                <c:pt idx="3">
                  <c:v>0.26350000000000001</c:v>
                </c:pt>
                <c:pt idx="4">
                  <c:v>0.43149999999999999</c:v>
                </c:pt>
                <c:pt idx="5">
                  <c:v>0.42030000000000001</c:v>
                </c:pt>
                <c:pt idx="6">
                  <c:v>0.40899999999999997</c:v>
                </c:pt>
                <c:pt idx="7">
                  <c:v>8.9700000000000002E-2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399F-7A45-9747-5E3DF368CB75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CAN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Sheet1!$B$1:$I$1</c:f>
              <c:strCache>
                <c:ptCount val="8"/>
                <c:pt idx="0">
                  <c:v>Nurse</c:v>
                </c:pt>
                <c:pt idx="1">
                  <c:v>Nurse
practitioner </c:v>
                </c:pt>
                <c:pt idx="2">
                  <c:v>Physician
assistant</c:v>
                </c:pt>
                <c:pt idx="3">
                  <c:v>Pharmacist</c:v>
                </c:pt>
                <c:pt idx="4">
                  <c:v>Physical
therapist/
Physiotherapist</c:v>
                </c:pt>
                <c:pt idx="5">
                  <c:v>Nutritionist/
Dietitian</c:v>
                </c:pt>
                <c:pt idx="6">
                  <c:v>Psychologist/
Mental health
provider</c:v>
                </c:pt>
                <c:pt idx="7">
                  <c:v>Social
worker</c:v>
                </c:pt>
              </c:strCache>
            </c:strRef>
          </c:cat>
          <c:val>
            <c:numRef>
              <c:f>Sheet1!$B$3:$I$3</c:f>
              <c:numCache>
                <c:formatCode>0%</c:formatCode>
                <c:ptCount val="8"/>
                <c:pt idx="0">
                  <c:v>0.6613</c:v>
                </c:pt>
                <c:pt idx="1">
                  <c:v>0.39119999999999999</c:v>
                </c:pt>
                <c:pt idx="2">
                  <c:v>0.1774</c:v>
                </c:pt>
                <c:pt idx="3">
                  <c:v>0.50249999999999995</c:v>
                </c:pt>
                <c:pt idx="4">
                  <c:v>0.26740000000000003</c:v>
                </c:pt>
                <c:pt idx="5">
                  <c:v>0.37309999999999999</c:v>
                </c:pt>
                <c:pt idx="6">
                  <c:v>0.33739999999999998</c:v>
                </c:pt>
                <c:pt idx="7">
                  <c:v>0.4526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A6F7-4026-9092-4AFC99492F6D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FRA</c:v>
                </c:pt>
              </c:strCache>
            </c:strRef>
          </c:tx>
          <c:spPr>
            <a:solidFill>
              <a:srgbClr val="115479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Sheet1!$B$1:$I$1</c:f>
              <c:strCache>
                <c:ptCount val="8"/>
                <c:pt idx="0">
                  <c:v>Nurse</c:v>
                </c:pt>
                <c:pt idx="1">
                  <c:v>Nurse
practitioner </c:v>
                </c:pt>
                <c:pt idx="2">
                  <c:v>Physician
assistant</c:v>
                </c:pt>
                <c:pt idx="3">
                  <c:v>Pharmacist</c:v>
                </c:pt>
                <c:pt idx="4">
                  <c:v>Physical
therapist/
Physiotherapist</c:v>
                </c:pt>
                <c:pt idx="5">
                  <c:v>Nutritionist/
Dietitian</c:v>
                </c:pt>
                <c:pt idx="6">
                  <c:v>Psychologist/
Mental health
provider</c:v>
                </c:pt>
                <c:pt idx="7">
                  <c:v>Social
worker</c:v>
                </c:pt>
              </c:strCache>
            </c:strRef>
          </c:cat>
          <c:val>
            <c:numRef>
              <c:f>Sheet1!$B$4:$I$4</c:f>
              <c:numCache>
                <c:formatCode>0%</c:formatCode>
                <c:ptCount val="8"/>
                <c:pt idx="0">
                  <c:v>0.53490000000000004</c:v>
                </c:pt>
                <c:pt idx="4">
                  <c:v>0.30509999999999998</c:v>
                </c:pt>
                <c:pt idx="5">
                  <c:v>0.2099</c:v>
                </c:pt>
                <c:pt idx="6">
                  <c:v>0.2828</c:v>
                </c:pt>
                <c:pt idx="7">
                  <c:v>7.3300000000000004E-2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A6F7-4026-9092-4AFC99492F6D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GER</c:v>
                </c:pt>
              </c:strCache>
            </c:strRef>
          </c:tx>
          <c:spPr>
            <a:solidFill>
              <a:srgbClr val="F08662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Sheet1!$B$1:$I$1</c:f>
              <c:strCache>
                <c:ptCount val="8"/>
                <c:pt idx="0">
                  <c:v>Nurse</c:v>
                </c:pt>
                <c:pt idx="1">
                  <c:v>Nurse
practitioner </c:v>
                </c:pt>
                <c:pt idx="2">
                  <c:v>Physician
assistant</c:v>
                </c:pt>
                <c:pt idx="3">
                  <c:v>Pharmacist</c:v>
                </c:pt>
                <c:pt idx="4">
                  <c:v>Physical
therapist/
Physiotherapist</c:v>
                </c:pt>
                <c:pt idx="5">
                  <c:v>Nutritionist/
Dietitian</c:v>
                </c:pt>
                <c:pt idx="6">
                  <c:v>Psychologist/
Mental health
provider</c:v>
                </c:pt>
                <c:pt idx="7">
                  <c:v>Social
worker</c:v>
                </c:pt>
              </c:strCache>
            </c:strRef>
          </c:cat>
          <c:val>
            <c:numRef>
              <c:f>Sheet1!$B$5:$I$5</c:f>
              <c:numCache>
                <c:formatCode>0%</c:formatCode>
                <c:ptCount val="8"/>
                <c:pt idx="0">
                  <c:v>0.39319999999999999</c:v>
                </c:pt>
                <c:pt idx="1">
                  <c:v>3.1699999999999999E-2</c:v>
                </c:pt>
                <c:pt idx="2">
                  <c:v>0.37030000000000002</c:v>
                </c:pt>
                <c:pt idx="3">
                  <c:v>0.01</c:v>
                </c:pt>
                <c:pt idx="4">
                  <c:v>1.0500000000000001E-2</c:v>
                </c:pt>
                <c:pt idx="5">
                  <c:v>8.1600000000000006E-2</c:v>
                </c:pt>
                <c:pt idx="6">
                  <c:v>3.78E-2</c:v>
                </c:pt>
                <c:pt idx="7">
                  <c:v>1.2200000000000001E-2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E326-4E2E-808F-BA5CE032CD86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NETH</c:v>
                </c:pt>
              </c:strCache>
            </c:strRef>
          </c:tx>
          <c:spPr>
            <a:solidFill>
              <a:srgbClr val="D4AC4C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Sheet1!$B$1:$I$1</c:f>
              <c:strCache>
                <c:ptCount val="8"/>
                <c:pt idx="0">
                  <c:v>Nurse</c:v>
                </c:pt>
                <c:pt idx="1">
                  <c:v>Nurse
practitioner </c:v>
                </c:pt>
                <c:pt idx="2">
                  <c:v>Physician
assistant</c:v>
                </c:pt>
                <c:pt idx="3">
                  <c:v>Pharmacist</c:v>
                </c:pt>
                <c:pt idx="4">
                  <c:v>Physical
therapist/
Physiotherapist</c:v>
                </c:pt>
                <c:pt idx="5">
                  <c:v>Nutritionist/
Dietitian</c:v>
                </c:pt>
                <c:pt idx="6">
                  <c:v>Psychologist/
Mental health
provider</c:v>
                </c:pt>
                <c:pt idx="7">
                  <c:v>Social
worker</c:v>
                </c:pt>
              </c:strCache>
            </c:strRef>
          </c:cat>
          <c:val>
            <c:numRef>
              <c:f>Sheet1!$B$6:$I$6</c:f>
              <c:numCache>
                <c:formatCode>0%</c:formatCode>
                <c:ptCount val="8"/>
                <c:pt idx="0">
                  <c:v>0.3679</c:v>
                </c:pt>
                <c:pt idx="1">
                  <c:v>0.2306</c:v>
                </c:pt>
                <c:pt idx="2">
                  <c:v>0.96550000000000002</c:v>
                </c:pt>
                <c:pt idx="3">
                  <c:v>0.27610000000000001</c:v>
                </c:pt>
                <c:pt idx="4">
                  <c:v>0.24929999999999999</c:v>
                </c:pt>
                <c:pt idx="5">
                  <c:v>0.3024</c:v>
                </c:pt>
                <c:pt idx="6">
                  <c:v>0.94199999999999995</c:v>
                </c:pt>
                <c:pt idx="7">
                  <c:v>0.13469999999999999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E326-4E2E-808F-BA5CE032CD86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NZ</c:v>
                </c:pt>
              </c:strCache>
            </c:strRef>
          </c:tx>
          <c:spPr>
            <a:solidFill>
              <a:srgbClr val="3F6777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Sheet1!$B$1:$I$1</c:f>
              <c:strCache>
                <c:ptCount val="8"/>
                <c:pt idx="0">
                  <c:v>Nurse</c:v>
                </c:pt>
                <c:pt idx="1">
                  <c:v>Nurse
practitioner </c:v>
                </c:pt>
                <c:pt idx="2">
                  <c:v>Physician
assistant</c:v>
                </c:pt>
                <c:pt idx="3">
                  <c:v>Pharmacist</c:v>
                </c:pt>
                <c:pt idx="4">
                  <c:v>Physical
therapist/
Physiotherapist</c:v>
                </c:pt>
                <c:pt idx="5">
                  <c:v>Nutritionist/
Dietitian</c:v>
                </c:pt>
                <c:pt idx="6">
                  <c:v>Psychologist/
Mental health
provider</c:v>
                </c:pt>
                <c:pt idx="7">
                  <c:v>Social
worker</c:v>
                </c:pt>
              </c:strCache>
            </c:strRef>
          </c:cat>
          <c:val>
            <c:numRef>
              <c:f>Sheet1!$B$7:$I$7</c:f>
              <c:numCache>
                <c:formatCode>0%</c:formatCode>
                <c:ptCount val="8"/>
                <c:pt idx="0">
                  <c:v>0.99029999999999996</c:v>
                </c:pt>
                <c:pt idx="1">
                  <c:v>0.49590000000000001</c:v>
                </c:pt>
                <c:pt idx="2">
                  <c:v>0.1085</c:v>
                </c:pt>
                <c:pt idx="3">
                  <c:v>0.47210000000000002</c:v>
                </c:pt>
                <c:pt idx="4">
                  <c:v>0.19489999999999999</c:v>
                </c:pt>
                <c:pt idx="5">
                  <c:v>0.2162</c:v>
                </c:pt>
                <c:pt idx="6">
                  <c:v>0.55389999999999995</c:v>
                </c:pt>
                <c:pt idx="7">
                  <c:v>0.24890000000000001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E326-4E2E-808F-BA5CE032CD86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SWE</c:v>
                </c:pt>
              </c:strCache>
            </c:strRef>
          </c:tx>
          <c:spPr>
            <a:solidFill>
              <a:srgbClr val="A3C9BD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Sheet1!$B$1:$I$1</c:f>
              <c:strCache>
                <c:ptCount val="8"/>
                <c:pt idx="0">
                  <c:v>Nurse</c:v>
                </c:pt>
                <c:pt idx="1">
                  <c:v>Nurse
practitioner </c:v>
                </c:pt>
                <c:pt idx="2">
                  <c:v>Physician
assistant</c:v>
                </c:pt>
                <c:pt idx="3">
                  <c:v>Pharmacist</c:v>
                </c:pt>
                <c:pt idx="4">
                  <c:v>Physical
therapist/
Physiotherapist</c:v>
                </c:pt>
                <c:pt idx="5">
                  <c:v>Nutritionist/
Dietitian</c:v>
                </c:pt>
                <c:pt idx="6">
                  <c:v>Psychologist/
Mental health
provider</c:v>
                </c:pt>
                <c:pt idx="7">
                  <c:v>Social
worker</c:v>
                </c:pt>
              </c:strCache>
            </c:strRef>
          </c:cat>
          <c:val>
            <c:numRef>
              <c:f>Sheet1!$B$8:$I$8</c:f>
              <c:numCache>
                <c:formatCode>0%</c:formatCode>
                <c:ptCount val="8"/>
                <c:pt idx="0">
                  <c:v>0.98599999999999999</c:v>
                </c:pt>
                <c:pt idx="1">
                  <c:v>0.89600000000000002</c:v>
                </c:pt>
                <c:pt idx="2">
                  <c:v>0.10199999999999999</c:v>
                </c:pt>
                <c:pt idx="3">
                  <c:v>8.9499999999999996E-2</c:v>
                </c:pt>
                <c:pt idx="4">
                  <c:v>0.70920000000000005</c:v>
                </c:pt>
                <c:pt idx="5">
                  <c:v>0.37719999999999998</c:v>
                </c:pt>
                <c:pt idx="6">
                  <c:v>0.94940000000000002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E326-4E2E-808F-BA5CE032CD86}"/>
            </c:ext>
          </c:extLst>
        </c:ser>
        <c:ser>
          <c:idx val="7"/>
          <c:order val="7"/>
          <c:tx>
            <c:strRef>
              <c:f>Sheet1!$A$9</c:f>
              <c:strCache>
                <c:ptCount val="1"/>
                <c:pt idx="0">
                  <c:v>UK</c:v>
                </c:pt>
              </c:strCache>
            </c:strRef>
          </c:tx>
          <c:spPr>
            <a:solidFill>
              <a:srgbClr val="F6B6A1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Sheet1!$B$1:$I$1</c:f>
              <c:strCache>
                <c:ptCount val="8"/>
                <c:pt idx="0">
                  <c:v>Nurse</c:v>
                </c:pt>
                <c:pt idx="1">
                  <c:v>Nurse
practitioner </c:v>
                </c:pt>
                <c:pt idx="2">
                  <c:v>Physician
assistant</c:v>
                </c:pt>
                <c:pt idx="3">
                  <c:v>Pharmacist</c:v>
                </c:pt>
                <c:pt idx="4">
                  <c:v>Physical
therapist/
Physiotherapist</c:v>
                </c:pt>
                <c:pt idx="5">
                  <c:v>Nutritionist/
Dietitian</c:v>
                </c:pt>
                <c:pt idx="6">
                  <c:v>Psychologist/
Mental health
provider</c:v>
                </c:pt>
                <c:pt idx="7">
                  <c:v>Social
worker</c:v>
                </c:pt>
              </c:strCache>
            </c:strRef>
          </c:cat>
          <c:val>
            <c:numRef>
              <c:f>Sheet1!$B$9:$I$9</c:f>
              <c:numCache>
                <c:formatCode>0%</c:formatCode>
                <c:ptCount val="8"/>
                <c:pt idx="0">
                  <c:v>0.98519999999999996</c:v>
                </c:pt>
                <c:pt idx="1">
                  <c:v>0.77039999999999997</c:v>
                </c:pt>
                <c:pt idx="2">
                  <c:v>0.33500000000000002</c:v>
                </c:pt>
                <c:pt idx="3">
                  <c:v>0.94289999999999996</c:v>
                </c:pt>
                <c:pt idx="4">
                  <c:v>0.69930000000000003</c:v>
                </c:pt>
                <c:pt idx="5">
                  <c:v>0.1734</c:v>
                </c:pt>
                <c:pt idx="6">
                  <c:v>0.54049999999999998</c:v>
                </c:pt>
                <c:pt idx="7">
                  <c:v>0.27179999999999999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E326-4E2E-808F-BA5CE032CD86}"/>
            </c:ext>
          </c:extLst>
        </c:ser>
        <c:ser>
          <c:idx val="8"/>
          <c:order val="8"/>
          <c:tx>
            <c:strRef>
              <c:f>Sheet1!$A$10</c:f>
              <c:strCache>
                <c:ptCount val="1"/>
                <c:pt idx="0">
                  <c:v>US</c:v>
                </c:pt>
              </c:strCache>
            </c:strRef>
          </c:tx>
          <c:spPr>
            <a:solidFill>
              <a:srgbClr val="E5CD94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Sheet1!$B$1:$I$1</c:f>
              <c:strCache>
                <c:ptCount val="8"/>
                <c:pt idx="0">
                  <c:v>Nurse</c:v>
                </c:pt>
                <c:pt idx="1">
                  <c:v>Nurse
practitioner </c:v>
                </c:pt>
                <c:pt idx="2">
                  <c:v>Physician
assistant</c:v>
                </c:pt>
                <c:pt idx="3">
                  <c:v>Pharmacist</c:v>
                </c:pt>
                <c:pt idx="4">
                  <c:v>Physical
therapist/
Physiotherapist</c:v>
                </c:pt>
                <c:pt idx="5">
                  <c:v>Nutritionist/
Dietitian</c:v>
                </c:pt>
                <c:pt idx="6">
                  <c:v>Psychologist/
Mental health
provider</c:v>
                </c:pt>
                <c:pt idx="7">
                  <c:v>Social
worker</c:v>
                </c:pt>
              </c:strCache>
            </c:strRef>
          </c:cat>
          <c:val>
            <c:numRef>
              <c:f>Sheet1!$B$10:$I$10</c:f>
              <c:numCache>
                <c:formatCode>0%</c:formatCode>
                <c:ptCount val="8"/>
                <c:pt idx="0">
                  <c:v>0.72550000000000003</c:v>
                </c:pt>
                <c:pt idx="1">
                  <c:v>0.67310000000000003</c:v>
                </c:pt>
                <c:pt idx="2">
                  <c:v>0.50460000000000005</c:v>
                </c:pt>
                <c:pt idx="3">
                  <c:v>0.4153</c:v>
                </c:pt>
                <c:pt idx="4">
                  <c:v>0.31030000000000002</c:v>
                </c:pt>
                <c:pt idx="5">
                  <c:v>0.38159999999999999</c:v>
                </c:pt>
                <c:pt idx="6">
                  <c:v>0.40639999999999998</c:v>
                </c:pt>
                <c:pt idx="7">
                  <c:v>0.4637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E326-4E2E-808F-BA5CE032CD8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98"/>
        <c:overlap val="1"/>
        <c:axId val="1666536176"/>
        <c:axId val="1666457536"/>
      </c:barChart>
      <c:catAx>
        <c:axId val="1666536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6457536"/>
        <c:crosses val="autoZero"/>
        <c:auto val="1"/>
        <c:lblAlgn val="ctr"/>
        <c:lblOffset val="100"/>
        <c:noMultiLvlLbl val="0"/>
      </c:catAx>
      <c:valAx>
        <c:axId val="1666457536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66653617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t"/>
      <c:layout>
        <c:manualLayout>
          <c:xMode val="edge"/>
          <c:yMode val="edge"/>
          <c:x val="0.13516215706776491"/>
          <c:y val="1.5395897393945741E-2"/>
          <c:w val="0.74815174906998416"/>
          <c:h val="8.452090340577340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.18844802602799651"/>
          <c:w val="0.99576719576719575"/>
          <c:h val="0.727848634806065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Mental health needs</c:v>
                </c:pt>
              </c:strCache>
            </c:strRef>
          </c:tx>
          <c:spPr>
            <a:solidFill>
              <a:srgbClr val="115479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99F-7A45-9747-5E3DF368CB75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399F-7A45-9747-5E3DF368CB75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399F-7A45-9747-5E3DF368CB75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399F-7A45-9747-5E3DF368CB75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399F-7A45-9747-5E3DF368CB75}"/>
              </c:ext>
            </c:extLst>
          </c:dPt>
          <c:dPt>
            <c:idx val="6"/>
            <c:invertIfNegative val="0"/>
            <c:bubble3D val="0"/>
            <c:spPr>
              <a:solidFill>
                <a:srgbClr val="1154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99F-7A45-9747-5E3DF368CB75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399F-7A45-9747-5E3DF368CB75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399F-7A45-9747-5E3DF368CB75}"/>
              </c:ext>
            </c:extLst>
          </c:dPt>
          <c:dPt>
            <c:idx val="10"/>
            <c:invertIfNegative val="0"/>
            <c:bubble3D val="0"/>
            <c:spPr>
              <a:solidFill>
                <a:srgbClr val="1154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399F-7A45-9747-5E3DF368CB75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399F-7A45-9747-5E3DF368CB75}"/>
              </c:ext>
            </c:extLst>
          </c:dPt>
          <c:dPt>
            <c:idx val="12"/>
            <c:invertIfNegative val="0"/>
            <c:bubble3D val="0"/>
            <c:spPr>
              <a:solidFill>
                <a:srgbClr val="1154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399F-7A45-9747-5E3DF368CB75}"/>
              </c:ext>
            </c:extLst>
          </c:dPt>
          <c:dPt>
            <c:idx val="13"/>
            <c:invertIfNegative val="0"/>
            <c:bubble3D val="0"/>
            <c:spPr>
              <a:solidFill>
                <a:srgbClr val="1154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194-4CFE-8D5E-929CA1FA5592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B28F8AB-565E-4BB2-AF30-3C6512E10036}" type="VALUE">
                      <a:rPr lang="en-US" sz="1100" b="1">
                        <a:solidFill>
                          <a:schemeClr val="bg1"/>
                        </a:solidFill>
                      </a:rPr>
                      <a:pPr>
                        <a:defRPr sz="1100" b="1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US"/>
                  </a:p>
                </c:rich>
              </c:tx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6464063754977539E-2"/>
                      <c:h val="6.3428956322954547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399F-7A45-9747-5E3DF368CB75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AUS</c:v>
                </c:pt>
                <c:pt idx="1">
                  <c:v>CAN</c:v>
                </c:pt>
                <c:pt idx="2">
                  <c:v>FRA</c:v>
                </c:pt>
                <c:pt idx="3">
                  <c:v>GER</c:v>
                </c:pt>
                <c:pt idx="4">
                  <c:v>NETH</c:v>
                </c:pt>
                <c:pt idx="5">
                  <c:v>NZ</c:v>
                </c:pt>
                <c:pt idx="6">
                  <c:v>SWE</c:v>
                </c:pt>
                <c:pt idx="7">
                  <c:v>SWIZ</c:v>
                </c:pt>
                <c:pt idx="8">
                  <c:v>UK</c:v>
                </c:pt>
                <c:pt idx="9">
                  <c:v>US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0.5524</c:v>
                </c:pt>
                <c:pt idx="1">
                  <c:v>0.64849999999999997</c:v>
                </c:pt>
                <c:pt idx="2">
                  <c:v>0.48039999999999999</c:v>
                </c:pt>
                <c:pt idx="3">
                  <c:v>0.50690000000000002</c:v>
                </c:pt>
                <c:pt idx="4">
                  <c:v>0.55369999999999997</c:v>
                </c:pt>
                <c:pt idx="5">
                  <c:v>0.67949999999999999</c:v>
                </c:pt>
                <c:pt idx="6">
                  <c:v>0.37059999999999998</c:v>
                </c:pt>
                <c:pt idx="7">
                  <c:v>0.48370000000000002</c:v>
                </c:pt>
                <c:pt idx="8">
                  <c:v>0.68149999999999999</c:v>
                </c:pt>
                <c:pt idx="9">
                  <c:v>0.47660000000000002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399F-7A45-9747-5E3DF368CB7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Health issues that are related to the sociodemographic situation* of patients</c:v>
                </c:pt>
              </c:strCache>
            </c:strRef>
          </c:tx>
          <c:spPr>
            <a:solidFill>
              <a:srgbClr val="F0866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AUS</c:v>
                </c:pt>
                <c:pt idx="1">
                  <c:v>CAN</c:v>
                </c:pt>
                <c:pt idx="2">
                  <c:v>FRA</c:v>
                </c:pt>
                <c:pt idx="3">
                  <c:v>GER</c:v>
                </c:pt>
                <c:pt idx="4">
                  <c:v>NETH</c:v>
                </c:pt>
                <c:pt idx="5">
                  <c:v>NZ</c:v>
                </c:pt>
                <c:pt idx="6">
                  <c:v>SWE</c:v>
                </c:pt>
                <c:pt idx="7">
                  <c:v>SWIZ</c:v>
                </c:pt>
                <c:pt idx="8">
                  <c:v>UK</c:v>
                </c:pt>
                <c:pt idx="9">
                  <c:v>US</c:v>
                </c:pt>
              </c:strCache>
            </c:strRef>
          </c:cat>
          <c:val>
            <c:numRef>
              <c:f>Sheet1!$C$2:$C$11</c:f>
              <c:numCache>
                <c:formatCode>0%</c:formatCode>
                <c:ptCount val="10"/>
                <c:pt idx="0">
                  <c:v>0.24909999999999999</c:v>
                </c:pt>
                <c:pt idx="1">
                  <c:v>0.3201</c:v>
                </c:pt>
                <c:pt idx="2">
                  <c:v>0.17469999999999999</c:v>
                </c:pt>
                <c:pt idx="3">
                  <c:v>0.2848</c:v>
                </c:pt>
                <c:pt idx="4">
                  <c:v>0.2475</c:v>
                </c:pt>
                <c:pt idx="5">
                  <c:v>0.4829</c:v>
                </c:pt>
                <c:pt idx="6">
                  <c:v>0.2198</c:v>
                </c:pt>
                <c:pt idx="7">
                  <c:v>0.25209999999999999</c:v>
                </c:pt>
                <c:pt idx="8">
                  <c:v>0.52370000000000005</c:v>
                </c:pt>
                <c:pt idx="9">
                  <c:v>0.316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3898-4E09-B946-1F970CEAA19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Lack of access to preventive health care measures, including screenings, vaccinations, healthier diets, and physical activity </c:v>
                </c:pt>
              </c:strCache>
            </c:strRef>
          </c:tx>
          <c:spPr>
            <a:solidFill>
              <a:srgbClr val="65A59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AUS</c:v>
                </c:pt>
                <c:pt idx="1">
                  <c:v>CAN</c:v>
                </c:pt>
                <c:pt idx="2">
                  <c:v>FRA</c:v>
                </c:pt>
                <c:pt idx="3">
                  <c:v>GER</c:v>
                </c:pt>
                <c:pt idx="4">
                  <c:v>NETH</c:v>
                </c:pt>
                <c:pt idx="5">
                  <c:v>NZ</c:v>
                </c:pt>
                <c:pt idx="6">
                  <c:v>SWE</c:v>
                </c:pt>
                <c:pt idx="7">
                  <c:v>SWIZ</c:v>
                </c:pt>
                <c:pt idx="8">
                  <c:v>UK</c:v>
                </c:pt>
                <c:pt idx="9">
                  <c:v>US</c:v>
                </c:pt>
              </c:strCache>
            </c:strRef>
          </c:cat>
          <c:val>
            <c:numRef>
              <c:f>Sheet1!$D$2:$D$11</c:f>
              <c:numCache>
                <c:formatCode>0%</c:formatCode>
                <c:ptCount val="10"/>
                <c:pt idx="0">
                  <c:v>0.2641</c:v>
                </c:pt>
                <c:pt idx="1">
                  <c:v>0.30809999999999998</c:v>
                </c:pt>
                <c:pt idx="2">
                  <c:v>0.215</c:v>
                </c:pt>
                <c:pt idx="3">
                  <c:v>0.2167</c:v>
                </c:pt>
                <c:pt idx="4">
                  <c:v>0.25540000000000002</c:v>
                </c:pt>
                <c:pt idx="5">
                  <c:v>0.36499999999999999</c:v>
                </c:pt>
                <c:pt idx="6">
                  <c:v>0.19350000000000001</c:v>
                </c:pt>
                <c:pt idx="7">
                  <c:v>0.19070000000000001</c:v>
                </c:pt>
                <c:pt idx="8">
                  <c:v>0.33589999999999998</c:v>
                </c:pt>
                <c:pt idx="9">
                  <c:v>0.29199999999999998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3898-4E09-B946-1F970CEAA19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38"/>
        <c:overlap val="1"/>
        <c:axId val="1666536176"/>
        <c:axId val="1666457536"/>
      </c:barChart>
      <c:catAx>
        <c:axId val="1666536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6457536"/>
        <c:crosses val="autoZero"/>
        <c:auto val="1"/>
        <c:lblAlgn val="ctr"/>
        <c:lblOffset val="100"/>
        <c:noMultiLvlLbl val="0"/>
      </c:catAx>
      <c:valAx>
        <c:axId val="1666457536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66653617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t"/>
      <c:layout>
        <c:manualLayout>
          <c:xMode val="edge"/>
          <c:yMode val="edge"/>
          <c:x val="2.5411616484931253E-2"/>
          <c:y val="1.7125281095083066E-2"/>
          <c:w val="0.94635382213402186"/>
          <c:h val="0.1880342379766817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464110445113785E-3"/>
          <c:y val="0.20279288371305332"/>
          <c:w val="0.99576719576719575"/>
          <c:h val="0.7123753871812642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Chronic conditions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99F-7A45-9747-5E3DF368CB75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399F-7A45-9747-5E3DF368CB75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399F-7A45-9747-5E3DF368CB75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EF3-4F78-8798-4FDE15375B83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399F-7A45-9747-5E3DF368CB75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399F-7A45-9747-5E3DF368CB75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399F-7A45-9747-5E3DF368CB75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399F-7A45-9747-5E3DF368CB75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399F-7A45-9747-5E3DF368CB75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399F-7A45-9747-5E3DF368CB75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399F-7A45-9747-5E3DF368CB75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399F-7A45-9747-5E3DF368CB75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194-4CFE-8D5E-929CA1FA5592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B28F8AB-565E-4BB2-AF30-3C6512E10036}" type="VALUE">
                      <a:rPr lang="en-US" sz="1100" b="1">
                        <a:solidFill>
                          <a:schemeClr val="bg1"/>
                        </a:solidFill>
                      </a:rPr>
                      <a:pPr>
                        <a:defRPr sz="1100" b="1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US"/>
                  </a:p>
                </c:rich>
              </c:tx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6464063754977539E-2"/>
                      <c:h val="6.3428956322954547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399F-7A45-9747-5E3DF368CB75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AUS</c:v>
                </c:pt>
                <c:pt idx="1">
                  <c:v>CAN</c:v>
                </c:pt>
                <c:pt idx="2">
                  <c:v>FRA</c:v>
                </c:pt>
                <c:pt idx="3">
                  <c:v>GER</c:v>
                </c:pt>
                <c:pt idx="4">
                  <c:v>NETH</c:v>
                </c:pt>
                <c:pt idx="5">
                  <c:v>NZ</c:v>
                </c:pt>
                <c:pt idx="6">
                  <c:v>SWE</c:v>
                </c:pt>
                <c:pt idx="7">
                  <c:v>SWIZ</c:v>
                </c:pt>
                <c:pt idx="8">
                  <c:v>UK</c:v>
                </c:pt>
                <c:pt idx="9">
                  <c:v>US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0.82909999999999995</c:v>
                </c:pt>
                <c:pt idx="1">
                  <c:v>0.74409999999999998</c:v>
                </c:pt>
                <c:pt idx="2">
                  <c:v>0.63649999999999995</c:v>
                </c:pt>
                <c:pt idx="3">
                  <c:v>0.89059999999999995</c:v>
                </c:pt>
                <c:pt idx="4">
                  <c:v>0.92800000000000005</c:v>
                </c:pt>
                <c:pt idx="5">
                  <c:v>0.7248</c:v>
                </c:pt>
                <c:pt idx="6">
                  <c:v>0.66379999999999995</c:v>
                </c:pt>
                <c:pt idx="7">
                  <c:v>0.69610000000000005</c:v>
                </c:pt>
                <c:pt idx="8">
                  <c:v>0.77</c:v>
                </c:pt>
                <c:pt idx="9">
                  <c:v>0.71250000000000002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399F-7A45-9747-5E3DF368CB7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Mental health needs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AUS</c:v>
                </c:pt>
                <c:pt idx="1">
                  <c:v>CAN</c:v>
                </c:pt>
                <c:pt idx="2">
                  <c:v>FRA</c:v>
                </c:pt>
                <c:pt idx="3">
                  <c:v>GER</c:v>
                </c:pt>
                <c:pt idx="4">
                  <c:v>NETH</c:v>
                </c:pt>
                <c:pt idx="5">
                  <c:v>NZ</c:v>
                </c:pt>
                <c:pt idx="6">
                  <c:v>SWE</c:v>
                </c:pt>
                <c:pt idx="7">
                  <c:v>SWIZ</c:v>
                </c:pt>
                <c:pt idx="8">
                  <c:v>UK</c:v>
                </c:pt>
                <c:pt idx="9">
                  <c:v>US</c:v>
                </c:pt>
              </c:strCache>
            </c:strRef>
          </c:cat>
          <c:val>
            <c:numRef>
              <c:f>Sheet1!$C$2:$C$11</c:f>
              <c:numCache>
                <c:formatCode>0%</c:formatCode>
                <c:ptCount val="10"/>
                <c:pt idx="0">
                  <c:v>0.70389999999999997</c:v>
                </c:pt>
                <c:pt idx="1">
                  <c:v>0.59609999999999996</c:v>
                </c:pt>
                <c:pt idx="2">
                  <c:v>0.38440000000000002</c:v>
                </c:pt>
                <c:pt idx="3">
                  <c:v>0.61580000000000001</c:v>
                </c:pt>
                <c:pt idx="4">
                  <c:v>0.74860000000000004</c:v>
                </c:pt>
                <c:pt idx="5">
                  <c:v>0.57750000000000001</c:v>
                </c:pt>
                <c:pt idx="6">
                  <c:v>0.57840000000000003</c:v>
                </c:pt>
                <c:pt idx="7">
                  <c:v>0.52910000000000001</c:v>
                </c:pt>
                <c:pt idx="8">
                  <c:v>0.58730000000000004</c:v>
                </c:pt>
                <c:pt idx="9">
                  <c:v>0.47789999999999999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7D-4EB3-8455-FEB741A3482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Addiction-related issues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AUS</c:v>
                </c:pt>
                <c:pt idx="1">
                  <c:v>CAN</c:v>
                </c:pt>
                <c:pt idx="2">
                  <c:v>FRA</c:v>
                </c:pt>
                <c:pt idx="3">
                  <c:v>GER</c:v>
                </c:pt>
                <c:pt idx="4">
                  <c:v>NETH</c:v>
                </c:pt>
                <c:pt idx="5">
                  <c:v>NZ</c:v>
                </c:pt>
                <c:pt idx="6">
                  <c:v>SWE</c:v>
                </c:pt>
                <c:pt idx="7">
                  <c:v>SWIZ</c:v>
                </c:pt>
                <c:pt idx="8">
                  <c:v>UK</c:v>
                </c:pt>
                <c:pt idx="9">
                  <c:v>US</c:v>
                </c:pt>
              </c:strCache>
            </c:strRef>
          </c:cat>
          <c:val>
            <c:numRef>
              <c:f>Sheet1!$D$2:$D$11</c:f>
              <c:numCache>
                <c:formatCode>0%</c:formatCode>
                <c:ptCount val="10"/>
                <c:pt idx="0">
                  <c:v>0.20630000000000001</c:v>
                </c:pt>
                <c:pt idx="1">
                  <c:v>0.1421</c:v>
                </c:pt>
                <c:pt idx="2">
                  <c:v>0.1628</c:v>
                </c:pt>
                <c:pt idx="3">
                  <c:v>0.1676</c:v>
                </c:pt>
                <c:pt idx="4">
                  <c:v>0.15970000000000001</c:v>
                </c:pt>
                <c:pt idx="5">
                  <c:v>0.13500000000000001</c:v>
                </c:pt>
                <c:pt idx="6">
                  <c:v>0.1197</c:v>
                </c:pt>
                <c:pt idx="7">
                  <c:v>0.15890000000000001</c:v>
                </c:pt>
                <c:pt idx="8">
                  <c:v>0.1356</c:v>
                </c:pt>
                <c:pt idx="9">
                  <c:v>0.15709999999999999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7D-4EB3-8455-FEB741A3482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38"/>
        <c:overlap val="1"/>
        <c:axId val="1666536176"/>
        <c:axId val="1666457536"/>
      </c:barChart>
      <c:catAx>
        <c:axId val="1666536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6457536"/>
        <c:crosses val="autoZero"/>
        <c:auto val="1"/>
        <c:lblAlgn val="ctr"/>
        <c:lblOffset val="100"/>
        <c:noMultiLvlLbl val="0"/>
      </c:catAx>
      <c:valAx>
        <c:axId val="1666457536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66653617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t"/>
      <c:layout>
        <c:manualLayout>
          <c:xMode val="edge"/>
          <c:yMode val="edge"/>
          <c:x val="0.18063657629686533"/>
          <c:y val="1.7361111111111112E-2"/>
          <c:w val="0.63872684740626939"/>
          <c:h val="6.445574511519393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71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71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E6626-612B-455B-9FD1-DD7A1306BEA5}" type="slidenum">
              <a:rPr lang="en-US" smtClean="0">
                <a:latin typeface="Arial" panose="020B0604020202020204" pitchFamily="34" charset="0"/>
              </a:rPr>
              <a:t>‹#›</a:t>
            </a:fld>
            <a:endParaRPr lang="en-US">
              <a:latin typeface="Arial" panose="020B0604020202020204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34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6AF209-B9D8-5A44-A745-F19C0FB259FD}" type="datetimeFigureOut">
              <a:rPr lang="en-US" smtClean="0">
                <a:latin typeface="Arial" panose="020B0604020202020204" pitchFamily="34" charset="0"/>
              </a:rPr>
              <a:t>6/22/2026</a:t>
            </a:fld>
            <a:endParaRPr 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551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03A1D146-B4E0-1741-B9EE-9789392EFCC4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8"/>
            <a:ext cx="5608320" cy="415623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97863621-2E60-B848-8968-B0341E26A3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609585" algn="l" defTabSz="609585" rtl="0" eaLnBrk="1" latinLnBrk="0" hangingPunct="1">
      <a:defRPr sz="16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219170" algn="l" defTabSz="609585" rtl="0" eaLnBrk="1" latinLnBrk="0" hangingPunct="1">
      <a:defRPr sz="16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828754" algn="l" defTabSz="609585" rtl="0" eaLnBrk="1" latinLnBrk="0" hangingPunct="1">
      <a:defRPr sz="16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438339" algn="l" defTabSz="609585" rtl="0" eaLnBrk="1" latinLnBrk="0" hangingPunct="1">
      <a:defRPr sz="16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26099/8ejy-yc74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26099/02ke-n005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512A7DB-00AA-4B45-A271-52E23B3215EA}"/>
              </a:ext>
            </a:extLst>
          </p:cNvPr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b="0" i="0">
              <a:latin typeface="Arial" panose="020B0604020202020204" pitchFamily="34" charset="0"/>
            </a:endParaRPr>
          </a:p>
        </p:txBody>
      </p:sp>
      <p:sp>
        <p:nvSpPr>
          <p:cNvPr id="3" name="Chart Placeholder 5">
            <a:extLst>
              <a:ext uri="{FF2B5EF4-FFF2-40B4-BE49-F238E27FC236}">
                <a16:creationId xmlns:a16="http://schemas.microsoft.com/office/drawing/2014/main" id="{1F9C27C3-804C-4F38-AD87-255F226C5766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71500" y="1220243"/>
            <a:ext cx="4389120" cy="4023360"/>
          </a:xfrm>
        </p:spPr>
        <p:txBody>
          <a:bodyPr>
            <a:normAutofit/>
          </a:bodyPr>
          <a:lstStyle>
            <a:lvl1pPr marL="0" indent="0">
              <a:buNone/>
              <a:defRPr sz="13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BD3C9A03-64C1-41D8-AFC4-5DC62ED49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4389057" cy="495834"/>
          </a:xfrm>
        </p:spPr>
        <p:txBody>
          <a:bodyPr anchor="b" anchorCtr="0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lang="en-US" sz="800" b="0" i="0" spc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CB0B400-8AFB-49B4-BCDB-EFB0F1BDF25A}"/>
              </a:ext>
            </a:extLst>
          </p:cNvPr>
          <p:cNvCxnSpPr>
            <a:cxnSpLocks/>
          </p:cNvCxnSpPr>
          <p:nvPr userDrawn="1"/>
        </p:nvCxnSpPr>
        <p:spPr>
          <a:xfrm flipH="1">
            <a:off x="71501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C081D3CB-30D3-4E5B-ADBC-119D9A4C805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35497" y="6345324"/>
            <a:ext cx="1476164" cy="468052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211570AE-1D78-C44B-A6C4-D0975EDBC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59"/>
          </a:xfr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1800" b="0" i="0" spc="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E94BB07-DDCC-E14B-B782-C1005EDED0FE}"/>
              </a:ext>
            </a:extLst>
          </p:cNvPr>
          <p:cNvSpPr txBox="1"/>
          <p:nvPr userDrawn="1"/>
        </p:nvSpPr>
        <p:spPr>
          <a:xfrm>
            <a:off x="2059536" y="6467713"/>
            <a:ext cx="7012964" cy="24622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z="800" b="0" i="0" spc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Munira Z. Gunja, Evan D. Gumas, and Reginald D. Williams II, </a:t>
            </a:r>
            <a:r>
              <a:rPr lang="en-US" sz="800" b="0" i="1" spc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U.S. Health Care from a Global Perspective, 2022: Accelerating Spending, Worsening Outcomes</a:t>
            </a:r>
            <a:r>
              <a:rPr lang="en-US" sz="800" b="0" i="0" spc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(Commonwealth Fund, Jan. 2023). </a:t>
            </a:r>
            <a:r>
              <a:rPr lang="en-US" sz="800" b="0" i="0" spc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https://doi.org/10.26099/8ejy-yc74</a:t>
            </a:r>
            <a:endParaRPr lang="en-US" sz="800" b="0" i="0" spc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5C85BB45-FE75-40DA-8951-70F30E7F431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438" y="915340"/>
            <a:ext cx="4389120" cy="152665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100" b="0" i="1">
                <a:solidFill>
                  <a:schemeClr val="tx1"/>
                </a:solidFill>
                <a:latin typeface="+mn-lt"/>
              </a:defRPr>
            </a:lvl1pPr>
            <a:lvl2pPr marL="128584" indent="0">
              <a:buNone/>
              <a:defRPr/>
            </a:lvl2pPr>
            <a:lvl3pPr marL="258359" indent="0">
              <a:buNone/>
              <a:defRPr/>
            </a:lvl3pPr>
            <a:lvl4pPr marL="386943" indent="0">
              <a:buNone/>
              <a:defRPr/>
            </a:lvl4pPr>
            <a:lvl5pPr marL="515528" indent="0">
              <a:buNone/>
              <a:defRPr/>
            </a:lvl5pPr>
          </a:lstStyle>
          <a:p>
            <a:pPr lvl="0"/>
            <a:r>
              <a:rPr lang="en-US"/>
              <a:t>Axis Title</a:t>
            </a:r>
          </a:p>
        </p:txBody>
      </p:sp>
      <p:sp>
        <p:nvSpPr>
          <p:cNvPr id="12" name="Chart Placeholder 5">
            <a:extLst>
              <a:ext uri="{FF2B5EF4-FFF2-40B4-BE49-F238E27FC236}">
                <a16:creationId xmlns:a16="http://schemas.microsoft.com/office/drawing/2014/main" id="{FA123598-D23E-FC7C-AA12-788C5AF9A002}"/>
              </a:ext>
            </a:extLst>
          </p:cNvPr>
          <p:cNvSpPr>
            <a:spLocks noGrp="1"/>
          </p:cNvSpPr>
          <p:nvPr>
            <p:ph type="chart" sz="quarter" idx="26"/>
          </p:nvPr>
        </p:nvSpPr>
        <p:spPr>
          <a:xfrm>
            <a:off x="4687889" y="1220243"/>
            <a:ext cx="4389120" cy="4023360"/>
          </a:xfrm>
        </p:spPr>
        <p:txBody>
          <a:bodyPr>
            <a:normAutofit/>
          </a:bodyPr>
          <a:lstStyle>
            <a:lvl1pPr marL="0" indent="0">
              <a:buNone/>
              <a:defRPr sz="13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45CCE961-B676-E7D6-226E-4DDF9DB287E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687827" y="915340"/>
            <a:ext cx="4389120" cy="152665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100" b="0" i="1">
                <a:solidFill>
                  <a:schemeClr val="tx1"/>
                </a:solidFill>
                <a:latin typeface="+mn-lt"/>
              </a:defRPr>
            </a:lvl1pPr>
            <a:lvl2pPr marL="128584" indent="0">
              <a:buNone/>
              <a:defRPr/>
            </a:lvl2pPr>
            <a:lvl3pPr marL="258359" indent="0">
              <a:buNone/>
              <a:defRPr/>
            </a:lvl3pPr>
            <a:lvl4pPr marL="386943" indent="0">
              <a:buNone/>
              <a:defRPr/>
            </a:lvl4pPr>
            <a:lvl5pPr marL="515528" indent="0">
              <a:buNone/>
              <a:defRPr/>
            </a:lvl5pPr>
          </a:lstStyle>
          <a:p>
            <a:pPr lvl="0"/>
            <a:r>
              <a:rPr lang="en-US"/>
              <a:t>Axis Title</a:t>
            </a:r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86A18669-262D-BF38-3D38-1DC043227B0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4687858" y="5697252"/>
            <a:ext cx="4389057" cy="495834"/>
          </a:xfrm>
        </p:spPr>
        <p:txBody>
          <a:bodyPr anchor="b" anchorCtr="0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lang="en-US" sz="800" b="0" i="0" spc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965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512A7DB-00AA-4B45-A271-52E23B3215EA}"/>
              </a:ext>
            </a:extLst>
          </p:cNvPr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b="0" i="0">
              <a:latin typeface="Arial" panose="020B0604020202020204" pitchFamily="34" charset="0"/>
            </a:endParaRPr>
          </a:p>
        </p:txBody>
      </p:sp>
      <p:sp>
        <p:nvSpPr>
          <p:cNvPr id="3" name="Chart Placeholder 5">
            <a:extLst>
              <a:ext uri="{FF2B5EF4-FFF2-40B4-BE49-F238E27FC236}">
                <a16:creationId xmlns:a16="http://schemas.microsoft.com/office/drawing/2014/main" id="{1F9C27C3-804C-4F38-AD87-255F226C5766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71501" y="1220243"/>
            <a:ext cx="9000999" cy="4428597"/>
          </a:xfrm>
        </p:spPr>
        <p:txBody>
          <a:bodyPr>
            <a:normAutofit/>
          </a:bodyPr>
          <a:lstStyle>
            <a:lvl1pPr marL="0" indent="0">
              <a:buNone/>
              <a:defRPr sz="13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BD3C9A03-64C1-41D8-AFC4-5DC62ED49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 anchor="b" anchorCtr="0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lang="en-US" sz="800" b="0" i="0" spc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CB0B400-8AFB-49B4-BCDB-EFB0F1BDF25A}"/>
              </a:ext>
            </a:extLst>
          </p:cNvPr>
          <p:cNvCxnSpPr>
            <a:cxnSpLocks/>
          </p:cNvCxnSpPr>
          <p:nvPr userDrawn="1"/>
        </p:nvCxnSpPr>
        <p:spPr>
          <a:xfrm flipH="1">
            <a:off x="71501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C081D3CB-30D3-4E5B-ADBC-119D9A4C805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35497" y="6345324"/>
            <a:ext cx="1476164" cy="468052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211570AE-1D78-C44B-A6C4-D0975EDBC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59"/>
          </a:xfr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1800" b="0" i="0" spc="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E94BB07-DDCC-E14B-B782-C1005EDED0FE}"/>
              </a:ext>
            </a:extLst>
          </p:cNvPr>
          <p:cNvSpPr txBox="1"/>
          <p:nvPr userDrawn="1"/>
        </p:nvSpPr>
        <p:spPr>
          <a:xfrm>
            <a:off x="2059536" y="6467713"/>
            <a:ext cx="7012964" cy="24622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z="800" b="0" i="0" spc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</a:t>
            </a:r>
            <a:r>
              <a:rPr lang="pt-BR" sz="800" b="0" i="0" spc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Munira Z. Gunja, Arnav Shah, and Corinne Lewis</a:t>
            </a:r>
            <a:r>
              <a:rPr lang="en-US" sz="800" b="0" i="0" spc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800" b="0" i="1" spc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Case for Integrated Primary Care Across 10 Countries: Findings from the 2025 Commonwealth Fund International Health Policy Survey</a:t>
            </a:r>
            <a:r>
              <a:rPr lang="en-US" sz="800" b="0" i="0" spc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(Commonwealth Fund, June 2026). </a:t>
            </a:r>
            <a:r>
              <a:rPr lang="en-US" sz="800" b="0" i="0" spc="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https://doi.org/10.26099/02ke-n005</a:t>
            </a:r>
            <a:endParaRPr lang="en-US" sz="800" b="0" i="0" spc="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5C85BB45-FE75-40DA-8951-70F30E7F431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438" y="915340"/>
            <a:ext cx="8961120" cy="152665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100" b="0" i="1">
                <a:solidFill>
                  <a:schemeClr val="tx1"/>
                </a:solidFill>
                <a:latin typeface="+mn-lt"/>
              </a:defRPr>
            </a:lvl1pPr>
            <a:lvl2pPr marL="128584" indent="0">
              <a:buNone/>
              <a:defRPr/>
            </a:lvl2pPr>
            <a:lvl3pPr marL="258359" indent="0">
              <a:buNone/>
              <a:defRPr/>
            </a:lvl3pPr>
            <a:lvl4pPr marL="386943" indent="0">
              <a:buNone/>
              <a:defRPr/>
            </a:lvl4pPr>
            <a:lvl5pPr marL="515528" indent="0">
              <a:buNone/>
              <a:defRPr/>
            </a:lvl5pPr>
          </a:lstStyle>
          <a:p>
            <a:pPr lvl="0"/>
            <a:r>
              <a:rPr lang="en-US"/>
              <a:t>Axis Title</a:t>
            </a:r>
          </a:p>
        </p:txBody>
      </p:sp>
    </p:spTree>
    <p:extLst>
      <p:ext uri="{BB962C8B-B14F-4D97-AF65-F5344CB8AC3E}">
        <p14:creationId xmlns:p14="http://schemas.microsoft.com/office/powerpoint/2010/main" val="3924335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48582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5FEA9BB7-F188-5443-B4C2-E09C82B82C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7751476" y="6394514"/>
            <a:ext cx="1321024" cy="418861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71499" y="6394513"/>
            <a:ext cx="7128793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>
                <a:latin typeface="Arial" panose="020B0604020202020204" pitchFamily="34" charset="0"/>
                <a:cs typeface="Arial" panose="020B0604020202020204" pitchFamily="34" charset="0"/>
              </a:rPr>
              <a:t>Source: Author et al., </a:t>
            </a:r>
            <a:r>
              <a:rPr lang="en-US" sz="800" b="0" i="1">
                <a:latin typeface="Arial" panose="020B0604020202020204" pitchFamily="34" charset="0"/>
                <a:cs typeface="Arial" panose="020B0604020202020204" pitchFamily="34" charset="0"/>
              </a:rPr>
              <a:t>Brief Title</a:t>
            </a:r>
            <a:r>
              <a:rPr lang="en-US" sz="800" b="0" i="0">
                <a:latin typeface="Arial" panose="020B0604020202020204" pitchFamily="34" charset="0"/>
                <a:cs typeface="Arial" panose="020B0604020202020204" pitchFamily="34" charset="0"/>
              </a:rPr>
              <a:t> (Commonwealth Fund, Month YEAR).</a:t>
            </a:r>
          </a:p>
        </p:txBody>
      </p:sp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499" y="260648"/>
            <a:ext cx="8961120" cy="75608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2000" b="0" i="0" spc="-50" baseline="0">
                <a:solidFill>
                  <a:schemeClr val="tx1"/>
                </a:solidFill>
                <a:effectLst/>
                <a:latin typeface="Georgia" panose="020405020504050203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438" y="1344918"/>
            <a:ext cx="8961120" cy="4265828"/>
          </a:xfrm>
        </p:spPr>
        <p:txBody>
          <a:bodyPr>
            <a:normAutofit/>
          </a:bodyPr>
          <a:lstStyle>
            <a:lvl1pPr marL="0" indent="0">
              <a:buNone/>
              <a:defRPr sz="1300" b="0" i="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499" y="6345324"/>
            <a:ext cx="8961120" cy="0"/>
          </a:xfrm>
          <a:prstGeom prst="line">
            <a:avLst/>
          </a:prstGeom>
          <a:ln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499" y="44624"/>
            <a:ext cx="8961120" cy="188341"/>
          </a:xfrm>
        </p:spPr>
        <p:txBody>
          <a:bodyPr anchor="b" anchorCtr="0">
            <a:noAutofit/>
          </a:bodyPr>
          <a:lstStyle>
            <a:lvl1pPr marL="0" indent="0">
              <a:buNone/>
              <a:defRPr sz="1000" b="1" i="0">
                <a:latin typeface="+mj-lt"/>
              </a:defRPr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/>
              <a:t>EXHIBIT #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499" y="5739484"/>
            <a:ext cx="8961120" cy="453602"/>
          </a:xfrm>
        </p:spPr>
        <p:txBody>
          <a:bodyPr anchor="b" anchorCtr="0">
            <a:noAutofit/>
          </a:bodyPr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+mn-lt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Notes &amp; Data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8DCAC2DF-428F-0247-A8CB-28A251E9B33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438" y="1044415"/>
            <a:ext cx="8961120" cy="25131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100" b="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28584" indent="0">
              <a:buNone/>
              <a:defRPr/>
            </a:lvl2pPr>
            <a:lvl3pPr marL="258359" indent="0">
              <a:buNone/>
              <a:defRPr/>
            </a:lvl3pPr>
            <a:lvl4pPr marL="386943" indent="0">
              <a:buNone/>
              <a:defRPr/>
            </a:lvl4pPr>
            <a:lvl5pPr marL="515528" indent="0">
              <a:buNone/>
              <a:defRPr/>
            </a:lvl5pPr>
          </a:lstStyle>
          <a:p>
            <a:pPr lvl="0"/>
            <a:r>
              <a:rPr lang="en-US"/>
              <a:t>Axis Title</a:t>
            </a:r>
          </a:p>
        </p:txBody>
      </p:sp>
    </p:spTree>
    <p:extLst>
      <p:ext uri="{BB962C8B-B14F-4D97-AF65-F5344CB8AC3E}">
        <p14:creationId xmlns:p14="http://schemas.microsoft.com/office/powerpoint/2010/main" val="3274603383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62841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3" name="Title 1"/>
          <p:cNvSpPr>
            <a:spLocks noGrp="1"/>
          </p:cNvSpPr>
          <p:nvPr>
            <p:ph type="ctrTitle"/>
          </p:nvPr>
        </p:nvSpPr>
        <p:spPr>
          <a:xfrm>
            <a:off x="98135" y="0"/>
            <a:ext cx="9001000" cy="628410"/>
          </a:xfrm>
          <a:effectLst/>
        </p:spPr>
        <p:txBody>
          <a:bodyPr anchor="ctr">
            <a:noAutofit/>
          </a:bodyPr>
          <a:lstStyle>
            <a:lvl1pPr algn="l">
              <a:lnSpc>
                <a:spcPct val="90000"/>
              </a:lnSpc>
              <a:defRPr sz="1800" b="0" i="0" spc="0" baseline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501" y="1052736"/>
            <a:ext cx="9000999" cy="4596104"/>
          </a:xfrm>
        </p:spPr>
        <p:txBody>
          <a:bodyPr>
            <a:normAutofit/>
          </a:bodyPr>
          <a:lstStyle>
            <a:lvl1pPr>
              <a:defRPr sz="1300">
                <a:solidFill>
                  <a:srgbClr val="4C515A"/>
                </a:solidFill>
              </a:defRPr>
            </a:lvl1pPr>
          </a:lstStyle>
          <a:p>
            <a:endParaRPr lang="en-US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501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9"/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 anchor="b" anchorCtr="0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lang="en-US" sz="900" b="0" i="0" smtClean="0">
                <a:solidFill>
                  <a:schemeClr val="tx1"/>
                </a:solidFill>
                <a:effectLst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C60B9FE-8C74-D946-9B2E-D5E39876B4E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35497" y="6345324"/>
            <a:ext cx="1476164" cy="46805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455E8D7-A5BF-E048-B785-90F95E44B0B6}"/>
              </a:ext>
            </a:extLst>
          </p:cNvPr>
          <p:cNvSpPr txBox="1"/>
          <p:nvPr userDrawn="1"/>
        </p:nvSpPr>
        <p:spPr>
          <a:xfrm>
            <a:off x="1845892" y="6409670"/>
            <a:ext cx="69008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/>
              <a:t>Source: Roosa </a:t>
            </a:r>
            <a:r>
              <a:rPr lang="en-US" sz="900" err="1"/>
              <a:t>Tikkanen</a:t>
            </a:r>
            <a:r>
              <a:rPr lang="en-US" sz="900"/>
              <a:t> and Melinda K. Abrams, </a:t>
            </a:r>
            <a:r>
              <a:rPr lang="en-US" sz="900" i="1"/>
              <a:t>U.S. Health Care from a Global Perspective, 2019: Higher Spending, Worse Outcomes </a:t>
            </a:r>
            <a:r>
              <a:rPr lang="en-US" sz="900"/>
              <a:t>(Commonwealth Fund, Jan. 2020).</a:t>
            </a:r>
          </a:p>
        </p:txBody>
      </p:sp>
    </p:spTree>
    <p:extLst>
      <p:ext uri="{BB962C8B-B14F-4D97-AF65-F5344CB8AC3E}">
        <p14:creationId xmlns:p14="http://schemas.microsoft.com/office/powerpoint/2010/main" val="591997358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21200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863" r:id="rId2"/>
    <p:sldLayoutId id="2147483862" r:id="rId3"/>
    <p:sldLayoutId id="2147483864" r:id="rId4"/>
    <p:sldLayoutId id="2147483865" r:id="rId5"/>
  </p:sldLayoutIdLst>
  <p:txStyles>
    <p:titleStyle>
      <a:lvl1pPr algn="ctr" defTabSz="914378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171446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b="0" i="0" kern="800" spc="-1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44480" indent="-173034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b="0" i="0" kern="8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15925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b="0" i="0" kern="8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687371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b="0" i="0" kern="8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858817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b="0" i="0" kern="8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D20103-2FBF-E953-5715-72DDED5250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Chart Placeholder 5">
            <a:extLst>
              <a:ext uri="{FF2B5EF4-FFF2-40B4-BE49-F238E27FC236}">
                <a16:creationId xmlns:a16="http://schemas.microsoft.com/office/drawing/2014/main" id="{9840A565-2B78-E8D0-783F-FFE02F339976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799676491"/>
              </p:ext>
            </p:extLst>
          </p:nvPr>
        </p:nvGraphicFramePr>
        <p:xfrm>
          <a:off x="73151" y="1316736"/>
          <a:ext cx="8997696" cy="4389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C3E219-3156-8D33-C83C-B0521E55167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705856"/>
            <a:ext cx="9001063" cy="487230"/>
          </a:xfrm>
        </p:spPr>
        <p:txBody>
          <a:bodyPr/>
          <a:lstStyle/>
          <a:p>
            <a:r>
              <a:rPr lang="en-US" dirty="0"/>
              <a:t>Notes: Respondents in Switzerland were not asked this series. Respondents in France were not asked about “nurse practitioners,” “physician assistants,” or “pharmacists.” Respondents in Sweden were not asked about “social workers.”</a:t>
            </a:r>
          </a:p>
          <a:p>
            <a:r>
              <a:rPr lang="en-US" dirty="0"/>
              <a:t>Data: 2025 Commonwealth Fund International Health Policy Survey of Primary Care Physicians.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F7E1B2-F90E-6FFE-901E-48505A2A7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There is wide variation in provider composition within primary care practices.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39EE5EB1-B009-6ABE-4342-886A13880C3E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3152" y="1005840"/>
            <a:ext cx="8997696" cy="182880"/>
          </a:xfrm>
        </p:spPr>
        <p:txBody>
          <a:bodyPr>
            <a:noAutofit/>
          </a:bodyPr>
          <a:lstStyle/>
          <a:p>
            <a:r>
              <a:rPr lang="en-US" dirty="0"/>
              <a:t>Percent of primary care physicians who report the following types of health care professionals work to provide care for patients within their practice</a:t>
            </a:r>
          </a:p>
        </p:txBody>
      </p:sp>
    </p:spTree>
    <p:extLst>
      <p:ext uri="{BB962C8B-B14F-4D97-AF65-F5344CB8AC3E}">
        <p14:creationId xmlns:p14="http://schemas.microsoft.com/office/powerpoint/2010/main" val="892646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EE5E35-AC49-A319-750B-31937FA8C6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Chart Placeholder 5">
            <a:extLst>
              <a:ext uri="{FF2B5EF4-FFF2-40B4-BE49-F238E27FC236}">
                <a16:creationId xmlns:a16="http://schemas.microsoft.com/office/drawing/2014/main" id="{61DF90BC-DBD0-7F0E-7D21-20321B9950C2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51441188"/>
              </p:ext>
            </p:extLst>
          </p:nvPr>
        </p:nvGraphicFramePr>
        <p:xfrm>
          <a:off x="73151" y="1316736"/>
          <a:ext cx="8997696" cy="4389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FF2977-E045-CD94-C8BA-94D88BC3E51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899868"/>
            <a:ext cx="9001063" cy="293218"/>
          </a:xfrm>
        </p:spPr>
        <p:txBody>
          <a:bodyPr/>
          <a:lstStyle/>
          <a:p>
            <a:r>
              <a:rPr lang="en-US" dirty="0"/>
              <a:t>* Sociodemographic situations include unstable housing, lack of access to nutritious meals, and unemployment.</a:t>
            </a:r>
          </a:p>
          <a:p>
            <a:r>
              <a:rPr lang="en-US" dirty="0"/>
              <a:t>Data: 2025 Commonwealth Fund International Health Policy Survey of Primary Care Physicians.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818481-F87D-F084-B35E-1A38D8B36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 all countries, more than half of primary care providers say “a lot” of the conditions they treat are related to mental health.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C36F13BF-336B-1BCD-B641-CB6FDB9C3464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3152" y="1005840"/>
            <a:ext cx="8997696" cy="182880"/>
          </a:xfrm>
        </p:spPr>
        <p:txBody>
          <a:bodyPr>
            <a:normAutofit/>
          </a:bodyPr>
          <a:lstStyle/>
          <a:p>
            <a:r>
              <a:rPr lang="en-US" dirty="0"/>
              <a:t>Percent of primary care physicians who responded “a lot” of the health conditions they treat in their patient population are due to . . .</a:t>
            </a:r>
          </a:p>
        </p:txBody>
      </p:sp>
    </p:spTree>
    <p:extLst>
      <p:ext uri="{BB962C8B-B14F-4D97-AF65-F5344CB8AC3E}">
        <p14:creationId xmlns:p14="http://schemas.microsoft.com/office/powerpoint/2010/main" val="750615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CA781E-4D9C-AEA3-8DE1-83F8C9577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Chart Placeholder 5">
            <a:extLst>
              <a:ext uri="{FF2B5EF4-FFF2-40B4-BE49-F238E27FC236}">
                <a16:creationId xmlns:a16="http://schemas.microsoft.com/office/drawing/2014/main" id="{AADC12B2-0F67-A974-BD3A-E81D93E6034E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941083386"/>
              </p:ext>
            </p:extLst>
          </p:nvPr>
        </p:nvGraphicFramePr>
        <p:xfrm>
          <a:off x="73151" y="1316736"/>
          <a:ext cx="8997696" cy="4389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66560C-D4B5-3727-DB8E-8982FFEE68F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724144"/>
            <a:ext cx="9001063" cy="468942"/>
          </a:xfrm>
        </p:spPr>
        <p:txBody>
          <a:bodyPr/>
          <a:lstStyle/>
          <a:p>
            <a:r>
              <a:rPr lang="en-US" dirty="0"/>
              <a:t>Notes: Chronic conditions include diabetes, chronic obstructive pulmonary disease, and heart failure. Mental health needs include anxiety and mild or moderate depression. Addiction-related issues include drug, opioid, and alcohol use, or gambling. </a:t>
            </a:r>
          </a:p>
          <a:p>
            <a:r>
              <a:rPr lang="en-US" dirty="0"/>
              <a:t>Data: 2025 Commonwealth Fund International Health Policy Survey of Primary Care Physicians.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9979006-C217-19F5-FCA1-0613FDD94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Most physicians report they are well prepared to manage chronic conditions; few are prepared to handle addiction-related issues. 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D26005B6-7635-7E06-661A-0212F0F04466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3152" y="1005840"/>
            <a:ext cx="8997696" cy="182880"/>
          </a:xfrm>
        </p:spPr>
        <p:txBody>
          <a:bodyPr>
            <a:noAutofit/>
          </a:bodyPr>
          <a:lstStyle/>
          <a:p>
            <a:r>
              <a:rPr lang="en-US" dirty="0"/>
              <a:t>Percent of primary care providers who responded their practice is “well prepared” to manage care for patients with . . .</a:t>
            </a:r>
          </a:p>
        </p:txBody>
      </p:sp>
    </p:spTree>
    <p:extLst>
      <p:ext uri="{BB962C8B-B14F-4D97-AF65-F5344CB8AC3E}">
        <p14:creationId xmlns:p14="http://schemas.microsoft.com/office/powerpoint/2010/main" val="1470705723"/>
      </p:ext>
    </p:extLst>
  </p:cSld>
  <p:clrMapOvr>
    <a:masterClrMapping/>
  </p:clrMapOvr>
</p:sld>
</file>

<file path=ppt/theme/theme1.xml><?xml version="1.0" encoding="utf-8"?>
<a:theme xmlns:a="http://schemas.openxmlformats.org/drawingml/2006/main" name="CMWF_2021">
  <a:themeElements>
    <a:clrScheme name="Custom 1">
      <a:dk1>
        <a:srgbClr val="1A1A1A"/>
      </a:dk1>
      <a:lt1>
        <a:srgbClr val="FFFFFF"/>
      </a:lt1>
      <a:dk2>
        <a:srgbClr val="142B41"/>
      </a:dk2>
      <a:lt2>
        <a:srgbClr val="65A591"/>
      </a:lt2>
      <a:accent1>
        <a:srgbClr val="115479"/>
      </a:accent1>
      <a:accent2>
        <a:srgbClr val="F08661"/>
      </a:accent2>
      <a:accent3>
        <a:srgbClr val="3F6777"/>
      </a:accent3>
      <a:accent4>
        <a:srgbClr val="D3AC4C"/>
      </a:accent4>
      <a:accent5>
        <a:srgbClr val="495149"/>
      </a:accent5>
      <a:accent6>
        <a:srgbClr val="417693"/>
      </a:accent6>
      <a:hlink>
        <a:srgbClr val="65A591"/>
      </a:hlink>
      <a:folHlink>
        <a:srgbClr val="92979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MWF_2021" id="{505D4FC0-6E75-AF4D-B6A6-2225671E4A5A}" vid="{D0BAFC9D-F98E-D747-9BCA-EFB6D5B2F65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DB2CA38FBBC1428DB187BDD036B8B1" ma:contentTypeVersion="19" ma:contentTypeDescription="Create a new document." ma:contentTypeScope="" ma:versionID="1ce18ef4c35414915acd80a566b0bb53">
  <xsd:schema xmlns:xsd="http://www.w3.org/2001/XMLSchema" xmlns:xs="http://www.w3.org/2001/XMLSchema" xmlns:p="http://schemas.microsoft.com/office/2006/metadata/properties" xmlns:ns2="29e91428-62e1-404e-8dba-d479e0ef01ba" xmlns:ns3="fd0705cf-2316-48c0-96f8-e5d689de0d99" targetNamespace="http://schemas.microsoft.com/office/2006/metadata/properties" ma:root="true" ma:fieldsID="3629cd8b7ca57f02670f076f4699ad9e" ns2:_="" ns3:_="">
    <xsd:import namespace="29e91428-62e1-404e-8dba-d479e0ef01ba"/>
    <xsd:import namespace="fd0705cf-2316-48c0-96f8-e5d689de0d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91428-62e1-404e-8dba-d479e0ef01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8d887b3-530c-4858-8ab3-c8c35b27a87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705cf-2316-48c0-96f8-e5d689de0d9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85029d7-7210-4f8d-9630-374c583c2703}" ma:internalName="TaxCatchAll" ma:showField="CatchAllData" ma:web="fd0705cf-2316-48c0-96f8-e5d689de0d9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0705cf-2316-48c0-96f8-e5d689de0d99" xsi:nil="true"/>
    <lcf76f155ced4ddcb4097134ff3c332f xmlns="29e91428-62e1-404e-8dba-d479e0ef01b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C830BFE-DA36-4285-8488-122D247AF4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e91428-62e1-404e-8dba-d479e0ef01ba"/>
    <ds:schemaRef ds:uri="fd0705cf-2316-48c0-96f8-e5d689de0d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42938EF-51BD-4AC1-96A4-8B2A1939C19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92B60CF-40F9-4360-8516-8A258CFA1767}">
  <ds:schemaRefs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29e91428-62e1-404e-8dba-d479e0ef01ba"/>
    <ds:schemaRef ds:uri="http://purl.org/dc/terms/"/>
    <ds:schemaRef ds:uri="http://purl.org/dc/elements/1.1/"/>
    <ds:schemaRef ds:uri="http://schemas.openxmlformats.org/package/2006/metadata/core-properties"/>
    <ds:schemaRef ds:uri="fd0705cf-2316-48c0-96f8-e5d689de0d99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437</TotalTime>
  <Words>275</Words>
  <Application>Microsoft Office PowerPoint</Application>
  <PresentationFormat>On-screen Show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Georgia</vt:lpstr>
      <vt:lpstr>CMWF_2021</vt:lpstr>
      <vt:lpstr>There is wide variation in provider composition within primary care practices.</vt:lpstr>
      <vt:lpstr>In all countries, more than half of primary care providers say “a lot” of the conditions they treat are related to mental health.</vt:lpstr>
      <vt:lpstr>Most physicians report they are well prepared to manage chronic conditions; few are prepared to handle addiction-related issues.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EXHIBITS — The Case for Integrated Primary Care Across 10 Countries: Findings from the 2025 Commonwealth Fund International Health Policy Survey</dc:title>
  <dc:creator>Munira Gunja;as@cmwf.org;cl@cmwf.org</dc:creator>
  <cp:lastModifiedBy>Paul Frame</cp:lastModifiedBy>
  <cp:revision>2</cp:revision>
  <cp:lastPrinted>2019-10-21T14:35:30Z</cp:lastPrinted>
  <dcterms:created xsi:type="dcterms:W3CDTF">2017-08-16T13:54:52Z</dcterms:created>
  <dcterms:modified xsi:type="dcterms:W3CDTF">2026-06-22T18:37:12Z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0x0101003ADB2CA38FBBC1428DB187BDD036B8B1</vt:lpwstr>
  </property>
</Properties>
</file>