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6858000" cy="9418638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  <p:cmAuthor id="2" name="Munira Gunja" initials="MG" lastIdx="21" clrIdx="1">
    <p:extLst>
      <p:ext uri="{19B8F6BF-5375-455C-9EA6-DF929625EA0E}">
        <p15:presenceInfo xmlns:p15="http://schemas.microsoft.com/office/powerpoint/2012/main" userId="S-1-5-21-1004529278-3813118908-2288687658-31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28" autoAdjust="0"/>
    <p:restoredTop sz="95491" autoAdjust="0"/>
  </p:normalViewPr>
  <p:slideViewPr>
    <p:cSldViewPr snapToGrid="0" snapToObjects="1">
      <p:cViewPr varScale="1">
        <p:scale>
          <a:sx n="76" d="100"/>
          <a:sy n="76" d="100"/>
        </p:scale>
        <p:origin x="1554" y="96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4984" y="200"/>
      </p:cViewPr>
      <p:guideLst>
        <p:guide orient="horz" pos="2967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i="1" dirty="0"/>
              <a:t>Percent of adults ages 19–64 who were very or somewhat confident</a:t>
            </a:r>
          </a:p>
        </c:rich>
      </c:tx>
      <c:layout>
        <c:manualLayout>
          <c:xMode val="edge"/>
          <c:yMode val="edge"/>
          <c:x val="2.8313127525725948E-3"/>
          <c:y val="1.36298037121110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9499645877598597E-3"/>
          <c:y val="0.19697741384519599"/>
          <c:w val="0.97978497132302911"/>
          <c:h val="0.6299866051962090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confident</c:v>
                </c:pt>
              </c:strCache>
            </c:strRef>
          </c:tx>
          <c:spPr>
            <a:solidFill>
              <a:schemeClr val="bg2">
                <a:alpha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Employer</c:v>
                </c:pt>
                <c:pt idx="1">
                  <c:v>Individual</c:v>
                </c:pt>
                <c:pt idx="2">
                  <c:v>Medicaid</c:v>
                </c:pt>
                <c:pt idx="3">
                  <c:v>Medicare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34.380000000000003</c:v>
                </c:pt>
                <c:pt idx="1">
                  <c:v>51.019999999999996</c:v>
                </c:pt>
                <c:pt idx="2">
                  <c:v>38.53</c:v>
                </c:pt>
                <c:pt idx="3">
                  <c:v>32.04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00-C045-9FC7-E845C53F0BB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confident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Employer</c:v>
                </c:pt>
                <c:pt idx="1">
                  <c:v>Individual</c:v>
                </c:pt>
                <c:pt idx="2">
                  <c:v>Medicaid</c:v>
                </c:pt>
                <c:pt idx="3">
                  <c:v>Medicare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54.83</c:v>
                </c:pt>
                <c:pt idx="1">
                  <c:v>31.41</c:v>
                </c:pt>
                <c:pt idx="2">
                  <c:v>41.18</c:v>
                </c:pt>
                <c:pt idx="3">
                  <c:v>43.68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85-450F-BE8E-FD311201A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478225112"/>
        <c:axId val="478228640"/>
      </c:barChart>
      <c:catAx>
        <c:axId val="478225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228640"/>
        <c:crosses val="autoZero"/>
        <c:auto val="1"/>
        <c:lblAlgn val="ctr"/>
        <c:lblOffset val="100"/>
        <c:noMultiLvlLbl val="0"/>
      </c:catAx>
      <c:valAx>
        <c:axId val="478228640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225112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6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6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5"/>
            <a:ext cx="5486400" cy="4238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52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10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98134" y="0"/>
            <a:ext cx="9001000" cy="628410"/>
          </a:xfrm>
          <a:effectLst/>
        </p:spPr>
        <p:txBody>
          <a:bodyPr anchor="ctr">
            <a:noAutofit/>
          </a:bodyPr>
          <a:lstStyle>
            <a:lvl1pPr algn="l">
              <a:lnSpc>
                <a:spcPct val="90000"/>
              </a:lnSpc>
              <a:defRPr sz="1800" b="1" i="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4A4697E-F4A4-1C48-9545-76259CD97F5B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696B6B54-98C8-D641-AFCB-BE8603D279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152" y="6382512"/>
            <a:ext cx="1906905" cy="42672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BF0E5F0-BDC5-8541-82BD-482FB9EBA278}"/>
              </a:ext>
            </a:extLst>
          </p:cNvPr>
          <p:cNvSpPr txBox="1"/>
          <p:nvPr userDrawn="1"/>
        </p:nvSpPr>
        <p:spPr>
          <a:xfrm>
            <a:off x="2192867" y="6417728"/>
            <a:ext cx="687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chemeClr val="tx1"/>
                </a:solidFill>
              </a:rPr>
              <a:t>Source: Sara R. Collins et al., “Americans’ Confidence in Paying for Health Care Is Falling: Findings from the Commonwealth Fund Affordable Care </a:t>
            </a:r>
            <a:r>
              <a:rPr lang="en-US" sz="900" dirty="0"/>
              <a:t>Act Tracking Survey, Feb.–Mar. 2018,” </a:t>
            </a:r>
            <a:r>
              <a:rPr lang="en-US" sz="900" i="1" dirty="0"/>
              <a:t>To the Point</a:t>
            </a:r>
            <a:r>
              <a:rPr lang="en-US" sz="900" dirty="0"/>
              <a:t> (blog), Commonwealth Fund, May 10, 2018.</a:t>
            </a:r>
          </a:p>
        </p:txBody>
      </p:sp>
    </p:spTree>
    <p:extLst>
      <p:ext uri="{BB962C8B-B14F-4D97-AF65-F5344CB8AC3E}">
        <p14:creationId xmlns:p14="http://schemas.microsoft.com/office/powerpoint/2010/main" val="42490032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1562" y="0"/>
            <a:ext cx="9001000" cy="628410"/>
          </a:xfrm>
        </p:spPr>
        <p:txBody>
          <a:bodyPr/>
          <a:lstStyle/>
          <a:p>
            <a:r>
              <a:rPr lang="en-US" dirty="0"/>
              <a:t>Adults with employer coverage are more confident their insurance will help them afford health care than those with other coverage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73152" y="5696712"/>
            <a:ext cx="9001063" cy="495834"/>
          </a:xfrm>
        </p:spPr>
        <p:txBody>
          <a:bodyPr/>
          <a:lstStyle/>
          <a:p>
            <a:r>
              <a:rPr lang="en-US" dirty="0"/>
              <a:t>Data: Commonwealth Fund Affordable Care Act Tracking Survey, Feb.–Mar. 2018.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24D575DC-9B4A-B943-B3D0-D5942F81B50F}"/>
              </a:ext>
            </a:extLst>
          </p:cNvPr>
          <p:cNvSpPr txBox="1"/>
          <p:nvPr/>
        </p:nvSpPr>
        <p:spPr>
          <a:xfrm>
            <a:off x="0" y="753025"/>
            <a:ext cx="9072562" cy="417286"/>
          </a:xfrm>
          <a:prstGeom prst="rect">
            <a:avLst/>
          </a:prstGeom>
          <a:noFill/>
        </p:spPr>
        <p:txBody>
          <a:bodyPr wrap="square" lIns="64008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dirty="0"/>
              <a:t>You said you currently have health insurance. How confident are you that this insurance will help you afford the health care you need this year?  Would you say you are . . . ? </a:t>
            </a:r>
            <a:endParaRPr lang="en-US" sz="2800" dirty="0">
              <a:cs typeface="Arial" panose="020B06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6787E0E-4E7A-D54F-BD28-31F851C7A2F6}"/>
              </a:ext>
            </a:extLst>
          </p:cNvPr>
          <p:cNvGrpSpPr/>
          <p:nvPr/>
        </p:nvGrpSpPr>
        <p:grpSpPr>
          <a:xfrm>
            <a:off x="71438" y="726968"/>
            <a:ext cx="420867" cy="515901"/>
            <a:chOff x="1752600" y="533400"/>
            <a:chExt cx="787400" cy="965200"/>
          </a:xfrm>
          <a:solidFill>
            <a:schemeClr val="tx1"/>
          </a:solidFill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A508C80-3AC6-8944-90CB-D437F2DFB23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3AE69C63-9E98-4B4B-8395-449F4F160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E05B55C9-4287-744A-9FDE-01EAF3D661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24" name="Chart Placeholder 7">
            <a:extLst>
              <a:ext uri="{FF2B5EF4-FFF2-40B4-BE49-F238E27FC236}">
                <a16:creationId xmlns:a16="http://schemas.microsoft.com/office/drawing/2014/main" id="{82427F56-E362-8543-982D-320BDB262EC3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531957081"/>
              </p:ext>
            </p:extLst>
          </p:nvPr>
        </p:nvGraphicFramePr>
        <p:xfrm>
          <a:off x="45720" y="1389888"/>
          <a:ext cx="9001125" cy="468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FD33EA3-8B91-4671-B4A3-AE7B5248C49D}"/>
              </a:ext>
            </a:extLst>
          </p:cNvPr>
          <p:cNvSpPr txBox="1"/>
          <p:nvPr/>
        </p:nvSpPr>
        <p:spPr>
          <a:xfrm>
            <a:off x="1261872" y="2252565"/>
            <a:ext cx="4362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89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45F271-C858-4DFF-9532-077D97AB429D}"/>
              </a:ext>
            </a:extLst>
          </p:cNvPr>
          <p:cNvSpPr txBox="1"/>
          <p:nvPr/>
        </p:nvSpPr>
        <p:spPr>
          <a:xfrm>
            <a:off x="3426811" y="2454383"/>
            <a:ext cx="4362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82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B21EE0-DC6B-4ADA-9370-571CE8406AC6}"/>
              </a:ext>
            </a:extLst>
          </p:cNvPr>
          <p:cNvSpPr txBox="1"/>
          <p:nvPr/>
        </p:nvSpPr>
        <p:spPr>
          <a:xfrm>
            <a:off x="5586158" y="2531297"/>
            <a:ext cx="4362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80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EDDC54C-C092-4472-BCAD-80F8B9BD9C98}"/>
              </a:ext>
            </a:extLst>
          </p:cNvPr>
          <p:cNvSpPr txBox="1"/>
          <p:nvPr/>
        </p:nvSpPr>
        <p:spPr>
          <a:xfrm>
            <a:off x="7731647" y="2650058"/>
            <a:ext cx="4362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76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3E3F3E6-A53C-DA4F-8E11-EEBECCE81087}"/>
              </a:ext>
            </a:extLst>
          </p:cNvPr>
          <p:cNvGrpSpPr/>
          <p:nvPr/>
        </p:nvGrpSpPr>
        <p:grpSpPr>
          <a:xfrm>
            <a:off x="6064634" y="1671002"/>
            <a:ext cx="1834469" cy="613998"/>
            <a:chOff x="6919222" y="1551358"/>
            <a:chExt cx="1834469" cy="61399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3BD5AF6-2C0D-CC49-B423-2053E677D67C}"/>
                </a:ext>
              </a:extLst>
            </p:cNvPr>
            <p:cNvSpPr txBox="1"/>
            <p:nvPr/>
          </p:nvSpPr>
          <p:spPr>
            <a:xfrm>
              <a:off x="7033173" y="1551358"/>
              <a:ext cx="12634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Very confident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DFCFBF0-EBD3-164B-A78E-593B63AB0429}"/>
                </a:ext>
              </a:extLst>
            </p:cNvPr>
            <p:cNvSpPr txBox="1"/>
            <p:nvPr/>
          </p:nvSpPr>
          <p:spPr>
            <a:xfrm>
              <a:off x="7031745" y="1857579"/>
              <a:ext cx="17219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Somewhat confident</a:t>
              </a: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05C3A5F-C8C9-AB41-82DF-DD392E395CA9}"/>
                </a:ext>
              </a:extLst>
            </p:cNvPr>
            <p:cNvSpPr/>
            <p:nvPr/>
          </p:nvSpPr>
          <p:spPr>
            <a:xfrm>
              <a:off x="6920649" y="1635976"/>
              <a:ext cx="137160" cy="1371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DB65EBA-4CF4-F04B-9D86-936869CE34F0}"/>
                </a:ext>
              </a:extLst>
            </p:cNvPr>
            <p:cNvSpPr/>
            <p:nvPr/>
          </p:nvSpPr>
          <p:spPr>
            <a:xfrm>
              <a:off x="6919222" y="1938528"/>
              <a:ext cx="137160" cy="137160"/>
            </a:xfrm>
            <a:prstGeom prst="rect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31689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164374</TotalTime>
  <Words>92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Adults with employer coverage are more confident their insurance will help them afford health care than those with other coverage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2262</cp:revision>
  <cp:lastPrinted>2018-04-23T16:08:21Z</cp:lastPrinted>
  <dcterms:created xsi:type="dcterms:W3CDTF">2014-10-08T23:03:32Z</dcterms:created>
  <dcterms:modified xsi:type="dcterms:W3CDTF">2018-05-10T15:04:28Z</dcterms:modified>
</cp:coreProperties>
</file>