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53FE0-F606-4FF1-9AD7-58427880256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D7C67-F247-4393-B7C5-6E89F5A3D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3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32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35000" indent="-282692" defTabSz="90932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30770" indent="-226154" defTabSz="90932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583078" indent="-226154" defTabSz="90932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35386" indent="-226154" defTabSz="90932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487694" indent="-226154" defTabSz="90932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40002" indent="-226154" defTabSz="90932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392310" indent="-226154" defTabSz="90932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44618" indent="-226154" defTabSz="90932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55D92615-6BD4-4BA7-A5C9-2C8F14852F4F}" type="slidenum">
              <a:rPr 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3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6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82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96C098-AFB0-4A0B-9A12-77BA4DFD1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9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9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4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8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6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2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3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6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1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73"/>
          <p:cNvSpPr txBox="1">
            <a:spLocks noChangeArrowheads="1"/>
          </p:cNvSpPr>
          <p:nvPr/>
        </p:nvSpPr>
        <p:spPr bwMode="auto">
          <a:xfrm>
            <a:off x="6934200" y="7620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58" name="Text Box 74"/>
          <p:cNvSpPr txBox="1">
            <a:spLocks noChangeArrowheads="1"/>
          </p:cNvSpPr>
          <p:nvPr/>
        </p:nvSpPr>
        <p:spPr bwMode="auto">
          <a:xfrm>
            <a:off x="39688" y="5994400"/>
            <a:ext cx="80121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</a:rPr>
              <a:t>Notes: * CMS projection as of February 2009 assuming no reform; ** CMS projection as of September 2010 </a:t>
            </a:r>
            <a:br>
              <a:rPr lang="en-US" sz="1200">
                <a:solidFill>
                  <a:srgbClr val="000000"/>
                </a:solidFill>
              </a:rPr>
            </a:br>
            <a:r>
              <a:rPr lang="en-US" sz="1200">
                <a:solidFill>
                  <a:srgbClr val="000000"/>
                </a:solidFill>
              </a:rPr>
              <a:t>after enactment of reform; *** CMS projection as of July 2011 after enactment of reform.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Source: CMS spending projections from 2009, 2010, and 2011; Commonwealth Fund estimates extrapolating </a:t>
            </a:r>
            <a:br>
              <a:rPr lang="en-US" sz="1200">
                <a:solidFill>
                  <a:srgbClr val="000000"/>
                </a:solidFill>
              </a:rPr>
            </a:br>
            <a:r>
              <a:rPr lang="en-US" sz="1200">
                <a:solidFill>
                  <a:srgbClr val="000000"/>
                </a:solidFill>
              </a:rPr>
              <a:t>trends in last one to two years, assuming continuation of compounded annual growth rate. </a:t>
            </a:r>
          </a:p>
        </p:txBody>
      </p:sp>
      <p:sp>
        <p:nvSpPr>
          <p:cNvPr id="19459" name="Rectangle 76"/>
          <p:cNvSpPr>
            <a:spLocks noGrp="1" noChangeArrowheads="1"/>
          </p:cNvSpPr>
          <p:nvPr>
            <p:ph type="title"/>
          </p:nvPr>
        </p:nvSpPr>
        <p:spPr>
          <a:xfrm>
            <a:off x="0" y="92075"/>
            <a:ext cx="9144000" cy="1004888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Projected Health Spending in 2020 </a:t>
            </a:r>
            <a:b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$275 Billion Lower Than Pre-Reform Predictions</a:t>
            </a:r>
            <a:b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Cumulative Reduction of $1.7 Trillion over 2011–2020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460" name="Chart 1"/>
          <p:cNvGraphicFramePr>
            <a:graphicFrameLocks/>
          </p:cNvGraphicFramePr>
          <p:nvPr/>
        </p:nvGraphicFramePr>
        <p:xfrm>
          <a:off x="558800" y="1092200"/>
          <a:ext cx="8124825" cy="49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5" imgW="8119201" imgH="4992211" progId="Excel.Chart.8">
                  <p:embed/>
                </p:oleObj>
              </mc:Choice>
              <mc:Fallback>
                <p:oleObj r:id="rId5" imgW="8119201" imgH="499221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092200"/>
                        <a:ext cx="8124825" cy="4992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060700" y="1819275"/>
            <a:ext cx="4716463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Brace 5"/>
          <p:cNvSpPr/>
          <p:nvPr/>
        </p:nvSpPr>
        <p:spPr>
          <a:xfrm>
            <a:off x="7777163" y="1819275"/>
            <a:ext cx="184150" cy="215900"/>
          </a:xfrm>
          <a:prstGeom prst="rightBrac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3" name="TextBox 19"/>
          <p:cNvSpPr txBox="1">
            <a:spLocks noChangeArrowheads="1"/>
          </p:cNvSpPr>
          <p:nvPr/>
        </p:nvSpPr>
        <p:spPr bwMode="auto">
          <a:xfrm>
            <a:off x="7929563" y="1735138"/>
            <a:ext cx="1155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 b="1"/>
              <a:t>−5.6%</a:t>
            </a:r>
          </a:p>
        </p:txBody>
      </p:sp>
      <p:sp>
        <p:nvSpPr>
          <p:cNvPr id="19464" name="TextBox 2"/>
          <p:cNvSpPr txBox="1">
            <a:spLocks noChangeArrowheads="1"/>
          </p:cNvSpPr>
          <p:nvPr/>
        </p:nvSpPr>
        <p:spPr bwMode="auto">
          <a:xfrm>
            <a:off x="6846888" y="3184525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800" b="1">
                <a:solidFill>
                  <a:schemeClr val="bg1"/>
                </a:solidFill>
              </a:rPr>
              <a:t>19.8% of GDP</a:t>
            </a: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2201863" y="3190875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800" b="1">
                <a:solidFill>
                  <a:schemeClr val="bg1"/>
                </a:solidFill>
              </a:rPr>
              <a:t>21.1% of GDP</a:t>
            </a:r>
          </a:p>
        </p:txBody>
      </p:sp>
      <p:sp>
        <p:nvSpPr>
          <p:cNvPr id="19466" name="TextBox 10"/>
          <p:cNvSpPr txBox="1">
            <a:spLocks noChangeArrowheads="1"/>
          </p:cNvSpPr>
          <p:nvPr/>
        </p:nvSpPr>
        <p:spPr bwMode="auto">
          <a:xfrm>
            <a:off x="4545013" y="3190875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800" b="1">
                <a:solidFill>
                  <a:schemeClr val="bg1"/>
                </a:solidFill>
              </a:rPr>
              <a:t>19.9% of GDP</a:t>
            </a:r>
          </a:p>
        </p:txBody>
      </p:sp>
    </p:spTree>
    <p:extLst>
      <p:ext uri="{BB962C8B-B14F-4D97-AF65-F5344CB8AC3E}">
        <p14:creationId xmlns:p14="http://schemas.microsoft.com/office/powerpoint/2010/main" val="164873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Excel.Chart.8</vt:lpstr>
      <vt:lpstr>Projected Health Spending in 2020  $275 Billion Lower Than Pre-Reform Predictions Cumulative Reduction of $1.7 Trillion over 2011–2020</vt:lpstr>
    </vt:vector>
  </TitlesOfParts>
  <Company>CWF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Projected Health Spending in 2020  $275 Billion Lower Than Pre-Reform Predictions Cumulative Reduction of $1.7 Trillion over 2011–2020</dc:title>
  <dc:creator>Joshua Tallman</dc:creator>
  <cp:lastModifiedBy>Joshua Tallman</cp:lastModifiedBy>
  <cp:revision>1</cp:revision>
  <dcterms:created xsi:type="dcterms:W3CDTF">2012-01-23T18:51:25Z</dcterms:created>
  <dcterms:modified xsi:type="dcterms:W3CDTF">2012-01-23T18:52:36Z</dcterms:modified>
</cp:coreProperties>
</file>