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302" r:id="rId2"/>
  </p:sldIdLst>
  <p:sldSz cx="9144000" cy="6858000" type="screen4x3"/>
  <p:notesSz cx="6858000" cy="9418638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  <p:cmAuthor id="2" name="Munira Gunja" initials="MG" lastIdx="21" clrIdx="1">
    <p:extLst>
      <p:ext uri="{19B8F6BF-5375-455C-9EA6-DF929625EA0E}">
        <p15:presenceInfo xmlns:p15="http://schemas.microsoft.com/office/powerpoint/2012/main" userId="S-1-5-21-1004529278-3813118908-2288687658-31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93" autoAdjust="0"/>
    <p:restoredTop sz="95491" autoAdjust="0"/>
  </p:normalViewPr>
  <p:slideViewPr>
    <p:cSldViewPr snapToGrid="0" snapToObjects="1">
      <p:cViewPr varScale="1">
        <p:scale>
          <a:sx n="76" d="100"/>
          <a:sy n="76" d="100"/>
        </p:scale>
        <p:origin x="1338" y="96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4984" y="200"/>
      </p:cViewPr>
      <p:guideLst>
        <p:guide orient="horz" pos="2967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1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 of adults ages 19–64 who were uninsured</a:t>
            </a:r>
          </a:p>
        </c:rich>
      </c:tx>
      <c:layout>
        <c:manualLayout>
          <c:xMode val="edge"/>
          <c:yMode val="edge"/>
          <c:x val="3.8806260328570096E-4"/>
          <c:y val="2.13116899531651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1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342859920287743E-2"/>
          <c:y val="0.13116419905775101"/>
          <c:w val="0.74780696857337281"/>
          <c:h val="0.78776721054009258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All adults</c:v>
                </c:pt>
              </c:strCache>
            </c:strRef>
          </c:tx>
          <c:spPr>
            <a:ln w="28575" cap="rnd">
              <a:solidFill>
                <a:srgbClr val="4C515A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3.538357705286839E-2"/>
                  <c:y val="-3.92730305732351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333333333333331E-2"/>
                      <c:h val="6.48428919789281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37A-46F7-866E-256CF05EFAD0}"/>
                </c:ext>
              </c:extLst>
            </c:dLbl>
            <c:dLbl>
              <c:idx val="5"/>
              <c:layout>
                <c:manualLayout>
                  <c:x val="-4.2328042328042331E-3"/>
                  <c:y val="-3.36032242812706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7A-46F7-866E-256CF05EFA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July–Sept. 2013</c:v>
                </c:pt>
                <c:pt idx="1">
                  <c:v>Apr.–June 2014</c:v>
                </c:pt>
                <c:pt idx="2">
                  <c:v>Mar.–May 2015</c:v>
                </c:pt>
                <c:pt idx="3">
                  <c:v>Feb.–Apr. 2016</c:v>
                </c:pt>
                <c:pt idx="4">
                  <c:v>Mar.–June 2017</c:v>
                </c:pt>
                <c:pt idx="5">
                  <c:v>Feb.–Mar. 2018</c:v>
                </c:pt>
              </c:strCache>
            </c:strRef>
          </c:cat>
          <c:val>
            <c:numRef>
              <c:f>Sheet1!$B$2:$G$2</c:f>
              <c:numCache>
                <c:formatCode>0.0</c:formatCode>
                <c:ptCount val="6"/>
                <c:pt idx="0">
                  <c:v>19.919999999999998</c:v>
                </c:pt>
                <c:pt idx="1">
                  <c:v>14.82</c:v>
                </c:pt>
                <c:pt idx="2">
                  <c:v>13.29</c:v>
                </c:pt>
                <c:pt idx="3">
                  <c:v>12.709999999999999</c:v>
                </c:pt>
                <c:pt idx="4">
                  <c:v>14.02</c:v>
                </c:pt>
                <c:pt idx="5">
                  <c:v>15.479999999999999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AE-455D-B976-4B1D84704B6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Less than 250% FPL </c:v>
                </c:pt>
              </c:strCache>
            </c:strRef>
          </c:tx>
          <c:spPr>
            <a:ln w="28575" cap="rnd">
              <a:solidFill>
                <a:srgbClr val="F4792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454326542515519E-2"/>
                  <c:y val="-5.31468650153661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74-FC41-BD69-DB1EB21B6668}"/>
                </c:ext>
              </c:extLst>
            </c:dLbl>
            <c:dLbl>
              <c:idx val="5"/>
              <c:layout>
                <c:manualLayout>
                  <c:x val="-2.8218694885361554E-3"/>
                  <c:y val="-2.8433497468767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74-FC41-BD69-DB1EB21B66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July–Sept. 2013</c:v>
                </c:pt>
                <c:pt idx="1">
                  <c:v>Apr.–June 2014</c:v>
                </c:pt>
                <c:pt idx="2">
                  <c:v>Mar.–May 2015</c:v>
                </c:pt>
                <c:pt idx="3">
                  <c:v>Feb.–Apr. 2016</c:v>
                </c:pt>
                <c:pt idx="4">
                  <c:v>Mar.–June 2017</c:v>
                </c:pt>
                <c:pt idx="5">
                  <c:v>Feb.–Mar. 2018</c:v>
                </c:pt>
              </c:strCache>
            </c:strRef>
          </c:cat>
          <c:val>
            <c:numRef>
              <c:f>Sheet1!$B$3:$G$3</c:f>
              <c:numCache>
                <c:formatCode>0.0</c:formatCode>
                <c:ptCount val="6"/>
                <c:pt idx="0">
                  <c:v>33.589999999999996</c:v>
                </c:pt>
                <c:pt idx="1">
                  <c:v>23.35</c:v>
                </c:pt>
                <c:pt idx="2">
                  <c:v>21.2</c:v>
                </c:pt>
                <c:pt idx="3">
                  <c:v>20.91</c:v>
                </c:pt>
                <c:pt idx="4">
                  <c:v>22.36</c:v>
                </c:pt>
                <c:pt idx="5">
                  <c:v>25.7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AE-455D-B976-4B1D84704B6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250% FPL or more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4.2328042328042331E-3"/>
                  <c:y val="-2.8433497468767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74-FC41-BD69-DB1EB21B66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July–Sept. 2013</c:v>
                </c:pt>
                <c:pt idx="1">
                  <c:v>Apr.–June 2014</c:v>
                </c:pt>
                <c:pt idx="2">
                  <c:v>Mar.–May 2015</c:v>
                </c:pt>
                <c:pt idx="3">
                  <c:v>Feb.–Apr. 2016</c:v>
                </c:pt>
                <c:pt idx="4">
                  <c:v>Mar.–June 2017</c:v>
                </c:pt>
                <c:pt idx="5">
                  <c:v>Feb.–Mar. 2018</c:v>
                </c:pt>
              </c:strCache>
            </c:strRef>
          </c:cat>
          <c:val>
            <c:numRef>
              <c:f>Sheet1!$B$4:$G$4</c:f>
              <c:numCache>
                <c:formatCode>0.0</c:formatCode>
                <c:ptCount val="6"/>
                <c:pt idx="0">
                  <c:v>7.1499999999999995</c:v>
                </c:pt>
                <c:pt idx="1">
                  <c:v>5.6899999999999995</c:v>
                </c:pt>
                <c:pt idx="2">
                  <c:v>4.1399999999999997</c:v>
                </c:pt>
                <c:pt idx="3">
                  <c:v>4.3999999999999995</c:v>
                </c:pt>
                <c:pt idx="4">
                  <c:v>6.22</c:v>
                </c:pt>
                <c:pt idx="5">
                  <c:v>5.76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2B-42B5-8686-176EDFEB3C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8227856"/>
        <c:axId val="478230992"/>
      </c:lineChart>
      <c:catAx>
        <c:axId val="47822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 algn="just">
              <a:defRPr sz="11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230992"/>
        <c:crosses val="autoZero"/>
        <c:auto val="1"/>
        <c:lblAlgn val="ctr"/>
        <c:lblOffset val="100"/>
        <c:noMultiLvlLbl val="0"/>
      </c:catAx>
      <c:valAx>
        <c:axId val="478230992"/>
        <c:scaling>
          <c:orientation val="minMax"/>
          <c:max val="5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22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6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6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5"/>
            <a:ext cx="5486400" cy="4238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10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98134" y="0"/>
            <a:ext cx="9001000" cy="628410"/>
          </a:xfrm>
          <a:effectLst/>
        </p:spPr>
        <p:txBody>
          <a:bodyPr anchor="ctr">
            <a:noAutofit/>
          </a:bodyPr>
          <a:lstStyle>
            <a:lvl1pPr algn="l">
              <a:lnSpc>
                <a:spcPct val="90000"/>
              </a:lnSpc>
              <a:defRPr sz="1800" b="1" i="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C7A60C-557E-654F-838D-7C67383919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152" y="6382512"/>
            <a:ext cx="1906905" cy="4267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31575D-4FF3-6846-85C6-58976B7B8650}"/>
              </a:ext>
            </a:extLst>
          </p:cNvPr>
          <p:cNvSpPr txBox="1"/>
          <p:nvPr userDrawn="1"/>
        </p:nvSpPr>
        <p:spPr>
          <a:xfrm>
            <a:off x="2192867" y="6417728"/>
            <a:ext cx="687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Sara R. Collins et al</a:t>
            </a:r>
            <a:r>
              <a:rPr lang="en-US" sz="900"/>
              <a:t>., “First Look at Health Insurance Coverage in 2018 Finds ACA Gains Beginning to Reverse: </a:t>
            </a:r>
            <a:r>
              <a:rPr lang="en-US" sz="900" dirty="0"/>
              <a:t>Findings from the Commonwealth Fund Affordable Care Act Tracking Survey, Feb.–Mar. 2018,” </a:t>
            </a:r>
            <a:r>
              <a:rPr lang="en-US" sz="900" i="1" dirty="0"/>
              <a:t>To the Point</a:t>
            </a:r>
            <a:r>
              <a:rPr lang="en-US" sz="900" dirty="0"/>
              <a:t> (blog), The Commonwealth Fund, May 1, 2018.</a:t>
            </a:r>
          </a:p>
        </p:txBody>
      </p:sp>
    </p:spTree>
    <p:extLst>
      <p:ext uri="{BB962C8B-B14F-4D97-AF65-F5344CB8AC3E}">
        <p14:creationId xmlns:p14="http://schemas.microsoft.com/office/powerpoint/2010/main" val="42490032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uninsured rate among working-age adults increased to 15.5 percent</a:t>
            </a:r>
          </a:p>
        </p:txBody>
      </p:sp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506733652"/>
              </p:ext>
            </p:extLst>
          </p:nvPr>
        </p:nvGraphicFramePr>
        <p:xfrm>
          <a:off x="185605" y="914400"/>
          <a:ext cx="8778933" cy="4756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 Placeholder 1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Note: FPL refers to federal poverty level; 250% FPL is about $31,150 for an individual and $61,500 for a family of four.</a:t>
            </a:r>
          </a:p>
          <a:p>
            <a:r>
              <a:rPr lang="en-US" dirty="0"/>
              <a:t>Data: The Commonwealth Fund Affordable Care Act Tracking Surveys, July–Sept. 2013, Apr.–June 2014, Mar.–May 2015, Feb.–Apr. 2016, Mar.–June 2017, Feb.–Mar. 2018.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ACF853-5D20-0046-928D-75DF138D0A1B}"/>
              </a:ext>
            </a:extLst>
          </p:cNvPr>
          <p:cNvSpPr txBox="1"/>
          <p:nvPr/>
        </p:nvSpPr>
        <p:spPr>
          <a:xfrm>
            <a:off x="7067359" y="2987057"/>
            <a:ext cx="910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Less than</a:t>
            </a:r>
            <a:br>
              <a:rPr lang="en-US" sz="1400" dirty="0">
                <a:solidFill>
                  <a:schemeClr val="accent2"/>
                </a:solidFill>
              </a:rPr>
            </a:br>
            <a:r>
              <a:rPr lang="en-US" sz="1400" dirty="0">
                <a:solidFill>
                  <a:schemeClr val="accent2"/>
                </a:solidFill>
              </a:rPr>
              <a:t>250% FPL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F46553-F756-5E4C-8F4E-B2D18F47358F}"/>
              </a:ext>
            </a:extLst>
          </p:cNvPr>
          <p:cNvSpPr txBox="1"/>
          <p:nvPr/>
        </p:nvSpPr>
        <p:spPr>
          <a:xfrm>
            <a:off x="7067359" y="3841634"/>
            <a:ext cx="846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All adults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543A58-19AF-234B-8FB5-D23924EB3454}"/>
              </a:ext>
            </a:extLst>
          </p:cNvPr>
          <p:cNvSpPr txBox="1"/>
          <p:nvPr/>
        </p:nvSpPr>
        <p:spPr>
          <a:xfrm>
            <a:off x="7067359" y="4474023"/>
            <a:ext cx="910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3"/>
                </a:solidFill>
              </a:rPr>
              <a:t>250% FPL</a:t>
            </a:r>
            <a:br>
              <a:rPr lang="en-US" sz="1400" dirty="0">
                <a:solidFill>
                  <a:schemeClr val="accent3"/>
                </a:solidFill>
              </a:rPr>
            </a:br>
            <a:r>
              <a:rPr lang="en-US" sz="1400" dirty="0">
                <a:solidFill>
                  <a:schemeClr val="accent3"/>
                </a:solidFill>
              </a:rPr>
              <a:t>or more</a:t>
            </a:r>
          </a:p>
        </p:txBody>
      </p:sp>
    </p:spTree>
    <p:extLst>
      <p:ext uri="{BB962C8B-B14F-4D97-AF65-F5344CB8AC3E}">
        <p14:creationId xmlns:p14="http://schemas.microsoft.com/office/powerpoint/2010/main" val="9796293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rgbClr val="4C515A"/>
    </a:dk1>
    <a:lt1>
      <a:srgbClr val="FFFFFF"/>
    </a:lt1>
    <a:dk2>
      <a:srgbClr val="044C7F"/>
    </a:dk2>
    <a:lt2>
      <a:srgbClr val="4ABDBC"/>
    </a:lt2>
    <a:accent1>
      <a:srgbClr val="044C7F"/>
    </a:accent1>
    <a:accent2>
      <a:srgbClr val="F47920"/>
    </a:accent2>
    <a:accent3>
      <a:srgbClr val="4ABDBC"/>
    </a:accent3>
    <a:accent4>
      <a:srgbClr val="71B254"/>
    </a:accent4>
    <a:accent5>
      <a:srgbClr val="5F5A9D"/>
    </a:accent5>
    <a:accent6>
      <a:srgbClr val="E6C278"/>
    </a:accent6>
    <a:hlink>
      <a:srgbClr val="49BDBC"/>
    </a:hlink>
    <a:folHlink>
      <a:srgbClr val="4ABDBC"/>
    </a:folHlink>
  </a:clrScheme>
  <a:fontScheme name="CMW (Brand Fonts) V1.0">
    <a:majorFont>
      <a:latin typeface="Berlingske Serif Text"/>
      <a:ea typeface=""/>
      <a:cs typeface=""/>
    </a:majorFont>
    <a:minorFont>
      <a:latin typeface="InterFace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164641</TotalTime>
  <Words>102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The uninsured rate among working-age adults increased to 15.5 percent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2290</cp:revision>
  <cp:lastPrinted>2018-04-23T16:08:21Z</cp:lastPrinted>
  <dcterms:created xsi:type="dcterms:W3CDTF">2014-10-08T23:03:32Z</dcterms:created>
  <dcterms:modified xsi:type="dcterms:W3CDTF">2018-05-10T16:36:20Z</dcterms:modified>
</cp:coreProperties>
</file>