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6858000" cy="9418638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  <p:cmAuthor id="2" name="Munira Gunja" initials="MG" lastIdx="21" clrIdx="1">
    <p:extLst>
      <p:ext uri="{19B8F6BF-5375-455C-9EA6-DF929625EA0E}">
        <p15:presenceInfo xmlns:p15="http://schemas.microsoft.com/office/powerpoint/2012/main" userId="S-1-5-21-1004529278-3813118908-2288687658-31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93" autoAdjust="0"/>
    <p:restoredTop sz="95491" autoAdjust="0"/>
  </p:normalViewPr>
  <p:slideViewPr>
    <p:cSldViewPr snapToGrid="0" snapToObjects="1">
      <p:cViewPr varScale="1">
        <p:scale>
          <a:sx n="76" d="100"/>
          <a:sy n="76" d="100"/>
        </p:scale>
        <p:origin x="1338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12" d="100"/>
          <a:sy n="112" d="100"/>
        </p:scale>
        <p:origin x="4984" y="200"/>
      </p:cViewPr>
      <p:guideLst>
        <p:guide orient="horz" pos="2967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1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Percent of adults ages 19–64 who were uninsured</a:t>
            </a:r>
          </a:p>
        </c:rich>
      </c:tx>
      <c:layout>
        <c:manualLayout>
          <c:xMode val="edge"/>
          <c:yMode val="edge"/>
          <c:x val="3.8806260328570096E-4"/>
          <c:y val="2.131168995316512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3.1342859920287743E-2"/>
          <c:y val="0.13116419905775101"/>
          <c:w val="0.74780696857337281"/>
          <c:h val="0.7610658104187905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Northeast</c:v>
                </c:pt>
              </c:strCache>
            </c:strRef>
          </c:tx>
          <c:spPr>
            <a:ln w="28575" cap="rnd">
              <a:solidFill>
                <a:srgbClr val="4C515A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3.1354525128803344E-2"/>
                  <c:y val="-1.46689980642019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E0-4563-AC54-BE51B8D1D9D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0-A37A-46F7-866E-256CF05EFAD0}"/>
                </c:ext>
              </c:extLst>
            </c:dLbl>
            <c:dLbl>
              <c:idx val="5"/>
              <c:layout>
                <c:manualLayout>
                  <c:x val="-9.1184375433431813E-3"/>
                  <c:y val="-2.185491833358130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7A-46F7-866E-256CF05EFA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Apr.–June 2014</c:v>
                </c:pt>
                <c:pt idx="2">
                  <c:v>Mar.–May 2015</c:v>
                </c:pt>
                <c:pt idx="3">
                  <c:v>Feb.–Apr. 2016</c:v>
                </c:pt>
                <c:pt idx="4">
                  <c:v>Mar.–June 2017</c:v>
                </c:pt>
                <c:pt idx="5">
                  <c:v>Feb.–Mar. 2018</c:v>
                </c:pt>
              </c:strCache>
            </c:strRef>
          </c:cat>
          <c:val>
            <c:numRef>
              <c:f>Sheet1!$B$2:$G$2</c:f>
              <c:numCache>
                <c:formatCode>0.0</c:formatCode>
                <c:ptCount val="6"/>
                <c:pt idx="0">
                  <c:v>13.450000000000001</c:v>
                </c:pt>
                <c:pt idx="1">
                  <c:v>12.06</c:v>
                </c:pt>
                <c:pt idx="2">
                  <c:v>8.39</c:v>
                </c:pt>
                <c:pt idx="3">
                  <c:v>10.190000000000001</c:v>
                </c:pt>
                <c:pt idx="4">
                  <c:v>8.7900000000000009</c:v>
                </c:pt>
                <c:pt idx="5">
                  <c:v>10.95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2AE-455D-B976-4B1D84704B6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Midwest</c:v>
                </c:pt>
              </c:strCache>
            </c:strRef>
          </c:tx>
          <c:spPr>
            <a:ln w="28575" cap="rnd">
              <a:solidFill>
                <a:srgbClr val="F47920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2.5710786151731009E-2"/>
                  <c:y val="-4.4782656747032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D7-4A25-8336-11619DEEA33F}"/>
                </c:ext>
              </c:extLst>
            </c:dLbl>
            <c:dLbl>
              <c:idx val="3"/>
              <c:layout>
                <c:manualLayout>
                  <c:x val="-2.5654348761960311E-2"/>
                  <c:y val="4.05178356592694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BE0-4563-AC54-BE51B8D1D9D9}"/>
                </c:ext>
              </c:extLst>
            </c:dLbl>
            <c:dLbl>
              <c:idx val="5"/>
              <c:layout>
                <c:manualLayout>
                  <c:x val="-9.4762287486030543E-3"/>
                  <c:y val="1.01908748622847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0D-EA4E-AE13-CE73022B5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Apr.–June 2014</c:v>
                </c:pt>
                <c:pt idx="2">
                  <c:v>Mar.–May 2015</c:v>
                </c:pt>
                <c:pt idx="3">
                  <c:v>Feb.–Apr. 2016</c:v>
                </c:pt>
                <c:pt idx="4">
                  <c:v>Mar.–June 2017</c:v>
                </c:pt>
                <c:pt idx="5">
                  <c:v>Feb.–Mar. 2018</c:v>
                </c:pt>
              </c:strCache>
            </c:strRef>
          </c:cat>
          <c:val>
            <c:numRef>
              <c:f>Sheet1!$B$3:$G$3</c:f>
              <c:numCache>
                <c:formatCode>0.0</c:formatCode>
                <c:ptCount val="6"/>
                <c:pt idx="0">
                  <c:v>16.520000000000003</c:v>
                </c:pt>
                <c:pt idx="1">
                  <c:v>13.489999999999998</c:v>
                </c:pt>
                <c:pt idx="2">
                  <c:v>8.2100000000000009</c:v>
                </c:pt>
                <c:pt idx="3">
                  <c:v>8.24</c:v>
                </c:pt>
                <c:pt idx="4">
                  <c:v>9.41</c:v>
                </c:pt>
                <c:pt idx="5">
                  <c:v>10.8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2AE-455D-B976-4B1D84704B6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South</c:v>
                </c:pt>
              </c:strCache>
            </c:strRef>
          </c:tx>
          <c:marker>
            <c:symbol val="none"/>
          </c:marker>
          <c:dLbls>
            <c:dLbl>
              <c:idx val="5"/>
              <c:layout>
                <c:manualLayout>
                  <c:x val="-8.0300325974889935E-3"/>
                  <c:y val="-3.116693963774055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bg2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0D-EA4E-AE13-CE73022B5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2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Apr.–June 2014</c:v>
                </c:pt>
                <c:pt idx="2">
                  <c:v>Mar.–May 2015</c:v>
                </c:pt>
                <c:pt idx="3">
                  <c:v>Feb.–Apr. 2016</c:v>
                </c:pt>
                <c:pt idx="4">
                  <c:v>Mar.–June 2017</c:v>
                </c:pt>
                <c:pt idx="5">
                  <c:v>Feb.–Mar. 2018</c:v>
                </c:pt>
              </c:strCache>
            </c:strRef>
          </c:cat>
          <c:val>
            <c:numRef>
              <c:f>Sheet1!$B$4:$G$4</c:f>
              <c:numCache>
                <c:formatCode>0.0</c:formatCode>
                <c:ptCount val="6"/>
                <c:pt idx="0">
                  <c:v>23.97</c:v>
                </c:pt>
                <c:pt idx="1">
                  <c:v>18.77</c:v>
                </c:pt>
                <c:pt idx="2">
                  <c:v>18.48</c:v>
                </c:pt>
                <c:pt idx="3">
                  <c:v>15.76</c:v>
                </c:pt>
                <c:pt idx="4">
                  <c:v>19.059999999999999</c:v>
                </c:pt>
                <c:pt idx="5">
                  <c:v>20.74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E0-4563-AC54-BE51B8D1D9D9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West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2.9943590384535278E-2"/>
                  <c:y val="-2.66886129032717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E0-4563-AC54-BE51B8D1D9D9}"/>
                </c:ext>
              </c:extLst>
            </c:dLbl>
            <c:dLbl>
              <c:idx val="3"/>
              <c:layout>
                <c:manualLayout>
                  <c:x val="-2.853265564026719E-2"/>
                  <c:y val="-2.15188860907685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E0-4563-AC54-BE51B8D1D9D9}"/>
                </c:ext>
              </c:extLst>
            </c:dLbl>
            <c:dLbl>
              <c:idx val="5"/>
              <c:layout>
                <c:manualLayout>
                  <c:x val="-9.4762287486030543E-3"/>
                  <c:y val="-2.858207623148906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400" b="1">
                      <a:solidFill>
                        <a:schemeClr val="accent4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0D-EA4E-AE13-CE73022B5F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accent4"/>
                    </a:solidFill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Sheet1!$B$1:$G$1</c:f>
              <c:strCache>
                <c:ptCount val="6"/>
                <c:pt idx="0">
                  <c:v>July–Sept. 2013</c:v>
                </c:pt>
                <c:pt idx="1">
                  <c:v>Apr.–June 2014</c:v>
                </c:pt>
                <c:pt idx="2">
                  <c:v>Mar.–May 2015</c:v>
                </c:pt>
                <c:pt idx="3">
                  <c:v>Feb.–Apr. 2016</c:v>
                </c:pt>
                <c:pt idx="4">
                  <c:v>Mar.–June 2017</c:v>
                </c:pt>
                <c:pt idx="5">
                  <c:v>Feb.–Mar. 2018</c:v>
                </c:pt>
              </c:strCache>
            </c:strRef>
          </c:cat>
          <c:val>
            <c:numRef>
              <c:f>Sheet1!$B$5:$G$5</c:f>
              <c:numCache>
                <c:formatCode>0.0</c:formatCode>
                <c:ptCount val="6"/>
                <c:pt idx="0">
                  <c:v>21.26</c:v>
                </c:pt>
                <c:pt idx="1">
                  <c:v>11.74</c:v>
                </c:pt>
                <c:pt idx="2">
                  <c:v>12.950000000000001</c:v>
                </c:pt>
                <c:pt idx="3">
                  <c:v>13.36</c:v>
                </c:pt>
                <c:pt idx="4">
                  <c:v>13.750000000000002</c:v>
                </c:pt>
                <c:pt idx="5">
                  <c:v>14.35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BE0-4563-AC54-BE51B8D1D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8227856"/>
        <c:axId val="478230992"/>
      </c:lineChart>
      <c:catAx>
        <c:axId val="47822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 algn="just">
              <a:defRPr sz="11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30992"/>
        <c:crosses val="autoZero"/>
        <c:auto val="1"/>
        <c:lblAlgn val="ctr"/>
        <c:lblOffset val="100"/>
        <c:noMultiLvlLbl val="0"/>
      </c:catAx>
      <c:valAx>
        <c:axId val="478230992"/>
        <c:scaling>
          <c:orientation val="minMax"/>
          <c:max val="50"/>
        </c:scaling>
        <c:delete val="0"/>
        <c:axPos val="l"/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822785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2"/>
            <a:ext cx="2971800" cy="4725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6076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6"/>
            <a:ext cx="2971800" cy="4725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5/10/2018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5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10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35496" y="6345324"/>
            <a:ext cx="1476164" cy="468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2841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itle 1"/>
          <p:cNvSpPr>
            <a:spLocks noGrp="1"/>
          </p:cNvSpPr>
          <p:nvPr>
            <p:ph type="ctrTitle"/>
          </p:nvPr>
        </p:nvSpPr>
        <p:spPr>
          <a:xfrm>
            <a:off x="98134" y="0"/>
            <a:ext cx="9001000" cy="628410"/>
          </a:xfrm>
          <a:effectLst/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1800" b="1" i="0" spc="0" baseline="0">
                <a:solidFill>
                  <a:schemeClr val="bg1"/>
                </a:solidFill>
                <a:effectLst/>
                <a:latin typeface="InterFace" charset="0"/>
                <a:ea typeface="InterFace" charset="0"/>
                <a:cs typeface="InterFace" charset="0"/>
              </a:defRPr>
            </a:lvl1pPr>
          </a:lstStyle>
          <a:p>
            <a:endParaRPr lang="en-US" dirty="0"/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9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C7A60C-557E-654F-838D-7C67383919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906905" cy="4267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431575D-4FF3-6846-85C6-58976B7B8650}"/>
              </a:ext>
            </a:extLst>
          </p:cNvPr>
          <p:cNvSpPr txBox="1"/>
          <p:nvPr userDrawn="1"/>
        </p:nvSpPr>
        <p:spPr>
          <a:xfrm>
            <a:off x="2192867" y="6417728"/>
            <a:ext cx="687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Sara R. Collins et al</a:t>
            </a:r>
            <a:r>
              <a:rPr lang="en-US" sz="900"/>
              <a:t>., “First Look at Health Insurance Coverage in 2018 Finds ACA Gains Beginning to Reverse: </a:t>
            </a:r>
            <a:r>
              <a:rPr lang="en-US" sz="900" dirty="0"/>
              <a:t>Findings from the Commonwealth Fund Affordable Care Act Tracking Survey, Feb.–Mar. 2018,” </a:t>
            </a:r>
            <a:r>
              <a:rPr lang="en-US" sz="900" i="1" dirty="0"/>
              <a:t>To the Point</a:t>
            </a:r>
            <a:r>
              <a:rPr lang="en-US" sz="900" dirty="0"/>
              <a:t> (blog), The Commonwealth Fund, May 1, 2018.</a:t>
            </a:r>
          </a:p>
        </p:txBody>
      </p:sp>
    </p:spTree>
    <p:extLst>
      <p:ext uri="{BB962C8B-B14F-4D97-AF65-F5344CB8AC3E}">
        <p14:creationId xmlns:p14="http://schemas.microsoft.com/office/powerpoint/2010/main" val="42490032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uninsured rate remains highest in southern states</a:t>
            </a:r>
          </a:p>
        </p:txBody>
      </p:sp>
      <p:graphicFrame>
        <p:nvGraphicFramePr>
          <p:cNvPr id="8" name="Chart Placeholder 7"/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74520950"/>
              </p:ext>
            </p:extLst>
          </p:nvPr>
        </p:nvGraphicFramePr>
        <p:xfrm>
          <a:off x="182881" y="914400"/>
          <a:ext cx="8781658" cy="4913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 Placeholder 1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Data: The Commonwealth Fund Affordable Care Act Tracking Surveys, July–Sept. 2013, Apr.–June 2014, Mar.–May 2015, Feb.–Apr. 2016, Mar.–June 2017, Feb.–Mar. 2018.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21E0A-B84E-674C-852D-F26F16BEBB77}"/>
              </a:ext>
            </a:extLst>
          </p:cNvPr>
          <p:cNvSpPr txBox="1"/>
          <p:nvPr/>
        </p:nvSpPr>
        <p:spPr>
          <a:xfrm>
            <a:off x="7068312" y="4397107"/>
            <a:ext cx="7938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/>
                </a:solidFill>
              </a:rPr>
              <a:t>Midwest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8347AD-DE15-8244-918F-DB4F27027A3D}"/>
              </a:ext>
            </a:extLst>
          </p:cNvPr>
          <p:cNvSpPr txBox="1"/>
          <p:nvPr/>
        </p:nvSpPr>
        <p:spPr>
          <a:xfrm>
            <a:off x="7068312" y="4226189"/>
            <a:ext cx="9220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Northeast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C289BB7-918B-8147-BCAD-4C53FB457FF2}"/>
              </a:ext>
            </a:extLst>
          </p:cNvPr>
          <p:cNvSpPr txBox="1"/>
          <p:nvPr/>
        </p:nvSpPr>
        <p:spPr>
          <a:xfrm>
            <a:off x="7068312" y="3457069"/>
            <a:ext cx="625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3"/>
                </a:solidFill>
              </a:rPr>
              <a:t>South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5C17CF9-DDD0-014F-83B9-58C85F26ECC4}"/>
              </a:ext>
            </a:extLst>
          </p:cNvPr>
          <p:cNvSpPr txBox="1"/>
          <p:nvPr/>
        </p:nvSpPr>
        <p:spPr>
          <a:xfrm>
            <a:off x="7068312" y="3942758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4"/>
                </a:solidFill>
              </a:rPr>
              <a:t>West</a:t>
            </a:r>
          </a:p>
        </p:txBody>
      </p:sp>
    </p:spTree>
    <p:extLst>
      <p:ext uri="{BB962C8B-B14F-4D97-AF65-F5344CB8AC3E}">
        <p14:creationId xmlns:p14="http://schemas.microsoft.com/office/powerpoint/2010/main" val="37463945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2">
    <a:dk1>
      <a:srgbClr val="4C515A"/>
    </a:dk1>
    <a:lt1>
      <a:srgbClr val="FFFFFF"/>
    </a:lt1>
    <a:dk2>
      <a:srgbClr val="044C7F"/>
    </a:dk2>
    <a:lt2>
      <a:srgbClr val="4ABDBC"/>
    </a:lt2>
    <a:accent1>
      <a:srgbClr val="044C7F"/>
    </a:accent1>
    <a:accent2>
      <a:srgbClr val="F47920"/>
    </a:accent2>
    <a:accent3>
      <a:srgbClr val="4ABDBC"/>
    </a:accent3>
    <a:accent4>
      <a:srgbClr val="71B254"/>
    </a:accent4>
    <a:accent5>
      <a:srgbClr val="5F5A9D"/>
    </a:accent5>
    <a:accent6>
      <a:srgbClr val="E6C278"/>
    </a:accent6>
    <a:hlink>
      <a:srgbClr val="49BDBC"/>
    </a:hlink>
    <a:folHlink>
      <a:srgbClr val="4ABDBC"/>
    </a:folHlink>
  </a:clrScheme>
  <a:fontScheme name="CMW (Brand Fonts) V1.0">
    <a:majorFont>
      <a:latin typeface="Berlingske Serif Text"/>
      <a:ea typeface=""/>
      <a:cs typeface=""/>
    </a:majorFont>
    <a:minorFont>
      <a:latin typeface="InterFace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164642</TotalTime>
  <Words>74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The uninsured rate remains highest in southern states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Aisha Gomez</cp:lastModifiedBy>
  <cp:revision>2294</cp:revision>
  <cp:lastPrinted>2018-04-23T16:08:21Z</cp:lastPrinted>
  <dcterms:created xsi:type="dcterms:W3CDTF">2014-10-08T23:03:32Z</dcterms:created>
  <dcterms:modified xsi:type="dcterms:W3CDTF">2018-05-10T16:37:48Z</dcterms:modified>
</cp:coreProperties>
</file>