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328" r:id="rId2"/>
  </p:sldIdLst>
  <p:sldSz cx="9144000" cy="6858000" type="screen4x3"/>
  <p:notesSz cx="6858000" cy="9418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8F761BB-5717-3748-83AB-D6F79D4F435A}">
          <p14:sldIdLst>
            <p14:sldId id="328"/>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nira Gunja" initials="MG" lastIdx="8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66057"/>
    <a:srgbClr val="838383"/>
    <a:srgbClr val="00673F"/>
    <a:srgbClr val="89B19C"/>
    <a:srgbClr val="93B2C6"/>
    <a:srgbClr val="E4F6FB"/>
    <a:srgbClr val="104068"/>
    <a:srgbClr val="5894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919" autoAdjust="0"/>
    <p:restoredTop sz="94660"/>
  </p:normalViewPr>
  <p:slideViewPr>
    <p:cSldViewPr snapToGrid="0">
      <p:cViewPr varScale="1">
        <p:scale>
          <a:sx n="112" d="100"/>
          <a:sy n="112" d="100"/>
        </p:scale>
        <p:origin x="1914" y="114"/>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106" d="100"/>
          <a:sy n="106" d="100"/>
        </p:scale>
        <p:origin x="2616"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2120060618398099E-2"/>
          <c:y val="5.1274391770326E-2"/>
          <c:w val="0.94002182714709004"/>
          <c:h val="0.840720376809311"/>
        </c:manualLayout>
      </c:layout>
      <c:barChart>
        <c:barDir val="col"/>
        <c:grouping val="clustered"/>
        <c:varyColors val="0"/>
        <c:ser>
          <c:idx val="2"/>
          <c:order val="0"/>
          <c:tx>
            <c:strRef>
              <c:f>Sheet1!$A$2</c:f>
              <c:strCache>
                <c:ptCount val="1"/>
                <c:pt idx="0">
                  <c:v>Live in states that expanded Medicaid under the ACA</c:v>
                </c:pt>
              </c:strCache>
            </c:strRef>
          </c:tx>
          <c:spPr>
            <a:solidFill>
              <a:srgbClr val="1F497D"/>
            </a:solidFill>
            <a:ln>
              <a:noFill/>
            </a:ln>
          </c:spPr>
          <c:invertIfNegative val="0"/>
          <c:dPt>
            <c:idx val="0"/>
            <c:invertIfNegative val="0"/>
            <c:bubble3D val="0"/>
          </c:dPt>
          <c:dPt>
            <c:idx val="1"/>
            <c:invertIfNegative val="0"/>
            <c:bubble3D val="0"/>
          </c:dPt>
          <c:dPt>
            <c:idx val="2"/>
            <c:invertIfNegative val="0"/>
            <c:bubble3D val="0"/>
          </c:dPt>
          <c:dPt>
            <c:idx val="4"/>
            <c:invertIfNegative val="0"/>
            <c:bubble3D val="0"/>
          </c:dPt>
          <c:dPt>
            <c:idx val="6"/>
            <c:invertIfNegative val="0"/>
            <c:bubble3D val="0"/>
          </c:dPt>
          <c:dPt>
            <c:idx val="7"/>
            <c:invertIfNegative val="0"/>
            <c:bubble3D val="0"/>
          </c:dPt>
          <c:dLbls>
            <c:spPr>
              <a:noFill/>
              <a:ln>
                <a:noFill/>
              </a:ln>
              <a:effectLst/>
            </c:spPr>
            <c:txPr>
              <a:bodyPr/>
              <a:lstStyle/>
              <a:p>
                <a:pPr>
                  <a:defRPr sz="1400" b="0">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Sheet1!$B$1:$E$1</c:f>
              <c:strCache>
                <c:ptCount val="4"/>
                <c:pt idx="0">
                  <c:v>Total</c:v>
                </c:pt>
                <c:pt idx="1">
                  <c:v>White</c:v>
                </c:pt>
                <c:pt idx="2">
                  <c:v>Black</c:v>
                </c:pt>
                <c:pt idx="3">
                  <c:v>U.S.-born Latino</c:v>
                </c:pt>
              </c:strCache>
            </c:strRef>
          </c:cat>
          <c:val>
            <c:numRef>
              <c:f>Sheet1!$B$2:$E$2</c:f>
              <c:numCache>
                <c:formatCode>0</c:formatCode>
                <c:ptCount val="4"/>
                <c:pt idx="0">
                  <c:v>10.37</c:v>
                </c:pt>
                <c:pt idx="1">
                  <c:v>7.44</c:v>
                </c:pt>
                <c:pt idx="2">
                  <c:v>8.7800000000000011</c:v>
                </c:pt>
                <c:pt idx="3">
                  <c:v>7.55</c:v>
                </c:pt>
              </c:numCache>
            </c:numRef>
          </c:val>
        </c:ser>
        <c:ser>
          <c:idx val="0"/>
          <c:order val="1"/>
          <c:tx>
            <c:strRef>
              <c:f>Sheet1!$A$3</c:f>
              <c:strCache>
                <c:ptCount val="1"/>
                <c:pt idx="0">
                  <c:v>Live in states that did not expand Medicaid under the ACA</c:v>
                </c:pt>
              </c:strCache>
            </c:strRef>
          </c:tx>
          <c:spPr>
            <a:solidFill>
              <a:srgbClr val="838383"/>
            </a:solidFill>
            <a:ln>
              <a:noFill/>
            </a:ln>
          </c:spPr>
          <c:invertIfNegative val="0"/>
          <c:dLbls>
            <c:spPr>
              <a:noFill/>
              <a:ln>
                <a:noFill/>
              </a:ln>
              <a:effectLst/>
            </c:spPr>
            <c:txPr>
              <a:bodyPr/>
              <a:lstStyle/>
              <a:p>
                <a:pPr>
                  <a:defRPr sz="1400" b="0">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Sheet1!$B$1:$E$1</c:f>
              <c:strCache>
                <c:ptCount val="4"/>
                <c:pt idx="0">
                  <c:v>Total</c:v>
                </c:pt>
                <c:pt idx="1">
                  <c:v>White</c:v>
                </c:pt>
                <c:pt idx="2">
                  <c:v>Black</c:v>
                </c:pt>
                <c:pt idx="3">
                  <c:v>U.S.-born Latino</c:v>
                </c:pt>
              </c:strCache>
            </c:strRef>
          </c:cat>
          <c:val>
            <c:numRef>
              <c:f>Sheet1!$B$3:$E$3</c:f>
              <c:numCache>
                <c:formatCode>0</c:formatCode>
                <c:ptCount val="4"/>
                <c:pt idx="0">
                  <c:v>16.100000000000001</c:v>
                </c:pt>
                <c:pt idx="1">
                  <c:v>10.06</c:v>
                </c:pt>
                <c:pt idx="2">
                  <c:v>16.3</c:v>
                </c:pt>
                <c:pt idx="3">
                  <c:v>23.86</c:v>
                </c:pt>
              </c:numCache>
            </c:numRef>
          </c:val>
        </c:ser>
        <c:dLbls>
          <c:showLegendKey val="0"/>
          <c:showVal val="0"/>
          <c:showCatName val="0"/>
          <c:showSerName val="0"/>
          <c:showPercent val="0"/>
          <c:showBubbleSize val="0"/>
        </c:dLbls>
        <c:gapWidth val="150"/>
        <c:axId val="253507816"/>
        <c:axId val="319127896"/>
      </c:barChart>
      <c:catAx>
        <c:axId val="253507816"/>
        <c:scaling>
          <c:orientation val="minMax"/>
        </c:scaling>
        <c:delete val="0"/>
        <c:axPos val="b"/>
        <c:numFmt formatCode="General" sourceLinked="1"/>
        <c:majorTickMark val="out"/>
        <c:minorTickMark val="none"/>
        <c:tickLblPos val="nextTo"/>
        <c:txPr>
          <a:bodyPr/>
          <a:lstStyle/>
          <a:p>
            <a:pPr>
              <a:defRPr sz="1400" b="0">
                <a:solidFill>
                  <a:srgbClr val="566057"/>
                </a:solidFill>
              </a:defRPr>
            </a:pPr>
            <a:endParaRPr lang="en-US"/>
          </a:p>
        </c:txPr>
        <c:crossAx val="319127896"/>
        <c:crosses val="autoZero"/>
        <c:auto val="1"/>
        <c:lblAlgn val="ctr"/>
        <c:lblOffset val="100"/>
        <c:noMultiLvlLbl val="0"/>
      </c:catAx>
      <c:valAx>
        <c:axId val="319127896"/>
        <c:scaling>
          <c:orientation val="minMax"/>
          <c:max val="40"/>
          <c:min val="0"/>
        </c:scaling>
        <c:delete val="0"/>
        <c:axPos val="l"/>
        <c:numFmt formatCode="0" sourceLinked="1"/>
        <c:majorTickMark val="out"/>
        <c:minorTickMark val="none"/>
        <c:tickLblPos val="nextTo"/>
        <c:txPr>
          <a:bodyPr/>
          <a:lstStyle/>
          <a:p>
            <a:pPr>
              <a:defRPr sz="1200" b="0">
                <a:solidFill>
                  <a:srgbClr val="566057"/>
                </a:solidFill>
              </a:defRPr>
            </a:pPr>
            <a:endParaRPr lang="en-US"/>
          </a:p>
        </c:txPr>
        <c:crossAx val="253507816"/>
        <c:crosses val="autoZero"/>
        <c:crossBetween val="between"/>
        <c:majorUnit val="10"/>
      </c:valAx>
    </c:plotArea>
    <c:legend>
      <c:legendPos val="t"/>
      <c:layout>
        <c:manualLayout>
          <c:xMode val="edge"/>
          <c:yMode val="edge"/>
          <c:x val="0.24053549012895101"/>
          <c:y val="4.4476925414263298E-2"/>
          <c:w val="0.51719871066841305"/>
          <c:h val="0.19401984267200301"/>
        </c:manualLayout>
      </c:layout>
      <c:overlay val="0"/>
      <c:txPr>
        <a:bodyPr/>
        <a:lstStyle/>
        <a:p>
          <a:pPr>
            <a:defRPr sz="1400" b="0">
              <a:solidFill>
                <a:srgbClr val="566057"/>
              </a:solidFill>
            </a:defRPr>
          </a:pPr>
          <a:endParaRPr lang="en-US"/>
        </a:p>
      </c:txPr>
    </c:legend>
    <c:plotVisOnly val="1"/>
    <c:dispBlanksAs val="gap"/>
    <c:showDLblsOverMax val="0"/>
  </c:chart>
  <c:txPr>
    <a:bodyPr/>
    <a:lstStyle/>
    <a:p>
      <a:pPr>
        <a:defRPr sz="1400" b="1">
          <a:latin typeface="Calibri" panose="020F0502020204030204" pitchFamily="34" charset="0"/>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7256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72568"/>
          </a:xfrm>
          <a:prstGeom prst="rect">
            <a:avLst/>
          </a:prstGeom>
        </p:spPr>
        <p:txBody>
          <a:bodyPr vert="horz" lIns="91440" tIns="45720" rIns="91440" bIns="45720" rtlCol="0"/>
          <a:lstStyle>
            <a:lvl1pPr algn="r">
              <a:defRPr sz="1200"/>
            </a:lvl1pPr>
          </a:lstStyle>
          <a:p>
            <a:fld id="{EE5A32BC-E397-419D-9657-53B9C7981927}" type="datetimeFigureOut">
              <a:rPr lang="en-US" smtClean="0"/>
              <a:t>8/17/2016</a:t>
            </a:fld>
            <a:endParaRPr lang="en-US"/>
          </a:p>
        </p:txBody>
      </p:sp>
      <p:sp>
        <p:nvSpPr>
          <p:cNvPr id="4" name="Footer Placeholder 3"/>
          <p:cNvSpPr>
            <a:spLocks noGrp="1"/>
          </p:cNvSpPr>
          <p:nvPr>
            <p:ph type="ftr" sz="quarter" idx="2"/>
          </p:nvPr>
        </p:nvSpPr>
        <p:spPr>
          <a:xfrm>
            <a:off x="0" y="8946072"/>
            <a:ext cx="2971800" cy="47256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946072"/>
            <a:ext cx="2971800" cy="472567"/>
          </a:xfrm>
          <a:prstGeom prst="rect">
            <a:avLst/>
          </a:prstGeom>
        </p:spPr>
        <p:txBody>
          <a:bodyPr vert="horz" lIns="91440" tIns="45720" rIns="91440" bIns="45720" rtlCol="0" anchor="b"/>
          <a:lstStyle>
            <a:lvl1pPr algn="r">
              <a:defRPr sz="1200"/>
            </a:lvl1pPr>
          </a:lstStyle>
          <a:p>
            <a:fld id="{85BEF01C-DE20-4F15-A686-77C1488E4F22}" type="slidenum">
              <a:rPr lang="en-US" smtClean="0"/>
              <a:t>‹#›</a:t>
            </a:fld>
            <a:endParaRPr lang="en-US"/>
          </a:p>
        </p:txBody>
      </p:sp>
    </p:spTree>
    <p:extLst>
      <p:ext uri="{BB962C8B-B14F-4D97-AF65-F5344CB8AC3E}">
        <p14:creationId xmlns:p14="http://schemas.microsoft.com/office/powerpoint/2010/main" val="149794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7256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72568"/>
          </a:xfrm>
          <a:prstGeom prst="rect">
            <a:avLst/>
          </a:prstGeom>
        </p:spPr>
        <p:txBody>
          <a:bodyPr vert="horz" lIns="91440" tIns="45720" rIns="91440" bIns="45720" rtlCol="0"/>
          <a:lstStyle>
            <a:lvl1pPr algn="r">
              <a:defRPr sz="1200"/>
            </a:lvl1pPr>
          </a:lstStyle>
          <a:p>
            <a:fld id="{CA81CCDC-D79E-4B41-82ED-98FAF131AA39}" type="datetimeFigureOut">
              <a:rPr lang="en-US" smtClean="0"/>
              <a:t>8/17/2016</a:t>
            </a:fld>
            <a:endParaRPr lang="en-US"/>
          </a:p>
        </p:txBody>
      </p:sp>
      <p:sp>
        <p:nvSpPr>
          <p:cNvPr id="4" name="Slide Image Placeholder 3"/>
          <p:cNvSpPr>
            <a:spLocks noGrp="1" noRot="1" noChangeAspect="1"/>
          </p:cNvSpPr>
          <p:nvPr>
            <p:ph type="sldImg" idx="2"/>
          </p:nvPr>
        </p:nvSpPr>
        <p:spPr>
          <a:xfrm>
            <a:off x="1309688" y="1177925"/>
            <a:ext cx="4238625" cy="31781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532719"/>
            <a:ext cx="5486400" cy="370858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46072"/>
            <a:ext cx="2971800" cy="47256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946072"/>
            <a:ext cx="2971800" cy="472567"/>
          </a:xfrm>
          <a:prstGeom prst="rect">
            <a:avLst/>
          </a:prstGeom>
        </p:spPr>
        <p:txBody>
          <a:bodyPr vert="horz" lIns="91440" tIns="45720" rIns="91440" bIns="45720" rtlCol="0" anchor="b"/>
          <a:lstStyle>
            <a:lvl1pPr algn="r">
              <a:defRPr sz="1200"/>
            </a:lvl1pPr>
          </a:lstStyle>
          <a:p>
            <a:fld id="{AA49D46F-0067-4F5C-95F7-240881241803}" type="slidenum">
              <a:rPr lang="en-US" smtClean="0"/>
              <a:t>‹#›</a:t>
            </a:fld>
            <a:endParaRPr lang="en-US"/>
          </a:p>
        </p:txBody>
      </p:sp>
    </p:spTree>
    <p:extLst>
      <p:ext uri="{BB962C8B-B14F-4D97-AF65-F5344CB8AC3E}">
        <p14:creationId xmlns:p14="http://schemas.microsoft.com/office/powerpoint/2010/main" val="493908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DA669D-E2FC-4F32-848D-CBEED4636B7E}"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131609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Exhibit">
    <p:spTree>
      <p:nvGrpSpPr>
        <p:cNvPr id="1" name=""/>
        <p:cNvGrpSpPr/>
        <p:nvPr/>
      </p:nvGrpSpPr>
      <p:grpSpPr>
        <a:xfrm>
          <a:off x="0" y="0"/>
          <a:ext cx="0" cy="0"/>
          <a:chOff x="0" y="0"/>
          <a:chExt cx="0" cy="0"/>
        </a:xfrm>
      </p:grpSpPr>
      <p:sp>
        <p:nvSpPr>
          <p:cNvPr id="3" name="Rectangle 3"/>
          <p:cNvSpPr>
            <a:spLocks noGrp="1" noChangeArrowheads="1"/>
          </p:cNvSpPr>
          <p:nvPr>
            <p:ph type="title"/>
          </p:nvPr>
        </p:nvSpPr>
        <p:spPr>
          <a:xfrm>
            <a:off x="0" y="322072"/>
            <a:ext cx="9144000" cy="477054"/>
          </a:xfrm>
          <a:noFill/>
        </p:spPr>
        <p:txBody>
          <a:bodyPr anchor="t" anchorCtr="0"/>
          <a:lstStyle>
            <a:lvl1pPr>
              <a:defRPr sz="2600"/>
            </a:lvl1pPr>
          </a:lstStyle>
          <a:p>
            <a:pPr>
              <a:lnSpc>
                <a:spcPts val="3000"/>
              </a:lnSpc>
            </a:pPr>
            <a:endParaRPr lang="en-US" sz="2800" dirty="0">
              <a:solidFill>
                <a:srgbClr val="566057"/>
              </a:solidFill>
              <a:latin typeface="Calibri" charset="0"/>
              <a:ea typeface="Calibri" charset="0"/>
              <a:cs typeface="Calibri" charset="0"/>
            </a:endParaRPr>
          </a:p>
        </p:txBody>
      </p:sp>
      <p:sp>
        <p:nvSpPr>
          <p:cNvPr id="9" name="TextBox 8"/>
          <p:cNvSpPr txBox="1"/>
          <p:nvPr userDrawn="1"/>
        </p:nvSpPr>
        <p:spPr>
          <a:xfrm>
            <a:off x="1117600" y="568960"/>
            <a:ext cx="184731" cy="584775"/>
          </a:xfrm>
          <a:prstGeom prst="rect">
            <a:avLst/>
          </a:prstGeom>
          <a:noFill/>
        </p:spPr>
        <p:txBody>
          <a:bodyPr wrap="none" rtlCol="0">
            <a:spAutoFit/>
          </a:bodyPr>
          <a:lstStyle/>
          <a:p>
            <a:endParaRPr lang="en-US" sz="3200" dirty="0" smtClean="0">
              <a:latin typeface="Arial" panose="020B0604020202020204" pitchFamily="34" charset="0"/>
              <a:cs typeface="Arial" panose="020B0604020202020204" pitchFamily="34" charset="0"/>
            </a:endParaRPr>
          </a:p>
        </p:txBody>
      </p:sp>
      <p:sp>
        <p:nvSpPr>
          <p:cNvPr id="12" name="Text Placeholder 11"/>
          <p:cNvSpPr>
            <a:spLocks noGrp="1"/>
          </p:cNvSpPr>
          <p:nvPr>
            <p:ph type="body" sz="quarter" idx="10"/>
          </p:nvPr>
        </p:nvSpPr>
        <p:spPr>
          <a:xfrm>
            <a:off x="-1429" y="30480"/>
            <a:ext cx="9145429" cy="301752"/>
          </a:xfrm>
        </p:spPr>
        <p:txBody>
          <a:bodyPr wrap="none" lIns="91440" tIns="0" rIns="91440" bIns="0"/>
          <a:lstStyle>
            <a:lvl1pPr marL="0" indent="0">
              <a:buNone/>
              <a:defRPr sz="1800"/>
            </a:lvl1pPr>
            <a:lvl2pPr marL="342900" indent="0">
              <a:buNone/>
              <a:defRPr sz="1800"/>
            </a:lvl2pPr>
            <a:lvl3pPr marL="685800" indent="0">
              <a:buNone/>
              <a:defRPr sz="1800"/>
            </a:lvl3pPr>
            <a:lvl4pPr marL="1028700" indent="0">
              <a:buNone/>
              <a:defRPr sz="1800"/>
            </a:lvl4pPr>
            <a:lvl5pPr marL="1371600" indent="0">
              <a:buNone/>
              <a:defRPr sz="1800"/>
            </a:lvl5pPr>
          </a:lstStyle>
          <a:p>
            <a:pPr lvl="0"/>
            <a:endParaRPr lang="en-US" dirty="0"/>
          </a:p>
        </p:txBody>
      </p:sp>
    </p:spTree>
    <p:extLst>
      <p:ext uri="{BB962C8B-B14F-4D97-AF65-F5344CB8AC3E}">
        <p14:creationId xmlns:p14="http://schemas.microsoft.com/office/powerpoint/2010/main" val="410251885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41657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592223"/>
            <a:ext cx="8229600" cy="507831"/>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2"/>
            <a:ext cx="8229600" cy="4525963"/>
          </a:xfrm>
        </p:spPr>
        <p:txBody>
          <a:bodyPr/>
          <a:lstStyle/>
          <a:p>
            <a:pPr lvl="0"/>
            <a:endParaRPr lang="en-US" noProof="0" smtClean="0"/>
          </a:p>
        </p:txBody>
      </p:sp>
      <p:sp>
        <p:nvSpPr>
          <p:cNvPr id="4" name="Rectangle 4"/>
          <p:cNvSpPr>
            <a:spLocks noGrp="1" noChangeArrowheads="1"/>
          </p:cNvSpPr>
          <p:nvPr>
            <p:ph type="dt" sz="half" idx="10"/>
          </p:nvPr>
        </p:nvSpPr>
        <p:spPr>
          <a:xfrm>
            <a:off x="457200" y="6356352"/>
            <a:ext cx="2133600" cy="365125"/>
          </a:xfrm>
          <a:prstGeom prst="rect">
            <a:avLst/>
          </a:prstGeom>
          <a:ln/>
        </p:spPr>
        <p:txBody>
          <a:bodyPr/>
          <a:lstStyle>
            <a:lvl1pPr>
              <a:defRPr/>
            </a:lvl1pPr>
          </a:lstStyle>
          <a:p>
            <a:pPr fontAlgn="base">
              <a:spcBef>
                <a:spcPct val="0"/>
              </a:spcBef>
              <a:spcAft>
                <a:spcPct val="0"/>
              </a:spcAft>
              <a:defRPr/>
            </a:pPr>
            <a:endParaRPr lang="en-US">
              <a:solidFill>
                <a:srgbClr val="000000"/>
              </a:solidFill>
              <a:latin typeface="Calibri" charset="0"/>
              <a:ea typeface="ＭＳ Ｐゴシック" charset="0"/>
            </a:endParaRPr>
          </a:p>
        </p:txBody>
      </p:sp>
      <p:sp>
        <p:nvSpPr>
          <p:cNvPr id="5" name="Rectangle 5"/>
          <p:cNvSpPr>
            <a:spLocks noGrp="1" noChangeArrowheads="1"/>
          </p:cNvSpPr>
          <p:nvPr>
            <p:ph type="ftr" sz="quarter" idx="11"/>
          </p:nvPr>
        </p:nvSpPr>
        <p:spPr>
          <a:xfrm>
            <a:off x="3124200" y="6356352"/>
            <a:ext cx="2895600" cy="365125"/>
          </a:xfrm>
          <a:prstGeom prst="rect">
            <a:avLst/>
          </a:prstGeom>
          <a:ln/>
        </p:spPr>
        <p:txBody>
          <a:bodyPr/>
          <a:lstStyle>
            <a:lvl1pPr>
              <a:defRPr/>
            </a:lvl1pPr>
          </a:lstStyle>
          <a:p>
            <a:pPr fontAlgn="base">
              <a:spcBef>
                <a:spcPct val="0"/>
              </a:spcBef>
              <a:spcAft>
                <a:spcPct val="0"/>
              </a:spcAft>
              <a:defRPr/>
            </a:pPr>
            <a:endParaRPr lang="en-US">
              <a:solidFill>
                <a:srgbClr val="000000"/>
              </a:solidFill>
              <a:latin typeface="Calibri" charset="0"/>
              <a:ea typeface="ＭＳ Ｐゴシック" charset="0"/>
            </a:endParaRPr>
          </a:p>
        </p:txBody>
      </p:sp>
    </p:spTree>
    <p:extLst>
      <p:ext uri="{BB962C8B-B14F-4D97-AF65-F5344CB8AC3E}">
        <p14:creationId xmlns:p14="http://schemas.microsoft.com/office/powerpoint/2010/main" val="8397221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501247"/>
            <a:ext cx="91440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US" dirty="0" smtClean="0"/>
              <a:t>Click to edit Master title style</a:t>
            </a:r>
            <a:endParaRPr lang="en-US" dirty="0"/>
          </a:p>
        </p:txBody>
      </p:sp>
      <p:sp>
        <p:nvSpPr>
          <p:cNvPr id="1027" name="Text Placeholder 2"/>
          <p:cNvSpPr>
            <a:spLocks noGrp="1"/>
          </p:cNvSpPr>
          <p:nvPr>
            <p:ph type="body" idx="1"/>
          </p:nvPr>
        </p:nvSpPr>
        <p:spPr bwMode="auto">
          <a:xfrm>
            <a:off x="457200" y="1600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317219787"/>
      </p:ext>
    </p:extLst>
  </p:cSld>
  <p:clrMap bg1="lt1" tx1="dk1" bg2="lt2" tx2="dk2" accent1="accent1" accent2="accent2" accent3="accent3" accent4="accent4" accent5="accent5" accent6="accent6" hlink="hlink" folHlink="folHlink"/>
  <p:sldLayoutIdLst>
    <p:sldLayoutId id="2147483664" r:id="rId1"/>
    <p:sldLayoutId id="2147483662" r:id="rId2"/>
    <p:sldLayoutId id="2147483665" r:id="rId3"/>
  </p:sldLayoutIdLst>
  <p:timing>
    <p:tnLst>
      <p:par>
        <p:cTn id="1" dur="indefinite" restart="never" nodeType="tmRoot"/>
      </p:par>
    </p:tnLst>
  </p:timing>
  <p:txStyles>
    <p:titleStyle>
      <a:lvl1pPr algn="l" rtl="0" eaLnBrk="1" fontAlgn="base" hangingPunct="1">
        <a:spcBef>
          <a:spcPct val="0"/>
        </a:spcBef>
        <a:spcAft>
          <a:spcPct val="0"/>
        </a:spcAft>
        <a:defRPr sz="2600" kern="1200">
          <a:solidFill>
            <a:srgbClr val="566057"/>
          </a:solidFill>
          <a:latin typeface="Calibri" charset="0"/>
          <a:ea typeface="Calibri" charset="0"/>
          <a:cs typeface="Calibri" charset="0"/>
        </a:defRPr>
      </a:lvl1pPr>
      <a:lvl2pPr algn="l" rtl="0" eaLnBrk="1" fontAlgn="base" hangingPunct="1">
        <a:spcBef>
          <a:spcPct val="0"/>
        </a:spcBef>
        <a:spcAft>
          <a:spcPct val="0"/>
        </a:spcAft>
        <a:defRPr sz="2700">
          <a:solidFill>
            <a:schemeClr val="tx1"/>
          </a:solidFill>
          <a:latin typeface="Georgia" charset="0"/>
          <a:ea typeface="ＭＳ Ｐゴシック" charset="-128"/>
        </a:defRPr>
      </a:lvl2pPr>
      <a:lvl3pPr algn="l" rtl="0" eaLnBrk="1" fontAlgn="base" hangingPunct="1">
        <a:spcBef>
          <a:spcPct val="0"/>
        </a:spcBef>
        <a:spcAft>
          <a:spcPct val="0"/>
        </a:spcAft>
        <a:defRPr sz="2700">
          <a:solidFill>
            <a:schemeClr val="tx1"/>
          </a:solidFill>
          <a:latin typeface="Georgia" charset="0"/>
          <a:ea typeface="ＭＳ Ｐゴシック" charset="-128"/>
        </a:defRPr>
      </a:lvl3pPr>
      <a:lvl4pPr algn="l" rtl="0" eaLnBrk="1" fontAlgn="base" hangingPunct="1">
        <a:spcBef>
          <a:spcPct val="0"/>
        </a:spcBef>
        <a:spcAft>
          <a:spcPct val="0"/>
        </a:spcAft>
        <a:defRPr sz="2700">
          <a:solidFill>
            <a:schemeClr val="tx1"/>
          </a:solidFill>
          <a:latin typeface="Georgia" charset="0"/>
          <a:ea typeface="ＭＳ Ｐゴシック" charset="-128"/>
        </a:defRPr>
      </a:lvl4pPr>
      <a:lvl5pPr algn="l" rtl="0" eaLnBrk="1" fontAlgn="base" hangingPunct="1">
        <a:spcBef>
          <a:spcPct val="0"/>
        </a:spcBef>
        <a:spcAft>
          <a:spcPct val="0"/>
        </a:spcAft>
        <a:defRPr sz="2700">
          <a:solidFill>
            <a:schemeClr val="tx1"/>
          </a:solidFill>
          <a:latin typeface="Georgia" charset="0"/>
          <a:ea typeface="ＭＳ Ｐゴシック" charset="-128"/>
        </a:defRPr>
      </a:lvl5pPr>
      <a:lvl6pPr marL="342900" algn="ctr" rtl="0" eaLnBrk="1" fontAlgn="base" hangingPunct="1">
        <a:spcBef>
          <a:spcPct val="0"/>
        </a:spcBef>
        <a:spcAft>
          <a:spcPct val="0"/>
        </a:spcAft>
        <a:defRPr sz="3300">
          <a:solidFill>
            <a:schemeClr val="tx1"/>
          </a:solidFill>
          <a:latin typeface="Trebuchet MS" charset="0"/>
          <a:ea typeface="ＭＳ Ｐゴシック" charset="-128"/>
        </a:defRPr>
      </a:lvl6pPr>
      <a:lvl7pPr marL="685800" algn="ctr" rtl="0" eaLnBrk="1" fontAlgn="base" hangingPunct="1">
        <a:spcBef>
          <a:spcPct val="0"/>
        </a:spcBef>
        <a:spcAft>
          <a:spcPct val="0"/>
        </a:spcAft>
        <a:defRPr sz="3300">
          <a:solidFill>
            <a:schemeClr val="tx1"/>
          </a:solidFill>
          <a:latin typeface="Trebuchet MS" charset="0"/>
          <a:ea typeface="ＭＳ Ｐゴシック" charset="-128"/>
        </a:defRPr>
      </a:lvl7pPr>
      <a:lvl8pPr marL="1028700" algn="ctr" rtl="0" eaLnBrk="1" fontAlgn="base" hangingPunct="1">
        <a:spcBef>
          <a:spcPct val="0"/>
        </a:spcBef>
        <a:spcAft>
          <a:spcPct val="0"/>
        </a:spcAft>
        <a:defRPr sz="3300">
          <a:solidFill>
            <a:schemeClr val="tx1"/>
          </a:solidFill>
          <a:latin typeface="Trebuchet MS" charset="0"/>
          <a:ea typeface="ＭＳ Ｐゴシック" charset="-128"/>
        </a:defRPr>
      </a:lvl8pPr>
      <a:lvl9pPr marL="1371600" algn="ctr" rtl="0" eaLnBrk="1" fontAlgn="base" hangingPunct="1">
        <a:spcBef>
          <a:spcPct val="0"/>
        </a:spcBef>
        <a:spcAft>
          <a:spcPct val="0"/>
        </a:spcAft>
        <a:defRPr sz="3300">
          <a:solidFill>
            <a:schemeClr val="tx1"/>
          </a:solidFill>
          <a:latin typeface="Trebuchet MS" charset="0"/>
          <a:ea typeface="ＭＳ Ｐゴシック" charset="-128"/>
        </a:defRPr>
      </a:lvl9pPr>
    </p:titleStyle>
    <p:bodyStyle>
      <a:lvl1pPr marL="257175" indent="-257175" algn="l" rtl="0" eaLnBrk="1" fontAlgn="base" hangingPunct="1">
        <a:spcBef>
          <a:spcPct val="20000"/>
        </a:spcBef>
        <a:spcAft>
          <a:spcPct val="0"/>
        </a:spcAft>
        <a:buFont typeface="Arial" charset="0"/>
        <a:buChar char="•"/>
        <a:defRPr sz="1500" kern="1200">
          <a:solidFill>
            <a:srgbClr val="566057"/>
          </a:solidFill>
          <a:latin typeface="Calibri" charset="0"/>
          <a:ea typeface="Calibri" charset="0"/>
          <a:cs typeface="Calibri" charset="0"/>
        </a:defRPr>
      </a:lvl1pPr>
      <a:lvl2pPr marL="557213" indent="-214313" algn="l" rtl="0" eaLnBrk="1" fontAlgn="base" hangingPunct="1">
        <a:spcBef>
          <a:spcPct val="20000"/>
        </a:spcBef>
        <a:spcAft>
          <a:spcPct val="0"/>
        </a:spcAft>
        <a:buFont typeface="Arial" charset="0"/>
        <a:buChar char="–"/>
        <a:defRPr sz="1500" kern="1200">
          <a:solidFill>
            <a:srgbClr val="566057"/>
          </a:solidFill>
          <a:latin typeface="Calibri" charset="0"/>
          <a:ea typeface="Calibri" charset="0"/>
          <a:cs typeface="Calibri" charset="0"/>
        </a:defRPr>
      </a:lvl2pPr>
      <a:lvl3pPr marL="857250" indent="-171450" algn="l" rtl="0" eaLnBrk="1" fontAlgn="base" hangingPunct="1">
        <a:spcBef>
          <a:spcPct val="20000"/>
        </a:spcBef>
        <a:spcAft>
          <a:spcPct val="0"/>
        </a:spcAft>
        <a:buFont typeface="Arial" charset="0"/>
        <a:buChar char="•"/>
        <a:defRPr sz="1350" kern="1200">
          <a:solidFill>
            <a:srgbClr val="566057"/>
          </a:solidFill>
          <a:latin typeface="Calibri" charset="0"/>
          <a:ea typeface="Calibri" charset="0"/>
          <a:cs typeface="Calibri" charset="0"/>
        </a:defRPr>
      </a:lvl3pPr>
      <a:lvl4pPr marL="1200150" indent="-171450" algn="l" rtl="0" eaLnBrk="1" fontAlgn="base" hangingPunct="1">
        <a:spcBef>
          <a:spcPct val="20000"/>
        </a:spcBef>
        <a:spcAft>
          <a:spcPct val="0"/>
        </a:spcAft>
        <a:buFont typeface="Arial" charset="0"/>
        <a:buChar char="–"/>
        <a:defRPr sz="1200" kern="1200">
          <a:solidFill>
            <a:srgbClr val="566057"/>
          </a:solidFill>
          <a:latin typeface="Calibri" charset="0"/>
          <a:ea typeface="Calibri" charset="0"/>
          <a:cs typeface="Calibri" charset="0"/>
        </a:defRPr>
      </a:lvl4pPr>
      <a:lvl5pPr marL="1543050" indent="-171450" algn="l" rtl="0" eaLnBrk="1" fontAlgn="base" hangingPunct="1">
        <a:spcBef>
          <a:spcPct val="20000"/>
        </a:spcBef>
        <a:spcAft>
          <a:spcPct val="0"/>
        </a:spcAft>
        <a:buFont typeface="Arial" charset="0"/>
        <a:buChar char="»"/>
        <a:defRPr sz="1200" kern="1200">
          <a:solidFill>
            <a:srgbClr val="566057"/>
          </a:solidFill>
          <a:latin typeface="Calibri" charset="0"/>
          <a:ea typeface="Calibri" charset="0"/>
          <a:cs typeface="Calibri" charset="0"/>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3"/>
          <p:cNvGraphicFramePr>
            <a:graphicFrameLocks/>
          </p:cNvGraphicFramePr>
          <p:nvPr>
            <p:extLst>
              <p:ext uri="{D42A27DB-BD31-4B8C-83A1-F6EECF244321}">
                <p14:modId xmlns:p14="http://schemas.microsoft.com/office/powerpoint/2010/main" val="404276397"/>
              </p:ext>
            </p:extLst>
          </p:nvPr>
        </p:nvGraphicFramePr>
        <p:xfrm>
          <a:off x="146304" y="2011865"/>
          <a:ext cx="8833104" cy="3070655"/>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91440"/>
            <a:ext cx="9144000" cy="892552"/>
          </a:xfrm>
        </p:spPr>
        <p:txBody>
          <a:bodyPr/>
          <a:lstStyle/>
          <a:p>
            <a:r>
              <a:rPr lang="en-US" dirty="0" smtClean="0"/>
              <a:t>Latinos </a:t>
            </a:r>
            <a:r>
              <a:rPr lang="en-US" dirty="0"/>
              <a:t>and Blacks Living in States that Expanded Medicaid Coverage Under the ACA Are Less Likely to Be </a:t>
            </a:r>
            <a:r>
              <a:rPr lang="en-US" dirty="0" smtClean="0"/>
              <a:t>Uninsured</a:t>
            </a:r>
            <a:endParaRPr lang="en-US" dirty="0"/>
          </a:p>
        </p:txBody>
      </p:sp>
      <p:sp>
        <p:nvSpPr>
          <p:cNvPr id="8" name="Text Box 5"/>
          <p:cNvSpPr txBox="1">
            <a:spLocks noChangeArrowheads="1"/>
          </p:cNvSpPr>
          <p:nvPr/>
        </p:nvSpPr>
        <p:spPr bwMode="auto">
          <a:xfrm>
            <a:off x="-1" y="5623560"/>
            <a:ext cx="8676641" cy="600164"/>
          </a:xfrm>
          <a:prstGeom prst="rect">
            <a:avLst/>
          </a:prstGeom>
          <a:noFill/>
          <a:ln w="9525">
            <a:noFill/>
            <a:miter lim="800000"/>
            <a:headEnd/>
            <a:tailEnd/>
          </a:ln>
        </p:spPr>
        <p:txBody>
          <a:bodyPr wrap="square" anchor="b" anchorCtr="0">
            <a:spAutoFit/>
          </a:bodyPr>
          <a:lstStyle/>
          <a:p>
            <a:r>
              <a:rPr lang="en-US" sz="1100" dirty="0">
                <a:solidFill>
                  <a:srgbClr val="566057"/>
                </a:solidFill>
                <a:latin typeface="Calibri Light" charset="0"/>
                <a:ea typeface="Calibri Light" charset="0"/>
                <a:cs typeface="Calibri Light" charset="0"/>
              </a:rPr>
              <a:t>Note: States that are considered expansion states are </a:t>
            </a:r>
            <a:r>
              <a:rPr lang="en-US" sz="1100" dirty="0" smtClean="0">
                <a:solidFill>
                  <a:srgbClr val="566057"/>
                </a:solidFill>
                <a:latin typeface="Calibri Light" charset="0"/>
                <a:ea typeface="Calibri Light" charset="0"/>
                <a:cs typeface="Calibri Light" charset="0"/>
              </a:rPr>
              <a:t>those </a:t>
            </a:r>
            <a:r>
              <a:rPr lang="en-US" sz="1100" dirty="0">
                <a:solidFill>
                  <a:srgbClr val="566057"/>
                </a:solidFill>
                <a:latin typeface="Calibri Light" charset="0"/>
                <a:ea typeface="Calibri Light" charset="0"/>
                <a:cs typeface="Calibri Light" charset="0"/>
              </a:rPr>
              <a:t>that expanded their Medicaid programs as of </a:t>
            </a:r>
            <a:r>
              <a:rPr lang="en-US" sz="1100" dirty="0" smtClean="0">
                <a:solidFill>
                  <a:srgbClr val="566057"/>
                </a:solidFill>
                <a:latin typeface="Calibri Light" charset="0"/>
                <a:ea typeface="Calibri Light" charset="0"/>
                <a:cs typeface="Calibri Light" charset="0"/>
              </a:rPr>
              <a:t>February </a:t>
            </a:r>
            <a:r>
              <a:rPr lang="en-US" sz="1100" dirty="0">
                <a:solidFill>
                  <a:srgbClr val="566057"/>
                </a:solidFill>
                <a:latin typeface="Calibri Light" charset="0"/>
                <a:ea typeface="Calibri Light" charset="0"/>
                <a:cs typeface="Calibri Light" charset="0"/>
              </a:rPr>
              <a:t>2016 (AK, AR, AZ, CA, CO, CT, DE, HI, IA, IN, IL, KY, MA, MD, MI, MN, MT, ND, NH, NJ, NM, NV, NY, OH, OR, PA, RI, VT, WA, WV, and the District of Columbia). All other states were considered to have not expanded</a:t>
            </a:r>
            <a:r>
              <a:rPr lang="en-US" sz="1100" dirty="0" smtClean="0">
                <a:solidFill>
                  <a:srgbClr val="566057"/>
                </a:solidFill>
                <a:latin typeface="Calibri Light" charset="0"/>
                <a:ea typeface="Calibri Light" charset="0"/>
                <a:cs typeface="Calibri Light" charset="0"/>
              </a:rPr>
              <a:t>.</a:t>
            </a:r>
            <a:endParaRPr lang="en-US" sz="1100" dirty="0">
              <a:solidFill>
                <a:srgbClr val="566057"/>
              </a:solidFill>
              <a:latin typeface="Calibri Light" charset="0"/>
              <a:ea typeface="Calibri Light" charset="0"/>
              <a:cs typeface="Calibri Light" charset="0"/>
            </a:endParaRPr>
          </a:p>
        </p:txBody>
      </p:sp>
      <p:sp>
        <p:nvSpPr>
          <p:cNvPr id="11" name="TextBox 10"/>
          <p:cNvSpPr txBox="1"/>
          <p:nvPr/>
        </p:nvSpPr>
        <p:spPr>
          <a:xfrm>
            <a:off x="186944" y="1392335"/>
            <a:ext cx="5020056" cy="307777"/>
          </a:xfrm>
          <a:prstGeom prst="rect">
            <a:avLst/>
          </a:prstGeom>
          <a:noFill/>
        </p:spPr>
        <p:txBody>
          <a:bodyPr wrap="square" rtlCol="0">
            <a:spAutoFit/>
          </a:bodyPr>
          <a:lstStyle/>
          <a:p>
            <a:r>
              <a:rPr lang="en-US" sz="1400" i="1" dirty="0">
                <a:solidFill>
                  <a:srgbClr val="566057"/>
                </a:solidFill>
                <a:latin typeface="Calibri" panose="020F0502020204030204" pitchFamily="34" charset="0"/>
              </a:rPr>
              <a:t>Percent adults ages 19–64 who were uninsured when surveyed</a:t>
            </a: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59301" y="6210832"/>
            <a:ext cx="2172716" cy="647192"/>
          </a:xfrm>
          <a:prstGeom prst="rect">
            <a:avLst/>
          </a:prstGeom>
        </p:spPr>
      </p:pic>
      <p:sp>
        <p:nvSpPr>
          <p:cNvPr id="9" name="Text Box 5"/>
          <p:cNvSpPr txBox="1">
            <a:spLocks noChangeArrowheads="1"/>
          </p:cNvSpPr>
          <p:nvPr/>
        </p:nvSpPr>
        <p:spPr bwMode="auto">
          <a:xfrm>
            <a:off x="-1429" y="6403623"/>
            <a:ext cx="6960730" cy="261610"/>
          </a:xfrm>
          <a:prstGeom prst="rect">
            <a:avLst/>
          </a:prstGeom>
          <a:noFill/>
          <a:ln w="9525">
            <a:noFill/>
            <a:miter lim="800000"/>
            <a:headEnd/>
            <a:tailEnd/>
          </a:ln>
        </p:spPr>
        <p:txBody>
          <a:bodyPr wrap="square" anchor="b" anchorCtr="0">
            <a:spAutoFit/>
          </a:bodyPr>
          <a:lstStyle/>
          <a:p>
            <a:pPr fontAlgn="base">
              <a:spcBef>
                <a:spcPct val="0"/>
              </a:spcBef>
              <a:spcAft>
                <a:spcPct val="0"/>
              </a:spcAft>
            </a:pPr>
            <a:r>
              <a:rPr lang="en-US" sz="1100" dirty="0" smtClean="0">
                <a:solidFill>
                  <a:srgbClr val="566057"/>
                </a:solidFill>
                <a:latin typeface="Calibri Light" charset="0"/>
                <a:ea typeface="Calibri Light" charset="0"/>
                <a:cs typeface="Calibri Light" charset="0"/>
              </a:rPr>
              <a:t>Source: The Commonwealth Fund Affordable Care Act Tracking Survey, February–April 2016.</a:t>
            </a:r>
          </a:p>
        </p:txBody>
      </p:sp>
    </p:spTree>
    <p:extLst>
      <p:ext uri="{BB962C8B-B14F-4D97-AF65-F5344CB8AC3E}">
        <p14:creationId xmlns:p14="http://schemas.microsoft.com/office/powerpoint/2010/main" val="1800263504"/>
      </p:ext>
    </p:extLst>
  </p:cSld>
  <p:clrMapOvr>
    <a:masterClrMapping/>
  </p:clrMapOvr>
  <p:timing>
    <p:tnLst>
      <p:par>
        <p:cTn id="1" dur="indefinite" restart="never" nodeType="tmRoot"/>
      </p:par>
    </p:tnLst>
  </p:timing>
</p:sld>
</file>

<file path=ppt/theme/theme1.xml><?xml version="1.0" encoding="utf-8"?>
<a:theme xmlns:a="http://schemas.openxmlformats.org/drawingml/2006/main" name="CMWF_template_5-2014_white_bg">
  <a:themeElements>
    <a:clrScheme name="Tracking briefs">
      <a:dk1>
        <a:sysClr val="windowText" lastClr="000000"/>
      </a:dk1>
      <a:lt1>
        <a:sysClr val="window" lastClr="FFFFFF"/>
      </a:lt1>
      <a:dk2>
        <a:srgbClr val="1F497D"/>
      </a:dk2>
      <a:lt2>
        <a:srgbClr val="EEECE1"/>
      </a:lt2>
      <a:accent1>
        <a:srgbClr val="104068"/>
      </a:accent1>
      <a:accent2>
        <a:srgbClr val="B8D9EC"/>
      </a:accent2>
      <a:accent3>
        <a:srgbClr val="89B19C"/>
      </a:accent3>
      <a:accent4>
        <a:srgbClr val="589478"/>
      </a:accent4>
      <a:accent5>
        <a:srgbClr val="308261"/>
      </a:accent5>
      <a:accent6>
        <a:srgbClr val="00673F"/>
      </a:accent6>
      <a:hlink>
        <a:srgbClr val="0000FF"/>
      </a:hlink>
      <a:folHlink>
        <a:srgbClr val="800080"/>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200" dirty="0" smtClean="0">
            <a:latin typeface="Arial" panose="020B0604020202020204" pitchFamily="34" charset="0"/>
            <a:cs typeface="Arial" panose="020B0604020202020204"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Tracking briefs">
    <a:dk1>
      <a:sysClr val="windowText" lastClr="000000"/>
    </a:dk1>
    <a:lt1>
      <a:sysClr val="window" lastClr="FFFFFF"/>
    </a:lt1>
    <a:dk2>
      <a:srgbClr val="1F497D"/>
    </a:dk2>
    <a:lt2>
      <a:srgbClr val="EEECE1"/>
    </a:lt2>
    <a:accent1>
      <a:srgbClr val="104068"/>
    </a:accent1>
    <a:accent2>
      <a:srgbClr val="B8D9EC"/>
    </a:accent2>
    <a:accent3>
      <a:srgbClr val="89B19C"/>
    </a:accent3>
    <a:accent4>
      <a:srgbClr val="589478"/>
    </a:accent4>
    <a:accent5>
      <a:srgbClr val="308261"/>
    </a:accent5>
    <a:accent6>
      <a:srgbClr val="00673F"/>
    </a:accent6>
    <a:hlink>
      <a:srgbClr val="0000FF"/>
    </a:hlink>
    <a:folHlink>
      <a:srgbClr val="800080"/>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13896</TotalTime>
  <Words>139</Words>
  <Application>Microsoft Office PowerPoint</Application>
  <PresentationFormat>On-screen Show (4:3)</PresentationFormat>
  <Paragraphs>5</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ＭＳ Ｐゴシック</vt:lpstr>
      <vt:lpstr>Arial</vt:lpstr>
      <vt:lpstr>Calibri</vt:lpstr>
      <vt:lpstr>Calibri Light</vt:lpstr>
      <vt:lpstr>Georgia</vt:lpstr>
      <vt:lpstr>Trebuchet MS</vt:lpstr>
      <vt:lpstr>CMWF_template_5-2014_white_bg</vt:lpstr>
      <vt:lpstr>Latinos and Blacks Living in States that Expanded Medicaid Coverage Under the ACA Are Less Likely to Be Uninsured</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Americans' Experiences with ACA Marketplace Coverage: Affordability and Provider Network Satisfaction</dc:title>
  <dc:subject>Findings from the Commonwealth Fund Affordable Care Act Tracking Survey, February–April 2016</dc:subject>
  <dc:creator>Gunja Collins Doty Beutel</dc:creator>
  <cp:keywords/>
  <dc:description/>
  <cp:lastModifiedBy>Christine F. Haran</cp:lastModifiedBy>
  <cp:revision>638</cp:revision>
  <cp:lastPrinted>2016-08-10T16:16:40Z</cp:lastPrinted>
  <dcterms:created xsi:type="dcterms:W3CDTF">2016-04-08T19:22:54Z</dcterms:created>
  <dcterms:modified xsi:type="dcterms:W3CDTF">2016-08-17T18:01:59Z</dcterms:modified>
  <cp:category/>
</cp:coreProperties>
</file>