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53" autoAdjust="0"/>
  </p:normalViewPr>
  <p:slideViewPr>
    <p:cSldViewPr>
      <p:cViewPr>
        <p:scale>
          <a:sx n="90" d="100"/>
          <a:sy n="90" d="100"/>
        </p:scale>
        <p:origin x="-31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17230740894198E-2"/>
          <c:y val="4.55711091669097E-2"/>
          <c:w val="0.92900089791407703"/>
          <c:h val="0.76413069894040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1"/>
            <c:invertIfNegative val="0"/>
            <c:bubble3D val="0"/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</c:spPr>
          </c:dPt>
          <c:dLbls>
            <c:numFmt formatCode="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Sheet1!$A$2:$A$16</c:f>
              <c:strCach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Jan.–
March 2014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40.799999999999997</c:v>
                </c:pt>
                <c:pt idx="1">
                  <c:v>39.799999999999997</c:v>
                </c:pt>
                <c:pt idx="2">
                  <c:v>41.1</c:v>
                </c:pt>
                <c:pt idx="3">
                  <c:v>43.2</c:v>
                </c:pt>
                <c:pt idx="4">
                  <c:v>42</c:v>
                </c:pt>
                <c:pt idx="5">
                  <c:v>41</c:v>
                </c:pt>
                <c:pt idx="6">
                  <c:v>43.3</c:v>
                </c:pt>
                <c:pt idx="7">
                  <c:v>42.8</c:v>
                </c:pt>
                <c:pt idx="8">
                  <c:v>43.6</c:v>
                </c:pt>
                <c:pt idx="9">
                  <c:v>46</c:v>
                </c:pt>
                <c:pt idx="10">
                  <c:v>48.2</c:v>
                </c:pt>
                <c:pt idx="11">
                  <c:v>45.9</c:v>
                </c:pt>
                <c:pt idx="12">
                  <c:v>45.2</c:v>
                </c:pt>
                <c:pt idx="13">
                  <c:v>44.3</c:v>
                </c:pt>
                <c:pt idx="14">
                  <c:v>40.700000000000003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1738368"/>
        <c:axId val="81744256"/>
      </c:barChart>
      <c:catAx>
        <c:axId val="8173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744256"/>
        <c:crosses val="autoZero"/>
        <c:auto val="1"/>
        <c:lblAlgn val="ctr"/>
        <c:lblOffset val="100"/>
        <c:noMultiLvlLbl val="0"/>
      </c:catAx>
      <c:valAx>
        <c:axId val="81744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173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D815A-398D-4B11-9D4C-67754DBB8CF5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99D2E-8107-4DA6-AD87-3BA2215A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9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9F1C-CC5B-428F-8B7C-8B2A67721C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38111" y="990600"/>
            <a:ext cx="351948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latin typeface="Calibri" panose="020F0502020204030204" pitchFamily="34" charset="0"/>
              </a:rPr>
              <a:t>Millions uninsured, under age 65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" y="6355080"/>
            <a:ext cx="6505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Source</a:t>
            </a:r>
            <a:r>
              <a:rPr lang="en-US" sz="1200" dirty="0">
                <a:latin typeface="Calibri" panose="020F0502020204030204" pitchFamily="34" charset="0"/>
              </a:rPr>
              <a:t>: </a:t>
            </a:r>
            <a:r>
              <a:rPr lang="en-US" sz="1200" i="1" dirty="0" smtClean="0">
                <a:latin typeface="Calibri" panose="020F0502020204030204" pitchFamily="34" charset="0"/>
              </a:rPr>
              <a:t>Early Release of Selected Estimates Based on Data from the January–March 2014 National Health Interview Survey. </a:t>
            </a:r>
            <a:r>
              <a:rPr lang="en-US" sz="1200" dirty="0" smtClean="0">
                <a:latin typeface="Calibri" panose="020F0502020204030204" pitchFamily="34" charset="0"/>
              </a:rPr>
              <a:t>U.S. Centers for Disease Control and Prevention, Sept. 2014.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520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altLang="zh-CN" sz="2000" b="1" dirty="0" smtClean="0">
                <a:ea typeface="SimSun" pitchFamily="2" charset="-122"/>
              </a:rPr>
              <a:t>The </a:t>
            </a:r>
            <a:r>
              <a:rPr lang="en-US" altLang="zh-CN" sz="2000" b="1" dirty="0" smtClean="0">
                <a:ea typeface="SimSun" pitchFamily="2" charset="-122"/>
              </a:rPr>
              <a:t>Number of Uninsured Declined to 40.7 Million </a:t>
            </a:r>
            <a:br>
              <a:rPr lang="en-US" altLang="zh-CN" sz="2000" b="1" dirty="0" smtClean="0">
                <a:ea typeface="SimSun" pitchFamily="2" charset="-122"/>
              </a:rPr>
            </a:br>
            <a:r>
              <a:rPr lang="en-US" altLang="zh-CN" sz="2000" b="1" dirty="0" smtClean="0">
                <a:ea typeface="SimSun" pitchFamily="2" charset="-122"/>
              </a:rPr>
              <a:t>by January–March 2014</a:t>
            </a:r>
            <a:endParaRPr lang="en-US" sz="2000" b="1" dirty="0" smtClean="0">
              <a:ea typeface="SimSun" pitchFamily="2" charset="-122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29514560"/>
              </p:ext>
            </p:extLst>
          </p:nvPr>
        </p:nvGraphicFramePr>
        <p:xfrm>
          <a:off x="152400" y="14478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67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541</TotalTime>
  <Words>47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The Number of Uninsured Declined to 40.7 Million  by January–March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Number of Uninsured Drops by 1.3 Million People</dc:title>
  <dc:creator>Petra W. Rasmussen</dc:creator>
  <cp:lastModifiedBy>Samantha Mackie</cp:lastModifiedBy>
  <cp:revision>99</cp:revision>
  <cp:lastPrinted>2014-09-16T15:11:23Z</cp:lastPrinted>
  <dcterms:created xsi:type="dcterms:W3CDTF">2014-08-18T16:02:32Z</dcterms:created>
  <dcterms:modified xsi:type="dcterms:W3CDTF">2014-09-18T14:50:25Z</dcterms:modified>
</cp:coreProperties>
</file>