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59" r:id="rId2"/>
  </p:sldIdLst>
  <p:sldSz cx="9144000" cy="6858000" type="screen4x3"/>
  <p:notesSz cx="7023100" cy="93091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2F3"/>
    <a:srgbClr val="A3DBDB"/>
    <a:srgbClr val="49BAB9"/>
    <a:srgbClr val="348F8E"/>
    <a:srgbClr val="B6E5E5"/>
    <a:srgbClr val="FF7300"/>
    <a:srgbClr val="BF5600"/>
    <a:srgbClr val="FFAB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2" autoAdjust="0"/>
    <p:restoredTop sz="96809" autoAdjust="0"/>
  </p:normalViewPr>
  <p:slideViewPr>
    <p:cSldViewPr snapToGrid="0">
      <p:cViewPr varScale="1">
        <p:scale>
          <a:sx n="99" d="100"/>
          <a:sy n="99" d="100"/>
        </p:scale>
        <p:origin x="918" y="78"/>
      </p:cViewPr>
      <p:guideLst>
        <p:guide orient="horz" pos="10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19436647307999E-2"/>
          <c:y val="9.5197434460102495E-2"/>
          <c:w val="0.93915474403411803"/>
          <c:h val="0.73534317216935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High-need, isolated adults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CD27970-AA47-4C90-A1CF-353DAABD078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9C1-4A70-AB0C-DE26601DE7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41BBBDDE-B7CB-4516-B919-8DE1CD0A779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9C1-4A70-AB0C-DE26601DE7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ABA210E1-9477-4A01-837C-B551AA829911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24-4F50-B8F9-6A45A9DF985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Income below $15,000 a year</c:v>
                </c:pt>
                <c:pt idx="1">
                  <c:v>Worry about having enough money to pay bills or afford healthy food</c:v>
                </c:pt>
                <c:pt idx="2">
                  <c:v>Skipped doses or did not fill a prescription because of cost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C1-4A70-AB0C-DE26601DE7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need, not isolated adults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Income below $15,000 a year</c:v>
                </c:pt>
                <c:pt idx="1">
                  <c:v>Worry about having enough money to pay bills or afford healthy food</c:v>
                </c:pt>
                <c:pt idx="2">
                  <c:v>Skipped doses or did not fill a prescription because of cost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25</c:v>
                </c:pt>
                <c:pt idx="1">
                  <c:v>51</c:v>
                </c:pt>
                <c:pt idx="2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9C1-4A70-AB0C-DE26601DE7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All adults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Income below $15,000 a year</c:v>
                </c:pt>
                <c:pt idx="1">
                  <c:v>Worry about having enough money to pay bills or afford healthy food</c:v>
                </c:pt>
                <c:pt idx="2">
                  <c:v>Skipped doses or did not fill a prescription because of cost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13</c:v>
                </c:pt>
                <c:pt idx="1">
                  <c:v>35</c:v>
                </c:pt>
                <c:pt idx="2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9C1-4A70-AB0C-DE26601DE7D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05217744"/>
        <c:axId val="405218528"/>
      </c:barChart>
      <c:catAx>
        <c:axId val="40521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5218528"/>
        <c:crosses val="autoZero"/>
        <c:auto val="1"/>
        <c:lblAlgn val="ctr"/>
        <c:lblOffset val="100"/>
        <c:noMultiLvlLbl val="0"/>
      </c:catAx>
      <c:valAx>
        <c:axId val="40521852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521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415579225301"/>
          <c:y val="0.110299621402149"/>
          <c:w val="0.76135918305005901"/>
          <c:h val="5.73585457637151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EEAE00E-4696-441B-8F43-C98BD731C47E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1B333B8-1AED-44D0-AE97-EEDD262EB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67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FE42A-B280-4FC2-B7E7-C1F0AEC48908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98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655675" y="6368920"/>
            <a:ext cx="7416823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tx1"/>
                </a:solidFill>
              </a:rPr>
              <a:t>Source: C. Lewis, T. Shah, and M. K. Abrams, “Sick and</a:t>
            </a:r>
            <a:r>
              <a:rPr lang="en-US" sz="900" baseline="0" dirty="0" smtClean="0">
                <a:solidFill>
                  <a:schemeClr val="tx1"/>
                </a:solidFill>
              </a:rPr>
              <a:t> Alone: High-Need, Socially Isolated Adults Have More Problems, but Less Support,” </a:t>
            </a:r>
            <a:r>
              <a:rPr lang="en-US" sz="900" i="1" baseline="0" dirty="0" smtClean="0">
                <a:solidFill>
                  <a:schemeClr val="tx1"/>
                </a:solidFill>
              </a:rPr>
              <a:t>To the Point</a:t>
            </a:r>
            <a:r>
              <a:rPr lang="en-US" sz="900" i="0" baseline="0" dirty="0" smtClean="0">
                <a:solidFill>
                  <a:schemeClr val="tx1"/>
                </a:solidFill>
              </a:rPr>
              <a:t>, The Commonwealth Fund, Jan. 12, 2018. </a:t>
            </a:r>
            <a:endParaRPr lang="en-US" sz="9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2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371600"/>
            <a:ext cx="9000999" cy="4277240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 smtClean="0"/>
              <a:t>Exhibit #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 &amp;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91525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3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</p:sldLayoutIdLst>
  <p:timing>
    <p:tnLst>
      <p:par>
        <p:cTn id="1" dur="indefinite" restart="never" nodeType="tmRoot"/>
      </p:par>
    </p:tnLst>
  </p:timing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High-Need, Isolated Adults Are More Likely to Have Financial Issues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71500" y="5697253"/>
            <a:ext cx="9001063" cy="495833"/>
          </a:xfrm>
        </p:spPr>
        <p:txBody>
          <a:bodyPr/>
          <a:lstStyle/>
          <a:p>
            <a:r>
              <a:rPr lang="en-US" dirty="0"/>
              <a:t>* Significantly different from high-need, not isolated adults at the p&lt;0.01 level. </a:t>
            </a:r>
          </a:p>
          <a:p>
            <a:r>
              <a:rPr lang="en-US" dirty="0"/>
              <a:t>Data: The 2016 Commonwealth Fund Survey of High-Need Patients, June–September 2016.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1500" y="1107315"/>
            <a:ext cx="381554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i="1" dirty="0" smtClean="0">
                <a:ea typeface="Tahoma" panose="020B0604030504040204" pitchFamily="34" charset="0"/>
                <a:cs typeface="Tahoma" panose="020B0604030504040204" pitchFamily="34" charset="0"/>
              </a:rPr>
              <a:t>Percent reporting...</a:t>
            </a:r>
            <a:endParaRPr lang="en-US" sz="1400" i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="" xmlns:a16="http://schemas.microsoft.com/office/drawing/2014/main" id="{B3E08EE7-CC3A-451E-B3C6-67692E13A0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2212943"/>
              </p:ext>
            </p:extLst>
          </p:nvPr>
        </p:nvGraphicFramePr>
        <p:xfrm>
          <a:off x="416106" y="1377338"/>
          <a:ext cx="8305864" cy="4375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80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374646641a72d2f7ced4229f18c89ffe94d1956"/>
</p:tagLst>
</file>

<file path=ppt/theme/theme1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22378</TotalTime>
  <Words>49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Berlingske Serif Text</vt:lpstr>
      <vt:lpstr>Calibri</vt:lpstr>
      <vt:lpstr>InterFace</vt:lpstr>
      <vt:lpstr>Tahoma</vt:lpstr>
      <vt:lpstr>1_Office Theme</vt:lpstr>
      <vt:lpstr>High-Need, Isolated Adults Are More Likely to Have Financial Issues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What’s at Stake: States’ Progress on Health Coverage and Access to Care, 2013–2016</dc:title>
  <dc:subject>Exhibits — What’s at Stake: States’ Progress on Health Coverage and Access to Care, 2013–2016</dc:subject>
  <dc:creator>Hayes Collins Radley McCarthy</dc:creator>
  <cp:keywords>Exhibits — What’s at Stake: States’ Progress on Health Coverage and Access to Care, 2013–2016</cp:keywords>
  <dc:description>Exhibits — What’s at Stake: States’ Progress on Health Coverage and Access to Care, 2013–2016</dc:description>
  <cp:lastModifiedBy>Aisha Gomez</cp:lastModifiedBy>
  <cp:revision>326</cp:revision>
  <cp:lastPrinted>2017-12-13T21:46:22Z</cp:lastPrinted>
  <dcterms:created xsi:type="dcterms:W3CDTF">2017-09-29T22:03:34Z</dcterms:created>
  <dcterms:modified xsi:type="dcterms:W3CDTF">2018-01-12T20:33:13Z</dcterms:modified>
  <cp:category/>
</cp:coreProperties>
</file>