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2" r:id="rId2"/>
  </p:sldMasterIdLst>
  <p:notesMasterIdLst>
    <p:notesMasterId r:id="rId4"/>
  </p:notesMasterIdLst>
  <p:sldIdLst>
    <p:sldId id="389" r:id="rId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93" autoAdjust="0"/>
    <p:restoredTop sz="94660"/>
  </p:normalViewPr>
  <p:slideViewPr>
    <p:cSldViewPr snapToGrid="0">
      <p:cViewPr varScale="1">
        <p:scale>
          <a:sx n="99" d="100"/>
          <a:sy n="99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Low income adults</c:v>
                </c:pt>
              </c:strCache>
            </c:strRef>
          </c:tx>
          <c:spPr>
            <a:solidFill>
              <a:schemeClr val="accent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FRA</c:v>
                </c:pt>
                <c:pt idx="1">
                  <c:v>GER</c:v>
                </c:pt>
                <c:pt idx="2">
                  <c:v>NETH*</c:v>
                </c:pt>
                <c:pt idx="3">
                  <c:v>SWE*</c:v>
                </c:pt>
                <c:pt idx="4">
                  <c:v>NOR*</c:v>
                </c:pt>
                <c:pt idx="5">
                  <c:v>AUS*</c:v>
                </c:pt>
                <c:pt idx="6">
                  <c:v>SWIZ*</c:v>
                </c:pt>
                <c:pt idx="7">
                  <c:v>UK*</c:v>
                </c:pt>
                <c:pt idx="8">
                  <c:v>NZ*</c:v>
                </c:pt>
                <c:pt idx="9">
                  <c:v>CAN*</c:v>
                </c:pt>
                <c:pt idx="10">
                  <c:v>US*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23</c:v>
                </c:pt>
                <c:pt idx="1">
                  <c:v>24</c:v>
                </c:pt>
                <c:pt idx="2">
                  <c:v>24</c:v>
                </c:pt>
                <c:pt idx="3">
                  <c:v>24</c:v>
                </c:pt>
                <c:pt idx="4">
                  <c:v>25</c:v>
                </c:pt>
                <c:pt idx="5">
                  <c:v>28</c:v>
                </c:pt>
                <c:pt idx="6">
                  <c:v>29</c:v>
                </c:pt>
                <c:pt idx="7">
                  <c:v>32</c:v>
                </c:pt>
                <c:pt idx="8">
                  <c:v>34</c:v>
                </c:pt>
                <c:pt idx="9">
                  <c:v>38</c:v>
                </c:pt>
                <c:pt idx="10">
                  <c:v>41.48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All other adults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FRA</c:v>
                </c:pt>
                <c:pt idx="1">
                  <c:v>GER</c:v>
                </c:pt>
                <c:pt idx="2">
                  <c:v>NETH*</c:v>
                </c:pt>
                <c:pt idx="3">
                  <c:v>SWE*</c:v>
                </c:pt>
                <c:pt idx="4">
                  <c:v>NOR*</c:v>
                </c:pt>
                <c:pt idx="5">
                  <c:v>AUS*</c:v>
                </c:pt>
                <c:pt idx="6">
                  <c:v>SWIZ*</c:v>
                </c:pt>
                <c:pt idx="7">
                  <c:v>UK*</c:v>
                </c:pt>
                <c:pt idx="8">
                  <c:v>NZ*</c:v>
                </c:pt>
                <c:pt idx="9">
                  <c:v>CAN*</c:v>
                </c:pt>
                <c:pt idx="10">
                  <c:v>US*</c:v>
                </c:pt>
              </c:strCache>
            </c:strRef>
          </c:cat>
          <c:val>
            <c:numRef>
              <c:f>Sheet1!$C$2:$C$12</c:f>
              <c:numCache>
                <c:formatCode>0</c:formatCode>
                <c:ptCount val="11"/>
                <c:pt idx="0">
                  <c:v>17</c:v>
                </c:pt>
                <c:pt idx="1">
                  <c:v>16</c:v>
                </c:pt>
                <c:pt idx="2">
                  <c:v>13</c:v>
                </c:pt>
                <c:pt idx="3">
                  <c:v>16</c:v>
                </c:pt>
                <c:pt idx="4">
                  <c:v>15</c:v>
                </c:pt>
                <c:pt idx="5">
                  <c:v>13</c:v>
                </c:pt>
                <c:pt idx="6">
                  <c:v>13</c:v>
                </c:pt>
                <c:pt idx="7">
                  <c:v>12</c:v>
                </c:pt>
                <c:pt idx="8">
                  <c:v>13</c:v>
                </c:pt>
                <c:pt idx="9">
                  <c:v>18</c:v>
                </c:pt>
                <c:pt idx="10">
                  <c:v>24.98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74737440"/>
        <c:axId val="374736656"/>
      </c:barChart>
      <c:catAx>
        <c:axId val="374737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4736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4736656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4737440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legend>
      <c:legendPos val="t"/>
      <c:layout>
        <c:manualLayout>
          <c:xMode val="edge"/>
          <c:yMode val="edge"/>
          <c:x val="0.23565317299142327"/>
          <c:y val="6.966773847802786E-2"/>
          <c:w val="0.6086450152022479"/>
          <c:h val="7.5352347435670222E-2"/>
        </c:manualLayout>
      </c:layout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r">
              <a:defRPr sz="1200"/>
            </a:lvl1pPr>
          </a:lstStyle>
          <a:p>
            <a:fld id="{1AEB4FE8-58D1-47D0-9D78-3484A0352200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6" rIns="93312" bIns="4665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2" tIns="46656" rIns="93312" bIns="4665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r">
              <a:defRPr sz="1200"/>
            </a:lvl1pPr>
          </a:lstStyle>
          <a:p>
            <a:fld id="{C0E0CF58-6EE3-47C6-AAC8-A5FD83EB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62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Click to edit Master title style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10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7010400" y="795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E11EBD1-00E6-4649-9A99-293944E974C8}" type="slidenum">
              <a:rPr lang="en-US" sz="14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‹#›</a:t>
            </a:fld>
            <a:endParaRPr lang="en-US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108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6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6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0" y="-1695"/>
            <a:ext cx="9144000" cy="968671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dirty="0">
              <a:solidFill>
                <a:prstClr val="white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905" y="640961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C0F9DB24-4B37-415E-84CA-B7C77B2CE7E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5" descr="CFlogo_2014_4-color_PMS_K.eps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010400" y="795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E11EBD1-00E6-4649-9A99-293944E974C8}" type="slidenum">
              <a:rPr lang="en-US" sz="14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‹#›</a:t>
            </a:fld>
            <a:endParaRPr lang="en-US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20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0" r:id="rId3"/>
    <p:sldLayoutId id="2147483691" r:id="rId4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304" y="290413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6483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59" y="129607"/>
            <a:ext cx="9096841" cy="673561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Adults </a:t>
            </a:r>
            <a:r>
              <a:rPr lang="en-US" sz="2800" b="1" dirty="0"/>
              <a:t>with </a:t>
            </a:r>
            <a:r>
              <a:rPr lang="en-US" sz="2800" b="1" dirty="0" smtClean="0"/>
              <a:t>Multiple Chronic </a:t>
            </a:r>
            <a:r>
              <a:rPr lang="en-US" sz="2800" b="1" dirty="0"/>
              <a:t>Conditions, </a:t>
            </a:r>
            <a:br>
              <a:rPr lang="en-US" sz="2800" b="1" dirty="0"/>
            </a:br>
            <a:r>
              <a:rPr lang="en-US" sz="2800" b="1" dirty="0"/>
              <a:t>By </a:t>
            </a:r>
            <a:r>
              <a:rPr lang="en-US" sz="2800" b="1" dirty="0" smtClean="0"/>
              <a:t>Income</a:t>
            </a:r>
            <a:endParaRPr lang="en-US" sz="2800" b="1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219898"/>
              </p:ext>
            </p:extLst>
          </p:nvPr>
        </p:nvGraphicFramePr>
        <p:xfrm>
          <a:off x="217488" y="1132228"/>
          <a:ext cx="8593137" cy="4524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47159" y="6581001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159" y="942772"/>
            <a:ext cx="1031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</a:t>
            </a:r>
            <a:endParaRPr lang="en-US" sz="1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Rectangle 83"/>
          <p:cNvSpPr>
            <a:spLocks noChangeArrowheads="1"/>
          </p:cNvSpPr>
          <p:nvPr/>
        </p:nvSpPr>
        <p:spPr bwMode="auto">
          <a:xfrm>
            <a:off x="47159" y="6007811"/>
            <a:ext cx="6573097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*Indicates differences are significant at p&lt;0.05.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Note: “Low income” defined as household income less than 50% the country median. Sample sizes are  small (n&lt;100) in the Netherlands and UK.</a:t>
            </a:r>
            <a:endParaRPr lang="en-US" sz="1100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47158" y="5542124"/>
            <a:ext cx="8906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Chronic conditions asked about were: 1) joint pain or arthritis; 2) asthma </a:t>
            </a:r>
            <a:r>
              <a:rPr lang="en-US" sz="14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or chronic lung </a:t>
            </a:r>
            <a:r>
              <a:rPr lang="en-US" sz="14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disease; 3) diabetes;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4) heart disease; 5) hypertension.</a:t>
            </a:r>
            <a:endParaRPr lang="en-US" sz="1400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45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E34CFEA-CDAC-4808-B312-2C73CADCD12F}" vid="{10D079B2-7A8E-4FAD-A1F0-D1FFB17C27B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1346</TotalTime>
  <Words>89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Lato</vt:lpstr>
      <vt:lpstr>Office Theme</vt:lpstr>
      <vt:lpstr>Custom Design</vt:lpstr>
      <vt:lpstr>Adults with Multiple Chronic Conditions,  By Income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Sarnak</dc:creator>
  <cp:lastModifiedBy>Aisha Gomez</cp:lastModifiedBy>
  <cp:revision>309</cp:revision>
  <cp:lastPrinted>2016-11-07T17:52:18Z</cp:lastPrinted>
  <dcterms:created xsi:type="dcterms:W3CDTF">2016-05-18T13:02:30Z</dcterms:created>
  <dcterms:modified xsi:type="dcterms:W3CDTF">2017-06-16T14:10:07Z</dcterms:modified>
</cp:coreProperties>
</file>