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6" r:id="rId2"/>
  </p:sldMasterIdLst>
  <p:notesMasterIdLst>
    <p:notesMasterId r:id="rId4"/>
  </p:notesMasterIdLst>
  <p:handoutMasterIdLst>
    <p:handoutMasterId r:id="rId5"/>
  </p:handoutMasterIdLst>
  <p:sldIdLst>
    <p:sldId id="267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04" autoAdjust="0"/>
    <p:restoredTop sz="99653" autoAdjust="0"/>
  </p:normalViewPr>
  <p:slideViewPr>
    <p:cSldViewPr>
      <p:cViewPr varScale="1">
        <p:scale>
          <a:sx n="90" d="100"/>
          <a:sy n="90" d="100"/>
        </p:scale>
        <p:origin x="-48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Real NHE per capita</c:v>
                </c:pt>
              </c:strCache>
            </c:strRef>
          </c:tx>
          <c:spPr>
            <a:ln>
              <a:solidFill>
                <a:schemeClr val="accent5">
                  <a:lumMod val="50000"/>
                </a:schemeClr>
              </a:solidFill>
            </a:ln>
          </c:spPr>
          <c:marker>
            <c:symbol val="none"/>
          </c:marker>
          <c:dLbls>
            <c:delete val="1"/>
          </c:dLbls>
          <c:cat>
            <c:numRef>
              <c:f>Sheet1!$A$2:$A$45</c:f>
              <c:numCache>
                <c:formatCode>General</c:formatCode>
                <c:ptCount val="44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</c:numCache>
            </c:numRef>
          </c:cat>
          <c:val>
            <c:numRef>
              <c:f>Sheet1!$B$2:$B$45</c:f>
              <c:numCache>
                <c:formatCode>0.0%</c:formatCode>
                <c:ptCount val="44"/>
                <c:pt idx="0">
                  <c:v>6.1394957046456401E-2</c:v>
                </c:pt>
                <c:pt idx="1">
                  <c:v>4.5824897011555003E-2</c:v>
                </c:pt>
                <c:pt idx="2">
                  <c:v>6.12228552158098E-2</c:v>
                </c:pt>
                <c:pt idx="3">
                  <c:v>4.1445863578275802E-2</c:v>
                </c:pt>
                <c:pt idx="4">
                  <c:v>2.96556753051034E-2</c:v>
                </c:pt>
                <c:pt idx="5">
                  <c:v>3.15272841134756E-2</c:v>
                </c:pt>
                <c:pt idx="6">
                  <c:v>7.3001704862879102E-2</c:v>
                </c:pt>
                <c:pt idx="7">
                  <c:v>5.8205625649077899E-2</c:v>
                </c:pt>
                <c:pt idx="8">
                  <c:v>3.9085335004605697E-2</c:v>
                </c:pt>
                <c:pt idx="9">
                  <c:v>3.5101428480766701E-2</c:v>
                </c:pt>
                <c:pt idx="10">
                  <c:v>4.7447387223918801E-2</c:v>
                </c:pt>
                <c:pt idx="11">
                  <c:v>5.0346598490198798E-2</c:v>
                </c:pt>
                <c:pt idx="12">
                  <c:v>5.2976165739806798E-2</c:v>
                </c:pt>
                <c:pt idx="13">
                  <c:v>5.0858276597346999E-2</c:v>
                </c:pt>
                <c:pt idx="14">
                  <c:v>5.2669504683636001E-2</c:v>
                </c:pt>
                <c:pt idx="15">
                  <c:v>5.2209523331580299E-2</c:v>
                </c:pt>
                <c:pt idx="16">
                  <c:v>3.9749109333182098E-2</c:v>
                </c:pt>
                <c:pt idx="17">
                  <c:v>4.8430238106560698E-2</c:v>
                </c:pt>
                <c:pt idx="18">
                  <c:v>7.3539934126415907E-2</c:v>
                </c:pt>
                <c:pt idx="19">
                  <c:v>6.2488031732504501E-2</c:v>
                </c:pt>
                <c:pt idx="20">
                  <c:v>6.4974989268681504E-2</c:v>
                </c:pt>
                <c:pt idx="21">
                  <c:v>4.1417606882001502E-2</c:v>
                </c:pt>
                <c:pt idx="22">
                  <c:v>4.4183692813214499E-2</c:v>
                </c:pt>
                <c:pt idx="23">
                  <c:v>3.71343747656704E-2</c:v>
                </c:pt>
                <c:pt idx="24">
                  <c:v>2.1168987508999398E-2</c:v>
                </c:pt>
                <c:pt idx="25">
                  <c:v>2.2467527639863E-2</c:v>
                </c:pt>
                <c:pt idx="26">
                  <c:v>2.1348438046064799E-2</c:v>
                </c:pt>
                <c:pt idx="27">
                  <c:v>2.5459641651383699E-2</c:v>
                </c:pt>
                <c:pt idx="28">
                  <c:v>3.4052642309792297E-2</c:v>
                </c:pt>
                <c:pt idx="29">
                  <c:v>3.6735897983937102E-2</c:v>
                </c:pt>
                <c:pt idx="30">
                  <c:v>3.62180161561481E-2</c:v>
                </c:pt>
                <c:pt idx="31">
                  <c:v>4.9673203757573101E-2</c:v>
                </c:pt>
                <c:pt idx="32">
                  <c:v>6.9246569675131001E-2</c:v>
                </c:pt>
                <c:pt idx="33">
                  <c:v>5.2477717603187403E-2</c:v>
                </c:pt>
                <c:pt idx="34">
                  <c:v>3.21412445921904E-2</c:v>
                </c:pt>
                <c:pt idx="35">
                  <c:v>2.4087911518873299E-2</c:v>
                </c:pt>
                <c:pt idx="36">
                  <c:v>2.23259130523508E-2</c:v>
                </c:pt>
                <c:pt idx="37">
                  <c:v>2.22845668046542E-2</c:v>
                </c:pt>
                <c:pt idx="38">
                  <c:v>1.50680441203305E-2</c:v>
                </c:pt>
                <c:pt idx="39">
                  <c:v>2.19632959687436E-2</c:v>
                </c:pt>
                <c:pt idx="40">
                  <c:v>1.6928598593404998E-2</c:v>
                </c:pt>
                <c:pt idx="41">
                  <c:v>9.7022197460494009E-3</c:v>
                </c:pt>
                <c:pt idx="42">
                  <c:v>1.2E-2</c:v>
                </c:pt>
                <c:pt idx="43" formatCode="&quot;$&quot;#,##0.0">
                  <c:v>1.2999999999999999E-2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4246656"/>
        <c:axId val="104252544"/>
      </c:lineChart>
      <c:catAx>
        <c:axId val="104246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+mn-lt"/>
              </a:defRPr>
            </a:pPr>
            <a:endParaRPr lang="en-US"/>
          </a:p>
        </c:txPr>
        <c:crossAx val="104252544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104252544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+mn-lt"/>
              </a:defRPr>
            </a:pPr>
            <a:endParaRPr lang="en-US"/>
          </a:p>
        </c:txPr>
        <c:crossAx val="1042466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Georgia" pitchFamily="18" charset="0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E4EF529-1E16-8F42-8100-6C5B5593DA27}" type="datetimeFigureOut">
              <a:rPr lang="en-US"/>
              <a:pPr>
                <a:defRPr/>
              </a:pPr>
              <a:t>11/11/2014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F61D3EA-0ADC-1A4E-A739-3169D7F8DE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6389" name="Picture 5" descr="CFlogo_2014_4-color_PMS_K_outlines.ep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8458200"/>
            <a:ext cx="1981200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02123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85EAD0-782F-4F8F-9D1D-F6936F87297E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8B1989-C2B9-4670-80D5-8A265173B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820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821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2C8D2B3-419B-2243-A3DC-68BB2D5C07C5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11/11/2014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7620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BBB2491-389E-F04C-8008-B0E54D7E5B0F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527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63BB522-5728-2444-BFDB-02D050E0264F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11/11/2014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7620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C9E642F-CFD6-9447-A437-F07736F07DC6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5340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3170395-5B5E-2F4E-9314-A35A2550D0DE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11/11/2014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7620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72B731B-4214-E947-85E0-5A691331BAE8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5027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6984A60-7719-2D4F-B510-76A8ED5241AC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11/11/2014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7620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3C2B94D-3879-1F42-81B0-7BF34F3F493F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1462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72B3008-D0E0-554C-8F56-402F3AAB90E6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11/11/2014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7620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9356B36-0106-C64C-8336-6064633A72C4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1909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09B413E-45DC-384A-A4C6-850E67FB4BD7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11/11/2014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7620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9CD9CB3-3A1F-4446-B9A7-3ED7078B9F5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726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0A13786-ED77-3B46-85C2-87E222A1C2DC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11/11/2014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7620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47FF244-9096-1B45-BA69-8B241D77E417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836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8763"/>
            <a:ext cx="9140825" cy="731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1775" y="1066800"/>
            <a:ext cx="4265613" cy="5027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1066800"/>
            <a:ext cx="4265612" cy="5027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646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788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809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951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8763"/>
            <a:ext cx="9140825" cy="731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1775" y="1066800"/>
            <a:ext cx="4265613" cy="5027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1066800"/>
            <a:ext cx="4265612" cy="5027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294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7620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083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7620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705600" y="624840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2CC6964-7B54-064A-B31D-DB278A5CB2E4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700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ED0522F-A562-0C4E-A9E2-00D0C807E3C4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11/11/2014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7620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9A48E77-557D-0441-BF24-7F0936EB9457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185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11E20C5-E51B-484A-967C-ACF884F1D43B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11/11/2014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7620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4C29385-C4FE-3348-8039-ABCDCDCCBBBA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236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" y="442913"/>
            <a:ext cx="90678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028" name="Picture 1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2913" y="6175375"/>
            <a:ext cx="2274887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1" r:id="rId3"/>
    <p:sldLayoutId id="2147483702" r:id="rId4"/>
    <p:sldLayoutId id="2147483696" r:id="rId5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Georgia"/>
          <a:ea typeface="ＭＳ Ｐゴシック" charset="-128"/>
          <a:cs typeface="Georgi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orbel" pitchFamily="34" charset="0"/>
          <a:ea typeface="ＭＳ Ｐゴシック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442913"/>
            <a:ext cx="914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028" name="Picture 14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513" y="6099175"/>
            <a:ext cx="2274887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143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Georgia"/>
          <a:ea typeface="ＭＳ Ｐゴシック" charset="-128"/>
          <a:cs typeface="Georgi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Corbel" pitchFamily="34" charset="0"/>
          <a:ea typeface="ＭＳ Ｐゴシック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1440"/>
            <a:ext cx="9144000" cy="731520"/>
          </a:xfrm>
        </p:spPr>
        <p:txBody>
          <a:bodyPr anchor="t" anchorCtr="1">
            <a:noAutofit/>
          </a:bodyPr>
          <a:lstStyle/>
          <a:p>
            <a:pPr algn="ctr"/>
            <a:r>
              <a:rPr lang="en-US" sz="2000" b="1" dirty="0" smtClean="0">
                <a:solidFill>
                  <a:srgbClr val="1F497D"/>
                </a:solidFill>
                <a:latin typeface="+mn-lt"/>
              </a:rPr>
              <a:t>Medical spending increases </a:t>
            </a:r>
            <a:br>
              <a:rPr lang="en-US" sz="2000" b="1" dirty="0" smtClean="0">
                <a:solidFill>
                  <a:srgbClr val="1F497D"/>
                </a:solidFill>
                <a:latin typeface="+mn-lt"/>
              </a:rPr>
            </a:br>
            <a:r>
              <a:rPr lang="en-US" sz="2000" b="1" dirty="0" smtClean="0">
                <a:solidFill>
                  <a:srgbClr val="1F497D"/>
                </a:solidFill>
                <a:latin typeface="+mn-lt"/>
              </a:rPr>
              <a:t>have been very slow in recent years</a:t>
            </a:r>
            <a:endParaRPr lang="en-US" sz="2000" b="1" dirty="0">
              <a:solidFill>
                <a:srgbClr val="1F497D"/>
              </a:solidFill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8477392"/>
              </p:ext>
            </p:extLst>
          </p:nvPr>
        </p:nvGraphicFramePr>
        <p:xfrm>
          <a:off x="304800" y="1798022"/>
          <a:ext cx="8468307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9467" y="1295400"/>
            <a:ext cx="7924800" cy="24622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US" sz="1600" b="1" dirty="0" smtClean="0">
                <a:latin typeface="+mn-lt"/>
              </a:rPr>
              <a:t>Annual real per capita medical spending growth (percent)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4658" y="6222999"/>
            <a:ext cx="6477000" cy="553998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US" sz="1200" dirty="0" smtClean="0">
                <a:latin typeface="+mn-lt"/>
              </a:rPr>
              <a:t>Source: Calculations by David Cutler, Harvard University, based on data from the Bureau </a:t>
            </a:r>
            <a:br>
              <a:rPr lang="en-US" sz="1200" dirty="0" smtClean="0">
                <a:latin typeface="+mn-lt"/>
              </a:rPr>
            </a:br>
            <a:r>
              <a:rPr lang="en-US" sz="1200" dirty="0" smtClean="0">
                <a:latin typeface="+mn-lt"/>
              </a:rPr>
              <a:t>of Economic Analysis and the Centers for Medicare and Medicaid Services (presented to </a:t>
            </a:r>
            <a:br>
              <a:rPr lang="en-US" sz="1200" dirty="0" smtClean="0">
                <a:latin typeface="+mn-lt"/>
              </a:rPr>
            </a:br>
            <a:r>
              <a:rPr lang="en-US" sz="1200" dirty="0" smtClean="0">
                <a:latin typeface="+mn-lt"/>
              </a:rPr>
              <a:t>The Commonwealth Fund Board of Directors, July 7, 2014). 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8525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MWF_template_5-2014_white_bg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AA3607"/>
      </a:accent1>
      <a:accent2>
        <a:srgbClr val="FF7300"/>
      </a:accent2>
      <a:accent3>
        <a:srgbClr val="7AC9EF"/>
      </a:accent3>
      <a:accent4>
        <a:srgbClr val="E6F5FC"/>
      </a:accent4>
      <a:accent5>
        <a:srgbClr val="576258"/>
      </a:accent5>
      <a:accent6>
        <a:srgbClr val="33383B"/>
      </a:accent6>
      <a:hlink>
        <a:srgbClr val="576258"/>
      </a:hlink>
      <a:folHlink>
        <a:srgbClr val="576258"/>
      </a:folHlink>
    </a:clrScheme>
    <a:fontScheme name="CMWF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2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CMWF_template_5-2014_white_b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CMWF_template_5-2014_white_bg</Template>
  <TotalTime>1062</TotalTime>
  <Words>29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CMWF_template_5-2014_white_bg</vt:lpstr>
      <vt:lpstr>1_CMWF_template_5-2014_white_bg</vt:lpstr>
      <vt:lpstr>Medical spending increases  have been very slow in recent years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Trends in Health Care Costs</dc:title>
  <dc:creator>Admin</dc:creator>
  <cp:lastModifiedBy>Samantha Mackie</cp:lastModifiedBy>
  <cp:revision>157</cp:revision>
  <dcterms:created xsi:type="dcterms:W3CDTF">2014-07-10T15:03:25Z</dcterms:created>
  <dcterms:modified xsi:type="dcterms:W3CDTF">2014-11-11T15:43:19Z</dcterms:modified>
</cp:coreProperties>
</file>