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NHE per capita</c:v>
                </c:pt>
              </c:strCache>
            </c:strRef>
          </c:tx>
          <c:spPr>
            <a:ln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Sheet1!$A$2:$A$45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</c:numCache>
            </c:numRef>
          </c:cat>
          <c:val>
            <c:numRef>
              <c:f>Sheet1!$B$2:$B$45</c:f>
              <c:numCache>
                <c:formatCode>0.0%</c:formatCode>
                <c:ptCount val="44"/>
                <c:pt idx="0">
                  <c:v>6.1394957046456401E-2</c:v>
                </c:pt>
                <c:pt idx="1">
                  <c:v>4.5824897011555003E-2</c:v>
                </c:pt>
                <c:pt idx="2">
                  <c:v>6.12228552158098E-2</c:v>
                </c:pt>
                <c:pt idx="3">
                  <c:v>4.1445863578275802E-2</c:v>
                </c:pt>
                <c:pt idx="4">
                  <c:v>2.96556753051034E-2</c:v>
                </c:pt>
                <c:pt idx="5">
                  <c:v>3.15272841134756E-2</c:v>
                </c:pt>
                <c:pt idx="6">
                  <c:v>7.3001704862879102E-2</c:v>
                </c:pt>
                <c:pt idx="7">
                  <c:v>5.8205625649077899E-2</c:v>
                </c:pt>
                <c:pt idx="8">
                  <c:v>3.9085335004605697E-2</c:v>
                </c:pt>
                <c:pt idx="9">
                  <c:v>3.5101428480766701E-2</c:v>
                </c:pt>
                <c:pt idx="10">
                  <c:v>4.7447387223918801E-2</c:v>
                </c:pt>
                <c:pt idx="11">
                  <c:v>5.0346598490198798E-2</c:v>
                </c:pt>
                <c:pt idx="12">
                  <c:v>5.2976165739806798E-2</c:v>
                </c:pt>
                <c:pt idx="13">
                  <c:v>5.0858276597346999E-2</c:v>
                </c:pt>
                <c:pt idx="14">
                  <c:v>5.2669504683636001E-2</c:v>
                </c:pt>
                <c:pt idx="15">
                  <c:v>5.2209523331580299E-2</c:v>
                </c:pt>
                <c:pt idx="16">
                  <c:v>3.9749109333182098E-2</c:v>
                </c:pt>
                <c:pt idx="17">
                  <c:v>4.8430238106560698E-2</c:v>
                </c:pt>
                <c:pt idx="18">
                  <c:v>7.3539934126415907E-2</c:v>
                </c:pt>
                <c:pt idx="19">
                  <c:v>6.2488031732504501E-2</c:v>
                </c:pt>
                <c:pt idx="20">
                  <c:v>6.4974989268681504E-2</c:v>
                </c:pt>
                <c:pt idx="21">
                  <c:v>4.1417606882001502E-2</c:v>
                </c:pt>
                <c:pt idx="22">
                  <c:v>4.4183692813214499E-2</c:v>
                </c:pt>
                <c:pt idx="23">
                  <c:v>3.71343747656704E-2</c:v>
                </c:pt>
                <c:pt idx="24">
                  <c:v>2.1168987508999398E-2</c:v>
                </c:pt>
                <c:pt idx="25">
                  <c:v>2.2467527639863E-2</c:v>
                </c:pt>
                <c:pt idx="26">
                  <c:v>2.1348438046064799E-2</c:v>
                </c:pt>
                <c:pt idx="27">
                  <c:v>2.5459641651383699E-2</c:v>
                </c:pt>
                <c:pt idx="28">
                  <c:v>3.4052642309792297E-2</c:v>
                </c:pt>
                <c:pt idx="29">
                  <c:v>3.6735897983937102E-2</c:v>
                </c:pt>
                <c:pt idx="30">
                  <c:v>3.62180161561481E-2</c:v>
                </c:pt>
                <c:pt idx="31">
                  <c:v>4.9673203757573101E-2</c:v>
                </c:pt>
                <c:pt idx="32">
                  <c:v>6.9246569675131001E-2</c:v>
                </c:pt>
                <c:pt idx="33">
                  <c:v>5.2477717603187403E-2</c:v>
                </c:pt>
                <c:pt idx="34">
                  <c:v>3.21412445921904E-2</c:v>
                </c:pt>
                <c:pt idx="35">
                  <c:v>2.4087911518873299E-2</c:v>
                </c:pt>
                <c:pt idx="36">
                  <c:v>2.23259130523508E-2</c:v>
                </c:pt>
                <c:pt idx="37">
                  <c:v>2.22845668046542E-2</c:v>
                </c:pt>
                <c:pt idx="38">
                  <c:v>1.50680441203305E-2</c:v>
                </c:pt>
                <c:pt idx="39">
                  <c:v>2.19632959687436E-2</c:v>
                </c:pt>
                <c:pt idx="40">
                  <c:v>1.6928598593404998E-2</c:v>
                </c:pt>
                <c:pt idx="41">
                  <c:v>9.7022197460494009E-3</c:v>
                </c:pt>
                <c:pt idx="42">
                  <c:v>1.2E-2</c:v>
                </c:pt>
                <c:pt idx="43" formatCode="&quot;$&quot;#,##0.0">
                  <c:v>1.2999999999999999E-2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4246656"/>
        <c:axId val="104252544"/>
      </c:lineChart>
      <c:catAx>
        <c:axId val="10424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0425254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4252544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en-US"/>
          </a:p>
        </c:txPr>
        <c:crossAx val="10424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Georgia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Medical spending increases </a:t>
            </a:r>
            <a:br>
              <a:rPr lang="en-US" sz="2000" b="1" dirty="0" smtClean="0">
                <a:solidFill>
                  <a:srgbClr val="1F497D"/>
                </a:solidFill>
                <a:latin typeface="+mn-lt"/>
              </a:rPr>
            </a:br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have been very slow in recent years</a:t>
            </a:r>
            <a:endParaRPr lang="en-US" sz="2000" b="1" dirty="0">
              <a:solidFill>
                <a:srgbClr val="1F497D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477392"/>
              </p:ext>
            </p:extLst>
          </p:nvPr>
        </p:nvGraphicFramePr>
        <p:xfrm>
          <a:off x="304800" y="1798022"/>
          <a:ext cx="8468307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9467" y="1295400"/>
            <a:ext cx="7924800" cy="24622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600" b="1" dirty="0" smtClean="0">
                <a:latin typeface="+mn-lt"/>
              </a:rPr>
              <a:t>Annual real per capita medical spending growth (percent)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58" y="6222999"/>
            <a:ext cx="6477000" cy="55399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200" dirty="0" smtClean="0">
                <a:latin typeface="+mn-lt"/>
              </a:rPr>
              <a:t>Source: Calculations by David Cutler, Harvard University, based on data from the Bureau 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of Economic Analysis and the Centers for Medicare and Medicaid Services (presented to </a:t>
            </a:r>
            <a:br>
              <a:rPr lang="en-US" sz="1200" dirty="0" smtClean="0">
                <a:latin typeface="+mn-lt"/>
              </a:rPr>
            </a:br>
            <a:r>
              <a:rPr lang="en-US" sz="1200" dirty="0" smtClean="0">
                <a:latin typeface="+mn-lt"/>
              </a:rPr>
              <a:t>The Commonwealth Fund Board of Directors, July 7, 2014).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52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1062</TotalTime>
  <Words>29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Medical spending increases  have been very slow in recent years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157</cp:revision>
  <dcterms:created xsi:type="dcterms:W3CDTF">2014-07-10T15:03:25Z</dcterms:created>
  <dcterms:modified xsi:type="dcterms:W3CDTF">2014-11-11T15:43:19Z</dcterms:modified>
</cp:coreProperties>
</file>