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6" r:id="rId2"/>
  </p:sldMasterIdLst>
  <p:notesMasterIdLst>
    <p:notesMasterId r:id="rId4"/>
  </p:notesMasterIdLst>
  <p:handoutMasterIdLst>
    <p:handoutMasterId r:id="rId5"/>
  </p:handoutMasterIdLst>
  <p:sldIdLst>
    <p:sldId id="273"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04" autoAdjust="0"/>
    <p:restoredTop sz="99653" autoAdjust="0"/>
  </p:normalViewPr>
  <p:slideViewPr>
    <p:cSldViewPr>
      <p:cViewPr varScale="1">
        <p:scale>
          <a:sx n="90" d="100"/>
          <a:sy n="90" d="100"/>
        </p:scale>
        <p:origin x="-4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11/11/2014</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458200"/>
            <a:ext cx="19812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5EAD0-782F-4F8F-9D1D-F6936F87297E}" type="datetimeFigureOut">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8B1989-C2B9-4670-80D5-8A265173B3FF}" type="slidenum">
              <a:rPr lang="en-US" smtClean="0"/>
              <a:t>‹#›</a:t>
            </a:fld>
            <a:endParaRPr lang="en-US"/>
          </a:p>
        </p:txBody>
      </p:sp>
    </p:spTree>
    <p:extLst>
      <p:ext uri="{BB962C8B-B14F-4D97-AF65-F5344CB8AC3E}">
        <p14:creationId xmlns:p14="http://schemas.microsoft.com/office/powerpoint/2010/main" val="1832820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b="1" dirty="0"/>
          </a:p>
        </p:txBody>
      </p:sp>
      <p:sp>
        <p:nvSpPr>
          <p:cNvPr id="4" name="Slide Number Placeholder 3"/>
          <p:cNvSpPr>
            <a:spLocks noGrp="1"/>
          </p:cNvSpPr>
          <p:nvPr>
            <p:ph type="sldNum" sz="quarter" idx="10"/>
          </p:nvPr>
        </p:nvSpPr>
        <p:spPr/>
        <p:txBody>
          <a:bodyPr/>
          <a:lstStyle/>
          <a:p>
            <a:fld id="{EEA47120-8E36-4FD9-AE77-A009B588AD27}" type="slidenum">
              <a:rPr lang="en-US" smtClean="0"/>
              <a:t>1</a:t>
            </a:fld>
            <a:endParaRPr lang="en-US"/>
          </a:p>
        </p:txBody>
      </p:sp>
    </p:spTree>
    <p:extLst>
      <p:ext uri="{BB962C8B-B14F-4D97-AF65-F5344CB8AC3E}">
        <p14:creationId xmlns:p14="http://schemas.microsoft.com/office/powerpoint/2010/main" val="317890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2C8D2B3-419B-2243-A3DC-68BB2D5C07C5}" type="datetimeFigureOut">
              <a:rPr lang="en-US">
                <a:solidFill>
                  <a:prstClr val="black"/>
                </a:solidFill>
              </a:rPr>
              <a:pPr>
                <a:defRPr/>
              </a:pPr>
              <a:t>11/11/2014</a:t>
            </a:fld>
            <a:endParaRPr lang="en-US">
              <a:solidFill>
                <a:prstClr val="black"/>
              </a:solidFill>
            </a:endParaRPr>
          </a:p>
        </p:txBody>
      </p:sp>
      <p:sp>
        <p:nvSpPr>
          <p:cNvPr id="8"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9"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FBBB2491-389E-F04C-8008-B0E54D7E5B0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91527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3BB522-5728-2444-BFDB-02D050E0264F}" type="datetimeFigureOut">
              <a:rPr lang="en-US">
                <a:solidFill>
                  <a:prstClr val="black"/>
                </a:solidFill>
              </a:rPr>
              <a:pPr>
                <a:defRPr/>
              </a:pPr>
              <a:t>11/11/2014</a:t>
            </a:fld>
            <a:endParaRPr lang="en-US">
              <a:solidFill>
                <a:prstClr val="black"/>
              </a:solidFill>
            </a:endParaRPr>
          </a:p>
        </p:txBody>
      </p:sp>
      <p:sp>
        <p:nvSpPr>
          <p:cNvPr id="4"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C9E642F-CFD6-9447-A437-F07736F07DC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90534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3170395-5B5E-2F4E-9314-A35A2550D0DE}" type="datetimeFigureOut">
              <a:rPr lang="en-US">
                <a:solidFill>
                  <a:prstClr val="black"/>
                </a:solidFill>
              </a:rPr>
              <a:pPr>
                <a:defRPr/>
              </a:pPr>
              <a:t>11/11/2014</a:t>
            </a:fld>
            <a:endParaRPr lang="en-US">
              <a:solidFill>
                <a:prstClr val="black"/>
              </a:solidFill>
            </a:endParaRPr>
          </a:p>
        </p:txBody>
      </p:sp>
      <p:sp>
        <p:nvSpPr>
          <p:cNvPr id="3"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4"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72B731B-4214-E947-85E0-5A691331BAE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75502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984A60-7719-2D4F-B510-76A8ED5241AC}" type="datetimeFigureOut">
              <a:rPr lang="en-US">
                <a:solidFill>
                  <a:prstClr val="black"/>
                </a:solidFill>
              </a:rPr>
              <a:pPr>
                <a:defRPr/>
              </a:pPr>
              <a:t>11/11/2014</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23C2B94D-3879-1F42-81B0-7BF34F3F493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03146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72B3008-D0E0-554C-8F56-402F3AAB90E6}" type="datetimeFigureOut">
              <a:rPr lang="en-US">
                <a:solidFill>
                  <a:prstClr val="black"/>
                </a:solidFill>
              </a:rPr>
              <a:pPr>
                <a:defRPr/>
              </a:pPr>
              <a:t>11/11/2014</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356B36-0106-C64C-8336-6064633A72C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455190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09B413E-45DC-384A-A4C6-850E67FB4BD7}" type="datetimeFigureOut">
              <a:rPr lang="en-US">
                <a:solidFill>
                  <a:prstClr val="black"/>
                </a:solidFill>
              </a:rPr>
              <a:pPr>
                <a:defRPr/>
              </a:pPr>
              <a:t>11/11/2014</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CD9CB3-3A1F-4446-B9A7-3ED7078B9F5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81772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0A13786-ED77-3B46-85C2-87E222A1C2DC}" type="datetimeFigureOut">
              <a:rPr lang="en-US">
                <a:solidFill>
                  <a:prstClr val="black"/>
                </a:solidFill>
              </a:rPr>
              <a:pPr>
                <a:defRPr/>
              </a:pPr>
              <a:t>11/11/2014</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47FF244-9096-1B45-BA69-8B241D77E41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92883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264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364008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5"/>
          <p:cNvSpPr>
            <a:spLocks noGrp="1"/>
          </p:cNvSpPr>
          <p:nvPr>
            <p:ph type="sldNum" sz="quarter" idx="11"/>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2CC6964-7B54-064A-B31D-DB278A5CB2E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7670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ED0522F-A562-0C4E-A9E2-00D0C807E3C4}" type="datetimeFigureOut">
              <a:rPr lang="en-US">
                <a:solidFill>
                  <a:prstClr val="black"/>
                </a:solidFill>
              </a:rPr>
              <a:pPr>
                <a:defRPr/>
              </a:pPr>
              <a:t>11/11/2014</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9A48E77-557D-0441-BF24-7F0936EB945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4518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B11E20C5-E51B-484A-967C-ACF884F1D43B}" type="datetimeFigureOut">
              <a:rPr lang="en-US">
                <a:solidFill>
                  <a:prstClr val="black"/>
                </a:solidFill>
              </a:rPr>
              <a:pPr>
                <a:defRPr/>
              </a:pPr>
              <a:t>11/11/2014</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4C29385-C4FE-3348-8039-ABCDCDCCBBB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1652368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792913" y="61753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442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8" name="Picture 14"/>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4308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academyhealth.org/files/2014/monday/brenna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28" y="954168"/>
            <a:ext cx="9009514" cy="5031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0" y="91440"/>
            <a:ext cx="9144000" cy="457200"/>
          </a:xfrm>
        </p:spPr>
        <p:txBody>
          <a:bodyPr anchor="t" anchorCtr="1">
            <a:noAutofit/>
          </a:bodyPr>
          <a:lstStyle/>
          <a:p>
            <a:pPr algn="ctr"/>
            <a:r>
              <a:rPr lang="en-US" sz="2000" b="1" dirty="0" smtClean="0">
                <a:solidFill>
                  <a:srgbClr val="1F497D"/>
                </a:solidFill>
                <a:latin typeface="+mn-lt"/>
                <a:cs typeface="Arial" panose="020B0604020202020204" pitchFamily="34" charset="0"/>
              </a:rPr>
              <a:t>30-Day, All-Condition Medicare Readmission Rates</a:t>
            </a:r>
            <a:endParaRPr lang="en-US" sz="2000" b="1" dirty="0">
              <a:solidFill>
                <a:srgbClr val="1F497D"/>
              </a:solidFill>
              <a:latin typeface="+mn-lt"/>
              <a:cs typeface="Arial" panose="020B0604020202020204" pitchFamily="34" charset="0"/>
            </a:endParaRPr>
          </a:p>
        </p:txBody>
      </p:sp>
      <p:cxnSp>
        <p:nvCxnSpPr>
          <p:cNvPr id="5" name="Straight Connector 4"/>
          <p:cNvCxnSpPr/>
          <p:nvPr/>
        </p:nvCxnSpPr>
        <p:spPr>
          <a:xfrm flipH="1">
            <a:off x="4800600" y="1185847"/>
            <a:ext cx="2" cy="3809485"/>
          </a:xfrm>
          <a:prstGeom prst="line">
            <a:avLst/>
          </a:prstGeom>
          <a:ln w="19050">
            <a:solidFill>
              <a:srgbClr val="FF0000"/>
            </a:solidFill>
            <a:prstDash val="lgDash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7086598" y="1173129"/>
            <a:ext cx="2" cy="3822203"/>
          </a:xfrm>
          <a:prstGeom prst="line">
            <a:avLst/>
          </a:prstGeom>
          <a:ln w="19050">
            <a:solidFill>
              <a:srgbClr val="FF0000"/>
            </a:solidFill>
            <a:prstDash val="lgDashDot"/>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56178" y="739800"/>
            <a:ext cx="1582622" cy="369332"/>
          </a:xfrm>
          <a:prstGeom prst="rect">
            <a:avLst/>
          </a:prstGeom>
          <a:noFill/>
        </p:spPr>
        <p:txBody>
          <a:bodyPr wrap="square" rtlCol="0">
            <a:spAutoFit/>
          </a:bodyPr>
          <a:lstStyle/>
          <a:p>
            <a:pPr algn="ctr"/>
            <a:r>
              <a:rPr lang="en-US" b="1" dirty="0" smtClean="0">
                <a:solidFill>
                  <a:srgbClr val="FF0000"/>
                </a:solidFill>
                <a:latin typeface="Arial" panose="020B0604020202020204" pitchFamily="34" charset="0"/>
                <a:cs typeface="Arial" panose="020B0604020202020204" pitchFamily="34" charset="0"/>
              </a:rPr>
              <a:t>ACA passed</a:t>
            </a:r>
            <a:endParaRPr lang="en-US" b="1" dirty="0">
              <a:solidFill>
                <a:srgbClr val="FF0000"/>
              </a:solidFill>
              <a:latin typeface="Arial" panose="020B0604020202020204" pitchFamily="34" charset="0"/>
              <a:cs typeface="Arial" panose="020B0604020202020204" pitchFamily="34" charset="0"/>
            </a:endParaRPr>
          </a:p>
        </p:txBody>
      </p:sp>
      <p:sp>
        <p:nvSpPr>
          <p:cNvPr id="13" name="TextBox 12"/>
          <p:cNvSpPr txBox="1"/>
          <p:nvPr/>
        </p:nvSpPr>
        <p:spPr>
          <a:xfrm>
            <a:off x="6194213" y="728132"/>
            <a:ext cx="1882987" cy="369332"/>
          </a:xfrm>
          <a:prstGeom prst="rect">
            <a:avLst/>
          </a:prstGeom>
          <a:noFill/>
        </p:spPr>
        <p:txBody>
          <a:bodyPr wrap="square" rtlCol="0">
            <a:spAutoFit/>
          </a:bodyPr>
          <a:lstStyle/>
          <a:p>
            <a:pPr algn="ctr"/>
            <a:r>
              <a:rPr lang="en-US" b="1" dirty="0" smtClean="0">
                <a:solidFill>
                  <a:srgbClr val="FF0000"/>
                </a:solidFill>
                <a:latin typeface="Arial" panose="020B0604020202020204" pitchFamily="34" charset="0"/>
                <a:cs typeface="Arial" panose="020B0604020202020204" pitchFamily="34" charset="0"/>
              </a:rPr>
              <a:t>Penalties start</a:t>
            </a:r>
            <a:endParaRPr lang="en-US" b="1" dirty="0">
              <a:solidFill>
                <a:srgbClr val="FF0000"/>
              </a:solidFill>
              <a:latin typeface="Arial" panose="020B0604020202020204" pitchFamily="34" charset="0"/>
              <a:cs typeface="Arial" panose="020B0604020202020204" pitchFamily="34" charset="0"/>
            </a:endParaRPr>
          </a:p>
        </p:txBody>
      </p:sp>
      <p:sp>
        <p:nvSpPr>
          <p:cNvPr id="14" name="TextBox 13"/>
          <p:cNvSpPr txBox="1"/>
          <p:nvPr/>
        </p:nvSpPr>
        <p:spPr>
          <a:xfrm>
            <a:off x="16934" y="5991366"/>
            <a:ext cx="6577095" cy="830997"/>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Source: </a:t>
            </a:r>
            <a:r>
              <a:rPr lang="en-US" sz="1200" dirty="0">
                <a:latin typeface="Arial" panose="020B0604020202020204" pitchFamily="34" charset="0"/>
                <a:cs typeface="Arial" panose="020B0604020202020204" pitchFamily="34" charset="0"/>
              </a:rPr>
              <a:t>Niall </a:t>
            </a:r>
            <a:r>
              <a:rPr lang="en-US" sz="1200" dirty="0" smtClean="0">
                <a:latin typeface="Arial" panose="020B0604020202020204" pitchFamily="34" charset="0"/>
                <a:cs typeface="Arial" panose="020B0604020202020204" pitchFamily="34" charset="0"/>
              </a:rPr>
              <a:t>Brennan, Centers for Medicare and Medicare Services, “Findings from Recent CMS Research on Medicare,” Presentation at AcademyHealth Annual Research Meeting session on The Centers for Medicare and Medicaid Services Data and Information Products, June 9, 2014. Available at </a:t>
            </a:r>
            <a:r>
              <a:rPr lang="en-US" sz="1200" dirty="0">
                <a:latin typeface="Arial" panose="020B0604020202020204" pitchFamily="34" charset="0"/>
                <a:cs typeface="Arial" panose="020B0604020202020204" pitchFamily="34" charset="0"/>
                <a:hlinkClick r:id="rId4"/>
              </a:rPr>
              <a:t>http://</a:t>
            </a:r>
            <a:r>
              <a:rPr lang="en-US" sz="1200" dirty="0" smtClean="0">
                <a:latin typeface="Arial" panose="020B0604020202020204" pitchFamily="34" charset="0"/>
                <a:cs typeface="Arial" panose="020B0604020202020204" pitchFamily="34" charset="0"/>
                <a:hlinkClick r:id="rId4"/>
              </a:rPr>
              <a:t>www.academyhealth.org/files/2014/monday/brennan.pdf</a:t>
            </a:r>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602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1_CMWF_template_5-2014_white_b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1063</TotalTime>
  <Words>62</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CMWF_template_5-2014_white_bg</vt:lpstr>
      <vt:lpstr>1_CMWF_template_5-2014_white_bg</vt:lpstr>
      <vt:lpstr>30-Day, All-Condition Medicare Readmission Rates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Health Care Costs</dc:title>
  <dc:creator>Admin</dc:creator>
  <cp:lastModifiedBy>Samantha Mackie</cp:lastModifiedBy>
  <cp:revision>163</cp:revision>
  <dcterms:created xsi:type="dcterms:W3CDTF">2014-07-10T15:03:25Z</dcterms:created>
  <dcterms:modified xsi:type="dcterms:W3CDTF">2014-11-11T15:43:58Z</dcterms:modified>
</cp:coreProperties>
</file>