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6" r:id="rId2"/>
  </p:sldMasterIdLst>
  <p:notesMasterIdLst>
    <p:notesMasterId r:id="rId4"/>
  </p:notesMasterIdLst>
  <p:handoutMasterIdLst>
    <p:handoutMasterId r:id="rId5"/>
  </p:handoutMasterIdLst>
  <p:sldIdLst>
    <p:sldId id="28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4" autoAdjust="0"/>
    <p:restoredTop sz="99653" autoAdjust="0"/>
  </p:normalViewPr>
  <p:slideViewPr>
    <p:cSldViewPr>
      <p:cViewPr varScale="1">
        <p:scale>
          <a:sx n="90" d="100"/>
          <a:sy n="90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EAD0-782F-4F8F-9D1D-F6936F87297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B1989-C2B9-4670-80D5-8A265173B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1E20C5-E51B-484A-967C-ACF884F1D43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3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C8D2B3-419B-2243-A3DC-68BB2D5C07C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27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3BB522-5728-2444-BFDB-02D050E0264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4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170395-5B5E-2F4E-9314-A35A2550D0D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02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984A60-7719-2D4F-B510-76A8ED5241A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46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2B3008-D0E0-554C-8F56-402F3AAB90E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90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9B413E-45DC-384A-A4C6-850E67FB4BD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2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A13786-ED77-3B46-85C2-87E222A1C2D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3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4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52739A-0480-4B6F-A331-0C8AAEB0E41E}" type="datetime1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D3DE60-B407-4511-9825-23E4EF9E4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6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8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0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D0522F-A562-0C4E-A9E2-00D0C807E3C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5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4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9144000" cy="707886"/>
          </a:xfrm>
          <a:prstGeom prst="rect">
            <a:avLst/>
          </a:prstGeom>
        </p:spPr>
        <p:txBody>
          <a:bodyPr wrap="square" anchor="t"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IOM Findings: </a:t>
            </a:r>
            <a:br>
              <a:rPr lang="en-US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Geographic Variations in Medicare and Private Health Care Spending </a:t>
            </a:r>
            <a:endParaRPr lang="en-US" sz="2000" b="1" dirty="0" smtClean="0">
              <a:solidFill>
                <a:srgbClr val="1F497D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163" y="6370943"/>
            <a:ext cx="6515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+mn-lt"/>
                <a:cs typeface="Segoe UI" panose="020B0502040204020203" pitchFamily="34" charset="0"/>
              </a:rPr>
              <a:t>Source: Institute of Medicine. </a:t>
            </a:r>
            <a:r>
              <a:rPr lang="en-US" sz="1200" i="1" dirty="0" smtClean="0">
                <a:latin typeface="+mn-lt"/>
                <a:cs typeface="Segoe UI" panose="020B0502040204020203" pitchFamily="34" charset="0"/>
              </a:rPr>
              <a:t>Variation in Health Care Spending: Target Decision Making, Not Geography</a:t>
            </a:r>
            <a:r>
              <a:rPr lang="en-US" sz="1200" dirty="0" smtClean="0">
                <a:latin typeface="+mn-lt"/>
                <a:cs typeface="Segoe UI" panose="020B0502040204020203" pitchFamily="34" charset="0"/>
              </a:rPr>
              <a:t> (Washington D.C.: National Academies Press, July 2013).</a:t>
            </a:r>
            <a:endParaRPr lang="en-US" sz="1200" dirty="0"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8534400" cy="4800600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+mn-lt"/>
                <a:cs typeface="Arial" panose="020B0604020202020204" pitchFamily="34" charset="0"/>
              </a:rPr>
              <a:t>Variation </a:t>
            </a:r>
            <a:r>
              <a:rPr lang="en-US" sz="2000" b="1" dirty="0" smtClean="0">
                <a:latin typeface="+mn-lt"/>
                <a:cs typeface="Arial" panose="020B0604020202020204" pitchFamily="34" charset="0"/>
              </a:rPr>
              <a:t>Across Payers</a:t>
            </a:r>
            <a:endParaRPr lang="en-US" sz="2000" b="1" dirty="0">
              <a:latin typeface="+mn-lt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+mn-lt"/>
                <a:cs typeface="Arial" panose="020B0604020202020204" pitchFamily="34" charset="0"/>
              </a:rPr>
              <a:t>Spending per person in Medicare and private payers are not correlated across local regions  </a:t>
            </a:r>
          </a:p>
          <a:p>
            <a:pPr lvl="2"/>
            <a:r>
              <a:rPr lang="en-US" dirty="0" smtClean="0">
                <a:latin typeface="+mn-lt"/>
                <a:cs typeface="Arial" panose="020B0604020202020204" pitchFamily="34" charset="0"/>
              </a:rPr>
              <a:t>However, utilization of services is correlated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+mn-lt"/>
                <a:cs typeface="Arial" panose="020B0604020202020204" pitchFamily="34" charset="0"/>
              </a:rPr>
              <a:t>Geographic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variation in Medicare and 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private $ only partially explained by health and demographic factors</a:t>
            </a:r>
          </a:p>
          <a:p>
            <a:r>
              <a:rPr lang="en-US" sz="2000" b="1" dirty="0" smtClean="0">
                <a:latin typeface="+mn-lt"/>
                <a:cs typeface="Arial" panose="020B0604020202020204" pitchFamily="34" charset="0"/>
              </a:rPr>
              <a:t>Variation Within Payers</a:t>
            </a:r>
            <a:endParaRPr lang="en-US" sz="2000" b="1" dirty="0">
              <a:latin typeface="+mn-lt"/>
              <a:cs typeface="Arial" panose="020B0604020202020204" pitchFamily="34" charset="0"/>
            </a:endParaRPr>
          </a:p>
          <a:p>
            <a:pPr lvl="1"/>
            <a:r>
              <a:rPr lang="en-US" sz="2000" i="1" dirty="0" smtClean="0">
                <a:latin typeface="+mn-lt"/>
                <a:cs typeface="Arial" panose="020B0604020202020204" pitchFamily="34" charset="0"/>
              </a:rPr>
              <a:t>Medicare:</a:t>
            </a:r>
            <a:r>
              <a:rPr lang="en-US" sz="20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Spending varies by 50% across the country </a:t>
            </a:r>
          </a:p>
          <a:p>
            <a:pPr lvl="2"/>
            <a:r>
              <a:rPr lang="en-US" dirty="0" smtClean="0">
                <a:latin typeface="+mn-lt"/>
                <a:cs typeface="Arial" panose="020B0604020202020204" pitchFamily="34" charset="0"/>
              </a:rPr>
              <a:t>Post-acute services costs explain disproportionate share of geographic variation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pPr lvl="1"/>
            <a:r>
              <a:rPr lang="en-US" sz="2000" i="1" dirty="0">
                <a:latin typeface="+mn-lt"/>
                <a:cs typeface="Arial" panose="020B0604020202020204" pitchFamily="34" charset="0"/>
              </a:rPr>
              <a:t>Private health insurance:</a:t>
            </a:r>
            <a:r>
              <a:rPr lang="en-US" sz="20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Variation mainly (70%) a result of differences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in 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prices paid to providers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, not 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use patterns</a:t>
            </a:r>
          </a:p>
          <a:p>
            <a:r>
              <a:rPr lang="en-US" sz="2000" b="1" dirty="0" smtClean="0">
                <a:latin typeface="+mn-lt"/>
                <a:cs typeface="Arial" panose="020B0604020202020204" pitchFamily="34" charset="0"/>
              </a:rPr>
              <a:t>Consistency Over Time</a:t>
            </a:r>
            <a:br>
              <a:rPr lang="en-US" sz="2000" b="1" dirty="0" smtClean="0">
                <a:latin typeface="+mn-lt"/>
                <a:cs typeface="Arial" panose="020B0604020202020204" pitchFamily="34" charset="0"/>
              </a:rPr>
            </a:br>
            <a:r>
              <a:rPr lang="en-US" sz="2000" b="1" dirty="0" smtClean="0">
                <a:latin typeface="+mn-lt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High-cost areas remain high </a:t>
            </a:r>
          </a:p>
        </p:txBody>
      </p:sp>
    </p:spTree>
    <p:extLst>
      <p:ext uri="{BB962C8B-B14F-4D97-AF65-F5344CB8AC3E}">
        <p14:creationId xmlns:p14="http://schemas.microsoft.com/office/powerpoint/2010/main" val="36901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MWF_template_5-2014_white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1063</TotalTime>
  <Words>118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CMWF_template_5-2014_white_bg</vt:lpstr>
      <vt:lpstr>1_CMWF_template_5-2014_white_bg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Health Care Costs</dc:title>
  <dc:creator>Admin</dc:creator>
  <cp:lastModifiedBy>Samantha Mackie</cp:lastModifiedBy>
  <cp:revision>167</cp:revision>
  <dcterms:created xsi:type="dcterms:W3CDTF">2014-07-10T15:03:25Z</dcterms:created>
  <dcterms:modified xsi:type="dcterms:W3CDTF">2014-11-11T15:44:28Z</dcterms:modified>
</cp:coreProperties>
</file>