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6" r:id="rId2"/>
  </p:sldMasterIdLst>
  <p:notesMasterIdLst>
    <p:notesMasterId r:id="rId4"/>
  </p:notesMasterIdLst>
  <p:handoutMasterIdLst>
    <p:handoutMasterId r:id="rId5"/>
  </p:handoutMasterIdLst>
  <p:sldIdLst>
    <p:sldId id="28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04" autoAdjust="0"/>
    <p:restoredTop sz="99653" autoAdjust="0"/>
  </p:normalViewPr>
  <p:slideViewPr>
    <p:cSldViewPr>
      <p:cViewPr varScale="1">
        <p:scale>
          <a:sx n="90" d="100"/>
          <a:sy n="90" d="100"/>
        </p:scale>
        <p:origin x="-4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11619293107001"/>
          <c:y val="0.124461888903157"/>
          <c:w val="0.82795513569357304"/>
          <c:h val="0.677386667645066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Sheet1!$B$2:$B$18</c:f>
              <c:numCache>
                <c:formatCode>"$"#,##0.0000</c:formatCode>
                <c:ptCount val="17"/>
                <c:pt idx="0">
                  <c:v>2.3029000000000002</c:v>
                </c:pt>
                <c:pt idx="1">
                  <c:v>2.411699999999998</c:v>
                </c:pt>
                <c:pt idx="2">
                  <c:v>2.5042</c:v>
                </c:pt>
                <c:pt idx="3">
                  <c:v>2.5990000000000002</c:v>
                </c:pt>
                <c:pt idx="4">
                  <c:v>2.6928000000000001</c:v>
                </c:pt>
                <c:pt idx="5">
                  <c:v>2.7934000000000001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CWF NHE Projection Estimates</c:v>
                </c:pt>
              </c:strCache>
            </c:strRef>
          </c:tx>
          <c:spPr>
            <a:ln>
              <a:solidFill>
                <a:schemeClr val="accent1"/>
              </a:solidFill>
              <a:prstDash val="sysDot"/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5" formatCode="&quot;$&quot;#,##0.0000">
                  <c:v>2.7934000000000001</c:v>
                </c:pt>
                <c:pt idx="6" formatCode="&quot;$&quot;#,##0.000">
                  <c:v>2.8946999999999981</c:v>
                </c:pt>
                <c:pt idx="7" formatCode="&quot;$&quot;#,##0.00">
                  <c:v>3.0566</c:v>
                </c:pt>
                <c:pt idx="8" formatCode="&quot;$&quot;#,##0.00">
                  <c:v>3.2073</c:v>
                </c:pt>
                <c:pt idx="9" formatCode="&quot;$&quot;#,##0.00">
                  <c:v>3.3862000000000001</c:v>
                </c:pt>
                <c:pt idx="10" formatCode="&quot;$&quot;#,##0.00">
                  <c:v>3.5790000000000002</c:v>
                </c:pt>
                <c:pt idx="11" formatCode="&quot;$&quot;#,##0.00">
                  <c:v>3.7974999999999999</c:v>
                </c:pt>
                <c:pt idx="12" formatCode="&quot;$&quot;#,##0.00">
                  <c:v>4.0425000000000004</c:v>
                </c:pt>
                <c:pt idx="13" formatCode="&quot;$&quot;#,##0.00">
                  <c:v>4.3073999999999986</c:v>
                </c:pt>
                <c:pt idx="14" formatCode="&quot;$&quot;#,##0.00">
                  <c:v>4.5777999999999999</c:v>
                </c:pt>
                <c:pt idx="15" formatCode="&quot;$&quot;#,##0.00">
                  <c:v>4.8618999999999977</c:v>
                </c:pt>
                <c:pt idx="16" formatCode="&quot;$&quot;#,##0.00">
                  <c:v>5.1587999999999976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Growing at same rate as GDP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5" formatCode="&quot;$&quot;#,##0.00_);[Red]\(&quot;$&quot;#,##0.00\)">
                  <c:v>2.7934000000000001</c:v>
                </c:pt>
                <c:pt idx="6" formatCode="&quot;$&quot;#,##0.000">
                  <c:v>2.888834718374885</c:v>
                </c:pt>
                <c:pt idx="7" formatCode="&quot;$&quot;#,##0.00">
                  <c:v>2.9840974823022468</c:v>
                </c:pt>
                <c:pt idx="8" formatCode="&quot;$&quot;#,##0.00">
                  <c:v>3.1302587626962142</c:v>
                </c:pt>
                <c:pt idx="9" formatCode="&quot;$&quot;#,##0.00">
                  <c:v>3.2900044444444441</c:v>
                </c:pt>
                <c:pt idx="10" formatCode="&quot;$&quot;#,##0.00">
                  <c:v>3.4610991197291461</c:v>
                </c:pt>
                <c:pt idx="11" formatCode="&quot;$&quot;#,##0.00">
                  <c:v>3.6445745152354569</c:v>
                </c:pt>
                <c:pt idx="12" formatCode="&quot;$&quot;#,##0.00">
                  <c:v>3.830285318559556</c:v>
                </c:pt>
                <c:pt idx="13" formatCode="&quot;$&quot;#,##0.00">
                  <c:v>4.0180595752539237</c:v>
                </c:pt>
                <c:pt idx="14" formatCode="&quot;$&quot;#,##0.00">
                  <c:v>4.2068655586334254</c:v>
                </c:pt>
                <c:pt idx="15" formatCode="&quot;$&quot;#,##0.00">
                  <c:v>4.3961874053554917</c:v>
                </c:pt>
                <c:pt idx="16" formatCode="&quot;$&quot;#,##0.00">
                  <c:v>4.5896361588180969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003264"/>
        <c:axId val="231004800"/>
      </c:lineChart>
      <c:catAx>
        <c:axId val="23100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31004800"/>
        <c:crosses val="autoZero"/>
        <c:auto val="1"/>
        <c:lblAlgn val="ctr"/>
        <c:lblOffset val="100"/>
        <c:noMultiLvlLbl val="0"/>
      </c:catAx>
      <c:valAx>
        <c:axId val="231004800"/>
        <c:scaling>
          <c:orientation val="minMax"/>
          <c:max val="5.0999999999999996"/>
          <c:min val="2"/>
        </c:scaling>
        <c:delete val="0"/>
        <c:axPos val="l"/>
        <c:numFmt formatCode="&quot;$&quot;#,##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31003264"/>
        <c:crosses val="autoZero"/>
        <c:crossBetween val="between"/>
        <c:majorUnit val="0.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0.27648</cdr:x>
      <cdr:y>0.48875</cdr:y>
    </cdr:from>
    <cdr:to>
      <cdr:x>0.42552</cdr:x>
      <cdr:y>0.55854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2120335" y="2371130"/>
          <a:ext cx="1143000" cy="33858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rgbClr val="000000"/>
              </a:solidFill>
              <a:cs typeface="Segoe UI" panose="020B0502040204020203" pitchFamily="34" charset="0"/>
            </a:rPr>
            <a:t>Actual</a:t>
          </a:r>
          <a:endParaRPr lang="en-US" sz="1600" b="1" dirty="0">
            <a:solidFill>
              <a:srgbClr val="000000"/>
            </a:solidFill>
            <a:cs typeface="Segoe UI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0.35597</cdr:x>
      <cdr:y>0.56728</cdr:y>
    </cdr:from>
    <cdr:to>
      <cdr:x>0.36591</cdr:x>
      <cdr:y>0.64589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2729935" y="2752130"/>
          <a:ext cx="76231" cy="38137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0.43545</cdr:x>
      <cdr:y>0.23938</cdr:y>
    </cdr:from>
    <cdr:to>
      <cdr:x>0.63417</cdr:x>
      <cdr:y>0.41067</cdr:y>
    </cdr:to>
    <cdr:sp macro="" textlink="">
      <cdr:nvSpPr>
        <cdr:cNvPr id="4" name="TextBox 6"/>
        <cdr:cNvSpPr txBox="1"/>
      </cdr:nvSpPr>
      <cdr:spPr>
        <a:xfrm xmlns:a="http://schemas.openxmlformats.org/drawingml/2006/main">
          <a:off x="3339535" y="1161365"/>
          <a:ext cx="1524000" cy="83100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>
              <a:solidFill>
                <a:srgbClr val="000000"/>
              </a:solidFill>
              <a:cs typeface="Segoe UI" panose="020B0502040204020203" pitchFamily="34" charset="0"/>
            </a:rPr>
            <a:t>Based on CMS NHE projection</a:t>
          </a:r>
          <a:endParaRPr lang="en-US" sz="1600" b="1" dirty="0">
            <a:solidFill>
              <a:srgbClr val="000000"/>
            </a:solidFill>
            <a:cs typeface="Segoe UI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0.71521</cdr:x>
      <cdr:y>0.55157</cdr:y>
    </cdr:from>
    <cdr:to>
      <cdr:x>0.96361</cdr:x>
      <cdr:y>0.67211</cdr:y>
    </cdr:to>
    <cdr:sp macro="" textlink="">
      <cdr:nvSpPr>
        <cdr:cNvPr id="5" name="TextBox 7"/>
        <cdr:cNvSpPr txBox="1"/>
      </cdr:nvSpPr>
      <cdr:spPr>
        <a:xfrm xmlns:a="http://schemas.openxmlformats.org/drawingml/2006/main">
          <a:off x="5485011" y="2675930"/>
          <a:ext cx="1905000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>
              <a:solidFill>
                <a:srgbClr val="000000"/>
              </a:solidFill>
              <a:cs typeface="Segoe UI" panose="020B0502040204020203" pitchFamily="34" charset="0"/>
            </a:rPr>
            <a:t>Growing at same rate as GDP</a:t>
          </a:r>
        </a:p>
      </cdr:txBody>
    </cdr:sp>
  </cdr:relSizeAnchor>
  <cdr:relSizeAnchor xmlns:cdr="http://schemas.openxmlformats.org/drawingml/2006/chartDrawing">
    <cdr:from>
      <cdr:x>0.56856</cdr:x>
      <cdr:y>0.41021</cdr:y>
    </cdr:from>
    <cdr:to>
      <cdr:x>0.61327</cdr:x>
      <cdr:y>0.48883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4360319" y="1990130"/>
          <a:ext cx="342885" cy="38142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0.76334</cdr:x>
      <cdr:y>0.42969</cdr:y>
    </cdr:from>
    <cdr:to>
      <cdr:x>0.79522</cdr:x>
      <cdr:y>0.53167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5854135" y="2084646"/>
          <a:ext cx="244490" cy="49475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5EAD0-782F-4F8F-9D1D-F6936F87297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B1989-C2B9-4670-80D5-8A265173B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2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5DA97-3478-4636-862A-035C768F6A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9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C8D2B3-419B-2243-A3DC-68BB2D5C07C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2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3BB522-5728-2444-BFDB-02D050E0264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9E642F-CFD6-9447-A437-F07736F07DC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170395-5B5E-2F4E-9314-A35A2550D0D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02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984A60-7719-2D4F-B510-76A8ED5241A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46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2B3008-D0E0-554C-8F56-402F3AAB90E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90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9B413E-45DC-384A-A4C6-850E67FB4BD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A13786-ED77-3B46-85C2-87E222A1C2D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3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4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8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70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D0522F-A562-0C4E-A9E2-00D0C807E3C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8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1E20C5-E51B-484A-967C-ACF884F1D43B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23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43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ms.gov/Research-Statistics-Data-and-Systems/Statistics-Trends-and-Reports/NationalHealthExpendData/NationalHealthAccountsProjecte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38392822"/>
              </p:ext>
            </p:extLst>
          </p:nvPr>
        </p:nvGraphicFramePr>
        <p:xfrm>
          <a:off x="318065" y="1438870"/>
          <a:ext cx="7669081" cy="4851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wrap="square" anchor="t" anchorCtr="1">
            <a:spAutoFit/>
          </a:bodyPr>
          <a:lstStyle/>
          <a:p>
            <a:pPr algn="ctr"/>
            <a:r>
              <a:rPr lang="en-US" sz="2000" b="1" dirty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What i</a:t>
            </a:r>
            <a:r>
              <a:rPr lang="en-US" sz="2000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f National Health Expenditures (NHE) </a:t>
            </a:r>
            <a:br>
              <a:rPr lang="en-US" sz="2000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Grew </a:t>
            </a:r>
            <a:r>
              <a:rPr lang="en-US" sz="2000" b="1" dirty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at </a:t>
            </a:r>
            <a:r>
              <a:rPr lang="en-US" sz="2000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the Same Rate </a:t>
            </a:r>
            <a:r>
              <a:rPr lang="en-US" sz="2000" b="1" dirty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s </a:t>
            </a:r>
            <a:r>
              <a:rPr lang="en-US" sz="2000" b="1" dirty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GDP</a:t>
            </a:r>
            <a:r>
              <a:rPr lang="en-US" sz="2000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? </a:t>
            </a:r>
            <a:endParaRPr lang="en-US" sz="2000" b="1" dirty="0">
              <a:solidFill>
                <a:srgbClr val="1F497D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507421" y="3354239"/>
            <a:ext cx="196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NHE (in $ trillions)</a:t>
            </a:r>
            <a:endParaRPr lang="en-US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19316" y="1938865"/>
            <a:ext cx="115929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Cumulative 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ifference: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$2.4 T</a:t>
            </a:r>
            <a:endParaRPr lang="en-US" sz="14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7634935" y="1991618"/>
            <a:ext cx="213665" cy="602294"/>
          </a:xfrm>
          <a:prstGeom prst="rightBrace">
            <a:avLst>
              <a:gd name="adj1" fmla="val 25809"/>
              <a:gd name="adj2" fmla="val 50000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371600" y="948268"/>
            <a:ext cx="6400800" cy="685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rtlCol="0" anchor="ctr" anchorCtr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r>
              <a:rPr lang="en-US" sz="1700" b="1" kern="1200" dirty="0">
                <a:solidFill>
                  <a:srgbClr val="000000"/>
                </a:solidFill>
                <a:cs typeface="Segoe UI" panose="020B0502040204020203" pitchFamily="34" charset="0"/>
              </a:rPr>
              <a:t>Projected </a:t>
            </a:r>
            <a:r>
              <a:rPr lang="en-US" sz="1700" b="1" kern="1200" dirty="0" smtClean="0">
                <a:solidFill>
                  <a:srgbClr val="000000"/>
                </a:solidFill>
                <a:cs typeface="Segoe UI" panose="020B0502040204020203" pitchFamily="34" charset="0"/>
              </a:rPr>
              <a:t>2013–2023 </a:t>
            </a:r>
            <a:r>
              <a:rPr lang="en-US" sz="1700" b="1" kern="1200" dirty="0" smtClean="0">
                <a:solidFill>
                  <a:srgbClr val="FF0000"/>
                </a:solidFill>
                <a:cs typeface="Segoe UI" panose="020B0502040204020203" pitchFamily="34" charset="0"/>
              </a:rPr>
              <a:t>$40.4 </a:t>
            </a:r>
            <a:r>
              <a:rPr lang="en-US" sz="1700" b="1" kern="1200" dirty="0">
                <a:solidFill>
                  <a:srgbClr val="FF0000"/>
                </a:solidFill>
                <a:cs typeface="Segoe UI" panose="020B0502040204020203" pitchFamily="34" charset="0"/>
              </a:rPr>
              <a:t>T</a:t>
            </a:r>
            <a:r>
              <a:rPr lang="en-US" sz="1700" b="1" kern="1200" dirty="0">
                <a:solidFill>
                  <a:srgbClr val="000000"/>
                </a:solidFill>
                <a:cs typeface="Segoe UI" panose="020B0502040204020203" pitchFamily="34" charset="0"/>
              </a:rPr>
              <a:t> assuming </a:t>
            </a:r>
            <a:r>
              <a:rPr lang="en-US" sz="1700" b="1" kern="1200" dirty="0" smtClean="0">
                <a:solidFill>
                  <a:srgbClr val="000000"/>
                </a:solidFill>
                <a:cs typeface="Segoe UI" panose="020B0502040204020203" pitchFamily="34" charset="0"/>
              </a:rPr>
              <a:t>same </a:t>
            </a:r>
            <a:r>
              <a:rPr lang="en-US" sz="1700" b="1" kern="1200" dirty="0">
                <a:solidFill>
                  <a:srgbClr val="000000"/>
                </a:solidFill>
                <a:cs typeface="Segoe UI" panose="020B0502040204020203" pitchFamily="34" charset="0"/>
              </a:rPr>
              <a:t>growth rate </a:t>
            </a:r>
            <a:r>
              <a:rPr lang="en-US" sz="1700" b="1" kern="1200" dirty="0" smtClean="0">
                <a:solidFill>
                  <a:srgbClr val="000000"/>
                </a:solidFill>
                <a:cs typeface="Segoe UI" panose="020B0502040204020203" pitchFamily="34" charset="0"/>
              </a:rPr>
              <a:t/>
            </a:r>
            <a:br>
              <a:rPr lang="en-US" sz="1700" b="1" kern="1200" dirty="0" smtClean="0">
                <a:solidFill>
                  <a:srgbClr val="000000"/>
                </a:solidFill>
                <a:cs typeface="Segoe UI" panose="020B0502040204020203" pitchFamily="34" charset="0"/>
              </a:rPr>
            </a:br>
            <a:r>
              <a:rPr lang="en-US" sz="1700" b="1" kern="1200" dirty="0" smtClean="0">
                <a:solidFill>
                  <a:srgbClr val="000000"/>
                </a:solidFill>
                <a:cs typeface="Segoe UI" panose="020B0502040204020203" pitchFamily="34" charset="0"/>
              </a:rPr>
              <a:t>as </a:t>
            </a:r>
            <a:r>
              <a:rPr lang="en-US" sz="1700" b="1" kern="1200" dirty="0">
                <a:solidFill>
                  <a:srgbClr val="000000"/>
                </a:solidFill>
                <a:cs typeface="Segoe UI" panose="020B0502040204020203" pitchFamily="34" charset="0"/>
              </a:rPr>
              <a:t>GDP, compared to </a:t>
            </a:r>
            <a:r>
              <a:rPr lang="en-US" sz="1700" b="1" kern="1200" dirty="0" smtClean="0">
                <a:solidFill>
                  <a:srgbClr val="FF0000"/>
                </a:solidFill>
                <a:cs typeface="Segoe UI" panose="020B0502040204020203" pitchFamily="34" charset="0"/>
              </a:rPr>
              <a:t>$42.9 </a:t>
            </a:r>
            <a:r>
              <a:rPr lang="en-US" sz="1700" b="1" kern="1200" dirty="0">
                <a:solidFill>
                  <a:srgbClr val="FF0000"/>
                </a:solidFill>
                <a:cs typeface="Segoe UI" panose="020B0502040204020203" pitchFamily="34" charset="0"/>
              </a:rPr>
              <a:t>T</a:t>
            </a:r>
            <a:r>
              <a:rPr lang="en-US" sz="1700" b="1" kern="1200" dirty="0">
                <a:solidFill>
                  <a:srgbClr val="000000"/>
                </a:solidFill>
                <a:cs typeface="Segoe UI" panose="020B0502040204020203" pitchFamily="34" charset="0"/>
              </a:rPr>
              <a:t> </a:t>
            </a:r>
            <a:r>
              <a:rPr lang="en-US" sz="1700" b="1" kern="1200" dirty="0" smtClean="0">
                <a:solidFill>
                  <a:srgbClr val="000000"/>
                </a:solidFill>
                <a:cs typeface="Segoe UI" panose="020B0502040204020203" pitchFamily="34" charset="0"/>
              </a:rPr>
              <a:t>with CMS NHE projections</a:t>
            </a:r>
            <a:endParaRPr lang="en-US" sz="1700" b="1" kern="1200" dirty="0">
              <a:solidFill>
                <a:srgbClr val="000000"/>
              </a:solidFill>
              <a:cs typeface="Segoe UI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01471" y="1625601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19.3%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GDP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7501471" y="2633132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17.2%</a:t>
            </a:r>
            <a:r>
              <a:rPr lang="en-US" sz="1600" b="1" dirty="0" smtClean="0">
                <a:solidFill>
                  <a:srgbClr val="000000"/>
                </a:solidFill>
              </a:rPr>
              <a:t> of GDP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949" y="6018542"/>
            <a:ext cx="6765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  <a:cs typeface="Segoe UI" panose="020B0502040204020203" pitchFamily="34" charset="0"/>
              </a:rPr>
              <a:t>Data Source: Centers </a:t>
            </a:r>
            <a:r>
              <a:rPr lang="en-US" sz="1200" dirty="0">
                <a:latin typeface="+mn-lt"/>
                <a:cs typeface="Segoe UI" panose="020B0502040204020203" pitchFamily="34" charset="0"/>
              </a:rPr>
              <a:t>for Medicare &amp; Medicaid Services, Office of the Actuary, National Health Statistics </a:t>
            </a:r>
            <a:r>
              <a:rPr lang="en-US" sz="1200" dirty="0" smtClean="0">
                <a:latin typeface="+mn-lt"/>
                <a:cs typeface="Segoe UI" panose="020B0502040204020203" pitchFamily="34" charset="0"/>
              </a:rPr>
              <a:t>Group. 2007-2023 National Health Expenditures, Projected. </a:t>
            </a:r>
            <a:r>
              <a:rPr lang="en-US" sz="1200" dirty="0">
                <a:latin typeface="+mn-lt"/>
                <a:cs typeface="Segoe UI" panose="020B0502040204020203" pitchFamily="34" charset="0"/>
              </a:rPr>
              <a:t>Available at </a:t>
            </a:r>
            <a:r>
              <a:rPr lang="en-US" sz="1200" dirty="0">
                <a:latin typeface="+mn-lt"/>
                <a:cs typeface="Segoe UI" panose="020B0502040204020203" pitchFamily="34" charset="0"/>
                <a:hlinkClick r:id="rId4"/>
              </a:rPr>
              <a:t>http://</a:t>
            </a:r>
            <a:r>
              <a:rPr lang="en-US" sz="1200" dirty="0" smtClean="0">
                <a:latin typeface="+mn-lt"/>
                <a:cs typeface="Segoe UI" panose="020B0502040204020203" pitchFamily="34" charset="0"/>
                <a:hlinkClick r:id="rId4"/>
              </a:rPr>
              <a:t>cms.gov/Research-Statistics-Data-and-Systems/Statistics-Trends-and-Reports/NationalHealthExpendData/NationalHealthAccountsProjected.html</a:t>
            </a:r>
            <a:r>
              <a:rPr lang="en-US" sz="1200" dirty="0" smtClean="0">
                <a:latin typeface="+mn-lt"/>
                <a:cs typeface="Segoe UI" panose="020B0502040204020203" pitchFamily="34" charset="0"/>
              </a:rPr>
              <a:t>.  </a:t>
            </a:r>
            <a:endParaRPr lang="en-US" sz="1200" dirty="0">
              <a:latin typeface="+mn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1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MWF_template_5-2014_white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1064</TotalTime>
  <Words>83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CMWF_template_5-2014_white_bg</vt:lpstr>
      <vt:lpstr>1_CMWF_template_5-2014_white_bg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Health Care Costs</dc:title>
  <dc:creator>Admin</dc:creator>
  <cp:lastModifiedBy>Samantha Mackie</cp:lastModifiedBy>
  <cp:revision>171</cp:revision>
  <dcterms:created xsi:type="dcterms:W3CDTF">2014-07-10T15:03:25Z</dcterms:created>
  <dcterms:modified xsi:type="dcterms:W3CDTF">2014-11-11T15:44:57Z</dcterms:modified>
</cp:coreProperties>
</file>