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20060618398099E-2"/>
          <c:y val="5.1274391770326E-2"/>
          <c:w val="0.94002182714709004"/>
          <c:h val="0.84072037680931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19.919999999999991</c:v>
                </c:pt>
                <c:pt idx="1">
                  <c:v>28.4</c:v>
                </c:pt>
                <c:pt idx="2">
                  <c:v>18.09</c:v>
                </c:pt>
                <c:pt idx="3">
                  <c:v>13.99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14.82</c:v>
                </c:pt>
                <c:pt idx="1">
                  <c:v>18.45</c:v>
                </c:pt>
                <c:pt idx="2">
                  <c:v>14.85</c:v>
                </c:pt>
                <c:pt idx="3">
                  <c:v>11.18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March–May 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13.29</c:v>
                </c:pt>
                <c:pt idx="1">
                  <c:v>19.489999999999981</c:v>
                </c:pt>
                <c:pt idx="2">
                  <c:v>12.97</c:v>
                </c:pt>
                <c:pt idx="3">
                  <c:v>8.06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Feb.–April 2016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Sheet1!$B$1:$E$1</c:f>
              <c:strCache>
                <c:ptCount val="4"/>
                <c:pt idx="0">
                  <c:v>Total</c:v>
                </c:pt>
                <c:pt idx="1">
                  <c:v>Ages 19–34</c:v>
                </c:pt>
                <c:pt idx="2">
                  <c:v>Ages 35–49</c:v>
                </c:pt>
                <c:pt idx="3">
                  <c:v>Ages 50–64</c:v>
                </c:pt>
              </c:strCache>
            </c:strRef>
          </c:cat>
          <c:val>
            <c:numRef>
              <c:f>Sheet1!$B$5:$E$5</c:f>
              <c:numCache>
                <c:formatCode>0.0</c:formatCode>
                <c:ptCount val="4"/>
                <c:pt idx="0">
                  <c:v>12.71</c:v>
                </c:pt>
                <c:pt idx="1">
                  <c:v>18.059999999999999</c:v>
                </c:pt>
                <c:pt idx="2">
                  <c:v>11.26</c:v>
                </c:pt>
                <c:pt idx="3">
                  <c:v>9.06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axId val="287722448"/>
        <c:axId val="287722056"/>
      </c:barChart>
      <c:catAx>
        <c:axId val="28772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7722056"/>
        <c:crosses val="autoZero"/>
        <c:auto val="1"/>
        <c:lblAlgn val="ctr"/>
        <c:lblOffset val="100"/>
        <c:noMultiLvlLbl val="0"/>
      </c:catAx>
      <c:valAx>
        <c:axId val="287722056"/>
        <c:scaling>
          <c:orientation val="minMax"/>
          <c:max val="5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287722448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19283210060845"/>
          <c:y val="1.7863371929469199E-2"/>
          <c:w val="0.84912272963741997"/>
          <c:h val="7.4077911313717396E-2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0" y="5139934"/>
            <a:ext cx="9144000" cy="6096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Surveys, July–Sept. 2013, April–June 2014, March–May 2015, and Feb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564496"/>
              </p:ext>
            </p:extLst>
          </p:nvPr>
        </p:nvGraphicFramePr>
        <p:xfrm>
          <a:off x="150900" y="1686820"/>
          <a:ext cx="8842200" cy="37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236353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</a:rPr>
              <a:t>Percent </a:t>
            </a:r>
            <a:r>
              <a:rPr lang="en-US" sz="1600" i="1" dirty="0" smtClean="0">
                <a:latin typeface="Calibri" panose="020F0502020204030204" pitchFamily="34" charset="0"/>
              </a:rPr>
              <a:t>of adults </a:t>
            </a:r>
            <a:r>
              <a:rPr lang="en-US" sz="1600" i="1" dirty="0">
                <a:latin typeface="Calibri" panose="020F0502020204030204" pitchFamily="34" charset="0"/>
              </a:rPr>
              <a:t>ages 19–64 uninsured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4183"/>
            <a:ext cx="9144000" cy="1246495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The End of the Affordable Care Act’s </a:t>
            </a:r>
            <a:r>
              <a:rPr lang="en-US" dirty="0" smtClean="0"/>
              <a:t>Third </a:t>
            </a:r>
            <a:br>
              <a:rPr lang="en-US" dirty="0" smtClean="0"/>
            </a:br>
            <a:r>
              <a:rPr lang="en-US" dirty="0" smtClean="0"/>
              <a:t>Open </a:t>
            </a:r>
            <a:r>
              <a:rPr lang="en-US" dirty="0"/>
              <a:t>Enrollment Period, the Percentage of </a:t>
            </a:r>
            <a:r>
              <a:rPr lang="en-US" dirty="0" smtClean="0"/>
              <a:t>Uninsured </a:t>
            </a:r>
            <a:br>
              <a:rPr lang="en-US" dirty="0" smtClean="0"/>
            </a:br>
            <a:r>
              <a:rPr lang="en-US" dirty="0" smtClean="0"/>
              <a:t>U.S</a:t>
            </a:r>
            <a:r>
              <a:rPr lang="en-US" dirty="0"/>
              <a:t>. Adults Was 12.7 </a:t>
            </a:r>
            <a:r>
              <a:rPr lang="en-US" dirty="0" smtClean="0"/>
              <a:t>Percent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081823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24214</TotalTime>
  <Words>43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After The End of the Affordable Care Act’s Third  Open Enrollment Period, the Percentage of Uninsured  U.S. Adults Was 12.7 Percent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1188</cp:revision>
  <cp:lastPrinted>2016-05-19T19:45:10Z</cp:lastPrinted>
  <dcterms:created xsi:type="dcterms:W3CDTF">2013-04-30T16:52:06Z</dcterms:created>
  <dcterms:modified xsi:type="dcterms:W3CDTF">2016-05-23T18:09:01Z</dcterms:modified>
</cp:coreProperties>
</file>