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88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7491029450941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Three months or less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14.43</c:v>
                </c:pt>
                <c:pt idx="1">
                  <c:v>12.72</c:v>
                </c:pt>
                <c:pt idx="2">
                  <c:v>15.73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Four months to six months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0</c:formatCode>
                <c:ptCount val="3"/>
                <c:pt idx="0">
                  <c:v>12.53</c:v>
                </c:pt>
                <c:pt idx="1">
                  <c:v>11.51</c:v>
                </c:pt>
                <c:pt idx="2">
                  <c:v>13.29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Seven months to 11 months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2.81</c:v>
                </c:pt>
                <c:pt idx="1">
                  <c:v>2.75</c:v>
                </c:pt>
                <c:pt idx="2">
                  <c:v>2.85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One year to two years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15.39</c:v>
                </c:pt>
                <c:pt idx="1">
                  <c:v>12.27</c:v>
                </c:pt>
                <c:pt idx="2">
                  <c:v>17.75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More than two years*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Sheet1!$B$6:$D$6</c:f>
              <c:numCache>
                <c:formatCode>0</c:formatCode>
                <c:ptCount val="3"/>
                <c:pt idx="0">
                  <c:v>53.61</c:v>
                </c:pt>
                <c:pt idx="1">
                  <c:v>59.49</c:v>
                </c:pt>
                <c:pt idx="2">
                  <c:v>49.17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74723328"/>
        <c:axId val="374723720"/>
      </c:barChart>
      <c:catAx>
        <c:axId val="37472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4723720"/>
        <c:crosses val="autoZero"/>
        <c:auto val="1"/>
        <c:lblAlgn val="ctr"/>
        <c:lblOffset val="100"/>
        <c:noMultiLvlLbl val="0"/>
      </c:catAx>
      <c:valAx>
        <c:axId val="374723720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37472332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8.5841591999275907E-2"/>
          <c:y val="4.5554040558966197E-2"/>
          <c:w val="0.89596943162277198"/>
          <c:h val="0.17429355588918499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0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6495"/>
          </a:xfrm>
        </p:spPr>
        <p:txBody>
          <a:bodyPr/>
          <a:lstStyle/>
          <a:p>
            <a:r>
              <a:rPr lang="en-US" kern="0" dirty="0" smtClean="0">
                <a:ea typeface="ＭＳ Ｐゴシック"/>
              </a:rPr>
              <a:t>Over </a:t>
            </a:r>
            <a:r>
              <a:rPr lang="en-US" kern="0" dirty="0">
                <a:ea typeface="ＭＳ Ｐゴシック"/>
              </a:rPr>
              <a:t>Half of Adults Who Were Uninsured Before Getting </a:t>
            </a:r>
            <a:br>
              <a:rPr lang="en-US" kern="0" dirty="0">
                <a:ea typeface="ＭＳ Ｐゴシック"/>
              </a:rPr>
            </a:br>
            <a:r>
              <a:rPr lang="en-US" kern="0" dirty="0">
                <a:ea typeface="ＭＳ Ｐゴシック"/>
              </a:rPr>
              <a:t>Their New Coverage Had Been Uninsured for More </a:t>
            </a:r>
            <a:r>
              <a:rPr lang="en-US" kern="0" dirty="0" smtClean="0">
                <a:ea typeface="ＭＳ Ｐゴシック"/>
              </a:rPr>
              <a:t>Than </a:t>
            </a:r>
            <a:br>
              <a:rPr lang="en-US" kern="0" dirty="0" smtClean="0">
                <a:ea typeface="ＭＳ Ｐゴシック"/>
              </a:rPr>
            </a:br>
            <a:r>
              <a:rPr lang="en-US" kern="0" dirty="0" smtClean="0">
                <a:ea typeface="ＭＳ Ｐゴシック"/>
              </a:rPr>
              <a:t>Two </a:t>
            </a:r>
            <a:r>
              <a:rPr lang="en-US" kern="0" dirty="0">
                <a:ea typeface="ＭＳ Ｐゴシック"/>
              </a:rPr>
              <a:t>Years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0" y="5680003"/>
            <a:ext cx="9144000" cy="6096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* Includes those who reported never having had insurance. </a:t>
            </a:r>
          </a:p>
          <a:p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.–April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2016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349" y="5372226"/>
            <a:ext cx="8183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were uninsured before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gaining their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Medicaid or marketplace coverage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48002013"/>
              </p:ext>
            </p:extLst>
          </p:nvPr>
        </p:nvGraphicFramePr>
        <p:xfrm>
          <a:off x="152400" y="1826070"/>
          <a:ext cx="8839200" cy="370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158392"/>
            <a:ext cx="9144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 the time you got your marketplace or Medicaid coverage,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long had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been uninsured?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267842"/>
            <a:ext cx="378391" cy="468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081823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24215</TotalTime>
  <Words>69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Over Half of Adults Who Were Uninsured Before Getting  Their New Coverage Had Been Uninsured for More Than  Two Years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1190</cp:revision>
  <cp:lastPrinted>2016-05-19T19:45:10Z</cp:lastPrinted>
  <dcterms:created xsi:type="dcterms:W3CDTF">2013-04-30T16:52:06Z</dcterms:created>
  <dcterms:modified xsi:type="dcterms:W3CDTF">2016-05-23T18:10:03Z</dcterms:modified>
</cp:coreProperties>
</file>