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3"/>
  </p:notesMasterIdLst>
  <p:handoutMasterIdLst>
    <p:handoutMasterId r:id="rId4"/>
  </p:handoutMasterIdLst>
  <p:sldIdLst>
    <p:sldId id="389" r:id="rId2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4FB"/>
    <a:srgbClr val="104068"/>
    <a:srgbClr val="AA3506"/>
    <a:srgbClr val="89A54E"/>
    <a:srgbClr val="71588F"/>
    <a:srgbClr val="4198AF"/>
    <a:srgbClr val="FF7300"/>
    <a:srgbClr val="575959"/>
    <a:srgbClr val="324B7D"/>
    <a:srgbClr val="63F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19" autoAdjust="0"/>
    <p:restoredTop sz="98372" autoAdjust="0"/>
  </p:normalViewPr>
  <p:slideViewPr>
    <p:cSldViewPr snapToGrid="0">
      <p:cViewPr varScale="1">
        <p:scale>
          <a:sx n="90" d="100"/>
          <a:sy n="90" d="100"/>
        </p:scale>
        <p:origin x="9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349346952184196E-2"/>
          <c:y val="0.117981568571043"/>
          <c:w val="0.91767104472094096"/>
          <c:h val="0.566867195152033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Health insurance offered through a different employer</c:v>
                </c:pt>
                <c:pt idx="1">
                  <c:v>Marketplace</c:v>
                </c:pt>
                <c:pt idx="2">
                  <c:v>Medicaid</c:v>
                </c:pt>
                <c:pt idx="3">
                  <c:v>Individual</c:v>
                </c:pt>
                <c:pt idx="4">
                  <c:v>Other</c:v>
                </c:pt>
                <c:pt idx="5">
                  <c:v>Uninsured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57.54</c:v>
                </c:pt>
                <c:pt idx="1">
                  <c:v>7</c:v>
                </c:pt>
                <c:pt idx="2">
                  <c:v>11</c:v>
                </c:pt>
                <c:pt idx="3">
                  <c:v>3.38</c:v>
                </c:pt>
                <c:pt idx="4">
                  <c:v>1.19</c:v>
                </c:pt>
                <c:pt idx="5">
                  <c:v>12.32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51337888"/>
        <c:axId val="351338280"/>
      </c:barChart>
      <c:catAx>
        <c:axId val="351337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51338280"/>
        <c:crosses val="autoZero"/>
        <c:auto val="1"/>
        <c:lblAlgn val="ctr"/>
        <c:lblOffset val="100"/>
        <c:noMultiLvlLbl val="0"/>
      </c:catAx>
      <c:valAx>
        <c:axId val="351338280"/>
        <c:scaling>
          <c:orientation val="minMax"/>
          <c:max val="100"/>
        </c:scaling>
        <c:delete val="0"/>
        <c:axPos val="l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400" b="0"/>
            </a:pPr>
            <a:endParaRPr lang="en-US"/>
          </a:p>
        </c:txPr>
        <c:crossAx val="351337888"/>
        <c:crosses val="autoZero"/>
        <c:crossBetween val="between"/>
        <c:majorUnit val="25"/>
        <c:minorUnit val="1"/>
      </c:valAx>
    </c:plotArea>
    <c:plotVisOnly val="1"/>
    <c:dispBlanksAs val="gap"/>
    <c:showDLblsOverMax val="0"/>
  </c:chart>
  <c:txPr>
    <a:bodyPr/>
    <a:lstStyle/>
    <a:p>
      <a:pPr>
        <a:defRPr sz="12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57034A0-A556-47A4-B76C-E3D32AE63D5E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C419380D-5A72-4B0E-BB30-3FD63BFE0A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673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20" y="0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EE91B50-599A-4461-BD10-99B7EA89A27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698500"/>
            <a:ext cx="4656137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6"/>
            <a:ext cx="564261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20" y="8842032"/>
            <a:ext cx="3056414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490D758-13AE-42C0-A8A7-ACFEB0B2AB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09688" y="1177925"/>
            <a:ext cx="4238625" cy="3178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6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Exhib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477054"/>
          </a:xfrm>
        </p:spPr>
        <p:txBody>
          <a:bodyPr anchor="t"/>
          <a:lstStyle>
            <a:lvl1pPr>
              <a:lnSpc>
                <a:spcPts val="3000"/>
              </a:lnSpc>
              <a:defRPr sz="28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4800"/>
          </a:xfrm>
        </p:spPr>
        <p:txBody>
          <a:bodyPr/>
          <a:lstStyle>
            <a:lvl1pPr marL="0" indent="0" algn="l">
              <a:buNone/>
              <a:defRPr sz="1600" b="0" i="0">
                <a:solidFill>
                  <a:schemeClr val="tx1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>
              <a:defRPr sz="1400">
                <a:solidFill>
                  <a:schemeClr val="accent5"/>
                </a:solidFill>
              </a:defRPr>
            </a:lvl2pPr>
            <a:lvl3pPr>
              <a:defRPr sz="1200">
                <a:solidFill>
                  <a:schemeClr val="accent5"/>
                </a:solidFill>
              </a:defRPr>
            </a:lvl3pPr>
            <a:lvl4pPr>
              <a:defRPr sz="1100">
                <a:solidFill>
                  <a:schemeClr val="accent5"/>
                </a:solidFill>
              </a:defRPr>
            </a:lvl4pPr>
            <a:lvl5pPr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idx="11"/>
          </p:nvPr>
        </p:nvSpPr>
        <p:spPr>
          <a:xfrm>
            <a:off x="0" y="6248400"/>
            <a:ext cx="9144000" cy="609600"/>
          </a:xfrm>
        </p:spPr>
        <p:txBody>
          <a:bodyPr anchor="b"/>
          <a:lstStyle>
            <a:lvl1pPr marL="0" indent="0" algn="l">
              <a:buNone/>
              <a:defRPr sz="1100" b="0" i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l">
              <a:buNone/>
              <a:defRPr sz="1100">
                <a:solidFill>
                  <a:schemeClr val="accent5"/>
                </a:solidFill>
              </a:defRPr>
            </a:lvl2pPr>
            <a:lvl3pPr marL="914400" indent="0" algn="l">
              <a:buNone/>
              <a:defRPr sz="1100">
                <a:solidFill>
                  <a:schemeClr val="accent5"/>
                </a:solidFill>
              </a:defRPr>
            </a:lvl3pPr>
            <a:lvl4pPr marL="1371600" indent="0" algn="l">
              <a:buNone/>
              <a:defRPr sz="1100">
                <a:solidFill>
                  <a:schemeClr val="accent5"/>
                </a:solidFill>
              </a:defRPr>
            </a:lvl4pPr>
            <a:lvl5pPr marL="1828800" indent="0" algn="l">
              <a:buNone/>
              <a:defRPr sz="1100">
                <a:solidFill>
                  <a:schemeClr val="accent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238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7620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Lato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705600" y="624840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mtClean="0">
                <a:latin typeface="Lato" charset="0"/>
                <a:ea typeface="+mn-ea"/>
                <a:cs typeface="+mn-cs"/>
              </a:defRPr>
            </a:lvl1pPr>
          </a:lstStyle>
          <a:p>
            <a:fld id="{24E1F3AF-1B11-4CB1-94CF-33ED2BE22F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614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73"/>
            <a:ext cx="8229600" cy="6463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57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442913"/>
            <a:ext cx="9144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324600"/>
            <a:ext cx="171509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1600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Lato" charset="0"/>
          <a:ea typeface="ＭＳ Ｐゴシック" charset="-128"/>
          <a:cs typeface="Lato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Lato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Lato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4206"/>
            <a:ext cx="9144000" cy="1246495"/>
          </a:xfrm>
        </p:spPr>
        <p:txBody>
          <a:bodyPr/>
          <a:lstStyle/>
          <a:p>
            <a:r>
              <a:rPr lang="en-US" kern="0" dirty="0" smtClean="0">
                <a:ea typeface="ＭＳ Ｐゴシック"/>
              </a:rPr>
              <a:t>Seven Percent of </a:t>
            </a:r>
            <a:r>
              <a:rPr lang="en-US" kern="0" dirty="0">
                <a:ea typeface="ＭＳ Ｐゴシック"/>
              </a:rPr>
              <a:t>Adults Who Had Employer Insurance </a:t>
            </a:r>
            <a:r>
              <a:rPr lang="en-US" kern="0" dirty="0" smtClean="0">
                <a:ea typeface="ＭＳ Ｐゴシック"/>
              </a:rPr>
              <a:t/>
            </a:r>
            <a:br>
              <a:rPr lang="en-US" kern="0" dirty="0" smtClean="0">
                <a:ea typeface="ＭＳ Ｐゴシック"/>
              </a:rPr>
            </a:br>
            <a:r>
              <a:rPr lang="en-US" kern="0" dirty="0" smtClean="0">
                <a:ea typeface="ＭＳ Ｐゴシック"/>
              </a:rPr>
              <a:t>for Less Than </a:t>
            </a:r>
            <a:r>
              <a:rPr lang="en-US" kern="0" dirty="0">
                <a:ea typeface="ＭＳ Ｐゴシック"/>
              </a:rPr>
              <a:t>a Year Previously Had Insurance Through </a:t>
            </a:r>
            <a:r>
              <a:rPr lang="en-US" kern="0" dirty="0" smtClean="0">
                <a:ea typeface="ＭＳ Ｐゴシック"/>
              </a:rPr>
              <a:t/>
            </a:r>
            <a:br>
              <a:rPr lang="en-US" kern="0" dirty="0" smtClean="0">
                <a:ea typeface="ＭＳ Ｐゴシック"/>
              </a:rPr>
            </a:br>
            <a:r>
              <a:rPr lang="en-US" kern="0" dirty="0" smtClean="0">
                <a:ea typeface="ＭＳ Ｐゴシック"/>
              </a:rPr>
              <a:t>the Marketplaces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1"/>
          </p:nvPr>
        </p:nvSpPr>
        <p:spPr>
          <a:xfrm>
            <a:off x="0" y="5416908"/>
            <a:ext cx="9144000" cy="609600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</a:rPr>
              <a:t>Source: </a:t>
            </a:r>
            <a:r>
              <a:rPr lang="en-US" dirty="0">
                <a:latin typeface="Calibri" panose="020F0502020204030204" pitchFamily="34" charset="0"/>
                <a:cs typeface="Arial" pitchFamily="34" charset="0"/>
              </a:rPr>
              <a:t>The Commonwealth Fund Affordable Care Act Tracking Survey, Feb</a:t>
            </a:r>
            <a:r>
              <a:rPr lang="en-US" dirty="0" smtClean="0">
                <a:latin typeface="Calibri" panose="020F0502020204030204" pitchFamily="34" charset="0"/>
                <a:cs typeface="Arial" pitchFamily="34" charset="0"/>
              </a:rPr>
              <a:t>.–April 2016.</a:t>
            </a:r>
            <a:endParaRPr lang="en-US" dirty="0">
              <a:latin typeface="Calibri" panose="020F0502020204030204" pitchFamily="34" charset="0"/>
              <a:ea typeface="ＭＳ Ｐゴシック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929" y="5452821"/>
            <a:ext cx="807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400" i="1" dirty="0" smtClean="0">
                <a:latin typeface="Calibri" panose="020F0502020204030204" pitchFamily="34" charset="0"/>
                <a:cs typeface="Arial" pitchFamily="34" charset="0"/>
              </a:rPr>
              <a:t>Percent of adults </a:t>
            </a:r>
            <a:r>
              <a:rPr lang="en-US" sz="1400" i="1" dirty="0">
                <a:latin typeface="Calibri" panose="020F0502020204030204" pitchFamily="34" charset="0"/>
                <a:cs typeface="Arial" pitchFamily="34" charset="0"/>
              </a:rPr>
              <a:t>ages 19–64 who have had employer insurance for less than a year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695019799"/>
              </p:ext>
            </p:extLst>
          </p:nvPr>
        </p:nvGraphicFramePr>
        <p:xfrm>
          <a:off x="0" y="1556055"/>
          <a:ext cx="9022080" cy="4126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0" y="1169953"/>
            <a:ext cx="9144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lIns="731520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Why type of health insurance did you have prior to getting health insurance through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your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current employer?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263" y="1271321"/>
            <a:ext cx="378391" cy="4681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0966" y="6081823"/>
            <a:ext cx="2195124" cy="6512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69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2">
  <a:themeElements>
    <a:clrScheme name="Custom 3">
      <a:dk1>
        <a:srgbClr val="566057"/>
      </a:dk1>
      <a:lt1>
        <a:srgbClr val="FFFFFF"/>
      </a:lt1>
      <a:dk2>
        <a:srgbClr val="0F537B"/>
      </a:dk2>
      <a:lt2>
        <a:srgbClr val="EEECE1"/>
      </a:lt2>
      <a:accent1>
        <a:srgbClr val="104068"/>
      </a:accent1>
      <a:accent2>
        <a:srgbClr val="B8D9EC"/>
      </a:accent2>
      <a:accent3>
        <a:srgbClr val="89B19C"/>
      </a:accent3>
      <a:accent4>
        <a:srgbClr val="589478"/>
      </a:accent4>
      <a:accent5>
        <a:srgbClr val="308261"/>
      </a:accent5>
      <a:accent6>
        <a:srgbClr val="00673F"/>
      </a:accent6>
      <a:hlink>
        <a:srgbClr val="17619E"/>
      </a:hlink>
      <a:folHlink>
        <a:srgbClr val="0E366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7C68A441-6753-D24B-BBA0-5EBB3E4B55AB}" vid="{35505F31-33CA-344D-9025-C86C9D23A5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24146</TotalTime>
  <Words>54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Georgia</vt:lpstr>
      <vt:lpstr>Lato</vt:lpstr>
      <vt:lpstr>Trebuchet MS</vt:lpstr>
      <vt:lpstr>Theme2</vt:lpstr>
      <vt:lpstr>Seven Percent of Adults Who Had Employer Insurance  for Less Than a Year Previously Had Insurance Through  the Marketplaces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Hayes</dc:creator>
  <cp:lastModifiedBy>Aisha Gomez</cp:lastModifiedBy>
  <cp:revision>1188</cp:revision>
  <cp:lastPrinted>2016-05-19T19:45:10Z</cp:lastPrinted>
  <dcterms:created xsi:type="dcterms:W3CDTF">2013-04-30T16:52:06Z</dcterms:created>
  <dcterms:modified xsi:type="dcterms:W3CDTF">2016-05-23T18:47:59Z</dcterms:modified>
</cp:coreProperties>
</file>