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388" r:id="rId2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4168"/>
    <a:srgbClr val="A936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06" autoAdjust="0"/>
    <p:restoredTop sz="99772" autoAdjust="0"/>
  </p:normalViewPr>
  <p:slideViewPr>
    <p:cSldViewPr>
      <p:cViewPr>
        <p:scale>
          <a:sx n="60" d="100"/>
          <a:sy n="60" d="100"/>
        </p:scale>
        <p:origin x="-2772" y="-12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5644288592875503"/>
          <c:y val="0.146559108613216"/>
          <c:w val="0.74355711407124503"/>
          <c:h val="0.77425964443123796"/>
        </c:manualLayout>
      </c:layout>
      <c:barChart>
        <c:barDir val="bar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Not very satisfied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mtClean="0"/>
                      <a:t>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delete val="1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250% FPL or more</c:v>
                </c:pt>
                <c:pt idx="1">
                  <c:v>Below 250% FPL</c:v>
                </c:pt>
                <c:pt idx="3">
                  <c:v>Enrolled in Medicaid</c:v>
                </c:pt>
                <c:pt idx="4">
                  <c:v>Enrolled in marketplace plan</c:v>
                </c:pt>
                <c:pt idx="6">
                  <c:v>Previously insured</c:v>
                </c:pt>
                <c:pt idx="7">
                  <c:v>Previously uninsured</c:v>
                </c:pt>
                <c:pt idx="9">
                  <c:v>Total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-4</c:v>
                </c:pt>
                <c:pt idx="1">
                  <c:v>-4</c:v>
                </c:pt>
                <c:pt idx="3">
                  <c:v>-5</c:v>
                </c:pt>
                <c:pt idx="4">
                  <c:v>-4</c:v>
                </c:pt>
                <c:pt idx="6">
                  <c:v>-4</c:v>
                </c:pt>
                <c:pt idx="7">
                  <c:v>-4</c:v>
                </c:pt>
                <c:pt idx="9">
                  <c:v>-4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Not at all satisfied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250% FPL or more</c:v>
                </c:pt>
                <c:pt idx="1">
                  <c:v>Below 250% FPL</c:v>
                </c:pt>
                <c:pt idx="3">
                  <c:v>Enrolled in Medicaid</c:v>
                </c:pt>
                <c:pt idx="4">
                  <c:v>Enrolled in marketplace plan</c:v>
                </c:pt>
                <c:pt idx="6">
                  <c:v>Previously insured</c:v>
                </c:pt>
                <c:pt idx="7">
                  <c:v>Previously uninsured</c:v>
                </c:pt>
                <c:pt idx="9">
                  <c:v>Total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-2</c:v>
                </c:pt>
                <c:pt idx="1">
                  <c:v>-4</c:v>
                </c:pt>
                <c:pt idx="3">
                  <c:v>-2</c:v>
                </c:pt>
                <c:pt idx="4">
                  <c:v>-5</c:v>
                </c:pt>
                <c:pt idx="6">
                  <c:v>-3</c:v>
                </c:pt>
                <c:pt idx="7">
                  <c:v>-3</c:v>
                </c:pt>
                <c:pt idx="9">
                  <c:v>-3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Somewhat satisfied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250% FPL or more</c:v>
                </c:pt>
                <c:pt idx="1">
                  <c:v>Below 250% FPL</c:v>
                </c:pt>
                <c:pt idx="3">
                  <c:v>Enrolled in Medicaid</c:v>
                </c:pt>
                <c:pt idx="4">
                  <c:v>Enrolled in marketplace plan</c:v>
                </c:pt>
                <c:pt idx="6">
                  <c:v>Previously insured</c:v>
                </c:pt>
                <c:pt idx="7">
                  <c:v>Previously uninsured</c:v>
                </c:pt>
                <c:pt idx="9">
                  <c:v>Total</c:v>
                </c:pt>
              </c:strCache>
            </c:str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39</c:v>
                </c:pt>
                <c:pt idx="1">
                  <c:v>41</c:v>
                </c:pt>
                <c:pt idx="3">
                  <c:v>37</c:v>
                </c:pt>
                <c:pt idx="4">
                  <c:v>44</c:v>
                </c:pt>
                <c:pt idx="6">
                  <c:v>44</c:v>
                </c:pt>
                <c:pt idx="7">
                  <c:v>38</c:v>
                </c:pt>
                <c:pt idx="9">
                  <c:v>41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Very satisfied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250% FPL or more</c:v>
                </c:pt>
                <c:pt idx="1">
                  <c:v>Below 250% FPL</c:v>
                </c:pt>
                <c:pt idx="3">
                  <c:v>Enrolled in Medicaid</c:v>
                </c:pt>
                <c:pt idx="4">
                  <c:v>Enrolled in marketplace plan</c:v>
                </c:pt>
                <c:pt idx="6">
                  <c:v>Previously insured</c:v>
                </c:pt>
                <c:pt idx="7">
                  <c:v>Previously uninsured</c:v>
                </c:pt>
                <c:pt idx="9">
                  <c:v>Total</c:v>
                </c:pt>
              </c:strCache>
            </c:strRef>
          </c:cat>
          <c:val>
            <c:numRef>
              <c:f>Sheet1!$E$2:$E$11</c:f>
              <c:numCache>
                <c:formatCode>General</c:formatCode>
                <c:ptCount val="10"/>
                <c:pt idx="0">
                  <c:v>53</c:v>
                </c:pt>
                <c:pt idx="1">
                  <c:v>49</c:v>
                </c:pt>
                <c:pt idx="3">
                  <c:v>55</c:v>
                </c:pt>
                <c:pt idx="4">
                  <c:v>45</c:v>
                </c:pt>
                <c:pt idx="6">
                  <c:v>47</c:v>
                </c:pt>
                <c:pt idx="7">
                  <c:v>52</c:v>
                </c:pt>
                <c:pt idx="9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overlap val="100"/>
        <c:axId val="158725632"/>
        <c:axId val="158727168"/>
      </c:barChart>
      <c:catAx>
        <c:axId val="1587256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50800">
            <a:solidFill>
              <a:schemeClr val="tx1"/>
            </a:solidFill>
          </a:ln>
        </c:spPr>
        <c:txPr>
          <a:bodyPr rot="0"/>
          <a:lstStyle/>
          <a:p>
            <a:pPr>
              <a:defRPr/>
            </a:pPr>
            <a:endParaRPr lang="en-US"/>
          </a:p>
        </c:txPr>
        <c:crossAx val="158727168"/>
        <c:crosses val="autoZero"/>
        <c:auto val="1"/>
        <c:lblAlgn val="ctr"/>
        <c:lblOffset val="100"/>
        <c:noMultiLvlLbl val="0"/>
      </c:catAx>
      <c:valAx>
        <c:axId val="158727168"/>
        <c:scaling>
          <c:orientation val="minMax"/>
          <c:max val="100"/>
          <c:min val="-20"/>
        </c:scaling>
        <c:delete val="1"/>
        <c:axPos val="b"/>
        <c:numFmt formatCode="General" sourceLinked="1"/>
        <c:majorTickMark val="out"/>
        <c:minorTickMark val="none"/>
        <c:tickLblPos val="nextTo"/>
        <c:crossAx val="158725632"/>
        <c:crosses val="autoZero"/>
        <c:crossBetween val="between"/>
        <c:majorUnit val="25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600" b="1">
          <a:latin typeface="Calibri" panose="020F0502020204030204" pitchFamily="34" charset="0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E4EF529-1E16-8F42-8100-6C5B5593DA27}" type="datetimeFigureOut">
              <a:rPr lang="en-US"/>
              <a:pPr>
                <a:defRPr/>
              </a:pPr>
              <a:t>6/17/2015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1" y="8817905"/>
            <a:ext cx="3026833" cy="46418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F61D3EA-0ADC-1A4E-A739-3169D7F8DE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6389" name="Picture 5" descr="CFlogo_2014_4-color_PMS_K_outlines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279" y="8587423"/>
            <a:ext cx="2017889" cy="535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02123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756023-9739-487E-AA2B-7A78600DB984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60"/>
            <a:ext cx="5588000" cy="417766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5"/>
            <a:ext cx="3026833" cy="46418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5"/>
            <a:ext cx="3026833" cy="46418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5ADB526-017D-4E6D-A189-5702C71EF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58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081437-9092-44B2-90C7-3C6D59153FF0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94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821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788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809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951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8763"/>
            <a:ext cx="9140825" cy="731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1775" y="1066800"/>
            <a:ext cx="4265613" cy="5027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1066800"/>
            <a:ext cx="4265612" cy="5027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294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108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" y="442913"/>
            <a:ext cx="90678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28" name="Picture 14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513" y="6099175"/>
            <a:ext cx="2274887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1" r:id="rId3"/>
    <p:sldLayoutId id="2147483702" r:id="rId4"/>
    <p:sldLayoutId id="2147483696" r:id="rId5"/>
    <p:sldLayoutId id="2147483703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Georgia"/>
          <a:ea typeface="ＭＳ Ｐゴシック" charset="-128"/>
          <a:cs typeface="Georgi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orbel" pitchFamily="34" charset="0"/>
          <a:ea typeface="ＭＳ Ｐゴシック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9"/>
          <p:cNvSpPr txBox="1">
            <a:spLocks noChangeArrowheads="1"/>
          </p:cNvSpPr>
          <p:nvPr/>
        </p:nvSpPr>
        <p:spPr bwMode="auto">
          <a:xfrm>
            <a:off x="42335" y="6096000"/>
            <a:ext cx="663534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Notes: Segments </a:t>
            </a:r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may not sum to indicated total because of rounding. </a:t>
            </a:r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Bars may not sum to 100 percent because of don’t know/refusal to respond. </a:t>
            </a:r>
            <a:b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</a:br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FPL </a:t>
            </a:r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refers to federal poverty level. </a:t>
            </a:r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/>
            </a:r>
            <a:b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</a:br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Source: </a:t>
            </a:r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The Commonwealth Fund Affordable Care Act Tracking </a:t>
            </a:r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Survey, March</a:t>
            </a:r>
            <a:r>
              <a:rPr lang="en-US" sz="1100" dirty="0">
                <a:latin typeface="Calibri" panose="020F0502020204030204" pitchFamily="34" charset="0"/>
                <a:cs typeface="Arial" pitchFamily="34" charset="0"/>
              </a:rPr>
              <a:t>–</a:t>
            </a:r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May </a:t>
            </a:r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2015.</a:t>
            </a:r>
            <a:endParaRPr lang="en-US" sz="1100" dirty="0">
              <a:solidFill>
                <a:prstClr val="black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838200"/>
            <a:ext cx="9144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en-US" sz="16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Since you switched/gained your insurance, how satisfied are you </a:t>
            </a:r>
            <a:br>
              <a:rPr lang="en-US" sz="16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</a:br>
            <a:r>
              <a:rPr lang="en-US" sz="16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with the doctors covered by your new insurance? </a:t>
            </a:r>
            <a:endParaRPr lang="en-US" sz="1600" b="1" dirty="0">
              <a:solidFill>
                <a:prstClr val="black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681418752"/>
              </p:ext>
            </p:extLst>
          </p:nvPr>
        </p:nvGraphicFramePr>
        <p:xfrm>
          <a:off x="152400" y="1347242"/>
          <a:ext cx="8923020" cy="4277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0" y="91440"/>
            <a:ext cx="9144000" cy="731520"/>
          </a:xfrm>
          <a:prstGeom prst="rect">
            <a:avLst/>
          </a:prstGeom>
        </p:spPr>
        <p:txBody>
          <a:bodyPr vert="horz" lIns="91440" tIns="45720" rIns="91440" bIns="45720" rtlCol="0" anchor="t" anchorCtr="1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kern="0" dirty="0" smtClean="0">
                <a:solidFill>
                  <a:prstClr val="black"/>
                </a:solidFill>
                <a:ea typeface="ＭＳ Ｐゴシック"/>
              </a:rPr>
              <a:t>Most </a:t>
            </a:r>
            <a:r>
              <a:rPr lang="en-US" sz="2000" b="1" kern="0" dirty="0" smtClean="0">
                <a:solidFill>
                  <a:prstClr val="black"/>
                </a:solidFill>
                <a:ea typeface="ＭＳ Ｐゴシック"/>
              </a:rPr>
              <a:t>Adults with Marketplace or Medicaid Coverage Who Have Used Their Plans Were Satisfied </a:t>
            </a:r>
            <a:r>
              <a:rPr lang="en-US" sz="2000" b="1" kern="0" dirty="0">
                <a:solidFill>
                  <a:prstClr val="black"/>
                </a:solidFill>
                <a:ea typeface="ＭＳ Ｐゴシック"/>
              </a:rPr>
              <a:t>w</a:t>
            </a:r>
            <a:r>
              <a:rPr lang="en-US" sz="2000" b="1" kern="0" dirty="0" smtClean="0">
                <a:solidFill>
                  <a:prstClr val="black"/>
                </a:solidFill>
                <a:ea typeface="ＭＳ Ｐゴシック"/>
              </a:rPr>
              <a:t>ith the Doctors Covered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4621" y="5542002"/>
            <a:ext cx="865227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en-US" sz="1600" b="1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Adults ages </a:t>
            </a:r>
            <a:r>
              <a:rPr lang="en-US" sz="16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19–64 who are currently enrolled in marketplace coverage</a:t>
            </a:r>
            <a:br>
              <a:rPr lang="en-US" sz="16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</a:br>
            <a:r>
              <a:rPr lang="en-US" sz="16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or have had Medicaid for less than two years and have used coverage</a:t>
            </a:r>
            <a:endParaRPr lang="en-US" sz="1600" b="1" dirty="0">
              <a:solidFill>
                <a:prstClr val="black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57200" y="1612427"/>
            <a:ext cx="137160" cy="1371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63880" y="1521023"/>
            <a:ext cx="15327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Not at all satisfied</a:t>
            </a:r>
          </a:p>
        </p:txBody>
      </p:sp>
      <p:sp>
        <p:nvSpPr>
          <p:cNvPr id="40" name="Rectangle 39"/>
          <p:cNvSpPr/>
          <p:nvPr/>
        </p:nvSpPr>
        <p:spPr>
          <a:xfrm>
            <a:off x="2720712" y="1612427"/>
            <a:ext cx="137160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852516" y="1521023"/>
            <a:ext cx="1488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Not very satisfied</a:t>
            </a:r>
          </a:p>
        </p:txBody>
      </p:sp>
      <p:sp>
        <p:nvSpPr>
          <p:cNvPr id="42" name="Rectangle 41"/>
          <p:cNvSpPr/>
          <p:nvPr/>
        </p:nvSpPr>
        <p:spPr>
          <a:xfrm>
            <a:off x="4928499" y="1618523"/>
            <a:ext cx="137160" cy="13716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035179" y="1521023"/>
            <a:ext cx="16425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Somewhat satisfied</a:t>
            </a:r>
          </a:p>
        </p:txBody>
      </p:sp>
      <p:sp>
        <p:nvSpPr>
          <p:cNvPr id="44" name="Rectangle 43"/>
          <p:cNvSpPr/>
          <p:nvPr/>
        </p:nvSpPr>
        <p:spPr>
          <a:xfrm>
            <a:off x="7248599" y="1618523"/>
            <a:ext cx="137160" cy="1371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380403" y="1521023"/>
            <a:ext cx="11845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Very satisfied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596993" y="1964323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91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191936" y="1964323"/>
            <a:ext cx="30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576732" y="2616312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91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576732" y="295486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91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91933" y="2616312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8</a:t>
            </a:r>
            <a:endParaRPr lang="en-US" sz="1600" b="1" dirty="0" smtClean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91936" y="2954866"/>
            <a:ext cx="30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7</a:t>
            </a:r>
            <a:endParaRPr lang="en-US" sz="1600" b="1" dirty="0" smtClean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492068" y="3615379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89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652932" y="394546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92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081868" y="3615379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8</a:t>
            </a:r>
            <a:endParaRPr lang="en-US" sz="1600" b="1" dirty="0" smtClean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200400" y="3945466"/>
            <a:ext cx="30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536060" y="4605979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91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661399" y="493606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92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141137" y="4605979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251202" y="4936066"/>
            <a:ext cx="30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6</a:t>
            </a:r>
            <a:endParaRPr lang="en-US" sz="1600" b="1" dirty="0" smtClean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9" name="Picture 1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513" y="6099175"/>
            <a:ext cx="2274887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064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MWF_template_5-2014_white_bg">
  <a:themeElements>
    <a:clrScheme name="Tracking brief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04068"/>
      </a:accent1>
      <a:accent2>
        <a:srgbClr val="B8D9EC"/>
      </a:accent2>
      <a:accent3>
        <a:srgbClr val="89B19C"/>
      </a:accent3>
      <a:accent4>
        <a:srgbClr val="589478"/>
      </a:accent4>
      <a:accent5>
        <a:srgbClr val="308261"/>
      </a:accent5>
      <a:accent6>
        <a:srgbClr val="00673F"/>
      </a:accent6>
      <a:hlink>
        <a:srgbClr val="0000FF"/>
      </a:hlink>
      <a:folHlink>
        <a:srgbClr val="800080"/>
      </a:folHlink>
    </a:clrScheme>
    <a:fontScheme name="CMWF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2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CMWF_template_5-2014_white_bg</Template>
  <TotalTime>8031</TotalTime>
  <Words>105</Words>
  <Application>Microsoft Office PowerPoint</Application>
  <PresentationFormat>On-screen Show (4:3)</PresentationFormat>
  <Paragraphs>37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CMWF_template_5-2014_white_bg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April-June 2014 ACA Tracking Survey Topline Findings</dc:title>
  <dc:creator>Petra W. Rasmussen</dc:creator>
  <cp:lastModifiedBy>Samantha Mackie</cp:lastModifiedBy>
  <cp:revision>788</cp:revision>
  <cp:lastPrinted>2015-06-04T19:16:47Z</cp:lastPrinted>
  <dcterms:created xsi:type="dcterms:W3CDTF">2014-06-13T13:57:10Z</dcterms:created>
  <dcterms:modified xsi:type="dcterms:W3CDTF">2015-06-17T15:49:45Z</dcterms:modified>
</cp:coreProperties>
</file>