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168"/>
    <a:srgbClr val="A93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06" autoAdjust="0"/>
    <p:restoredTop sz="99772" autoAdjust="0"/>
  </p:normalViewPr>
  <p:slideViewPr>
    <p:cSldViewPr>
      <p:cViewPr>
        <p:scale>
          <a:sx n="60" d="100"/>
          <a:sy n="60" d="100"/>
        </p:scale>
        <p:origin x="-2772" y="-12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July–Sept. 2013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Expanded Medicaid</c:v>
                </c:pt>
                <c:pt idx="2">
                  <c:v>Did not expand Medicaid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33</c:v>
                </c:pt>
                <c:pt idx="1">
                  <c:v>28</c:v>
                </c:pt>
                <c:pt idx="2">
                  <c:v>40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April–June 2014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Expanded Medicaid</c:v>
                </c:pt>
                <c:pt idx="2">
                  <c:v>Did not expand Medicaid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26</c:v>
                </c:pt>
                <c:pt idx="1">
                  <c:v>17</c:v>
                </c:pt>
                <c:pt idx="2">
                  <c:v>39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March–May 2015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Expanded Medicaid</c:v>
                </c:pt>
                <c:pt idx="2">
                  <c:v>Did not expand Medicaid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26</c:v>
                </c:pt>
                <c:pt idx="1">
                  <c:v>16</c:v>
                </c:pt>
                <c:pt idx="2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4"/>
        <c:axId val="181024640"/>
        <c:axId val="181026176"/>
      </c:barChart>
      <c:catAx>
        <c:axId val="181024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1026176"/>
        <c:crosses val="autoZero"/>
        <c:auto val="1"/>
        <c:lblAlgn val="ctr"/>
        <c:lblOffset val="100"/>
        <c:noMultiLvlLbl val="0"/>
      </c:catAx>
      <c:valAx>
        <c:axId val="181026176"/>
        <c:scaling>
          <c:orientation val="minMax"/>
          <c:max val="50"/>
        </c:scaling>
        <c:delete val="0"/>
        <c:axPos val="l"/>
        <c:numFmt formatCode="General" sourceLinked="1"/>
        <c:majorTickMark val="out"/>
        <c:minorTickMark val="none"/>
        <c:tickLblPos val="nextTo"/>
        <c:crossAx val="181024640"/>
        <c:crosses val="autoZero"/>
        <c:crossBetween val="between"/>
        <c:majorUnit val="10"/>
      </c:valAx>
    </c:plotArea>
    <c:legend>
      <c:legendPos val="t"/>
      <c:layout>
        <c:manualLayout>
          <c:xMode val="edge"/>
          <c:yMode val="edge"/>
          <c:x val="0.100130139982502"/>
          <c:y val="0.134689567722935"/>
          <c:w val="0.84872423933119501"/>
          <c:h val="8.120080789440939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5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79" y="8587423"/>
            <a:ext cx="2017889" cy="535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756023-9739-487E-AA2B-7A78600DB984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60"/>
            <a:ext cx="5588000" cy="417766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5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5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5ADB526-017D-4E6D-A189-5702C71EF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5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A669D-E2FC-4F32-848D-CBEED4636B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4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1005840"/>
          </a:xfrm>
        </p:spPr>
        <p:txBody>
          <a:bodyPr anchor="t">
            <a:noAutofit/>
          </a:bodyPr>
          <a:lstStyle/>
          <a:p>
            <a:pPr algn="ctr"/>
            <a:r>
              <a:rPr lang="en-US" sz="2000" b="1" dirty="0" smtClean="0"/>
              <a:t>Uninsured </a:t>
            </a:r>
            <a:r>
              <a:rPr lang="en-US" sz="2000" b="1" dirty="0"/>
              <a:t>R</a:t>
            </a:r>
            <a:r>
              <a:rPr lang="en-US" sz="2000" b="1" dirty="0" smtClean="0"/>
              <a:t>ates </a:t>
            </a:r>
            <a:r>
              <a:rPr lang="en-US" sz="2000" b="1" dirty="0"/>
              <a:t>A</a:t>
            </a:r>
            <a:r>
              <a:rPr lang="en-US" sz="2000" b="1" dirty="0" smtClean="0"/>
              <a:t>mong Low-Income Adults in States That Have Not Expanded Medicaid Are More Than Twice That of Those in Medicaid Expansion States</a:t>
            </a:r>
            <a:endParaRPr lang="en-US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548257"/>
              </p:ext>
            </p:extLst>
          </p:nvPr>
        </p:nvGraphicFramePr>
        <p:xfrm>
          <a:off x="169334" y="1600201"/>
          <a:ext cx="8839200" cy="3962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0867" y="1371600"/>
            <a:ext cx="830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Percent adults ages 19–64 with incomes below 100 percent of poverty who were uninsured</a:t>
            </a:r>
            <a:endParaRPr lang="en-US" sz="1600" b="1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" y="5867400"/>
            <a:ext cx="661308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latin typeface="Calibri" panose="020F0502020204030204" pitchFamily="34" charset="0"/>
              </a:rPr>
              <a:t>Note: The following states expanded their Medicaid program and began enrolling individuals in March 2015 or earlier: AR, AZ, CA, CO, CT, DE, HI, IA, IN, IL, KY, MA, MD, MI, MN, ND, NH, NJ, NM, NV, NY, OH, OR, PA, RI, VT, WA, WV, and the District of Columbia. All other states were considered to have not expanded. </a:t>
            </a:r>
          </a:p>
          <a:p>
            <a:r>
              <a:rPr lang="en-US" sz="1100" dirty="0">
                <a:latin typeface="Calibri" panose="020F0502020204030204" pitchFamily="34" charset="0"/>
              </a:rPr>
              <a:t>Source: </a:t>
            </a:r>
            <a:r>
              <a:rPr lang="en-US" sz="1100" dirty="0">
                <a:latin typeface="Calibri" panose="020F0502020204030204" pitchFamily="34" charset="0"/>
                <a:cs typeface="Arial" pitchFamily="34" charset="0"/>
              </a:rPr>
              <a:t>The Commonwealth Fund Affordable Care Act Tracking Surveys, July–Sept. 2013, April–June 2014, and March–May 2015.</a:t>
            </a:r>
            <a:endParaRPr lang="en-US" sz="1100" dirty="0"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04167" y="5435715"/>
            <a:ext cx="2095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alibri" panose="020F0502020204030204" pitchFamily="34" charset="0"/>
              </a:rPr>
              <a:t>(28 states + D.C.)</a:t>
            </a:r>
            <a:endParaRPr lang="en-US" sz="1600" b="1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51608" y="5435715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alibri" panose="020F0502020204030204" pitchFamily="34" charset="0"/>
              </a:rPr>
              <a:t>(22 states)</a:t>
            </a:r>
            <a:endParaRPr lang="en-US" sz="1600" b="1" dirty="0">
              <a:latin typeface="Calibri" panose="020F0502020204030204" pitchFamily="34" charset="0"/>
            </a:endParaRPr>
          </a:p>
        </p:txBody>
      </p:sp>
      <p:pic>
        <p:nvPicPr>
          <p:cNvPr id="8" name="Picture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669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Tracking brief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04068"/>
      </a:accent1>
      <a:accent2>
        <a:srgbClr val="B8D9EC"/>
      </a:accent2>
      <a:accent3>
        <a:srgbClr val="89B19C"/>
      </a:accent3>
      <a:accent4>
        <a:srgbClr val="589478"/>
      </a:accent4>
      <a:accent5>
        <a:srgbClr val="308261"/>
      </a:accent5>
      <a:accent6>
        <a:srgbClr val="00673F"/>
      </a:accent6>
      <a:hlink>
        <a:srgbClr val="0000FF"/>
      </a:hlink>
      <a:folHlink>
        <a:srgbClr val="800080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8031</TotalTime>
  <Words>161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Uninsured Rates Among Low-Income Adults in States That Have Not Expanded Medicaid Are More Than Twice That of Those in Medicaid Expansion States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April-June 2014 ACA Tracking Survey Topline Findings</dc:title>
  <dc:creator>Petra W. Rasmussen</dc:creator>
  <cp:lastModifiedBy>Samantha Mackie</cp:lastModifiedBy>
  <cp:revision>791</cp:revision>
  <cp:lastPrinted>2015-06-04T19:16:47Z</cp:lastPrinted>
  <dcterms:created xsi:type="dcterms:W3CDTF">2014-06-13T13:57:10Z</dcterms:created>
  <dcterms:modified xsi:type="dcterms:W3CDTF">2015-06-17T15:50:03Z</dcterms:modified>
</cp:coreProperties>
</file>