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19" clrIdx="1">
    <p:extLst>
      <p:ext uri="{19B8F6BF-5375-455C-9EA6-DF929625EA0E}">
        <p15:presenceInfo xmlns:p15="http://schemas.microsoft.com/office/powerpoint/2012/main" userId="S-1-5-21-1004529278-3813118908-2288687658-3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93" autoAdjust="0"/>
    <p:restoredTop sz="95491" autoAdjust="0"/>
  </p:normalViewPr>
  <p:slideViewPr>
    <p:cSldViewPr snapToGrid="0" snapToObjects="1">
      <p:cViewPr varScale="1">
        <p:scale>
          <a:sx n="114" d="100"/>
          <a:sy n="114" d="100"/>
        </p:scale>
        <p:origin x="1416" y="10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749697954422361E-2"/>
          <c:y val="8.6237790385977203E-2"/>
          <c:w val="0.79678562401921993"/>
          <c:h val="0.7915948179384563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 unaware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1905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0-4A5F-B82E-7524ACB848D9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1905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A00-4A5F-B82E-7524ACB848D9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1905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A00-4A5F-B82E-7524ACB848D9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1905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A00-4A5F-B82E-7524ACB848D9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19050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AA00-4A5F-B82E-7524ACB848D9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158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A52F-4D20-9E26-89F6EB408D25}"/>
              </c:ext>
            </c:extLst>
          </c:dPt>
          <c:dLbls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2F-4D20-9E26-89F6EB408D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  <c:pt idx="5">
                  <c:v>Nov.–Dec. 2017</c:v>
                </c:pt>
              </c:strCache>
            </c:strRef>
          </c:cat>
          <c:val>
            <c:numRef>
              <c:f>Sheet1!$B$2:$G$2</c:f>
              <c:numCache>
                <c:formatCode>0</c:formatCode>
                <c:ptCount val="6"/>
                <c:pt idx="0">
                  <c:v>59.68</c:v>
                </c:pt>
                <c:pt idx="1">
                  <c:v>26</c:v>
                </c:pt>
                <c:pt idx="2">
                  <c:v>19.16</c:v>
                </c:pt>
                <c:pt idx="3">
                  <c:v>20.75</c:v>
                </c:pt>
                <c:pt idx="4">
                  <c:v>23.830000000000002</c:v>
                </c:pt>
                <c:pt idx="5">
                  <c:v>21.15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A00-4A5F-B82E-7524ACB848D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Uninsured unaware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D2C-B14D-810C-6ACE32B1F8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  <c:pt idx="4">
                  <c:v>March–June 2017</c:v>
                </c:pt>
                <c:pt idx="5">
                  <c:v>Nov.–Dec. 2017</c:v>
                </c:pt>
              </c:strCache>
            </c:strRef>
          </c:cat>
          <c:val>
            <c:numRef>
              <c:f>Sheet1!$B$3:$G$3</c:f>
              <c:numCache>
                <c:formatCode>0</c:formatCode>
                <c:ptCount val="6"/>
                <c:pt idx="0">
                  <c:v>68.260000000000005</c:v>
                </c:pt>
                <c:pt idx="1">
                  <c:v>41.88</c:v>
                </c:pt>
                <c:pt idx="2">
                  <c:v>39.700000000000003</c:v>
                </c:pt>
                <c:pt idx="3">
                  <c:v>37.11</c:v>
                </c:pt>
                <c:pt idx="4">
                  <c:v>39.6</c:v>
                </c:pt>
                <c:pt idx="5">
                  <c:v>34.78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52F-4D20-9E26-89F6EB408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5650952"/>
        <c:axId val="595651344"/>
      </c:lineChart>
      <c:catAx>
        <c:axId val="59565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651344"/>
        <c:crosses val="autoZero"/>
        <c:auto val="1"/>
        <c:lblAlgn val="ctr"/>
        <c:lblOffset val="100"/>
        <c:noMultiLvlLbl val="0"/>
      </c:catAx>
      <c:valAx>
        <c:axId val="59565134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56509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grpSp>
      <cdr:nvGrpSpPr>
        <cdr:cNvPr id="3" name="Group 2">
          <a:extLst xmlns:a="http://schemas.openxmlformats.org/drawingml/2006/main">
            <a:ext uri="{FF2B5EF4-FFF2-40B4-BE49-F238E27FC236}">
              <a16:creationId xmlns:a16="http://schemas.microsoft.com/office/drawing/2014/main" id="{71D53185-B8CA-3C44-953C-D086A68E60C8}"/>
            </a:ext>
          </a:extLst>
        </cdr:cNvPr>
        <cdr:cNvGrpSpPr/>
      </cdr:nvGrpSpPr>
      <cdr:grpSpPr>
        <a:xfrm xmlns:a="http://schemas.openxmlformats.org/drawingml/2006/main">
          <a:off x="0" y="0"/>
          <a:ext cx="0" cy="0"/>
          <a:chOff x="0" y="0"/>
          <a:chExt cx="0" cy="0"/>
        </a:xfrm>
      </cdr:grpSpPr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1655675" y="6368920"/>
            <a:ext cx="7416824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S. R. Collins, M. Z. </a:t>
            </a:r>
            <a:r>
              <a:rPr lang="en-US" sz="900" dirty="0" err="1"/>
              <a:t>Gunja</a:t>
            </a:r>
            <a:r>
              <a:rPr lang="en-US" sz="900" dirty="0"/>
              <a:t>, M. M. Doty, and H. K. </a:t>
            </a:r>
            <a:r>
              <a:rPr lang="en-US" sz="900" dirty="0" err="1"/>
              <a:t>Bhupal</a:t>
            </a:r>
            <a:r>
              <a:rPr lang="en-US" sz="900" dirty="0"/>
              <a:t>, </a:t>
            </a:r>
            <a:r>
              <a:rPr lang="en-US" sz="900" i="1" dirty="0"/>
              <a:t>Americans’ Views on Health Insurance at the End of a Turbulent Year, </a:t>
            </a:r>
            <a:br>
              <a:rPr lang="en-US" sz="900" i="1" dirty="0"/>
            </a:br>
            <a:r>
              <a:rPr lang="en-US" sz="900" dirty="0"/>
              <a:t>The Commonwealth Fund, March 2018.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032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Most adults are aware of the marketplaces, but uninsured adults remain less aware. </a:t>
            </a:r>
          </a:p>
        </p:txBody>
      </p:sp>
      <p:graphicFrame>
        <p:nvGraphicFramePr>
          <p:cNvPr id="9" name="Chart Placeholder 8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65238816"/>
              </p:ext>
            </p:extLst>
          </p:nvPr>
        </p:nvGraphicFramePr>
        <p:xfrm>
          <a:off x="71438" y="1739069"/>
          <a:ext cx="9001125" cy="3909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The Commonwealth Fund Affordable Care Act Tracking Surveys, July–Sept. 2013, April–June 2014, March–May 2015, Feb.–April 2016, March–June 2017, and Nov.–Dec. 2017.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462625"/>
            <a:ext cx="3918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Adults ages19–64 who responded “no”</a:t>
            </a:r>
          </a:p>
        </p:txBody>
      </p:sp>
      <p:sp>
        <p:nvSpPr>
          <p:cNvPr id="14" name="TextBox 3">
            <a:extLst>
              <a:ext uri="{FF2B5EF4-FFF2-40B4-BE49-F238E27FC236}">
                <a16:creationId xmlns:a16="http://schemas.microsoft.com/office/drawing/2014/main" id="{A5350F64-EE5E-3F44-AC4F-ACBE57DCDE30}"/>
              </a:ext>
            </a:extLst>
          </p:cNvPr>
          <p:cNvSpPr txBox="1"/>
          <p:nvPr/>
        </p:nvSpPr>
        <p:spPr>
          <a:xfrm>
            <a:off x="0" y="735933"/>
            <a:ext cx="9072562" cy="417286"/>
          </a:xfrm>
          <a:prstGeom prst="rect">
            <a:avLst/>
          </a:prstGeom>
          <a:noFill/>
        </p:spPr>
        <p:txBody>
          <a:bodyPr wrap="square" lIns="64008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800" dirty="0">
                <a:cs typeface="Arial" panose="020B0604020202020204" pitchFamily="34" charset="0"/>
              </a:rPr>
              <a:t>Are you aware of the marketplaces also known as </a:t>
            </a:r>
            <a:r>
              <a:rPr lang="en-US" sz="1800" dirty="0" err="1">
                <a:cs typeface="Arial" panose="020B0604020202020204" pitchFamily="34" charset="0"/>
              </a:rPr>
              <a:t>HealthCare.gov</a:t>
            </a:r>
            <a:r>
              <a:rPr lang="en-US" sz="1800" dirty="0">
                <a:cs typeface="Arial" panose="020B0604020202020204" pitchFamily="34" charset="0"/>
              </a:rPr>
              <a:t> or the marketplace in your state?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E5F80AD-6FFD-1743-BFA1-D5F40E8C29D8}"/>
              </a:ext>
            </a:extLst>
          </p:cNvPr>
          <p:cNvGrpSpPr/>
          <p:nvPr/>
        </p:nvGrpSpPr>
        <p:grpSpPr>
          <a:xfrm>
            <a:off x="71438" y="726968"/>
            <a:ext cx="420867" cy="515901"/>
            <a:chOff x="1752600" y="533400"/>
            <a:chExt cx="787400" cy="965200"/>
          </a:xfrm>
          <a:solidFill>
            <a:schemeClr val="tx1"/>
          </a:solidFill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73B1C7A4-9E25-6247-8BDC-F5DBFADF9E8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52600" y="533400"/>
              <a:ext cx="787400" cy="965200"/>
            </a:xfrm>
            <a:custGeom>
              <a:avLst/>
              <a:gdLst>
                <a:gd name="T0" fmla="*/ 0 w 496"/>
                <a:gd name="T1" fmla="*/ 390 h 608"/>
                <a:gd name="T2" fmla="*/ 2 w 496"/>
                <a:gd name="T3" fmla="*/ 410 h 608"/>
                <a:gd name="T4" fmla="*/ 18 w 496"/>
                <a:gd name="T5" fmla="*/ 448 h 608"/>
                <a:gd name="T6" fmla="*/ 46 w 496"/>
                <a:gd name="T7" fmla="*/ 476 h 608"/>
                <a:gd name="T8" fmla="*/ 84 w 496"/>
                <a:gd name="T9" fmla="*/ 492 h 608"/>
                <a:gd name="T10" fmla="*/ 198 w 496"/>
                <a:gd name="T11" fmla="*/ 494 h 608"/>
                <a:gd name="T12" fmla="*/ 318 w 496"/>
                <a:gd name="T13" fmla="*/ 598 h 608"/>
                <a:gd name="T14" fmla="*/ 334 w 496"/>
                <a:gd name="T15" fmla="*/ 606 h 608"/>
                <a:gd name="T16" fmla="*/ 346 w 496"/>
                <a:gd name="T17" fmla="*/ 608 h 608"/>
                <a:gd name="T18" fmla="*/ 352 w 496"/>
                <a:gd name="T19" fmla="*/ 608 h 608"/>
                <a:gd name="T20" fmla="*/ 366 w 496"/>
                <a:gd name="T21" fmla="*/ 602 h 608"/>
                <a:gd name="T22" fmla="*/ 376 w 496"/>
                <a:gd name="T23" fmla="*/ 592 h 608"/>
                <a:gd name="T24" fmla="*/ 382 w 496"/>
                <a:gd name="T25" fmla="*/ 576 h 608"/>
                <a:gd name="T26" fmla="*/ 382 w 496"/>
                <a:gd name="T27" fmla="*/ 494 h 608"/>
                <a:gd name="T28" fmla="*/ 390 w 496"/>
                <a:gd name="T29" fmla="*/ 494 h 608"/>
                <a:gd name="T30" fmla="*/ 432 w 496"/>
                <a:gd name="T31" fmla="*/ 486 h 608"/>
                <a:gd name="T32" fmla="*/ 464 w 496"/>
                <a:gd name="T33" fmla="*/ 464 h 608"/>
                <a:gd name="T34" fmla="*/ 488 w 496"/>
                <a:gd name="T35" fmla="*/ 430 h 608"/>
                <a:gd name="T36" fmla="*/ 496 w 496"/>
                <a:gd name="T37" fmla="*/ 390 h 608"/>
                <a:gd name="T38" fmla="*/ 496 w 496"/>
                <a:gd name="T39" fmla="*/ 104 h 608"/>
                <a:gd name="T40" fmla="*/ 488 w 496"/>
                <a:gd name="T41" fmla="*/ 64 h 608"/>
                <a:gd name="T42" fmla="*/ 464 w 496"/>
                <a:gd name="T43" fmla="*/ 30 h 608"/>
                <a:gd name="T44" fmla="*/ 432 w 496"/>
                <a:gd name="T45" fmla="*/ 8 h 608"/>
                <a:gd name="T46" fmla="*/ 390 w 496"/>
                <a:gd name="T47" fmla="*/ 0 h 608"/>
                <a:gd name="T48" fmla="*/ 106 w 496"/>
                <a:gd name="T49" fmla="*/ 0 h 608"/>
                <a:gd name="T50" fmla="*/ 64 w 496"/>
                <a:gd name="T51" fmla="*/ 8 h 608"/>
                <a:gd name="T52" fmla="*/ 32 w 496"/>
                <a:gd name="T53" fmla="*/ 30 h 608"/>
                <a:gd name="T54" fmla="*/ 8 w 496"/>
                <a:gd name="T55" fmla="*/ 64 h 608"/>
                <a:gd name="T56" fmla="*/ 0 w 496"/>
                <a:gd name="T57" fmla="*/ 104 h 608"/>
                <a:gd name="T58" fmla="*/ 54 w 496"/>
                <a:gd name="T59" fmla="*/ 104 h 608"/>
                <a:gd name="T60" fmla="*/ 56 w 496"/>
                <a:gd name="T61" fmla="*/ 94 h 608"/>
                <a:gd name="T62" fmla="*/ 62 w 496"/>
                <a:gd name="T63" fmla="*/ 76 h 608"/>
                <a:gd name="T64" fmla="*/ 76 w 496"/>
                <a:gd name="T65" fmla="*/ 62 h 608"/>
                <a:gd name="T66" fmla="*/ 94 w 496"/>
                <a:gd name="T67" fmla="*/ 54 h 608"/>
                <a:gd name="T68" fmla="*/ 390 w 496"/>
                <a:gd name="T69" fmla="*/ 52 h 608"/>
                <a:gd name="T70" fmla="*/ 402 w 496"/>
                <a:gd name="T71" fmla="*/ 54 h 608"/>
                <a:gd name="T72" fmla="*/ 420 w 496"/>
                <a:gd name="T73" fmla="*/ 62 h 608"/>
                <a:gd name="T74" fmla="*/ 434 w 496"/>
                <a:gd name="T75" fmla="*/ 76 h 608"/>
                <a:gd name="T76" fmla="*/ 440 w 496"/>
                <a:gd name="T77" fmla="*/ 94 h 608"/>
                <a:gd name="T78" fmla="*/ 442 w 496"/>
                <a:gd name="T79" fmla="*/ 390 h 608"/>
                <a:gd name="T80" fmla="*/ 440 w 496"/>
                <a:gd name="T81" fmla="*/ 400 h 608"/>
                <a:gd name="T82" fmla="*/ 434 w 496"/>
                <a:gd name="T83" fmla="*/ 418 h 608"/>
                <a:gd name="T84" fmla="*/ 420 w 496"/>
                <a:gd name="T85" fmla="*/ 432 h 608"/>
                <a:gd name="T86" fmla="*/ 402 w 496"/>
                <a:gd name="T87" fmla="*/ 440 h 608"/>
                <a:gd name="T88" fmla="*/ 328 w 496"/>
                <a:gd name="T89" fmla="*/ 440 h 608"/>
                <a:gd name="T90" fmla="*/ 218 w 496"/>
                <a:gd name="T91" fmla="*/ 440 h 608"/>
                <a:gd name="T92" fmla="*/ 106 w 496"/>
                <a:gd name="T93" fmla="*/ 440 h 608"/>
                <a:gd name="T94" fmla="*/ 86 w 496"/>
                <a:gd name="T95" fmla="*/ 436 h 608"/>
                <a:gd name="T96" fmla="*/ 70 w 496"/>
                <a:gd name="T97" fmla="*/ 426 h 608"/>
                <a:gd name="T98" fmla="*/ 58 w 496"/>
                <a:gd name="T99" fmla="*/ 410 h 608"/>
                <a:gd name="T100" fmla="*/ 54 w 496"/>
                <a:gd name="T101" fmla="*/ 390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96" h="608">
                  <a:moveTo>
                    <a:pt x="0" y="104"/>
                  </a:moveTo>
                  <a:lnTo>
                    <a:pt x="0" y="390"/>
                  </a:lnTo>
                  <a:lnTo>
                    <a:pt x="0" y="390"/>
                  </a:lnTo>
                  <a:lnTo>
                    <a:pt x="2" y="410"/>
                  </a:lnTo>
                  <a:lnTo>
                    <a:pt x="8" y="430"/>
                  </a:lnTo>
                  <a:lnTo>
                    <a:pt x="18" y="448"/>
                  </a:lnTo>
                  <a:lnTo>
                    <a:pt x="32" y="464"/>
                  </a:lnTo>
                  <a:lnTo>
                    <a:pt x="46" y="476"/>
                  </a:lnTo>
                  <a:lnTo>
                    <a:pt x="64" y="486"/>
                  </a:lnTo>
                  <a:lnTo>
                    <a:pt x="84" y="492"/>
                  </a:lnTo>
                  <a:lnTo>
                    <a:pt x="106" y="494"/>
                  </a:lnTo>
                  <a:lnTo>
                    <a:pt x="198" y="494"/>
                  </a:lnTo>
                  <a:lnTo>
                    <a:pt x="318" y="598"/>
                  </a:lnTo>
                  <a:lnTo>
                    <a:pt x="318" y="598"/>
                  </a:lnTo>
                  <a:lnTo>
                    <a:pt x="326" y="602"/>
                  </a:lnTo>
                  <a:lnTo>
                    <a:pt x="334" y="606"/>
                  </a:lnTo>
                  <a:lnTo>
                    <a:pt x="340" y="608"/>
                  </a:lnTo>
                  <a:lnTo>
                    <a:pt x="346" y="608"/>
                  </a:lnTo>
                  <a:lnTo>
                    <a:pt x="346" y="608"/>
                  </a:lnTo>
                  <a:lnTo>
                    <a:pt x="352" y="608"/>
                  </a:lnTo>
                  <a:lnTo>
                    <a:pt x="360" y="606"/>
                  </a:lnTo>
                  <a:lnTo>
                    <a:pt x="366" y="602"/>
                  </a:lnTo>
                  <a:lnTo>
                    <a:pt x="372" y="598"/>
                  </a:lnTo>
                  <a:lnTo>
                    <a:pt x="376" y="592"/>
                  </a:lnTo>
                  <a:lnTo>
                    <a:pt x="380" y="586"/>
                  </a:lnTo>
                  <a:lnTo>
                    <a:pt x="382" y="576"/>
                  </a:lnTo>
                  <a:lnTo>
                    <a:pt x="382" y="568"/>
                  </a:lnTo>
                  <a:lnTo>
                    <a:pt x="382" y="494"/>
                  </a:lnTo>
                  <a:lnTo>
                    <a:pt x="390" y="494"/>
                  </a:lnTo>
                  <a:lnTo>
                    <a:pt x="390" y="494"/>
                  </a:lnTo>
                  <a:lnTo>
                    <a:pt x="412" y="492"/>
                  </a:lnTo>
                  <a:lnTo>
                    <a:pt x="432" y="486"/>
                  </a:lnTo>
                  <a:lnTo>
                    <a:pt x="450" y="476"/>
                  </a:lnTo>
                  <a:lnTo>
                    <a:pt x="464" y="464"/>
                  </a:lnTo>
                  <a:lnTo>
                    <a:pt x="478" y="448"/>
                  </a:lnTo>
                  <a:lnTo>
                    <a:pt x="488" y="430"/>
                  </a:lnTo>
                  <a:lnTo>
                    <a:pt x="494" y="410"/>
                  </a:lnTo>
                  <a:lnTo>
                    <a:pt x="496" y="390"/>
                  </a:lnTo>
                  <a:lnTo>
                    <a:pt x="496" y="104"/>
                  </a:lnTo>
                  <a:lnTo>
                    <a:pt x="496" y="104"/>
                  </a:lnTo>
                  <a:lnTo>
                    <a:pt x="494" y="82"/>
                  </a:lnTo>
                  <a:lnTo>
                    <a:pt x="488" y="64"/>
                  </a:lnTo>
                  <a:lnTo>
                    <a:pt x="478" y="46"/>
                  </a:lnTo>
                  <a:lnTo>
                    <a:pt x="464" y="30"/>
                  </a:lnTo>
                  <a:lnTo>
                    <a:pt x="450" y="18"/>
                  </a:lnTo>
                  <a:lnTo>
                    <a:pt x="432" y="8"/>
                  </a:lnTo>
                  <a:lnTo>
                    <a:pt x="412" y="2"/>
                  </a:lnTo>
                  <a:lnTo>
                    <a:pt x="390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84" y="2"/>
                  </a:lnTo>
                  <a:lnTo>
                    <a:pt x="64" y="8"/>
                  </a:lnTo>
                  <a:lnTo>
                    <a:pt x="46" y="18"/>
                  </a:lnTo>
                  <a:lnTo>
                    <a:pt x="32" y="30"/>
                  </a:lnTo>
                  <a:lnTo>
                    <a:pt x="18" y="46"/>
                  </a:lnTo>
                  <a:lnTo>
                    <a:pt x="8" y="64"/>
                  </a:lnTo>
                  <a:lnTo>
                    <a:pt x="2" y="82"/>
                  </a:lnTo>
                  <a:lnTo>
                    <a:pt x="0" y="104"/>
                  </a:lnTo>
                  <a:lnTo>
                    <a:pt x="0" y="104"/>
                  </a:lnTo>
                  <a:close/>
                  <a:moveTo>
                    <a:pt x="54" y="104"/>
                  </a:moveTo>
                  <a:lnTo>
                    <a:pt x="54" y="104"/>
                  </a:lnTo>
                  <a:lnTo>
                    <a:pt x="56" y="94"/>
                  </a:lnTo>
                  <a:lnTo>
                    <a:pt x="58" y="84"/>
                  </a:lnTo>
                  <a:lnTo>
                    <a:pt x="62" y="76"/>
                  </a:lnTo>
                  <a:lnTo>
                    <a:pt x="70" y="68"/>
                  </a:lnTo>
                  <a:lnTo>
                    <a:pt x="76" y="62"/>
                  </a:lnTo>
                  <a:lnTo>
                    <a:pt x="86" y="56"/>
                  </a:lnTo>
                  <a:lnTo>
                    <a:pt x="94" y="54"/>
                  </a:lnTo>
                  <a:lnTo>
                    <a:pt x="106" y="52"/>
                  </a:lnTo>
                  <a:lnTo>
                    <a:pt x="390" y="52"/>
                  </a:lnTo>
                  <a:lnTo>
                    <a:pt x="390" y="52"/>
                  </a:lnTo>
                  <a:lnTo>
                    <a:pt x="402" y="54"/>
                  </a:lnTo>
                  <a:lnTo>
                    <a:pt x="410" y="56"/>
                  </a:lnTo>
                  <a:lnTo>
                    <a:pt x="420" y="62"/>
                  </a:lnTo>
                  <a:lnTo>
                    <a:pt x="426" y="68"/>
                  </a:lnTo>
                  <a:lnTo>
                    <a:pt x="434" y="76"/>
                  </a:lnTo>
                  <a:lnTo>
                    <a:pt x="438" y="84"/>
                  </a:lnTo>
                  <a:lnTo>
                    <a:pt x="440" y="94"/>
                  </a:lnTo>
                  <a:lnTo>
                    <a:pt x="442" y="104"/>
                  </a:lnTo>
                  <a:lnTo>
                    <a:pt x="442" y="390"/>
                  </a:lnTo>
                  <a:lnTo>
                    <a:pt x="442" y="390"/>
                  </a:lnTo>
                  <a:lnTo>
                    <a:pt x="440" y="400"/>
                  </a:lnTo>
                  <a:lnTo>
                    <a:pt x="438" y="410"/>
                  </a:lnTo>
                  <a:lnTo>
                    <a:pt x="434" y="418"/>
                  </a:lnTo>
                  <a:lnTo>
                    <a:pt x="426" y="426"/>
                  </a:lnTo>
                  <a:lnTo>
                    <a:pt x="420" y="432"/>
                  </a:lnTo>
                  <a:lnTo>
                    <a:pt x="410" y="436"/>
                  </a:lnTo>
                  <a:lnTo>
                    <a:pt x="402" y="440"/>
                  </a:lnTo>
                  <a:lnTo>
                    <a:pt x="390" y="440"/>
                  </a:lnTo>
                  <a:lnTo>
                    <a:pt x="328" y="440"/>
                  </a:lnTo>
                  <a:lnTo>
                    <a:pt x="328" y="536"/>
                  </a:lnTo>
                  <a:lnTo>
                    <a:pt x="218" y="440"/>
                  </a:lnTo>
                  <a:lnTo>
                    <a:pt x="106" y="440"/>
                  </a:lnTo>
                  <a:lnTo>
                    <a:pt x="106" y="440"/>
                  </a:lnTo>
                  <a:lnTo>
                    <a:pt x="94" y="440"/>
                  </a:lnTo>
                  <a:lnTo>
                    <a:pt x="86" y="436"/>
                  </a:lnTo>
                  <a:lnTo>
                    <a:pt x="76" y="432"/>
                  </a:lnTo>
                  <a:lnTo>
                    <a:pt x="70" y="426"/>
                  </a:lnTo>
                  <a:lnTo>
                    <a:pt x="62" y="418"/>
                  </a:lnTo>
                  <a:lnTo>
                    <a:pt x="58" y="410"/>
                  </a:lnTo>
                  <a:lnTo>
                    <a:pt x="56" y="400"/>
                  </a:lnTo>
                  <a:lnTo>
                    <a:pt x="54" y="390"/>
                  </a:lnTo>
                  <a:lnTo>
                    <a:pt x="54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A1F445DB-9ABF-B94C-9856-512D60708B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73275" y="1073150"/>
              <a:ext cx="117475" cy="104775"/>
            </a:xfrm>
            <a:custGeom>
              <a:avLst/>
              <a:gdLst>
                <a:gd name="T0" fmla="*/ 36 w 74"/>
                <a:gd name="T1" fmla="*/ 0 h 66"/>
                <a:gd name="T2" fmla="*/ 36 w 74"/>
                <a:gd name="T3" fmla="*/ 0 h 66"/>
                <a:gd name="T4" fmla="*/ 22 w 74"/>
                <a:gd name="T5" fmla="*/ 4 h 66"/>
                <a:gd name="T6" fmla="*/ 16 w 74"/>
                <a:gd name="T7" fmla="*/ 6 h 66"/>
                <a:gd name="T8" fmla="*/ 10 w 74"/>
                <a:gd name="T9" fmla="*/ 10 h 66"/>
                <a:gd name="T10" fmla="*/ 10 w 74"/>
                <a:gd name="T11" fmla="*/ 10 h 66"/>
                <a:gd name="T12" fmla="*/ 6 w 74"/>
                <a:gd name="T13" fmla="*/ 14 h 66"/>
                <a:gd name="T14" fmla="*/ 4 w 74"/>
                <a:gd name="T15" fmla="*/ 20 h 66"/>
                <a:gd name="T16" fmla="*/ 2 w 74"/>
                <a:gd name="T17" fmla="*/ 26 h 66"/>
                <a:gd name="T18" fmla="*/ 0 w 74"/>
                <a:gd name="T19" fmla="*/ 34 h 66"/>
                <a:gd name="T20" fmla="*/ 0 w 74"/>
                <a:gd name="T21" fmla="*/ 34 h 66"/>
                <a:gd name="T22" fmla="*/ 2 w 74"/>
                <a:gd name="T23" fmla="*/ 40 h 66"/>
                <a:gd name="T24" fmla="*/ 4 w 74"/>
                <a:gd name="T25" fmla="*/ 46 h 66"/>
                <a:gd name="T26" fmla="*/ 6 w 74"/>
                <a:gd name="T27" fmla="*/ 52 h 66"/>
                <a:gd name="T28" fmla="*/ 10 w 74"/>
                <a:gd name="T29" fmla="*/ 58 h 66"/>
                <a:gd name="T30" fmla="*/ 10 w 74"/>
                <a:gd name="T31" fmla="*/ 58 h 66"/>
                <a:gd name="T32" fmla="*/ 16 w 74"/>
                <a:gd name="T33" fmla="*/ 62 h 66"/>
                <a:gd name="T34" fmla="*/ 22 w 74"/>
                <a:gd name="T35" fmla="*/ 64 h 66"/>
                <a:gd name="T36" fmla="*/ 28 w 74"/>
                <a:gd name="T37" fmla="*/ 66 h 66"/>
                <a:gd name="T38" fmla="*/ 36 w 74"/>
                <a:gd name="T39" fmla="*/ 66 h 66"/>
                <a:gd name="T40" fmla="*/ 36 w 74"/>
                <a:gd name="T41" fmla="*/ 66 h 66"/>
                <a:gd name="T42" fmla="*/ 44 w 74"/>
                <a:gd name="T43" fmla="*/ 66 h 66"/>
                <a:gd name="T44" fmla="*/ 52 w 74"/>
                <a:gd name="T45" fmla="*/ 64 h 66"/>
                <a:gd name="T46" fmla="*/ 58 w 74"/>
                <a:gd name="T47" fmla="*/ 62 h 66"/>
                <a:gd name="T48" fmla="*/ 64 w 74"/>
                <a:gd name="T49" fmla="*/ 58 h 66"/>
                <a:gd name="T50" fmla="*/ 64 w 74"/>
                <a:gd name="T51" fmla="*/ 58 h 66"/>
                <a:gd name="T52" fmla="*/ 68 w 74"/>
                <a:gd name="T53" fmla="*/ 52 h 66"/>
                <a:gd name="T54" fmla="*/ 70 w 74"/>
                <a:gd name="T55" fmla="*/ 46 h 66"/>
                <a:gd name="T56" fmla="*/ 72 w 74"/>
                <a:gd name="T57" fmla="*/ 40 h 66"/>
                <a:gd name="T58" fmla="*/ 74 w 74"/>
                <a:gd name="T59" fmla="*/ 34 h 66"/>
                <a:gd name="T60" fmla="*/ 74 w 74"/>
                <a:gd name="T61" fmla="*/ 34 h 66"/>
                <a:gd name="T62" fmla="*/ 72 w 74"/>
                <a:gd name="T63" fmla="*/ 26 h 66"/>
                <a:gd name="T64" fmla="*/ 70 w 74"/>
                <a:gd name="T65" fmla="*/ 20 h 66"/>
                <a:gd name="T66" fmla="*/ 68 w 74"/>
                <a:gd name="T67" fmla="*/ 14 h 66"/>
                <a:gd name="T68" fmla="*/ 64 w 74"/>
                <a:gd name="T69" fmla="*/ 10 h 66"/>
                <a:gd name="T70" fmla="*/ 64 w 74"/>
                <a:gd name="T71" fmla="*/ 10 h 66"/>
                <a:gd name="T72" fmla="*/ 58 w 74"/>
                <a:gd name="T73" fmla="*/ 6 h 66"/>
                <a:gd name="T74" fmla="*/ 52 w 74"/>
                <a:gd name="T75" fmla="*/ 4 h 66"/>
                <a:gd name="T76" fmla="*/ 36 w 74"/>
                <a:gd name="T77" fmla="*/ 0 h 66"/>
                <a:gd name="T78" fmla="*/ 36 w 74"/>
                <a:gd name="T7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74" h="66">
                  <a:moveTo>
                    <a:pt x="36" y="0"/>
                  </a:moveTo>
                  <a:lnTo>
                    <a:pt x="36" y="0"/>
                  </a:lnTo>
                  <a:lnTo>
                    <a:pt x="22" y="4"/>
                  </a:lnTo>
                  <a:lnTo>
                    <a:pt x="16" y="6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6" y="14"/>
                  </a:lnTo>
                  <a:lnTo>
                    <a:pt x="4" y="20"/>
                  </a:lnTo>
                  <a:lnTo>
                    <a:pt x="2" y="26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6" y="52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16" y="62"/>
                  </a:lnTo>
                  <a:lnTo>
                    <a:pt x="22" y="64"/>
                  </a:lnTo>
                  <a:lnTo>
                    <a:pt x="28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4" y="66"/>
                  </a:lnTo>
                  <a:lnTo>
                    <a:pt x="52" y="64"/>
                  </a:lnTo>
                  <a:lnTo>
                    <a:pt x="58" y="62"/>
                  </a:lnTo>
                  <a:lnTo>
                    <a:pt x="64" y="58"/>
                  </a:lnTo>
                  <a:lnTo>
                    <a:pt x="64" y="58"/>
                  </a:lnTo>
                  <a:lnTo>
                    <a:pt x="68" y="52"/>
                  </a:lnTo>
                  <a:lnTo>
                    <a:pt x="70" y="46"/>
                  </a:lnTo>
                  <a:lnTo>
                    <a:pt x="72" y="40"/>
                  </a:lnTo>
                  <a:lnTo>
                    <a:pt x="74" y="34"/>
                  </a:lnTo>
                  <a:lnTo>
                    <a:pt x="74" y="34"/>
                  </a:lnTo>
                  <a:lnTo>
                    <a:pt x="72" y="26"/>
                  </a:lnTo>
                  <a:lnTo>
                    <a:pt x="70" y="20"/>
                  </a:lnTo>
                  <a:lnTo>
                    <a:pt x="68" y="1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58" y="6"/>
                  </a:lnTo>
                  <a:lnTo>
                    <a:pt x="52" y="4"/>
                  </a:lnTo>
                  <a:lnTo>
                    <a:pt x="36" y="0"/>
                  </a:lnTo>
                  <a:lnTo>
                    <a:pt x="3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B4EF20B1-AC1C-2A45-88DE-C382D7209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6600" y="701675"/>
              <a:ext cx="292100" cy="330200"/>
            </a:xfrm>
            <a:custGeom>
              <a:avLst/>
              <a:gdLst>
                <a:gd name="T0" fmla="*/ 160 w 184"/>
                <a:gd name="T1" fmla="*/ 18 h 208"/>
                <a:gd name="T2" fmla="*/ 132 w 184"/>
                <a:gd name="T3" fmla="*/ 4 h 208"/>
                <a:gd name="T4" fmla="*/ 94 w 184"/>
                <a:gd name="T5" fmla="*/ 0 h 208"/>
                <a:gd name="T6" fmla="*/ 64 w 184"/>
                <a:gd name="T7" fmla="*/ 2 h 208"/>
                <a:gd name="T8" fmla="*/ 40 w 184"/>
                <a:gd name="T9" fmla="*/ 8 h 208"/>
                <a:gd name="T10" fmla="*/ 0 w 184"/>
                <a:gd name="T11" fmla="*/ 26 h 208"/>
                <a:gd name="T12" fmla="*/ 24 w 184"/>
                <a:gd name="T13" fmla="*/ 70 h 208"/>
                <a:gd name="T14" fmla="*/ 36 w 184"/>
                <a:gd name="T15" fmla="*/ 62 h 208"/>
                <a:gd name="T16" fmla="*/ 52 w 184"/>
                <a:gd name="T17" fmla="*/ 54 h 208"/>
                <a:gd name="T18" fmla="*/ 68 w 184"/>
                <a:gd name="T19" fmla="*/ 50 h 208"/>
                <a:gd name="T20" fmla="*/ 84 w 184"/>
                <a:gd name="T21" fmla="*/ 48 h 208"/>
                <a:gd name="T22" fmla="*/ 110 w 184"/>
                <a:gd name="T23" fmla="*/ 52 h 208"/>
                <a:gd name="T24" fmla="*/ 116 w 184"/>
                <a:gd name="T25" fmla="*/ 56 h 208"/>
                <a:gd name="T26" fmla="*/ 122 w 184"/>
                <a:gd name="T27" fmla="*/ 66 h 208"/>
                <a:gd name="T28" fmla="*/ 124 w 184"/>
                <a:gd name="T29" fmla="*/ 78 h 208"/>
                <a:gd name="T30" fmla="*/ 118 w 184"/>
                <a:gd name="T31" fmla="*/ 96 h 208"/>
                <a:gd name="T32" fmla="*/ 112 w 184"/>
                <a:gd name="T33" fmla="*/ 104 h 208"/>
                <a:gd name="T34" fmla="*/ 102 w 184"/>
                <a:gd name="T35" fmla="*/ 110 h 208"/>
                <a:gd name="T36" fmla="*/ 84 w 184"/>
                <a:gd name="T37" fmla="*/ 124 h 208"/>
                <a:gd name="T38" fmla="*/ 66 w 184"/>
                <a:gd name="T39" fmla="*/ 142 h 208"/>
                <a:gd name="T40" fmla="*/ 58 w 184"/>
                <a:gd name="T41" fmla="*/ 154 h 208"/>
                <a:gd name="T42" fmla="*/ 54 w 184"/>
                <a:gd name="T43" fmla="*/ 168 h 208"/>
                <a:gd name="T44" fmla="*/ 52 w 184"/>
                <a:gd name="T45" fmla="*/ 208 h 208"/>
                <a:gd name="T46" fmla="*/ 102 w 184"/>
                <a:gd name="T47" fmla="*/ 208 h 208"/>
                <a:gd name="T48" fmla="*/ 108 w 184"/>
                <a:gd name="T49" fmla="*/ 180 h 208"/>
                <a:gd name="T50" fmla="*/ 114 w 184"/>
                <a:gd name="T51" fmla="*/ 168 h 208"/>
                <a:gd name="T52" fmla="*/ 124 w 184"/>
                <a:gd name="T53" fmla="*/ 160 h 208"/>
                <a:gd name="T54" fmla="*/ 144 w 184"/>
                <a:gd name="T55" fmla="*/ 146 h 208"/>
                <a:gd name="T56" fmla="*/ 162 w 184"/>
                <a:gd name="T57" fmla="*/ 130 h 208"/>
                <a:gd name="T58" fmla="*/ 172 w 184"/>
                <a:gd name="T59" fmla="*/ 120 h 208"/>
                <a:gd name="T60" fmla="*/ 178 w 184"/>
                <a:gd name="T61" fmla="*/ 106 h 208"/>
                <a:gd name="T62" fmla="*/ 184 w 184"/>
                <a:gd name="T63" fmla="*/ 70 h 208"/>
                <a:gd name="T64" fmla="*/ 182 w 184"/>
                <a:gd name="T65" fmla="*/ 54 h 208"/>
                <a:gd name="T66" fmla="*/ 170 w 184"/>
                <a:gd name="T67" fmla="*/ 30 h 208"/>
                <a:gd name="T68" fmla="*/ 160 w 184"/>
                <a:gd name="T69" fmla="*/ 1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84" h="208">
                  <a:moveTo>
                    <a:pt x="160" y="18"/>
                  </a:moveTo>
                  <a:lnTo>
                    <a:pt x="160" y="18"/>
                  </a:lnTo>
                  <a:lnTo>
                    <a:pt x="146" y="10"/>
                  </a:lnTo>
                  <a:lnTo>
                    <a:pt x="132" y="4"/>
                  </a:lnTo>
                  <a:lnTo>
                    <a:pt x="114" y="0"/>
                  </a:lnTo>
                  <a:lnTo>
                    <a:pt x="94" y="0"/>
                  </a:lnTo>
                  <a:lnTo>
                    <a:pt x="94" y="0"/>
                  </a:lnTo>
                  <a:lnTo>
                    <a:pt x="64" y="2"/>
                  </a:lnTo>
                  <a:lnTo>
                    <a:pt x="40" y="8"/>
                  </a:lnTo>
                  <a:lnTo>
                    <a:pt x="40" y="8"/>
                  </a:lnTo>
                  <a:lnTo>
                    <a:pt x="18" y="16"/>
                  </a:lnTo>
                  <a:lnTo>
                    <a:pt x="0" y="26"/>
                  </a:lnTo>
                  <a:lnTo>
                    <a:pt x="24" y="70"/>
                  </a:lnTo>
                  <a:lnTo>
                    <a:pt x="24" y="70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52" y="54"/>
                  </a:lnTo>
                  <a:lnTo>
                    <a:pt x="52" y="54"/>
                  </a:lnTo>
                  <a:lnTo>
                    <a:pt x="68" y="50"/>
                  </a:lnTo>
                  <a:lnTo>
                    <a:pt x="68" y="50"/>
                  </a:lnTo>
                  <a:lnTo>
                    <a:pt x="84" y="48"/>
                  </a:lnTo>
                  <a:lnTo>
                    <a:pt x="84" y="48"/>
                  </a:lnTo>
                  <a:lnTo>
                    <a:pt x="104" y="50"/>
                  </a:lnTo>
                  <a:lnTo>
                    <a:pt x="110" y="52"/>
                  </a:lnTo>
                  <a:lnTo>
                    <a:pt x="116" y="56"/>
                  </a:lnTo>
                  <a:lnTo>
                    <a:pt x="116" y="56"/>
                  </a:lnTo>
                  <a:lnTo>
                    <a:pt x="120" y="60"/>
                  </a:lnTo>
                  <a:lnTo>
                    <a:pt x="122" y="66"/>
                  </a:lnTo>
                  <a:lnTo>
                    <a:pt x="124" y="78"/>
                  </a:lnTo>
                  <a:lnTo>
                    <a:pt x="124" y="78"/>
                  </a:lnTo>
                  <a:lnTo>
                    <a:pt x="122" y="88"/>
                  </a:lnTo>
                  <a:lnTo>
                    <a:pt x="118" y="96"/>
                  </a:lnTo>
                  <a:lnTo>
                    <a:pt x="118" y="96"/>
                  </a:lnTo>
                  <a:lnTo>
                    <a:pt x="112" y="104"/>
                  </a:lnTo>
                  <a:lnTo>
                    <a:pt x="102" y="110"/>
                  </a:lnTo>
                  <a:lnTo>
                    <a:pt x="102" y="110"/>
                  </a:lnTo>
                  <a:lnTo>
                    <a:pt x="84" y="124"/>
                  </a:lnTo>
                  <a:lnTo>
                    <a:pt x="84" y="124"/>
                  </a:lnTo>
                  <a:lnTo>
                    <a:pt x="74" y="132"/>
                  </a:lnTo>
                  <a:lnTo>
                    <a:pt x="66" y="142"/>
                  </a:lnTo>
                  <a:lnTo>
                    <a:pt x="66" y="142"/>
                  </a:lnTo>
                  <a:lnTo>
                    <a:pt x="58" y="154"/>
                  </a:lnTo>
                  <a:lnTo>
                    <a:pt x="54" y="168"/>
                  </a:lnTo>
                  <a:lnTo>
                    <a:pt x="54" y="168"/>
                  </a:lnTo>
                  <a:lnTo>
                    <a:pt x="50" y="186"/>
                  </a:lnTo>
                  <a:lnTo>
                    <a:pt x="52" y="208"/>
                  </a:lnTo>
                  <a:lnTo>
                    <a:pt x="102" y="208"/>
                  </a:lnTo>
                  <a:lnTo>
                    <a:pt x="102" y="208"/>
                  </a:lnTo>
                  <a:lnTo>
                    <a:pt x="104" y="192"/>
                  </a:lnTo>
                  <a:lnTo>
                    <a:pt x="108" y="180"/>
                  </a:lnTo>
                  <a:lnTo>
                    <a:pt x="108" y="180"/>
                  </a:lnTo>
                  <a:lnTo>
                    <a:pt x="114" y="168"/>
                  </a:lnTo>
                  <a:lnTo>
                    <a:pt x="124" y="160"/>
                  </a:lnTo>
                  <a:lnTo>
                    <a:pt x="124" y="160"/>
                  </a:lnTo>
                  <a:lnTo>
                    <a:pt x="144" y="146"/>
                  </a:lnTo>
                  <a:lnTo>
                    <a:pt x="144" y="146"/>
                  </a:lnTo>
                  <a:lnTo>
                    <a:pt x="154" y="138"/>
                  </a:lnTo>
                  <a:lnTo>
                    <a:pt x="162" y="130"/>
                  </a:lnTo>
                  <a:lnTo>
                    <a:pt x="162" y="130"/>
                  </a:lnTo>
                  <a:lnTo>
                    <a:pt x="172" y="120"/>
                  </a:lnTo>
                  <a:lnTo>
                    <a:pt x="178" y="106"/>
                  </a:lnTo>
                  <a:lnTo>
                    <a:pt x="178" y="106"/>
                  </a:lnTo>
                  <a:lnTo>
                    <a:pt x="182" y="90"/>
                  </a:lnTo>
                  <a:lnTo>
                    <a:pt x="184" y="70"/>
                  </a:lnTo>
                  <a:lnTo>
                    <a:pt x="184" y="70"/>
                  </a:lnTo>
                  <a:lnTo>
                    <a:pt x="182" y="54"/>
                  </a:lnTo>
                  <a:lnTo>
                    <a:pt x="178" y="42"/>
                  </a:lnTo>
                  <a:lnTo>
                    <a:pt x="170" y="30"/>
                  </a:lnTo>
                  <a:lnTo>
                    <a:pt x="160" y="18"/>
                  </a:lnTo>
                  <a:lnTo>
                    <a:pt x="16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TextBox 1">
            <a:extLst>
              <a:ext uri="{FF2B5EF4-FFF2-40B4-BE49-F238E27FC236}">
                <a16:creationId xmlns:a16="http://schemas.microsoft.com/office/drawing/2014/main" id="{C76BF10C-BC39-824D-B53A-A65FDF56D6FF}"/>
              </a:ext>
            </a:extLst>
          </p:cNvPr>
          <p:cNvSpPr txBox="1"/>
          <p:nvPr/>
        </p:nvSpPr>
        <p:spPr>
          <a:xfrm>
            <a:off x="7252167" y="4162871"/>
            <a:ext cx="1652576" cy="283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Total </a:t>
            </a:r>
            <a:br>
              <a:rPr lang="en-US" sz="1400" dirty="0"/>
            </a:br>
            <a:r>
              <a:rPr lang="en-US" sz="1400" dirty="0"/>
              <a:t>unaware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0D62E12C-C44E-7E4F-BCE5-8AD5B23D81D8}"/>
              </a:ext>
            </a:extLst>
          </p:cNvPr>
          <p:cNvSpPr txBox="1"/>
          <p:nvPr/>
        </p:nvSpPr>
        <p:spPr>
          <a:xfrm>
            <a:off x="7252167" y="3598095"/>
            <a:ext cx="1891833" cy="28362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2"/>
                </a:solidFill>
              </a:rPr>
              <a:t>Uninsured </a:t>
            </a:r>
            <a:br>
              <a:rPr lang="en-US" sz="1400" dirty="0">
                <a:solidFill>
                  <a:schemeClr val="accent2"/>
                </a:solidFill>
              </a:rPr>
            </a:br>
            <a:r>
              <a:rPr lang="en-US" sz="1400" dirty="0">
                <a:solidFill>
                  <a:schemeClr val="accent2"/>
                </a:solidFill>
              </a:rPr>
              <a:t>unaware</a:t>
            </a:r>
          </a:p>
        </p:txBody>
      </p:sp>
    </p:spTree>
    <p:extLst>
      <p:ext uri="{BB962C8B-B14F-4D97-AF65-F5344CB8AC3E}">
        <p14:creationId xmlns:p14="http://schemas.microsoft.com/office/powerpoint/2010/main" val="31773813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162943</TotalTime>
  <Words>89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Most adults are aware of the marketplaces, but uninsured adults remain less aware.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2107</cp:revision>
  <cp:lastPrinted>2018-02-27T02:12:45Z</cp:lastPrinted>
  <dcterms:created xsi:type="dcterms:W3CDTF">2014-10-08T23:03:32Z</dcterms:created>
  <dcterms:modified xsi:type="dcterms:W3CDTF">2018-02-27T22:10:36Z</dcterms:modified>
</cp:coreProperties>
</file>