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1"/>
  </p:sldMasterIdLst>
  <p:notesMasterIdLst>
    <p:notesMasterId r:id="rId3"/>
  </p:notesMasterIdLst>
  <p:handoutMasterIdLst>
    <p:handoutMasterId r:id="rId4"/>
  </p:handoutMasterIdLst>
  <p:sldIdLst>
    <p:sldId id="275" r:id="rId2"/>
  </p:sldIdLst>
  <p:sldSz cx="9144000" cy="6858000" type="screen4x3"/>
  <p:notesSz cx="7010400" cy="9296400"/>
  <p:defaultTex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70" userDrawn="1">
          <p15:clr>
            <a:srgbClr val="A4A3A4"/>
          </p15:clr>
        </p15:guide>
        <p15:guide id="2" pos="2988" userDrawn="1">
          <p15:clr>
            <a:srgbClr val="A4A3A4"/>
          </p15:clr>
        </p15:guide>
        <p15:guide id="3" orient="horz" pos="1094" userDrawn="1">
          <p15:clr>
            <a:srgbClr val="A4A3A4"/>
          </p15:clr>
        </p15:guide>
        <p15:guide id="4" pos="2490"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urnendu Biswas" initials="PB" lastIdx="1" clrIdx="0">
    <p:extLst/>
  </p:cmAuthor>
  <p:cmAuthor id="2" name="Munira Gunja" initials="MG" lastIdx="19" clrIdx="1">
    <p:extLst>
      <p:ext uri="{19B8F6BF-5375-455C-9EA6-DF929625EA0E}">
        <p15:presenceInfo xmlns:p15="http://schemas.microsoft.com/office/powerpoint/2012/main" userId="S-1-5-21-1004529278-3813118908-2288687658-314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ABDBC"/>
    <a:srgbClr val="5F5A9D"/>
    <a:srgbClr val="E0E0E0"/>
    <a:srgbClr val="8ADAD2"/>
    <a:srgbClr val="9FE1DB"/>
    <a:srgbClr val="B6E8E3"/>
    <a:srgbClr val="CDEFEC"/>
    <a:srgbClr val="DFF5F3"/>
    <a:srgbClr val="EDF9F8"/>
    <a:srgbClr val="4C51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493" autoAdjust="0"/>
    <p:restoredTop sz="95491" autoAdjust="0"/>
  </p:normalViewPr>
  <p:slideViewPr>
    <p:cSldViewPr snapToGrid="0" snapToObjects="1">
      <p:cViewPr varScale="1">
        <p:scale>
          <a:sx n="114" d="100"/>
          <a:sy n="114" d="100"/>
        </p:scale>
        <p:origin x="1416" y="108"/>
      </p:cViewPr>
      <p:guideLst>
        <p:guide orient="horz" pos="1570"/>
        <p:guide pos="2988"/>
        <p:guide orient="horz" pos="1094"/>
        <p:guide pos="249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notesViewPr>
    <p:cSldViewPr snapToGrid="0" snapToObjects="1">
      <p:cViewPr varScale="1">
        <p:scale>
          <a:sx n="112" d="100"/>
          <a:sy n="112" d="100"/>
        </p:scale>
        <p:origin x="4984" y="200"/>
      </p:cViewPr>
      <p:guideLst>
        <p:guide orient="horz" pos="2928"/>
        <p:guide pos="2208"/>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l">
              <a:defRPr sz="1862" b="0" i="0" u="none" strike="noStrike" kern="1200" spc="0" baseline="0">
                <a:solidFill>
                  <a:schemeClr val="tx1"/>
                </a:solidFill>
                <a:latin typeface="+mn-lt"/>
                <a:ea typeface="+mn-ea"/>
                <a:cs typeface="+mn-cs"/>
              </a:defRPr>
            </a:pPr>
            <a:r>
              <a:rPr lang="en-US" sz="1400" i="1" dirty="0"/>
              <a:t>Percent of uninsured adults ages 19–64 who were aware of the marketplaces </a:t>
            </a:r>
            <a:br>
              <a:rPr lang="en-US" sz="1400" i="1" dirty="0"/>
            </a:br>
            <a:r>
              <a:rPr lang="en-US" sz="1400" i="1" dirty="0"/>
              <a:t>but did not intend to visit</a:t>
            </a:r>
          </a:p>
        </c:rich>
      </c:tx>
      <c:layout>
        <c:manualLayout>
          <c:xMode val="edge"/>
          <c:yMode val="edge"/>
          <c:x val="9.44326403643974E-6"/>
          <c:y val="2.9909764604329699E-2"/>
        </c:manualLayout>
      </c:layout>
      <c:overlay val="0"/>
      <c:spPr>
        <a:noFill/>
        <a:ln>
          <a:noFill/>
        </a:ln>
        <a:effectLst/>
      </c:spPr>
      <c:txPr>
        <a:bodyPr rot="0" spcFirstLastPara="1" vertOverflow="ellipsis" vert="horz" wrap="square" anchor="ctr" anchorCtr="1"/>
        <a:lstStyle/>
        <a:p>
          <a:pPr algn="l">
            <a:defRPr sz="1862"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2.9499645877598597E-3"/>
          <c:y val="0.19697741384519599"/>
          <c:w val="0.97978497132302911"/>
          <c:h val="0.62998660519620908"/>
        </c:manualLayout>
      </c:layout>
      <c:barChart>
        <c:barDir val="col"/>
        <c:grouping val="clustered"/>
        <c:varyColors val="0"/>
        <c:ser>
          <c:idx val="0"/>
          <c:order val="0"/>
          <c:tx>
            <c:strRef>
              <c:f>Sheet1!$B$1</c:f>
              <c:strCache>
                <c:ptCount val="1"/>
                <c:pt idx="0">
                  <c:v>Rate</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6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You don’t think 
you can afford health insurance </c:v>
                </c:pt>
                <c:pt idx="1">
                  <c:v>You don’t think 
you will be eligible for health insurance</c:v>
                </c:pt>
                <c:pt idx="2">
                  <c:v>You don’t think 
you need health insurance</c:v>
                </c:pt>
                <c:pt idx="3">
                  <c:v>You are going to go someplace else 
to look for health insurance coverage</c:v>
                </c:pt>
                <c:pt idx="4">
                  <c:v>You heard the Affordable Care 
Act is going 
to be repealed</c:v>
                </c:pt>
                <c:pt idx="5">
                  <c:v>You don’t think 
the government requires you to have health insurance any longer</c:v>
                </c:pt>
                <c:pt idx="6">
                  <c:v>Some other 
reason</c:v>
                </c:pt>
              </c:strCache>
            </c:strRef>
          </c:cat>
          <c:val>
            <c:numRef>
              <c:f>Sheet1!$B$2:$B$8</c:f>
              <c:numCache>
                <c:formatCode>0</c:formatCode>
                <c:ptCount val="7"/>
                <c:pt idx="0">
                  <c:v>70.97</c:v>
                </c:pt>
                <c:pt idx="1">
                  <c:v>38.32</c:v>
                </c:pt>
                <c:pt idx="2">
                  <c:v>37.269999999999996</c:v>
                </c:pt>
                <c:pt idx="3">
                  <c:v>28.87</c:v>
                </c:pt>
                <c:pt idx="4">
                  <c:v>22.869999999999997</c:v>
                </c:pt>
                <c:pt idx="5">
                  <c:v>15.509999999999998</c:v>
                </c:pt>
                <c:pt idx="6">
                  <c:v>25.650000000000002</c:v>
                </c:pt>
              </c:numCache>
            </c:numRef>
          </c:val>
          <c:extLst>
            <c:ext xmlns:c16="http://schemas.microsoft.com/office/drawing/2014/chart" uri="{C3380CC4-5D6E-409C-BE32-E72D297353CC}">
              <c16:uniqueId val="{00000000-DA00-C045-9FC7-E845C53F0BB9}"/>
            </c:ext>
          </c:extLst>
        </c:ser>
        <c:dLbls>
          <c:showLegendKey val="0"/>
          <c:showVal val="0"/>
          <c:showCatName val="0"/>
          <c:showSerName val="0"/>
          <c:showPercent val="0"/>
          <c:showBubbleSize val="0"/>
        </c:dLbls>
        <c:gapWidth val="19"/>
        <c:overlap val="-29"/>
        <c:axId val="595652128"/>
        <c:axId val="585561112"/>
      </c:barChart>
      <c:catAx>
        <c:axId val="5956521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585561112"/>
        <c:crosses val="autoZero"/>
        <c:auto val="1"/>
        <c:lblAlgn val="ctr"/>
        <c:lblOffset val="100"/>
        <c:noMultiLvlLbl val="0"/>
      </c:catAx>
      <c:valAx>
        <c:axId val="585561112"/>
        <c:scaling>
          <c:orientation val="minMax"/>
        </c:scaling>
        <c:delete val="1"/>
        <c:axPos val="l"/>
        <c:numFmt formatCode="0" sourceLinked="1"/>
        <c:majorTickMark val="none"/>
        <c:minorTickMark val="none"/>
        <c:tickLblPos val="nextTo"/>
        <c:crossAx val="595652128"/>
        <c:crosses val="autoZero"/>
        <c:crossBetween val="between"/>
      </c:valAx>
      <c:spPr>
        <a:noFill/>
        <a:ln>
          <a:noFill/>
        </a:ln>
        <a:effectLst/>
      </c:spPr>
    </c:plotArea>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938" y="1"/>
            <a:ext cx="3037840" cy="466435"/>
          </a:xfrm>
          <a:prstGeom prst="rect">
            <a:avLst/>
          </a:prstGeom>
        </p:spPr>
        <p:txBody>
          <a:bodyPr vert="horz" lIns="91440" tIns="45720" rIns="91440" bIns="45720" rtlCol="0"/>
          <a:lstStyle>
            <a:lvl1pPr algn="r">
              <a:defRPr sz="1200"/>
            </a:lvl1pPr>
          </a:lstStyle>
          <a:p>
            <a:fld id="{34E75CA9-D3DC-4CC4-B26F-4572B05774CA}" type="datetimeFigureOut">
              <a:rPr lang="en-US" smtClean="0"/>
              <a:t>2/27/2018</a:t>
            </a:fld>
            <a:endParaRPr lang="en-US"/>
          </a:p>
        </p:txBody>
      </p:sp>
      <p:sp>
        <p:nvSpPr>
          <p:cNvPr id="4" name="Footer Placeholder 3"/>
          <p:cNvSpPr>
            <a:spLocks noGrp="1"/>
          </p:cNvSpPr>
          <p:nvPr>
            <p:ph type="ftr" sz="quarter" idx="2"/>
          </p:nvPr>
        </p:nvSpPr>
        <p:spPr>
          <a:xfrm>
            <a:off x="0" y="8829970"/>
            <a:ext cx="3037840" cy="46643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70"/>
            <a:ext cx="3037840" cy="466434"/>
          </a:xfrm>
          <a:prstGeom prst="rect">
            <a:avLst/>
          </a:prstGeom>
        </p:spPr>
        <p:txBody>
          <a:bodyPr vert="horz" lIns="91440" tIns="45720" rIns="91440" bIns="45720" rtlCol="0" anchor="b"/>
          <a:lstStyle>
            <a:lvl1pPr algn="r">
              <a:defRPr sz="1200"/>
            </a:lvl1pPr>
          </a:lstStyle>
          <a:p>
            <a:fld id="{092E6626-612B-455B-9FD1-DD7A1306BEA5}" type="slidenum">
              <a:rPr lang="en-US" smtClean="0"/>
              <a:t>‹#›</a:t>
            </a:fld>
            <a:endParaRPr lang="en-US"/>
          </a:p>
        </p:txBody>
      </p:sp>
    </p:spTree>
    <p:extLst>
      <p:ext uri="{BB962C8B-B14F-4D97-AF65-F5344CB8AC3E}">
        <p14:creationId xmlns:p14="http://schemas.microsoft.com/office/powerpoint/2010/main" val="2577551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1440" tIns="45720" rIns="91440" bIns="45720" rtlCol="0"/>
          <a:lstStyle>
            <a:lvl1pPr algn="r">
              <a:defRPr sz="1200"/>
            </a:lvl1pPr>
          </a:lstStyle>
          <a:p>
            <a:fld id="{03A1D146-B4E0-1741-B9EE-9789392EFCC4}" type="datetimeFigureOut">
              <a:rPr lang="en-US" smtClean="0"/>
              <a:t>2/27/2018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6"/>
            <a:ext cx="303784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6"/>
            <a:ext cx="3037840" cy="464820"/>
          </a:xfrm>
          <a:prstGeom prst="rect">
            <a:avLst/>
          </a:prstGeom>
        </p:spPr>
        <p:txBody>
          <a:bodyPr vert="horz" lIns="91440" tIns="45720" rIns="91440" bIns="45720" rtlCol="0" anchor="b"/>
          <a:lstStyle>
            <a:lvl1pPr algn="r">
              <a:defRPr sz="1200"/>
            </a:lvl1pPr>
          </a:lstStyle>
          <a:p>
            <a:fld id="{97863621-2E60-B848-8968-B0341E26A312}" type="slidenum">
              <a:rPr lang="en-US" smtClean="0"/>
              <a:t>‹#›</a:t>
            </a:fld>
            <a:endParaRPr lang="en-US"/>
          </a:p>
        </p:txBody>
      </p:sp>
    </p:spTree>
    <p:extLst>
      <p:ext uri="{BB962C8B-B14F-4D97-AF65-F5344CB8AC3E}">
        <p14:creationId xmlns:p14="http://schemas.microsoft.com/office/powerpoint/2010/main" val="1730024718"/>
      </p:ext>
    </p:extLst>
  </p:cSld>
  <p:clrMap bg1="lt1" tx1="dk1" bg2="lt2" tx2="dk2" accent1="accent1" accent2="accent2" accent3="accent3" accent4="accent4" accent5="accent5" accent6="accent6" hlink="hlink" folHlink="folHlink"/>
  <p:notesStyle>
    <a:lvl1pPr marL="0" algn="l" defTabSz="609585" rtl="0" eaLnBrk="1" latinLnBrk="0" hangingPunct="1">
      <a:defRPr sz="1600" kern="1200">
        <a:solidFill>
          <a:schemeClr val="tx1"/>
        </a:solidFill>
        <a:latin typeface="+mn-lt"/>
        <a:ea typeface="+mn-ea"/>
        <a:cs typeface="+mn-cs"/>
      </a:defRPr>
    </a:lvl1pPr>
    <a:lvl2pPr marL="609585" algn="l" defTabSz="609585" rtl="0" eaLnBrk="1" latinLnBrk="0" hangingPunct="1">
      <a:defRPr sz="1600" kern="1200">
        <a:solidFill>
          <a:schemeClr val="tx1"/>
        </a:solidFill>
        <a:latin typeface="+mn-lt"/>
        <a:ea typeface="+mn-ea"/>
        <a:cs typeface="+mn-cs"/>
      </a:defRPr>
    </a:lvl2pPr>
    <a:lvl3pPr marL="1219170" algn="l" defTabSz="609585" rtl="0" eaLnBrk="1" latinLnBrk="0" hangingPunct="1">
      <a:defRPr sz="1600" kern="1200">
        <a:solidFill>
          <a:schemeClr val="tx1"/>
        </a:solidFill>
        <a:latin typeface="+mn-lt"/>
        <a:ea typeface="+mn-ea"/>
        <a:cs typeface="+mn-cs"/>
      </a:defRPr>
    </a:lvl3pPr>
    <a:lvl4pPr marL="1828754" algn="l" defTabSz="609585" rtl="0" eaLnBrk="1" latinLnBrk="0" hangingPunct="1">
      <a:defRPr sz="1600" kern="1200">
        <a:solidFill>
          <a:schemeClr val="tx1"/>
        </a:solidFill>
        <a:latin typeface="+mn-lt"/>
        <a:ea typeface="+mn-ea"/>
        <a:cs typeface="+mn-cs"/>
      </a:defRPr>
    </a:lvl4pPr>
    <a:lvl5pPr marL="2438339" algn="l" defTabSz="609585" rtl="0" eaLnBrk="1" latinLnBrk="0" hangingPunct="1">
      <a:defRPr sz="1600" kern="1200">
        <a:solidFill>
          <a:schemeClr val="tx1"/>
        </a:solidFill>
        <a:latin typeface="+mn-lt"/>
        <a:ea typeface="+mn-ea"/>
        <a:cs typeface="+mn-cs"/>
      </a:defRPr>
    </a:lvl5pPr>
    <a:lvl6pPr marL="3047924" algn="l" defTabSz="609585" rtl="0" eaLnBrk="1" latinLnBrk="0" hangingPunct="1">
      <a:defRPr sz="1600" kern="1200">
        <a:solidFill>
          <a:schemeClr val="tx1"/>
        </a:solidFill>
        <a:latin typeface="+mn-lt"/>
        <a:ea typeface="+mn-ea"/>
        <a:cs typeface="+mn-cs"/>
      </a:defRPr>
    </a:lvl6pPr>
    <a:lvl7pPr marL="3657509" algn="l" defTabSz="609585" rtl="0" eaLnBrk="1" latinLnBrk="0" hangingPunct="1">
      <a:defRPr sz="1600" kern="1200">
        <a:solidFill>
          <a:schemeClr val="tx1"/>
        </a:solidFill>
        <a:latin typeface="+mn-lt"/>
        <a:ea typeface="+mn-ea"/>
        <a:cs typeface="+mn-cs"/>
      </a:defRPr>
    </a:lvl7pPr>
    <a:lvl8pPr marL="4267093" algn="l" defTabSz="609585" rtl="0" eaLnBrk="1" latinLnBrk="0" hangingPunct="1">
      <a:defRPr sz="1600" kern="1200">
        <a:solidFill>
          <a:schemeClr val="tx1"/>
        </a:solidFill>
        <a:latin typeface="+mn-lt"/>
        <a:ea typeface="+mn-ea"/>
        <a:cs typeface="+mn-cs"/>
      </a:defRPr>
    </a:lvl8pPr>
    <a:lvl9pPr marL="4876678" algn="l" defTabSz="609585"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863621-2E60-B848-8968-B0341E26A312}" type="slidenum">
              <a:rPr lang="en-US" smtClean="0"/>
              <a:t>1</a:t>
            </a:fld>
            <a:endParaRPr lang="en-US"/>
          </a:p>
        </p:txBody>
      </p:sp>
    </p:spTree>
    <p:extLst>
      <p:ext uri="{BB962C8B-B14F-4D97-AF65-F5344CB8AC3E}">
        <p14:creationId xmlns:p14="http://schemas.microsoft.com/office/powerpoint/2010/main" val="4976528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Graph Layout: 01">
    <p:bg>
      <p:bgPr>
        <a:solidFill>
          <a:schemeClr val="bg1"/>
        </a:solidFill>
        <a:effectLst/>
      </p:bgPr>
    </p:bg>
    <p:spTree>
      <p:nvGrpSpPr>
        <p:cNvPr id="1" name=""/>
        <p:cNvGrpSpPr/>
        <p:nvPr/>
      </p:nvGrpSpPr>
      <p:grpSpPr>
        <a:xfrm>
          <a:off x="0" y="0"/>
          <a:ext cx="0" cy="0"/>
          <a:chOff x="0" y="0"/>
          <a:chExt cx="0" cy="0"/>
        </a:xfrm>
      </p:grpSpPr>
      <p:sp>
        <p:nvSpPr>
          <p:cNvPr id="53" name="Title 1"/>
          <p:cNvSpPr>
            <a:spLocks noGrp="1"/>
          </p:cNvSpPr>
          <p:nvPr>
            <p:ph type="ctrTitle" hasCustomPrompt="1"/>
          </p:nvPr>
        </p:nvSpPr>
        <p:spPr>
          <a:xfrm>
            <a:off x="71500" y="296652"/>
            <a:ext cx="9001000" cy="756084"/>
          </a:xfrm>
          <a:effectLst/>
        </p:spPr>
        <p:txBody>
          <a:bodyPr anchor="t">
            <a:noAutofit/>
          </a:bodyPr>
          <a:lstStyle>
            <a:lvl1pPr algn="l">
              <a:lnSpc>
                <a:spcPct val="110000"/>
              </a:lnSpc>
              <a:defRPr sz="2000" spc="0" baseline="0">
                <a:solidFill>
                  <a:srgbClr val="4C515A"/>
                </a:solidFill>
                <a:effectLst/>
              </a:defRPr>
            </a:lvl1pPr>
          </a:lstStyle>
          <a:p>
            <a:r>
              <a:rPr lang="en-US" dirty="0"/>
              <a:t>Click to edit master title style</a:t>
            </a:r>
          </a:p>
        </p:txBody>
      </p:sp>
      <p:sp>
        <p:nvSpPr>
          <p:cNvPr id="57" name="Chart Placeholder 5"/>
          <p:cNvSpPr>
            <a:spLocks noGrp="1"/>
          </p:cNvSpPr>
          <p:nvPr>
            <p:ph type="chart" sz="quarter" idx="19"/>
          </p:nvPr>
        </p:nvSpPr>
        <p:spPr>
          <a:xfrm>
            <a:off x="71500" y="1052736"/>
            <a:ext cx="9000999" cy="4596104"/>
          </a:xfrm>
        </p:spPr>
        <p:txBody>
          <a:bodyPr>
            <a:normAutofit/>
          </a:bodyPr>
          <a:lstStyle>
            <a:lvl1pPr>
              <a:defRPr sz="1300">
                <a:solidFill>
                  <a:srgbClr val="4C515A"/>
                </a:solidFill>
              </a:defRPr>
            </a:lvl1pPr>
          </a:lstStyle>
          <a:p>
            <a:endParaRPr lang="en-US"/>
          </a:p>
        </p:txBody>
      </p:sp>
      <p:cxnSp>
        <p:nvCxnSpPr>
          <p:cNvPr id="61" name="Straight Connector 60"/>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21" hasCustomPrompt="1"/>
          </p:nvPr>
        </p:nvSpPr>
        <p:spPr>
          <a:xfrm>
            <a:off x="71500" y="8620"/>
            <a:ext cx="9001000" cy="224346"/>
          </a:xfrm>
        </p:spPr>
        <p:txBody>
          <a:bodyPr anchor="b" anchorCtr="0">
            <a:noAutofit/>
          </a:bodyPr>
          <a:lstStyle>
            <a:lvl1pPr marL="0" indent="0">
              <a:buNone/>
              <a:defRPr sz="1200"/>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dirty="0"/>
              <a:t>Exhibit #</a:t>
            </a:r>
          </a:p>
        </p:txBody>
      </p:sp>
      <p:sp>
        <p:nvSpPr>
          <p:cNvPr id="10" name="Text Placeholder 9"/>
          <p:cNvSpPr>
            <a:spLocks noGrp="1"/>
          </p:cNvSpPr>
          <p:nvPr>
            <p:ph type="body" sz="quarter" idx="22"/>
          </p:nvPr>
        </p:nvSpPr>
        <p:spPr>
          <a:xfrm>
            <a:off x="71500" y="5697252"/>
            <a:ext cx="9001063" cy="495834"/>
          </a:xfrm>
        </p:spPr>
        <p:txBody>
          <a:bodyPr anchor="b" anchorCtr="0">
            <a:noAutofit/>
          </a:bodyPr>
          <a:lstStyle>
            <a:lvl1pPr marL="0" indent="0">
              <a:lnSpc>
                <a:spcPct val="90000"/>
              </a:lnSpc>
              <a:spcBef>
                <a:spcPts val="0"/>
              </a:spcBef>
              <a:spcAft>
                <a:spcPts val="600"/>
              </a:spcAft>
              <a:buNone/>
              <a:defRPr lang="en-US" sz="1000" b="0" i="0" smtClean="0">
                <a:solidFill>
                  <a:schemeClr val="tx1"/>
                </a:solidFill>
                <a:effectLst/>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endParaRPr lang="en-US" dirty="0"/>
          </a:p>
        </p:txBody>
      </p:sp>
      <p:pic>
        <p:nvPicPr>
          <p:cNvPr id="9" name="Picture 8"/>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35496" y="6345324"/>
            <a:ext cx="1476164" cy="468052"/>
          </a:xfrm>
          <a:prstGeom prst="rect">
            <a:avLst/>
          </a:prstGeom>
        </p:spPr>
      </p:pic>
    </p:spTree>
    <p:extLst>
      <p:ext uri="{BB962C8B-B14F-4D97-AF65-F5344CB8AC3E}">
        <p14:creationId xmlns:p14="http://schemas.microsoft.com/office/powerpoint/2010/main" val="2249687676"/>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Graph Layout: 01">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0" y="0"/>
            <a:ext cx="9144000" cy="62841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3" name="Title 1"/>
          <p:cNvSpPr>
            <a:spLocks noGrp="1"/>
          </p:cNvSpPr>
          <p:nvPr>
            <p:ph type="ctrTitle"/>
          </p:nvPr>
        </p:nvSpPr>
        <p:spPr>
          <a:xfrm>
            <a:off x="98134" y="0"/>
            <a:ext cx="9001000" cy="628410"/>
          </a:xfrm>
          <a:effectLst/>
        </p:spPr>
        <p:txBody>
          <a:bodyPr anchor="ctr">
            <a:noAutofit/>
          </a:bodyPr>
          <a:lstStyle>
            <a:lvl1pPr algn="l">
              <a:lnSpc>
                <a:spcPct val="90000"/>
              </a:lnSpc>
              <a:defRPr sz="1800" b="1" i="0" spc="0" baseline="0">
                <a:solidFill>
                  <a:schemeClr val="bg1"/>
                </a:solidFill>
                <a:effectLst/>
                <a:latin typeface="InterFace" charset="0"/>
                <a:ea typeface="InterFace" charset="0"/>
                <a:cs typeface="InterFace" charset="0"/>
              </a:defRPr>
            </a:lvl1pPr>
          </a:lstStyle>
          <a:p>
            <a:endParaRPr lang="en-US" dirty="0"/>
          </a:p>
        </p:txBody>
      </p:sp>
      <p:sp>
        <p:nvSpPr>
          <p:cNvPr id="2" name="TextBox 1"/>
          <p:cNvSpPr txBox="1"/>
          <p:nvPr userDrawn="1"/>
        </p:nvSpPr>
        <p:spPr>
          <a:xfrm>
            <a:off x="1655675" y="6368920"/>
            <a:ext cx="7416824" cy="408452"/>
          </a:xfrm>
          <a:prstGeom prst="rect">
            <a:avLst/>
          </a:prstGeom>
          <a:noFill/>
        </p:spPr>
        <p:txBody>
          <a:bodyPr wrap="square" lIns="0" tIns="0" rIns="0" bIns="0" rtlCol="0" anchor="b" anchorCtr="0">
            <a:no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900" dirty="0"/>
              <a:t>Source: S. R. Collins, M. Z. </a:t>
            </a:r>
            <a:r>
              <a:rPr lang="en-US" sz="900" dirty="0" err="1"/>
              <a:t>Gunja</a:t>
            </a:r>
            <a:r>
              <a:rPr lang="en-US" sz="900" dirty="0"/>
              <a:t>, M. M. Doty, and H. K. </a:t>
            </a:r>
            <a:r>
              <a:rPr lang="en-US" sz="900" dirty="0" err="1"/>
              <a:t>Bhupal</a:t>
            </a:r>
            <a:r>
              <a:rPr lang="en-US" sz="900" dirty="0"/>
              <a:t>, </a:t>
            </a:r>
            <a:r>
              <a:rPr lang="en-US" sz="900" i="1" dirty="0"/>
              <a:t>Americans’ Views on Health Insurance at the End of a Turbulent Year, </a:t>
            </a:r>
            <a:br>
              <a:rPr lang="en-US" sz="900" i="1" dirty="0"/>
            </a:br>
            <a:r>
              <a:rPr lang="en-US" sz="900" dirty="0"/>
              <a:t>The Commonwealth Fund, March 2018.</a:t>
            </a:r>
          </a:p>
        </p:txBody>
      </p:sp>
      <p:sp>
        <p:nvSpPr>
          <p:cNvPr id="57" name="Chart Placeholder 5"/>
          <p:cNvSpPr>
            <a:spLocks noGrp="1"/>
          </p:cNvSpPr>
          <p:nvPr>
            <p:ph type="chart" sz="quarter" idx="19"/>
          </p:nvPr>
        </p:nvSpPr>
        <p:spPr>
          <a:xfrm>
            <a:off x="71500" y="1052736"/>
            <a:ext cx="9000999" cy="4596104"/>
          </a:xfrm>
        </p:spPr>
        <p:txBody>
          <a:bodyPr>
            <a:normAutofit/>
          </a:bodyPr>
          <a:lstStyle>
            <a:lvl1pPr>
              <a:defRPr sz="1300">
                <a:solidFill>
                  <a:srgbClr val="4C515A"/>
                </a:solidFill>
              </a:defRPr>
            </a:lvl1pPr>
          </a:lstStyle>
          <a:p>
            <a:endParaRPr lang="en-US" dirty="0"/>
          </a:p>
        </p:txBody>
      </p:sp>
      <p:cxnSp>
        <p:nvCxnSpPr>
          <p:cNvPr id="61" name="Straight Connector 60"/>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0" name="Text Placeholder 9"/>
          <p:cNvSpPr>
            <a:spLocks noGrp="1"/>
          </p:cNvSpPr>
          <p:nvPr>
            <p:ph type="body" sz="quarter" idx="22"/>
          </p:nvPr>
        </p:nvSpPr>
        <p:spPr>
          <a:xfrm>
            <a:off x="71500" y="5697252"/>
            <a:ext cx="9001063" cy="495834"/>
          </a:xfrm>
        </p:spPr>
        <p:txBody>
          <a:bodyPr anchor="b" anchorCtr="0">
            <a:noAutofit/>
          </a:bodyPr>
          <a:lstStyle>
            <a:lvl1pPr marL="0" indent="0">
              <a:lnSpc>
                <a:spcPct val="90000"/>
              </a:lnSpc>
              <a:spcBef>
                <a:spcPts val="0"/>
              </a:spcBef>
              <a:spcAft>
                <a:spcPts val="600"/>
              </a:spcAft>
              <a:buNone/>
              <a:defRPr lang="en-US" sz="900" b="0" i="0" smtClean="0">
                <a:solidFill>
                  <a:schemeClr val="tx1"/>
                </a:solidFill>
                <a:effectLst/>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endParaRPr lang="en-US" dirty="0"/>
          </a:p>
        </p:txBody>
      </p:sp>
      <p:pic>
        <p:nvPicPr>
          <p:cNvPr id="9" name="Picture 8"/>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35496" y="6345324"/>
            <a:ext cx="1476164" cy="468052"/>
          </a:xfrm>
          <a:prstGeom prst="rect">
            <a:avLst/>
          </a:prstGeom>
        </p:spPr>
      </p:pic>
    </p:spTree>
    <p:extLst>
      <p:ext uri="{BB962C8B-B14F-4D97-AF65-F5344CB8AC3E}">
        <p14:creationId xmlns:p14="http://schemas.microsoft.com/office/powerpoint/2010/main" val="424900324"/>
      </p:ext>
    </p:extLst>
  </p:cSld>
  <p:clrMapOvr>
    <a:masterClrMapping/>
  </p:clrMapOvr>
  <p:hf sldNum="0" hdr="0" dt="0"/>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2"/>
            <a:ext cx="7772400" cy="817561"/>
          </a:xfrm>
          <a:prstGeom prst="rect">
            <a:avLst/>
          </a:prstGeom>
        </p:spPr>
        <p:txBody>
          <a:bodyPr vert="horz" lIns="0" tIns="0" rIns="0" bIns="0" rtlCol="0" anchor="ctr">
            <a:normAutofit/>
          </a:bodyPr>
          <a:lstStyle/>
          <a:p>
            <a:r>
              <a:rPr lang="en-US" dirty="0"/>
              <a:t>Click to edit Master title style</a:t>
            </a:r>
          </a:p>
        </p:txBody>
      </p:sp>
      <p:sp>
        <p:nvSpPr>
          <p:cNvPr id="3" name="Text Placeholder 2"/>
          <p:cNvSpPr>
            <a:spLocks noGrp="1"/>
          </p:cNvSpPr>
          <p:nvPr>
            <p:ph type="body" idx="1"/>
          </p:nvPr>
        </p:nvSpPr>
        <p:spPr>
          <a:xfrm>
            <a:off x="685800" y="1219201"/>
            <a:ext cx="7772400" cy="4627563"/>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41911007"/>
      </p:ext>
    </p:extLst>
  </p:cSld>
  <p:clrMap bg1="lt1" tx1="dk1" bg2="lt2" tx2="dk2" accent1="accent1" accent2="accent2" accent3="accent3" accent4="accent4" accent5="accent5" accent6="accent6" hlink="hlink" folHlink="folHlink"/>
  <p:sldLayoutIdLst>
    <p:sldLayoutId id="2147483722" r:id="rId1"/>
    <p:sldLayoutId id="2147483723" r:id="rId2"/>
  </p:sldLayoutIdLst>
  <p:txStyles>
    <p:titleStyle>
      <a:lvl1pPr algn="ctr" defTabSz="914378" rtl="0" eaLnBrk="1" latinLnBrk="0" hangingPunct="1">
        <a:lnSpc>
          <a:spcPct val="86000"/>
        </a:lnSpc>
        <a:spcBef>
          <a:spcPct val="0"/>
        </a:spcBef>
        <a:buNone/>
        <a:defRPr sz="2100" kern="800" spc="-40">
          <a:solidFill>
            <a:schemeClr val="tx1"/>
          </a:solidFill>
          <a:latin typeface="+mj-lt"/>
          <a:ea typeface="+mj-ea"/>
          <a:cs typeface="+mj-cs"/>
        </a:defRPr>
      </a:lvl1pPr>
    </p:titleStyle>
    <p:body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a:t>Uninsured adults most often cite concerns about affordability as the reason why they didn’t plan to shop for marketplace coverage.</a:t>
            </a:r>
          </a:p>
        </p:txBody>
      </p:sp>
      <p:sp>
        <p:nvSpPr>
          <p:cNvPr id="9" name="Text Placeholder 8"/>
          <p:cNvSpPr>
            <a:spLocks noGrp="1"/>
          </p:cNvSpPr>
          <p:nvPr>
            <p:ph type="body" sz="quarter" idx="22"/>
          </p:nvPr>
        </p:nvSpPr>
        <p:spPr/>
        <p:txBody>
          <a:bodyPr/>
          <a:lstStyle/>
          <a:p>
            <a:r>
              <a:rPr lang="en-US" dirty="0"/>
              <a:t>Data: The Commonwealth Fund Affordable Care Act Tracking Survey, Nov.–Dec. 2017.</a:t>
            </a:r>
          </a:p>
        </p:txBody>
      </p:sp>
      <p:sp>
        <p:nvSpPr>
          <p:cNvPr id="11" name="TextBox 3">
            <a:extLst>
              <a:ext uri="{FF2B5EF4-FFF2-40B4-BE49-F238E27FC236}">
                <a16:creationId xmlns:a16="http://schemas.microsoft.com/office/drawing/2014/main" id="{24D575DC-9B4A-B943-B3D0-D5942F81B50F}"/>
              </a:ext>
            </a:extLst>
          </p:cNvPr>
          <p:cNvSpPr txBox="1"/>
          <p:nvPr/>
        </p:nvSpPr>
        <p:spPr>
          <a:xfrm>
            <a:off x="0" y="735933"/>
            <a:ext cx="9072562" cy="417286"/>
          </a:xfrm>
          <a:prstGeom prst="rect">
            <a:avLst/>
          </a:prstGeom>
          <a:noFill/>
        </p:spPr>
        <p:txBody>
          <a:bodyPr wrap="square" lIns="640080" rtlCol="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nSpc>
                <a:spcPct val="90000"/>
              </a:lnSpc>
            </a:pPr>
            <a:r>
              <a:rPr lang="en-US" sz="1800" dirty="0">
                <a:cs typeface="Arial" panose="020B0604020202020204" pitchFamily="34" charset="0"/>
              </a:rPr>
              <a:t>You said that you do not intend to visit the marketplace to shop for health insurance this fall. What are the reasons you do not plan to visit the marketplace? Is it because...?</a:t>
            </a:r>
          </a:p>
        </p:txBody>
      </p:sp>
      <p:grpSp>
        <p:nvGrpSpPr>
          <p:cNvPr id="13" name="Group 12">
            <a:extLst>
              <a:ext uri="{FF2B5EF4-FFF2-40B4-BE49-F238E27FC236}">
                <a16:creationId xmlns:a16="http://schemas.microsoft.com/office/drawing/2014/main" id="{36787E0E-4E7A-D54F-BD28-31F851C7A2F6}"/>
              </a:ext>
            </a:extLst>
          </p:cNvPr>
          <p:cNvGrpSpPr/>
          <p:nvPr/>
        </p:nvGrpSpPr>
        <p:grpSpPr>
          <a:xfrm>
            <a:off x="71438" y="726968"/>
            <a:ext cx="420867" cy="515901"/>
            <a:chOff x="1752600" y="533400"/>
            <a:chExt cx="787400" cy="965200"/>
          </a:xfrm>
          <a:solidFill>
            <a:schemeClr val="tx1"/>
          </a:solidFill>
        </p:grpSpPr>
        <p:sp>
          <p:nvSpPr>
            <p:cNvPr id="14" name="Freeform 5">
              <a:extLst>
                <a:ext uri="{FF2B5EF4-FFF2-40B4-BE49-F238E27FC236}">
                  <a16:creationId xmlns:a16="http://schemas.microsoft.com/office/drawing/2014/main" id="{AA508C80-3AC6-8944-90CB-D437F2DFB230}"/>
                </a:ext>
              </a:extLst>
            </p:cNvPr>
            <p:cNvSpPr>
              <a:spLocks noEditPoints="1"/>
            </p:cNvSpPr>
            <p:nvPr/>
          </p:nvSpPr>
          <p:spPr bwMode="auto">
            <a:xfrm>
              <a:off x="1752600" y="533400"/>
              <a:ext cx="787400" cy="965200"/>
            </a:xfrm>
            <a:custGeom>
              <a:avLst/>
              <a:gdLst>
                <a:gd name="T0" fmla="*/ 0 w 496"/>
                <a:gd name="T1" fmla="*/ 390 h 608"/>
                <a:gd name="T2" fmla="*/ 2 w 496"/>
                <a:gd name="T3" fmla="*/ 410 h 608"/>
                <a:gd name="T4" fmla="*/ 18 w 496"/>
                <a:gd name="T5" fmla="*/ 448 h 608"/>
                <a:gd name="T6" fmla="*/ 46 w 496"/>
                <a:gd name="T7" fmla="*/ 476 h 608"/>
                <a:gd name="T8" fmla="*/ 84 w 496"/>
                <a:gd name="T9" fmla="*/ 492 h 608"/>
                <a:gd name="T10" fmla="*/ 198 w 496"/>
                <a:gd name="T11" fmla="*/ 494 h 608"/>
                <a:gd name="T12" fmla="*/ 318 w 496"/>
                <a:gd name="T13" fmla="*/ 598 h 608"/>
                <a:gd name="T14" fmla="*/ 334 w 496"/>
                <a:gd name="T15" fmla="*/ 606 h 608"/>
                <a:gd name="T16" fmla="*/ 346 w 496"/>
                <a:gd name="T17" fmla="*/ 608 h 608"/>
                <a:gd name="T18" fmla="*/ 352 w 496"/>
                <a:gd name="T19" fmla="*/ 608 h 608"/>
                <a:gd name="T20" fmla="*/ 366 w 496"/>
                <a:gd name="T21" fmla="*/ 602 h 608"/>
                <a:gd name="T22" fmla="*/ 376 w 496"/>
                <a:gd name="T23" fmla="*/ 592 h 608"/>
                <a:gd name="T24" fmla="*/ 382 w 496"/>
                <a:gd name="T25" fmla="*/ 576 h 608"/>
                <a:gd name="T26" fmla="*/ 382 w 496"/>
                <a:gd name="T27" fmla="*/ 494 h 608"/>
                <a:gd name="T28" fmla="*/ 390 w 496"/>
                <a:gd name="T29" fmla="*/ 494 h 608"/>
                <a:gd name="T30" fmla="*/ 432 w 496"/>
                <a:gd name="T31" fmla="*/ 486 h 608"/>
                <a:gd name="T32" fmla="*/ 464 w 496"/>
                <a:gd name="T33" fmla="*/ 464 h 608"/>
                <a:gd name="T34" fmla="*/ 488 w 496"/>
                <a:gd name="T35" fmla="*/ 430 h 608"/>
                <a:gd name="T36" fmla="*/ 496 w 496"/>
                <a:gd name="T37" fmla="*/ 390 h 608"/>
                <a:gd name="T38" fmla="*/ 496 w 496"/>
                <a:gd name="T39" fmla="*/ 104 h 608"/>
                <a:gd name="T40" fmla="*/ 488 w 496"/>
                <a:gd name="T41" fmla="*/ 64 h 608"/>
                <a:gd name="T42" fmla="*/ 464 w 496"/>
                <a:gd name="T43" fmla="*/ 30 h 608"/>
                <a:gd name="T44" fmla="*/ 432 w 496"/>
                <a:gd name="T45" fmla="*/ 8 h 608"/>
                <a:gd name="T46" fmla="*/ 390 w 496"/>
                <a:gd name="T47" fmla="*/ 0 h 608"/>
                <a:gd name="T48" fmla="*/ 106 w 496"/>
                <a:gd name="T49" fmla="*/ 0 h 608"/>
                <a:gd name="T50" fmla="*/ 64 w 496"/>
                <a:gd name="T51" fmla="*/ 8 h 608"/>
                <a:gd name="T52" fmla="*/ 32 w 496"/>
                <a:gd name="T53" fmla="*/ 30 h 608"/>
                <a:gd name="T54" fmla="*/ 8 w 496"/>
                <a:gd name="T55" fmla="*/ 64 h 608"/>
                <a:gd name="T56" fmla="*/ 0 w 496"/>
                <a:gd name="T57" fmla="*/ 104 h 608"/>
                <a:gd name="T58" fmla="*/ 54 w 496"/>
                <a:gd name="T59" fmla="*/ 104 h 608"/>
                <a:gd name="T60" fmla="*/ 56 w 496"/>
                <a:gd name="T61" fmla="*/ 94 h 608"/>
                <a:gd name="T62" fmla="*/ 62 w 496"/>
                <a:gd name="T63" fmla="*/ 76 h 608"/>
                <a:gd name="T64" fmla="*/ 76 w 496"/>
                <a:gd name="T65" fmla="*/ 62 h 608"/>
                <a:gd name="T66" fmla="*/ 94 w 496"/>
                <a:gd name="T67" fmla="*/ 54 h 608"/>
                <a:gd name="T68" fmla="*/ 390 w 496"/>
                <a:gd name="T69" fmla="*/ 52 h 608"/>
                <a:gd name="T70" fmla="*/ 402 w 496"/>
                <a:gd name="T71" fmla="*/ 54 h 608"/>
                <a:gd name="T72" fmla="*/ 420 w 496"/>
                <a:gd name="T73" fmla="*/ 62 h 608"/>
                <a:gd name="T74" fmla="*/ 434 w 496"/>
                <a:gd name="T75" fmla="*/ 76 h 608"/>
                <a:gd name="T76" fmla="*/ 440 w 496"/>
                <a:gd name="T77" fmla="*/ 94 h 608"/>
                <a:gd name="T78" fmla="*/ 442 w 496"/>
                <a:gd name="T79" fmla="*/ 390 h 608"/>
                <a:gd name="T80" fmla="*/ 440 w 496"/>
                <a:gd name="T81" fmla="*/ 400 h 608"/>
                <a:gd name="T82" fmla="*/ 434 w 496"/>
                <a:gd name="T83" fmla="*/ 418 h 608"/>
                <a:gd name="T84" fmla="*/ 420 w 496"/>
                <a:gd name="T85" fmla="*/ 432 h 608"/>
                <a:gd name="T86" fmla="*/ 402 w 496"/>
                <a:gd name="T87" fmla="*/ 440 h 608"/>
                <a:gd name="T88" fmla="*/ 328 w 496"/>
                <a:gd name="T89" fmla="*/ 440 h 608"/>
                <a:gd name="T90" fmla="*/ 218 w 496"/>
                <a:gd name="T91" fmla="*/ 440 h 608"/>
                <a:gd name="T92" fmla="*/ 106 w 496"/>
                <a:gd name="T93" fmla="*/ 440 h 608"/>
                <a:gd name="T94" fmla="*/ 86 w 496"/>
                <a:gd name="T95" fmla="*/ 436 h 608"/>
                <a:gd name="T96" fmla="*/ 70 w 496"/>
                <a:gd name="T97" fmla="*/ 426 h 608"/>
                <a:gd name="T98" fmla="*/ 58 w 496"/>
                <a:gd name="T99" fmla="*/ 410 h 608"/>
                <a:gd name="T100" fmla="*/ 54 w 496"/>
                <a:gd name="T101" fmla="*/ 390 h 6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96" h="608">
                  <a:moveTo>
                    <a:pt x="0" y="104"/>
                  </a:moveTo>
                  <a:lnTo>
                    <a:pt x="0" y="390"/>
                  </a:lnTo>
                  <a:lnTo>
                    <a:pt x="0" y="390"/>
                  </a:lnTo>
                  <a:lnTo>
                    <a:pt x="2" y="410"/>
                  </a:lnTo>
                  <a:lnTo>
                    <a:pt x="8" y="430"/>
                  </a:lnTo>
                  <a:lnTo>
                    <a:pt x="18" y="448"/>
                  </a:lnTo>
                  <a:lnTo>
                    <a:pt x="32" y="464"/>
                  </a:lnTo>
                  <a:lnTo>
                    <a:pt x="46" y="476"/>
                  </a:lnTo>
                  <a:lnTo>
                    <a:pt x="64" y="486"/>
                  </a:lnTo>
                  <a:lnTo>
                    <a:pt x="84" y="492"/>
                  </a:lnTo>
                  <a:lnTo>
                    <a:pt x="106" y="494"/>
                  </a:lnTo>
                  <a:lnTo>
                    <a:pt x="198" y="494"/>
                  </a:lnTo>
                  <a:lnTo>
                    <a:pt x="318" y="598"/>
                  </a:lnTo>
                  <a:lnTo>
                    <a:pt x="318" y="598"/>
                  </a:lnTo>
                  <a:lnTo>
                    <a:pt x="326" y="602"/>
                  </a:lnTo>
                  <a:lnTo>
                    <a:pt x="334" y="606"/>
                  </a:lnTo>
                  <a:lnTo>
                    <a:pt x="340" y="608"/>
                  </a:lnTo>
                  <a:lnTo>
                    <a:pt x="346" y="608"/>
                  </a:lnTo>
                  <a:lnTo>
                    <a:pt x="346" y="608"/>
                  </a:lnTo>
                  <a:lnTo>
                    <a:pt x="352" y="608"/>
                  </a:lnTo>
                  <a:lnTo>
                    <a:pt x="360" y="606"/>
                  </a:lnTo>
                  <a:lnTo>
                    <a:pt x="366" y="602"/>
                  </a:lnTo>
                  <a:lnTo>
                    <a:pt x="372" y="598"/>
                  </a:lnTo>
                  <a:lnTo>
                    <a:pt x="376" y="592"/>
                  </a:lnTo>
                  <a:lnTo>
                    <a:pt x="380" y="586"/>
                  </a:lnTo>
                  <a:lnTo>
                    <a:pt x="382" y="576"/>
                  </a:lnTo>
                  <a:lnTo>
                    <a:pt x="382" y="568"/>
                  </a:lnTo>
                  <a:lnTo>
                    <a:pt x="382" y="494"/>
                  </a:lnTo>
                  <a:lnTo>
                    <a:pt x="390" y="494"/>
                  </a:lnTo>
                  <a:lnTo>
                    <a:pt x="390" y="494"/>
                  </a:lnTo>
                  <a:lnTo>
                    <a:pt x="412" y="492"/>
                  </a:lnTo>
                  <a:lnTo>
                    <a:pt x="432" y="486"/>
                  </a:lnTo>
                  <a:lnTo>
                    <a:pt x="450" y="476"/>
                  </a:lnTo>
                  <a:lnTo>
                    <a:pt x="464" y="464"/>
                  </a:lnTo>
                  <a:lnTo>
                    <a:pt x="478" y="448"/>
                  </a:lnTo>
                  <a:lnTo>
                    <a:pt x="488" y="430"/>
                  </a:lnTo>
                  <a:lnTo>
                    <a:pt x="494" y="410"/>
                  </a:lnTo>
                  <a:lnTo>
                    <a:pt x="496" y="390"/>
                  </a:lnTo>
                  <a:lnTo>
                    <a:pt x="496" y="104"/>
                  </a:lnTo>
                  <a:lnTo>
                    <a:pt x="496" y="104"/>
                  </a:lnTo>
                  <a:lnTo>
                    <a:pt x="494" y="82"/>
                  </a:lnTo>
                  <a:lnTo>
                    <a:pt x="488" y="64"/>
                  </a:lnTo>
                  <a:lnTo>
                    <a:pt x="478" y="46"/>
                  </a:lnTo>
                  <a:lnTo>
                    <a:pt x="464" y="30"/>
                  </a:lnTo>
                  <a:lnTo>
                    <a:pt x="450" y="18"/>
                  </a:lnTo>
                  <a:lnTo>
                    <a:pt x="432" y="8"/>
                  </a:lnTo>
                  <a:lnTo>
                    <a:pt x="412" y="2"/>
                  </a:lnTo>
                  <a:lnTo>
                    <a:pt x="390" y="0"/>
                  </a:lnTo>
                  <a:lnTo>
                    <a:pt x="106" y="0"/>
                  </a:lnTo>
                  <a:lnTo>
                    <a:pt x="106" y="0"/>
                  </a:lnTo>
                  <a:lnTo>
                    <a:pt x="84" y="2"/>
                  </a:lnTo>
                  <a:lnTo>
                    <a:pt x="64" y="8"/>
                  </a:lnTo>
                  <a:lnTo>
                    <a:pt x="46" y="18"/>
                  </a:lnTo>
                  <a:lnTo>
                    <a:pt x="32" y="30"/>
                  </a:lnTo>
                  <a:lnTo>
                    <a:pt x="18" y="46"/>
                  </a:lnTo>
                  <a:lnTo>
                    <a:pt x="8" y="64"/>
                  </a:lnTo>
                  <a:lnTo>
                    <a:pt x="2" y="82"/>
                  </a:lnTo>
                  <a:lnTo>
                    <a:pt x="0" y="104"/>
                  </a:lnTo>
                  <a:lnTo>
                    <a:pt x="0" y="104"/>
                  </a:lnTo>
                  <a:close/>
                  <a:moveTo>
                    <a:pt x="54" y="104"/>
                  </a:moveTo>
                  <a:lnTo>
                    <a:pt x="54" y="104"/>
                  </a:lnTo>
                  <a:lnTo>
                    <a:pt x="56" y="94"/>
                  </a:lnTo>
                  <a:lnTo>
                    <a:pt x="58" y="84"/>
                  </a:lnTo>
                  <a:lnTo>
                    <a:pt x="62" y="76"/>
                  </a:lnTo>
                  <a:lnTo>
                    <a:pt x="70" y="68"/>
                  </a:lnTo>
                  <a:lnTo>
                    <a:pt x="76" y="62"/>
                  </a:lnTo>
                  <a:lnTo>
                    <a:pt x="86" y="56"/>
                  </a:lnTo>
                  <a:lnTo>
                    <a:pt x="94" y="54"/>
                  </a:lnTo>
                  <a:lnTo>
                    <a:pt x="106" y="52"/>
                  </a:lnTo>
                  <a:lnTo>
                    <a:pt x="390" y="52"/>
                  </a:lnTo>
                  <a:lnTo>
                    <a:pt x="390" y="52"/>
                  </a:lnTo>
                  <a:lnTo>
                    <a:pt x="402" y="54"/>
                  </a:lnTo>
                  <a:lnTo>
                    <a:pt x="410" y="56"/>
                  </a:lnTo>
                  <a:lnTo>
                    <a:pt x="420" y="62"/>
                  </a:lnTo>
                  <a:lnTo>
                    <a:pt x="426" y="68"/>
                  </a:lnTo>
                  <a:lnTo>
                    <a:pt x="434" y="76"/>
                  </a:lnTo>
                  <a:lnTo>
                    <a:pt x="438" y="84"/>
                  </a:lnTo>
                  <a:lnTo>
                    <a:pt x="440" y="94"/>
                  </a:lnTo>
                  <a:lnTo>
                    <a:pt x="442" y="104"/>
                  </a:lnTo>
                  <a:lnTo>
                    <a:pt x="442" y="390"/>
                  </a:lnTo>
                  <a:lnTo>
                    <a:pt x="442" y="390"/>
                  </a:lnTo>
                  <a:lnTo>
                    <a:pt x="440" y="400"/>
                  </a:lnTo>
                  <a:lnTo>
                    <a:pt x="438" y="410"/>
                  </a:lnTo>
                  <a:lnTo>
                    <a:pt x="434" y="418"/>
                  </a:lnTo>
                  <a:lnTo>
                    <a:pt x="426" y="426"/>
                  </a:lnTo>
                  <a:lnTo>
                    <a:pt x="420" y="432"/>
                  </a:lnTo>
                  <a:lnTo>
                    <a:pt x="410" y="436"/>
                  </a:lnTo>
                  <a:lnTo>
                    <a:pt x="402" y="440"/>
                  </a:lnTo>
                  <a:lnTo>
                    <a:pt x="390" y="440"/>
                  </a:lnTo>
                  <a:lnTo>
                    <a:pt x="328" y="440"/>
                  </a:lnTo>
                  <a:lnTo>
                    <a:pt x="328" y="536"/>
                  </a:lnTo>
                  <a:lnTo>
                    <a:pt x="218" y="440"/>
                  </a:lnTo>
                  <a:lnTo>
                    <a:pt x="106" y="440"/>
                  </a:lnTo>
                  <a:lnTo>
                    <a:pt x="106" y="440"/>
                  </a:lnTo>
                  <a:lnTo>
                    <a:pt x="94" y="440"/>
                  </a:lnTo>
                  <a:lnTo>
                    <a:pt x="86" y="436"/>
                  </a:lnTo>
                  <a:lnTo>
                    <a:pt x="76" y="432"/>
                  </a:lnTo>
                  <a:lnTo>
                    <a:pt x="70" y="426"/>
                  </a:lnTo>
                  <a:lnTo>
                    <a:pt x="62" y="418"/>
                  </a:lnTo>
                  <a:lnTo>
                    <a:pt x="58" y="410"/>
                  </a:lnTo>
                  <a:lnTo>
                    <a:pt x="56" y="400"/>
                  </a:lnTo>
                  <a:lnTo>
                    <a:pt x="54" y="390"/>
                  </a:lnTo>
                  <a:lnTo>
                    <a:pt x="54" y="1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6">
              <a:extLst>
                <a:ext uri="{FF2B5EF4-FFF2-40B4-BE49-F238E27FC236}">
                  <a16:creationId xmlns:a16="http://schemas.microsoft.com/office/drawing/2014/main" id="{3AE69C63-9E98-4B4B-8395-449F4F160AEC}"/>
                </a:ext>
              </a:extLst>
            </p:cNvPr>
            <p:cNvSpPr>
              <a:spLocks/>
            </p:cNvSpPr>
            <p:nvPr/>
          </p:nvSpPr>
          <p:spPr bwMode="auto">
            <a:xfrm>
              <a:off x="2073275" y="1073150"/>
              <a:ext cx="117475" cy="104775"/>
            </a:xfrm>
            <a:custGeom>
              <a:avLst/>
              <a:gdLst>
                <a:gd name="T0" fmla="*/ 36 w 74"/>
                <a:gd name="T1" fmla="*/ 0 h 66"/>
                <a:gd name="T2" fmla="*/ 36 w 74"/>
                <a:gd name="T3" fmla="*/ 0 h 66"/>
                <a:gd name="T4" fmla="*/ 22 w 74"/>
                <a:gd name="T5" fmla="*/ 4 h 66"/>
                <a:gd name="T6" fmla="*/ 16 w 74"/>
                <a:gd name="T7" fmla="*/ 6 h 66"/>
                <a:gd name="T8" fmla="*/ 10 w 74"/>
                <a:gd name="T9" fmla="*/ 10 h 66"/>
                <a:gd name="T10" fmla="*/ 10 w 74"/>
                <a:gd name="T11" fmla="*/ 10 h 66"/>
                <a:gd name="T12" fmla="*/ 6 w 74"/>
                <a:gd name="T13" fmla="*/ 14 h 66"/>
                <a:gd name="T14" fmla="*/ 4 w 74"/>
                <a:gd name="T15" fmla="*/ 20 h 66"/>
                <a:gd name="T16" fmla="*/ 2 w 74"/>
                <a:gd name="T17" fmla="*/ 26 h 66"/>
                <a:gd name="T18" fmla="*/ 0 w 74"/>
                <a:gd name="T19" fmla="*/ 34 h 66"/>
                <a:gd name="T20" fmla="*/ 0 w 74"/>
                <a:gd name="T21" fmla="*/ 34 h 66"/>
                <a:gd name="T22" fmla="*/ 2 w 74"/>
                <a:gd name="T23" fmla="*/ 40 h 66"/>
                <a:gd name="T24" fmla="*/ 4 w 74"/>
                <a:gd name="T25" fmla="*/ 46 h 66"/>
                <a:gd name="T26" fmla="*/ 6 w 74"/>
                <a:gd name="T27" fmla="*/ 52 h 66"/>
                <a:gd name="T28" fmla="*/ 10 w 74"/>
                <a:gd name="T29" fmla="*/ 58 h 66"/>
                <a:gd name="T30" fmla="*/ 10 w 74"/>
                <a:gd name="T31" fmla="*/ 58 h 66"/>
                <a:gd name="T32" fmla="*/ 16 w 74"/>
                <a:gd name="T33" fmla="*/ 62 h 66"/>
                <a:gd name="T34" fmla="*/ 22 w 74"/>
                <a:gd name="T35" fmla="*/ 64 h 66"/>
                <a:gd name="T36" fmla="*/ 28 w 74"/>
                <a:gd name="T37" fmla="*/ 66 h 66"/>
                <a:gd name="T38" fmla="*/ 36 w 74"/>
                <a:gd name="T39" fmla="*/ 66 h 66"/>
                <a:gd name="T40" fmla="*/ 36 w 74"/>
                <a:gd name="T41" fmla="*/ 66 h 66"/>
                <a:gd name="T42" fmla="*/ 44 w 74"/>
                <a:gd name="T43" fmla="*/ 66 h 66"/>
                <a:gd name="T44" fmla="*/ 52 w 74"/>
                <a:gd name="T45" fmla="*/ 64 h 66"/>
                <a:gd name="T46" fmla="*/ 58 w 74"/>
                <a:gd name="T47" fmla="*/ 62 h 66"/>
                <a:gd name="T48" fmla="*/ 64 w 74"/>
                <a:gd name="T49" fmla="*/ 58 h 66"/>
                <a:gd name="T50" fmla="*/ 64 w 74"/>
                <a:gd name="T51" fmla="*/ 58 h 66"/>
                <a:gd name="T52" fmla="*/ 68 w 74"/>
                <a:gd name="T53" fmla="*/ 52 h 66"/>
                <a:gd name="T54" fmla="*/ 70 w 74"/>
                <a:gd name="T55" fmla="*/ 46 h 66"/>
                <a:gd name="T56" fmla="*/ 72 w 74"/>
                <a:gd name="T57" fmla="*/ 40 h 66"/>
                <a:gd name="T58" fmla="*/ 74 w 74"/>
                <a:gd name="T59" fmla="*/ 34 h 66"/>
                <a:gd name="T60" fmla="*/ 74 w 74"/>
                <a:gd name="T61" fmla="*/ 34 h 66"/>
                <a:gd name="T62" fmla="*/ 72 w 74"/>
                <a:gd name="T63" fmla="*/ 26 h 66"/>
                <a:gd name="T64" fmla="*/ 70 w 74"/>
                <a:gd name="T65" fmla="*/ 20 h 66"/>
                <a:gd name="T66" fmla="*/ 68 w 74"/>
                <a:gd name="T67" fmla="*/ 14 h 66"/>
                <a:gd name="T68" fmla="*/ 64 w 74"/>
                <a:gd name="T69" fmla="*/ 10 h 66"/>
                <a:gd name="T70" fmla="*/ 64 w 74"/>
                <a:gd name="T71" fmla="*/ 10 h 66"/>
                <a:gd name="T72" fmla="*/ 58 w 74"/>
                <a:gd name="T73" fmla="*/ 6 h 66"/>
                <a:gd name="T74" fmla="*/ 52 w 74"/>
                <a:gd name="T75" fmla="*/ 4 h 66"/>
                <a:gd name="T76" fmla="*/ 36 w 74"/>
                <a:gd name="T77" fmla="*/ 0 h 66"/>
                <a:gd name="T78" fmla="*/ 36 w 74"/>
                <a:gd name="T79"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4" h="66">
                  <a:moveTo>
                    <a:pt x="36" y="0"/>
                  </a:moveTo>
                  <a:lnTo>
                    <a:pt x="36" y="0"/>
                  </a:lnTo>
                  <a:lnTo>
                    <a:pt x="22" y="4"/>
                  </a:lnTo>
                  <a:lnTo>
                    <a:pt x="16" y="6"/>
                  </a:lnTo>
                  <a:lnTo>
                    <a:pt x="10" y="10"/>
                  </a:lnTo>
                  <a:lnTo>
                    <a:pt x="10" y="10"/>
                  </a:lnTo>
                  <a:lnTo>
                    <a:pt x="6" y="14"/>
                  </a:lnTo>
                  <a:lnTo>
                    <a:pt x="4" y="20"/>
                  </a:lnTo>
                  <a:lnTo>
                    <a:pt x="2" y="26"/>
                  </a:lnTo>
                  <a:lnTo>
                    <a:pt x="0" y="34"/>
                  </a:lnTo>
                  <a:lnTo>
                    <a:pt x="0" y="34"/>
                  </a:lnTo>
                  <a:lnTo>
                    <a:pt x="2" y="40"/>
                  </a:lnTo>
                  <a:lnTo>
                    <a:pt x="4" y="46"/>
                  </a:lnTo>
                  <a:lnTo>
                    <a:pt x="6" y="52"/>
                  </a:lnTo>
                  <a:lnTo>
                    <a:pt x="10" y="58"/>
                  </a:lnTo>
                  <a:lnTo>
                    <a:pt x="10" y="58"/>
                  </a:lnTo>
                  <a:lnTo>
                    <a:pt x="16" y="62"/>
                  </a:lnTo>
                  <a:lnTo>
                    <a:pt x="22" y="64"/>
                  </a:lnTo>
                  <a:lnTo>
                    <a:pt x="28" y="66"/>
                  </a:lnTo>
                  <a:lnTo>
                    <a:pt x="36" y="66"/>
                  </a:lnTo>
                  <a:lnTo>
                    <a:pt x="36" y="66"/>
                  </a:lnTo>
                  <a:lnTo>
                    <a:pt x="44" y="66"/>
                  </a:lnTo>
                  <a:lnTo>
                    <a:pt x="52" y="64"/>
                  </a:lnTo>
                  <a:lnTo>
                    <a:pt x="58" y="62"/>
                  </a:lnTo>
                  <a:lnTo>
                    <a:pt x="64" y="58"/>
                  </a:lnTo>
                  <a:lnTo>
                    <a:pt x="64" y="58"/>
                  </a:lnTo>
                  <a:lnTo>
                    <a:pt x="68" y="52"/>
                  </a:lnTo>
                  <a:lnTo>
                    <a:pt x="70" y="46"/>
                  </a:lnTo>
                  <a:lnTo>
                    <a:pt x="72" y="40"/>
                  </a:lnTo>
                  <a:lnTo>
                    <a:pt x="74" y="34"/>
                  </a:lnTo>
                  <a:lnTo>
                    <a:pt x="74" y="34"/>
                  </a:lnTo>
                  <a:lnTo>
                    <a:pt x="72" y="26"/>
                  </a:lnTo>
                  <a:lnTo>
                    <a:pt x="70" y="20"/>
                  </a:lnTo>
                  <a:lnTo>
                    <a:pt x="68" y="14"/>
                  </a:lnTo>
                  <a:lnTo>
                    <a:pt x="64" y="10"/>
                  </a:lnTo>
                  <a:lnTo>
                    <a:pt x="64" y="10"/>
                  </a:lnTo>
                  <a:lnTo>
                    <a:pt x="58" y="6"/>
                  </a:lnTo>
                  <a:lnTo>
                    <a:pt x="52" y="4"/>
                  </a:lnTo>
                  <a:lnTo>
                    <a:pt x="36" y="0"/>
                  </a:lnTo>
                  <a:lnTo>
                    <a:pt x="3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7">
              <a:extLst>
                <a:ext uri="{FF2B5EF4-FFF2-40B4-BE49-F238E27FC236}">
                  <a16:creationId xmlns:a16="http://schemas.microsoft.com/office/drawing/2014/main" id="{E05B55C9-4287-744A-9FDE-01EAF3D66179}"/>
                </a:ext>
              </a:extLst>
            </p:cNvPr>
            <p:cNvSpPr>
              <a:spLocks/>
            </p:cNvSpPr>
            <p:nvPr/>
          </p:nvSpPr>
          <p:spPr bwMode="auto">
            <a:xfrm>
              <a:off x="2006600" y="701675"/>
              <a:ext cx="292100" cy="330200"/>
            </a:xfrm>
            <a:custGeom>
              <a:avLst/>
              <a:gdLst>
                <a:gd name="T0" fmla="*/ 160 w 184"/>
                <a:gd name="T1" fmla="*/ 18 h 208"/>
                <a:gd name="T2" fmla="*/ 132 w 184"/>
                <a:gd name="T3" fmla="*/ 4 h 208"/>
                <a:gd name="T4" fmla="*/ 94 w 184"/>
                <a:gd name="T5" fmla="*/ 0 h 208"/>
                <a:gd name="T6" fmla="*/ 64 w 184"/>
                <a:gd name="T7" fmla="*/ 2 h 208"/>
                <a:gd name="T8" fmla="*/ 40 w 184"/>
                <a:gd name="T9" fmla="*/ 8 h 208"/>
                <a:gd name="T10" fmla="*/ 0 w 184"/>
                <a:gd name="T11" fmla="*/ 26 h 208"/>
                <a:gd name="T12" fmla="*/ 24 w 184"/>
                <a:gd name="T13" fmla="*/ 70 h 208"/>
                <a:gd name="T14" fmla="*/ 36 w 184"/>
                <a:gd name="T15" fmla="*/ 62 h 208"/>
                <a:gd name="T16" fmla="*/ 52 w 184"/>
                <a:gd name="T17" fmla="*/ 54 h 208"/>
                <a:gd name="T18" fmla="*/ 68 w 184"/>
                <a:gd name="T19" fmla="*/ 50 h 208"/>
                <a:gd name="T20" fmla="*/ 84 w 184"/>
                <a:gd name="T21" fmla="*/ 48 h 208"/>
                <a:gd name="T22" fmla="*/ 110 w 184"/>
                <a:gd name="T23" fmla="*/ 52 h 208"/>
                <a:gd name="T24" fmla="*/ 116 w 184"/>
                <a:gd name="T25" fmla="*/ 56 h 208"/>
                <a:gd name="T26" fmla="*/ 122 w 184"/>
                <a:gd name="T27" fmla="*/ 66 h 208"/>
                <a:gd name="T28" fmla="*/ 124 w 184"/>
                <a:gd name="T29" fmla="*/ 78 h 208"/>
                <a:gd name="T30" fmla="*/ 118 w 184"/>
                <a:gd name="T31" fmla="*/ 96 h 208"/>
                <a:gd name="T32" fmla="*/ 112 w 184"/>
                <a:gd name="T33" fmla="*/ 104 h 208"/>
                <a:gd name="T34" fmla="*/ 102 w 184"/>
                <a:gd name="T35" fmla="*/ 110 h 208"/>
                <a:gd name="T36" fmla="*/ 84 w 184"/>
                <a:gd name="T37" fmla="*/ 124 h 208"/>
                <a:gd name="T38" fmla="*/ 66 w 184"/>
                <a:gd name="T39" fmla="*/ 142 h 208"/>
                <a:gd name="T40" fmla="*/ 58 w 184"/>
                <a:gd name="T41" fmla="*/ 154 h 208"/>
                <a:gd name="T42" fmla="*/ 54 w 184"/>
                <a:gd name="T43" fmla="*/ 168 h 208"/>
                <a:gd name="T44" fmla="*/ 52 w 184"/>
                <a:gd name="T45" fmla="*/ 208 h 208"/>
                <a:gd name="T46" fmla="*/ 102 w 184"/>
                <a:gd name="T47" fmla="*/ 208 h 208"/>
                <a:gd name="T48" fmla="*/ 108 w 184"/>
                <a:gd name="T49" fmla="*/ 180 h 208"/>
                <a:gd name="T50" fmla="*/ 114 w 184"/>
                <a:gd name="T51" fmla="*/ 168 h 208"/>
                <a:gd name="T52" fmla="*/ 124 w 184"/>
                <a:gd name="T53" fmla="*/ 160 h 208"/>
                <a:gd name="T54" fmla="*/ 144 w 184"/>
                <a:gd name="T55" fmla="*/ 146 h 208"/>
                <a:gd name="T56" fmla="*/ 162 w 184"/>
                <a:gd name="T57" fmla="*/ 130 h 208"/>
                <a:gd name="T58" fmla="*/ 172 w 184"/>
                <a:gd name="T59" fmla="*/ 120 h 208"/>
                <a:gd name="T60" fmla="*/ 178 w 184"/>
                <a:gd name="T61" fmla="*/ 106 h 208"/>
                <a:gd name="T62" fmla="*/ 184 w 184"/>
                <a:gd name="T63" fmla="*/ 70 h 208"/>
                <a:gd name="T64" fmla="*/ 182 w 184"/>
                <a:gd name="T65" fmla="*/ 54 h 208"/>
                <a:gd name="T66" fmla="*/ 170 w 184"/>
                <a:gd name="T67" fmla="*/ 30 h 208"/>
                <a:gd name="T68" fmla="*/ 160 w 184"/>
                <a:gd name="T69" fmla="*/ 18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4" h="208">
                  <a:moveTo>
                    <a:pt x="160" y="18"/>
                  </a:moveTo>
                  <a:lnTo>
                    <a:pt x="160" y="18"/>
                  </a:lnTo>
                  <a:lnTo>
                    <a:pt x="146" y="10"/>
                  </a:lnTo>
                  <a:lnTo>
                    <a:pt x="132" y="4"/>
                  </a:lnTo>
                  <a:lnTo>
                    <a:pt x="114" y="0"/>
                  </a:lnTo>
                  <a:lnTo>
                    <a:pt x="94" y="0"/>
                  </a:lnTo>
                  <a:lnTo>
                    <a:pt x="94" y="0"/>
                  </a:lnTo>
                  <a:lnTo>
                    <a:pt x="64" y="2"/>
                  </a:lnTo>
                  <a:lnTo>
                    <a:pt x="40" y="8"/>
                  </a:lnTo>
                  <a:lnTo>
                    <a:pt x="40" y="8"/>
                  </a:lnTo>
                  <a:lnTo>
                    <a:pt x="18" y="16"/>
                  </a:lnTo>
                  <a:lnTo>
                    <a:pt x="0" y="26"/>
                  </a:lnTo>
                  <a:lnTo>
                    <a:pt x="24" y="70"/>
                  </a:lnTo>
                  <a:lnTo>
                    <a:pt x="24" y="70"/>
                  </a:lnTo>
                  <a:lnTo>
                    <a:pt x="36" y="62"/>
                  </a:lnTo>
                  <a:lnTo>
                    <a:pt x="36" y="62"/>
                  </a:lnTo>
                  <a:lnTo>
                    <a:pt x="52" y="54"/>
                  </a:lnTo>
                  <a:lnTo>
                    <a:pt x="52" y="54"/>
                  </a:lnTo>
                  <a:lnTo>
                    <a:pt x="68" y="50"/>
                  </a:lnTo>
                  <a:lnTo>
                    <a:pt x="68" y="50"/>
                  </a:lnTo>
                  <a:lnTo>
                    <a:pt x="84" y="48"/>
                  </a:lnTo>
                  <a:lnTo>
                    <a:pt x="84" y="48"/>
                  </a:lnTo>
                  <a:lnTo>
                    <a:pt x="104" y="50"/>
                  </a:lnTo>
                  <a:lnTo>
                    <a:pt x="110" y="52"/>
                  </a:lnTo>
                  <a:lnTo>
                    <a:pt x="116" y="56"/>
                  </a:lnTo>
                  <a:lnTo>
                    <a:pt x="116" y="56"/>
                  </a:lnTo>
                  <a:lnTo>
                    <a:pt x="120" y="60"/>
                  </a:lnTo>
                  <a:lnTo>
                    <a:pt x="122" y="66"/>
                  </a:lnTo>
                  <a:lnTo>
                    <a:pt x="124" y="78"/>
                  </a:lnTo>
                  <a:lnTo>
                    <a:pt x="124" y="78"/>
                  </a:lnTo>
                  <a:lnTo>
                    <a:pt x="122" y="88"/>
                  </a:lnTo>
                  <a:lnTo>
                    <a:pt x="118" y="96"/>
                  </a:lnTo>
                  <a:lnTo>
                    <a:pt x="118" y="96"/>
                  </a:lnTo>
                  <a:lnTo>
                    <a:pt x="112" y="104"/>
                  </a:lnTo>
                  <a:lnTo>
                    <a:pt x="102" y="110"/>
                  </a:lnTo>
                  <a:lnTo>
                    <a:pt x="102" y="110"/>
                  </a:lnTo>
                  <a:lnTo>
                    <a:pt x="84" y="124"/>
                  </a:lnTo>
                  <a:lnTo>
                    <a:pt x="84" y="124"/>
                  </a:lnTo>
                  <a:lnTo>
                    <a:pt x="74" y="132"/>
                  </a:lnTo>
                  <a:lnTo>
                    <a:pt x="66" y="142"/>
                  </a:lnTo>
                  <a:lnTo>
                    <a:pt x="66" y="142"/>
                  </a:lnTo>
                  <a:lnTo>
                    <a:pt x="58" y="154"/>
                  </a:lnTo>
                  <a:lnTo>
                    <a:pt x="54" y="168"/>
                  </a:lnTo>
                  <a:lnTo>
                    <a:pt x="54" y="168"/>
                  </a:lnTo>
                  <a:lnTo>
                    <a:pt x="50" y="186"/>
                  </a:lnTo>
                  <a:lnTo>
                    <a:pt x="52" y="208"/>
                  </a:lnTo>
                  <a:lnTo>
                    <a:pt x="102" y="208"/>
                  </a:lnTo>
                  <a:lnTo>
                    <a:pt x="102" y="208"/>
                  </a:lnTo>
                  <a:lnTo>
                    <a:pt x="104" y="192"/>
                  </a:lnTo>
                  <a:lnTo>
                    <a:pt x="108" y="180"/>
                  </a:lnTo>
                  <a:lnTo>
                    <a:pt x="108" y="180"/>
                  </a:lnTo>
                  <a:lnTo>
                    <a:pt x="114" y="168"/>
                  </a:lnTo>
                  <a:lnTo>
                    <a:pt x="124" y="160"/>
                  </a:lnTo>
                  <a:lnTo>
                    <a:pt x="124" y="160"/>
                  </a:lnTo>
                  <a:lnTo>
                    <a:pt x="144" y="146"/>
                  </a:lnTo>
                  <a:lnTo>
                    <a:pt x="144" y="146"/>
                  </a:lnTo>
                  <a:lnTo>
                    <a:pt x="154" y="138"/>
                  </a:lnTo>
                  <a:lnTo>
                    <a:pt x="162" y="130"/>
                  </a:lnTo>
                  <a:lnTo>
                    <a:pt x="162" y="130"/>
                  </a:lnTo>
                  <a:lnTo>
                    <a:pt x="172" y="120"/>
                  </a:lnTo>
                  <a:lnTo>
                    <a:pt x="178" y="106"/>
                  </a:lnTo>
                  <a:lnTo>
                    <a:pt x="178" y="106"/>
                  </a:lnTo>
                  <a:lnTo>
                    <a:pt x="182" y="90"/>
                  </a:lnTo>
                  <a:lnTo>
                    <a:pt x="184" y="70"/>
                  </a:lnTo>
                  <a:lnTo>
                    <a:pt x="184" y="70"/>
                  </a:lnTo>
                  <a:lnTo>
                    <a:pt x="182" y="54"/>
                  </a:lnTo>
                  <a:lnTo>
                    <a:pt x="178" y="42"/>
                  </a:lnTo>
                  <a:lnTo>
                    <a:pt x="170" y="30"/>
                  </a:lnTo>
                  <a:lnTo>
                    <a:pt x="160" y="18"/>
                  </a:lnTo>
                  <a:lnTo>
                    <a:pt x="160"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aphicFrame>
        <p:nvGraphicFramePr>
          <p:cNvPr id="24" name="Chart Placeholder 7">
            <a:extLst>
              <a:ext uri="{FF2B5EF4-FFF2-40B4-BE49-F238E27FC236}">
                <a16:creationId xmlns:a16="http://schemas.microsoft.com/office/drawing/2014/main" id="{82427F56-E362-8543-982D-320BDB262EC3}"/>
              </a:ext>
            </a:extLst>
          </p:cNvPr>
          <p:cNvGraphicFramePr>
            <a:graphicFrameLocks noGrp="1"/>
          </p:cNvGraphicFramePr>
          <p:nvPr>
            <p:ph type="chart" sz="quarter" idx="19"/>
            <p:extLst>
              <p:ext uri="{D42A27DB-BD31-4B8C-83A1-F6EECF244321}">
                <p14:modId xmlns:p14="http://schemas.microsoft.com/office/powerpoint/2010/main" val="1136709875"/>
              </p:ext>
            </p:extLst>
          </p:nvPr>
        </p:nvGraphicFramePr>
        <p:xfrm>
          <a:off x="71438" y="1323847"/>
          <a:ext cx="9001125" cy="432447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03168972"/>
      </p:ext>
    </p:extLst>
  </p:cSld>
  <p:clrMapOvr>
    <a:masterClrMapping/>
  </p:clrMapOvr>
</p:sld>
</file>

<file path=ppt/theme/theme1.xml><?xml version="1.0" encoding="utf-8"?>
<a:theme xmlns:a="http://schemas.openxmlformats.org/drawingml/2006/main" name="1_Office Theme">
  <a:themeElements>
    <a:clrScheme name="Custom 2">
      <a:dk1>
        <a:srgbClr val="4C515A"/>
      </a:dk1>
      <a:lt1>
        <a:srgbClr val="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49BDBC"/>
      </a:hlink>
      <a:folHlink>
        <a:srgbClr val="4ABDBC"/>
      </a:folHlink>
    </a:clrScheme>
    <a:fontScheme name="CMW (Brand Fonts) V1.0">
      <a:majorFont>
        <a:latin typeface="Berlingske Serif Text"/>
        <a:ea typeface=""/>
        <a:cs typeface=""/>
      </a:majorFont>
      <a:minorFont>
        <a:latin typeface="Inter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162944</TotalTime>
  <Words>87</Words>
  <Application>Microsoft Office PowerPoint</Application>
  <PresentationFormat>On-screen Show (4:3)</PresentationFormat>
  <Paragraphs>5</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Berlingske Serif Text</vt:lpstr>
      <vt:lpstr>Calibri</vt:lpstr>
      <vt:lpstr>InterFace</vt:lpstr>
      <vt:lpstr>1_Office Theme</vt:lpstr>
      <vt:lpstr>Uninsured adults most often cite concerns about affordability as the reason why they didn’t plan to shop for marketplace coverage.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asdf</dc:title>
  <dc:creator>DesignSmash</dc:creator>
  <cp:lastModifiedBy>Aisha Gomez</cp:lastModifiedBy>
  <cp:revision>2108</cp:revision>
  <cp:lastPrinted>2018-02-27T02:12:45Z</cp:lastPrinted>
  <dcterms:created xsi:type="dcterms:W3CDTF">2014-10-08T23:03:32Z</dcterms:created>
  <dcterms:modified xsi:type="dcterms:W3CDTF">2018-02-27T22:11:20Z</dcterms:modified>
</cp:coreProperties>
</file>