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screen4x3"/>
  <p:notesSz cx="6858000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176" autoAdjust="0"/>
  </p:normalViewPr>
  <p:slideViewPr>
    <p:cSldViewPr>
      <p:cViewPr varScale="1">
        <p:scale>
          <a:sx n="90" d="100"/>
          <a:sy n="90" d="100"/>
        </p:scale>
        <p:origin x="-4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466034571122399E-2"/>
          <c:y val="5.7564081085609002E-2"/>
          <c:w val="0.92554547360574002"/>
          <c:h val="0.7992952476685100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Pays nothing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Marketplace coverage</c:v>
                </c:pt>
                <c:pt idx="1">
                  <c:v>Employer coverage</c:v>
                </c:pt>
                <c:pt idx="3">
                  <c:v>Marketplace coverage</c:v>
                </c:pt>
                <c:pt idx="4">
                  <c:v>Employer coverage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20</c:v>
                </c:pt>
                <c:pt idx="3">
                  <c:v>17</c:v>
                </c:pt>
                <c:pt idx="4">
                  <c:v>19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$1 to less than $40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Marketplace coverage</c:v>
                </c:pt>
                <c:pt idx="1">
                  <c:v>Employer coverage</c:v>
                </c:pt>
                <c:pt idx="3">
                  <c:v>Marketplace coverage</c:v>
                </c:pt>
                <c:pt idx="4">
                  <c:v>Employer coverage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</c:v>
                </c:pt>
                <c:pt idx="1">
                  <c:v>23</c:v>
                </c:pt>
                <c:pt idx="3">
                  <c:v>25</c:v>
                </c:pt>
                <c:pt idx="4">
                  <c:v>22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$40-$125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Marketplace coverage</c:v>
                </c:pt>
                <c:pt idx="1">
                  <c:v>Employer coverage</c:v>
                </c:pt>
                <c:pt idx="3">
                  <c:v>Marketplace coverage</c:v>
                </c:pt>
                <c:pt idx="4">
                  <c:v>Employer coverage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7</c:v>
                </c:pt>
                <c:pt idx="1">
                  <c:v>14</c:v>
                </c:pt>
                <c:pt idx="3">
                  <c:v>18</c:v>
                </c:pt>
                <c:pt idx="4">
                  <c:v>11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$125-$250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Marketplace coverage</c:v>
                </c:pt>
                <c:pt idx="1">
                  <c:v>Employer coverage</c:v>
                </c:pt>
                <c:pt idx="3">
                  <c:v>Marketplace coverage</c:v>
                </c:pt>
                <c:pt idx="4">
                  <c:v>Employer coverage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59</c:v>
                </c:pt>
                <c:pt idx="1">
                  <c:v>30</c:v>
                </c:pt>
                <c:pt idx="3">
                  <c:v>20</c:v>
                </c:pt>
                <c:pt idx="4">
                  <c:v>22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Don't know or refused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Marketplace coverage</c:v>
                </c:pt>
                <c:pt idx="1">
                  <c:v>Employer coverage</c:v>
                </c:pt>
                <c:pt idx="3">
                  <c:v>Marketplace coverage</c:v>
                </c:pt>
                <c:pt idx="4">
                  <c:v>Employer coverage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24</c:v>
                </c:pt>
                <c:pt idx="1">
                  <c:v>12</c:v>
                </c:pt>
                <c:pt idx="3">
                  <c:v>20</c:v>
                </c:pt>
                <c:pt idx="4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11036288"/>
        <c:axId val="111037824"/>
      </c:barChart>
      <c:catAx>
        <c:axId val="1110362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1037824"/>
        <c:crosses val="autoZero"/>
        <c:auto val="1"/>
        <c:lblAlgn val="ctr"/>
        <c:lblOffset val="100"/>
        <c:noMultiLvlLbl val="0"/>
      </c:catAx>
      <c:valAx>
        <c:axId val="111037824"/>
        <c:scaling>
          <c:orientation val="minMax"/>
          <c:max val="102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crossAx val="111036288"/>
        <c:crosses val="autoZero"/>
        <c:crossBetween val="between"/>
        <c:majorUnit val="25"/>
        <c:minorUnit val="1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9/19/2014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712240"/>
            <a:ext cx="1981200" cy="54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B12AD-05A1-4A54-A581-98EDDFA48862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4"/>
            <a:ext cx="5486400" cy="42383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D13FD-8EC5-491D-9104-120035574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8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7CBC25-CF63-495D-AF49-382A8C4E5359}" type="slidenum">
              <a:rPr lang="en-US"/>
              <a:pPr/>
              <a:t>1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06438"/>
            <a:ext cx="4708525" cy="3532187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4" name="Picture 1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" name="Picture 1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1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1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5" name="Picture 1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1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279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5" name="Picture 14"/>
          <p:cNvPicPr>
            <a:picLocks noChangeAspect="1"/>
          </p:cNvPicPr>
          <p:nvPr userDrawn="1"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4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0825" cy="1015663"/>
          </a:xfrm>
          <a:noFill/>
        </p:spPr>
        <p:txBody>
          <a:bodyPr anchor="t" anchorCtr="1"/>
          <a:lstStyle/>
          <a:p>
            <a:pPr algn="ctr"/>
            <a:r>
              <a:rPr lang="en-US" sz="2000" b="1" dirty="0" smtClean="0">
                <a:cs typeface="Arial" charset="0"/>
              </a:rPr>
              <a:t>Adults </a:t>
            </a:r>
            <a:r>
              <a:rPr lang="en-US" sz="2000" b="1" dirty="0">
                <a:cs typeface="Arial" charset="0"/>
              </a:rPr>
              <a:t>with Low </a:t>
            </a:r>
            <a:r>
              <a:rPr lang="en-US" sz="2000" b="1" dirty="0" smtClean="0">
                <a:cs typeface="Arial" charset="0"/>
              </a:rPr>
              <a:t>and Moderate Incomes </a:t>
            </a:r>
            <a:br>
              <a:rPr lang="en-US" sz="2000" b="1" dirty="0" smtClean="0">
                <a:cs typeface="Arial" charset="0"/>
              </a:rPr>
            </a:br>
            <a:r>
              <a:rPr lang="en-US" sz="2000" b="1" dirty="0" smtClean="0">
                <a:cs typeface="Arial" charset="0"/>
              </a:rPr>
              <a:t>Who Had Marketplace Coverage Had </a:t>
            </a:r>
            <a:r>
              <a:rPr lang="en-US" sz="2000" b="1" dirty="0">
                <a:cs typeface="Arial" charset="0"/>
              </a:rPr>
              <a:t>Deductibles </a:t>
            </a:r>
            <a:r>
              <a:rPr lang="en-US" sz="2000" b="1" dirty="0" smtClean="0">
                <a:cs typeface="Arial" charset="0"/>
              </a:rPr>
              <a:t/>
            </a:r>
            <a:br>
              <a:rPr lang="en-US" sz="2000" b="1" dirty="0" smtClean="0">
                <a:cs typeface="Arial" charset="0"/>
              </a:rPr>
            </a:br>
            <a:r>
              <a:rPr lang="en-US" sz="2000" b="1" dirty="0" smtClean="0">
                <a:cs typeface="Arial" charset="0"/>
              </a:rPr>
              <a:t>Comparable </a:t>
            </a:r>
            <a:r>
              <a:rPr lang="en-US" sz="2000" b="1" dirty="0">
                <a:cs typeface="Arial" charset="0"/>
              </a:rPr>
              <a:t>to </a:t>
            </a:r>
            <a:r>
              <a:rPr lang="en-US" sz="2000" b="1" dirty="0" smtClean="0">
                <a:cs typeface="Arial" charset="0"/>
              </a:rPr>
              <a:t>Those </a:t>
            </a:r>
            <a:r>
              <a:rPr lang="en-US" sz="2000" b="1" dirty="0">
                <a:cs typeface="Arial" charset="0"/>
              </a:rPr>
              <a:t>in Employer </a:t>
            </a:r>
            <a:r>
              <a:rPr lang="en-US" sz="2000" b="1" dirty="0" smtClean="0">
                <a:cs typeface="Arial" charset="0"/>
              </a:rPr>
              <a:t>Plans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42050" y="6206900"/>
            <a:ext cx="894955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 smtClean="0">
                <a:latin typeface="Calibri" panose="020F0502020204030204" pitchFamily="34" charset="0"/>
              </a:rPr>
              <a:t>Note: FPL refers to federal poverty level. </a:t>
            </a:r>
            <a:r>
              <a:rPr lang="en-US" sz="1100" dirty="0">
                <a:latin typeface="Calibri" panose="020F0502020204030204" pitchFamily="34" charset="0"/>
              </a:rPr>
              <a:t>250% of the poverty level is $28,725 for an individual or $58,875 for a family of four. </a:t>
            </a:r>
            <a:br>
              <a:rPr lang="en-US" sz="1100" dirty="0">
                <a:latin typeface="Calibri" panose="020F0502020204030204" pitchFamily="34" charset="0"/>
              </a:rPr>
            </a:b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Bars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may not sum to 100 percent because of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rounding. </a:t>
            </a:r>
            <a:endParaRPr lang="en-US" sz="1100" dirty="0" smtClean="0">
              <a:latin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latin typeface="Calibri" panose="020F0502020204030204" pitchFamily="34" charset="0"/>
              </a:rPr>
              <a:t>Source: 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The Commonwealth Fund Affordable Care Act Tracking Survey, </a:t>
            </a:r>
            <a:r>
              <a:rPr lang="en-US" sz="1100" dirty="0" smtClean="0">
                <a:latin typeface="Calibri" panose="020F0502020204030204" pitchFamily="34" charset="0"/>
                <a:cs typeface="Arial" pitchFamily="34" charset="0"/>
              </a:rPr>
              <a:t>April–June 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2014.</a:t>
            </a:r>
            <a:endParaRPr lang="en-US" sz="1100" dirty="0">
              <a:latin typeface="Calibri" panose="020F0502020204030204" pitchFamily="34" charset="0"/>
              <a:ea typeface="ＭＳ Ｐゴシック" charset="-128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856254316"/>
              </p:ext>
            </p:extLst>
          </p:nvPr>
        </p:nvGraphicFramePr>
        <p:xfrm>
          <a:off x="1295400" y="1981200"/>
          <a:ext cx="7467600" cy="3836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9063" y="1752600"/>
            <a:ext cx="2218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Adults with incomes below 250% FPL</a:t>
            </a:r>
            <a:endParaRPr lang="en-US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846" y="3505200"/>
            <a:ext cx="2207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Adults with incomes of 250% FPL or more</a:t>
            </a:r>
            <a:endParaRPr lang="en-US" b="1" u="sng" dirty="0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3048001" y="5757446"/>
            <a:ext cx="556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 dirty="0">
                <a:latin typeface="Calibri" panose="020F0502020204030204" pitchFamily="34" charset="0"/>
                <a:cs typeface="Arial" charset="0"/>
              </a:rPr>
              <a:t>Percent </a:t>
            </a:r>
            <a:r>
              <a:rPr lang="en-US" sz="1600" b="1" dirty="0" smtClean="0">
                <a:latin typeface="Calibri" panose="020F0502020204030204" pitchFamily="34" charset="0"/>
                <a:cs typeface="Arial" charset="0"/>
              </a:rPr>
              <a:t>adults </a:t>
            </a:r>
            <a:r>
              <a:rPr lang="en-US" sz="1600" b="1" dirty="0">
                <a:latin typeface="Calibri" panose="020F0502020204030204" pitchFamily="34" charset="0"/>
                <a:cs typeface="Arial" charset="0"/>
              </a:rPr>
              <a:t>ages </a:t>
            </a:r>
            <a:r>
              <a:rPr lang="en-US" sz="1600" b="1" dirty="0" smtClean="0">
                <a:latin typeface="Calibri" panose="020F0502020204030204" pitchFamily="34" charset="0"/>
                <a:cs typeface="Arial" charset="0"/>
              </a:rPr>
              <a:t>19–64</a:t>
            </a:r>
            <a:endParaRPr lang="en-US" sz="1600" b="1" dirty="0"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74775" y="1444213"/>
            <a:ext cx="1311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ea typeface="ＭＳ Ｐゴシック" charset="0"/>
              </a:rPr>
              <a:t>$1,000 or more</a:t>
            </a:r>
            <a:endParaRPr lang="en-US" sz="1400" b="1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37559" y="1446323"/>
            <a:ext cx="2153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ea typeface="ＭＳ Ｐゴシック" charset="0"/>
              </a:rPr>
              <a:t>$500 to less than $1,000</a:t>
            </a:r>
            <a:endParaRPr lang="en-US" sz="1400" b="1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32559" y="1444213"/>
            <a:ext cx="1848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ea typeface="ＭＳ Ｐゴシック" charset="0"/>
              </a:rPr>
              <a:t>$1 to less than $500</a:t>
            </a:r>
            <a:endParaRPr lang="en-US" sz="1400" b="1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638800" y="1535653"/>
            <a:ext cx="137160" cy="13716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505200" y="1535653"/>
            <a:ext cx="137160" cy="13716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600200" y="1535653"/>
            <a:ext cx="137160" cy="13716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9837" y="1444212"/>
            <a:ext cx="1346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ea typeface="ＭＳ Ｐゴシック" charset="0"/>
              </a:rPr>
              <a:t>No deductible</a:t>
            </a:r>
            <a:endParaRPr lang="en-US" sz="1400" b="1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6200" y="1535653"/>
            <a:ext cx="137160" cy="13716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298775" y="1449300"/>
            <a:ext cx="1921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ea typeface="ＭＳ Ｐゴシック" charset="0"/>
              </a:rPr>
              <a:t>Don’t know or refused</a:t>
            </a:r>
            <a:endParaRPr lang="en-US" sz="1400" b="1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162800" y="1540740"/>
            <a:ext cx="137160" cy="13716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pic>
        <p:nvPicPr>
          <p:cNvPr id="18" name="Picture 1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746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3476</TotalTime>
  <Words>81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Adults with Low and Moderate Incomes  Who Had Marketplace Coverage Had Deductibles  Comparable to Those in Employer Plans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Petra W. Rasmussen</dc:creator>
  <cp:lastModifiedBy>Samantha Mackie</cp:lastModifiedBy>
  <cp:revision>324</cp:revision>
  <cp:lastPrinted>2014-08-20T14:18:37Z</cp:lastPrinted>
  <dcterms:created xsi:type="dcterms:W3CDTF">2014-07-17T20:56:35Z</dcterms:created>
  <dcterms:modified xsi:type="dcterms:W3CDTF">2014-09-19T18:04:17Z</dcterms:modified>
</cp:coreProperties>
</file>