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58000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176" autoAdjust="0"/>
  </p:normalViewPr>
  <p:slideViewPr>
    <p:cSldViewPr>
      <p:cViewPr varScale="1">
        <p:scale>
          <a:sx n="90" d="100"/>
          <a:sy n="90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466034571122399E-2"/>
          <c:y val="5.7564081085609002E-2"/>
          <c:w val="0.92554547360574002"/>
          <c:h val="0.79929524766851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Pays nothing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Marketplace coverage</c:v>
                </c:pt>
                <c:pt idx="1">
                  <c:v>Employer coverage</c:v>
                </c:pt>
                <c:pt idx="3">
                  <c:v>Marketplace coverage</c:v>
                </c:pt>
                <c:pt idx="4">
                  <c:v>Employer coverage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20</c:v>
                </c:pt>
                <c:pt idx="3">
                  <c:v>17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$1 to less than $40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Marketplace coverage</c:v>
                </c:pt>
                <c:pt idx="1">
                  <c:v>Employer coverage</c:v>
                </c:pt>
                <c:pt idx="3">
                  <c:v>Marketplace coverage</c:v>
                </c:pt>
                <c:pt idx="4">
                  <c:v>Employer coverage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23</c:v>
                </c:pt>
                <c:pt idx="3">
                  <c:v>25</c:v>
                </c:pt>
                <c:pt idx="4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$40-$125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Marketplace coverage</c:v>
                </c:pt>
                <c:pt idx="1">
                  <c:v>Employer coverage</c:v>
                </c:pt>
                <c:pt idx="3">
                  <c:v>Marketplace coverage</c:v>
                </c:pt>
                <c:pt idx="4">
                  <c:v>Employer coverage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</c:v>
                </c:pt>
                <c:pt idx="1">
                  <c:v>14</c:v>
                </c:pt>
                <c:pt idx="3">
                  <c:v>18</c:v>
                </c:pt>
                <c:pt idx="4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$125-$250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Marketplace coverage</c:v>
                </c:pt>
                <c:pt idx="1">
                  <c:v>Employer coverage</c:v>
                </c:pt>
                <c:pt idx="3">
                  <c:v>Marketplace coverage</c:v>
                </c:pt>
                <c:pt idx="4">
                  <c:v>Employer coverage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59</c:v>
                </c:pt>
                <c:pt idx="1">
                  <c:v>30</c:v>
                </c:pt>
                <c:pt idx="3">
                  <c:v>20</c:v>
                </c:pt>
                <c:pt idx="4">
                  <c:v>22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 or refused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Marketplace coverage</c:v>
                </c:pt>
                <c:pt idx="1">
                  <c:v>Employer coverage</c:v>
                </c:pt>
                <c:pt idx="3">
                  <c:v>Marketplace coverage</c:v>
                </c:pt>
                <c:pt idx="4">
                  <c:v>Employer coverage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24</c:v>
                </c:pt>
                <c:pt idx="1">
                  <c:v>12</c:v>
                </c:pt>
                <c:pt idx="3">
                  <c:v>20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1036288"/>
        <c:axId val="111037824"/>
      </c:barChart>
      <c:catAx>
        <c:axId val="111036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1037824"/>
        <c:crosses val="autoZero"/>
        <c:auto val="1"/>
        <c:lblAlgn val="ctr"/>
        <c:lblOffset val="100"/>
        <c:noMultiLvlLbl val="0"/>
      </c:catAx>
      <c:valAx>
        <c:axId val="111037824"/>
        <c:scaling>
          <c:orientation val="minMax"/>
          <c:max val="102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111036288"/>
        <c:crosses val="autoZero"/>
        <c:crossBetween val="between"/>
        <c:majorUnit val="25"/>
        <c:minorUnit val="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9/19/2014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946071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12240"/>
            <a:ext cx="1981200" cy="54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B12AD-05A1-4A54-A581-98EDDFA48862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4738" y="706438"/>
            <a:ext cx="4708525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54"/>
            <a:ext cx="5486400" cy="4238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6071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946071"/>
            <a:ext cx="2971800" cy="470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D13FD-8EC5-491D-9104-120035574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8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CBC25-CF63-495D-AF49-382A8C4E5359}" type="slidenum">
              <a:rPr lang="en-US"/>
              <a:pPr/>
              <a:t>1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6325" y="706438"/>
            <a:ext cx="4708525" cy="353218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4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79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14"/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  <p:sldLayoutId id="2147483704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0488"/>
            <a:ext cx="9140825" cy="1015663"/>
          </a:xfrm>
          <a:noFill/>
        </p:spPr>
        <p:txBody>
          <a:bodyPr anchor="t" anchorCtr="1"/>
          <a:lstStyle/>
          <a:p>
            <a:pPr algn="ctr"/>
            <a:r>
              <a:rPr lang="en-US" sz="2000" b="1" dirty="0" smtClean="0">
                <a:cs typeface="Arial" charset="0"/>
              </a:rPr>
              <a:t>Adults </a:t>
            </a:r>
            <a:r>
              <a:rPr lang="en-US" sz="2000" b="1" dirty="0">
                <a:cs typeface="Arial" charset="0"/>
              </a:rPr>
              <a:t>with Low </a:t>
            </a:r>
            <a:r>
              <a:rPr lang="en-US" sz="2000" b="1" dirty="0" smtClean="0">
                <a:cs typeface="Arial" charset="0"/>
              </a:rPr>
              <a:t>and Moderate Incomes </a:t>
            </a:r>
            <a:br>
              <a:rPr lang="en-US" sz="2000" b="1" dirty="0" smtClean="0">
                <a:cs typeface="Arial" charset="0"/>
              </a:rPr>
            </a:br>
            <a:r>
              <a:rPr lang="en-US" sz="2000" b="1" dirty="0" smtClean="0">
                <a:cs typeface="Arial" charset="0"/>
              </a:rPr>
              <a:t>Who Had Marketplace Coverage Had </a:t>
            </a:r>
            <a:r>
              <a:rPr lang="en-US" sz="2000" b="1" dirty="0">
                <a:cs typeface="Arial" charset="0"/>
              </a:rPr>
              <a:t>Deductibles </a:t>
            </a:r>
            <a:r>
              <a:rPr lang="en-US" sz="2000" b="1" dirty="0" smtClean="0">
                <a:cs typeface="Arial" charset="0"/>
              </a:rPr>
              <a:t/>
            </a:r>
            <a:br>
              <a:rPr lang="en-US" sz="2000" b="1" dirty="0" smtClean="0">
                <a:cs typeface="Arial" charset="0"/>
              </a:rPr>
            </a:br>
            <a:r>
              <a:rPr lang="en-US" sz="2000" b="1" dirty="0" smtClean="0">
                <a:cs typeface="Arial" charset="0"/>
              </a:rPr>
              <a:t>Comparable </a:t>
            </a:r>
            <a:r>
              <a:rPr lang="en-US" sz="2000" b="1" dirty="0">
                <a:cs typeface="Arial" charset="0"/>
              </a:rPr>
              <a:t>to </a:t>
            </a:r>
            <a:r>
              <a:rPr lang="en-US" sz="2000" b="1" dirty="0" smtClean="0">
                <a:cs typeface="Arial" charset="0"/>
              </a:rPr>
              <a:t>Those </a:t>
            </a:r>
            <a:r>
              <a:rPr lang="en-US" sz="2000" b="1" dirty="0">
                <a:cs typeface="Arial" charset="0"/>
              </a:rPr>
              <a:t>in Employer </a:t>
            </a:r>
            <a:r>
              <a:rPr lang="en-US" sz="2000" b="1" dirty="0" smtClean="0">
                <a:cs typeface="Arial" charset="0"/>
              </a:rPr>
              <a:t>Plans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2050" y="6206900"/>
            <a:ext cx="89495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Calibri" panose="020F0502020204030204" pitchFamily="34" charset="0"/>
              </a:rPr>
              <a:t>Note: FPL refers to federal poverty level. </a:t>
            </a:r>
            <a:r>
              <a:rPr lang="en-US" sz="1100" dirty="0">
                <a:latin typeface="Calibri" panose="020F0502020204030204" pitchFamily="34" charset="0"/>
              </a:rPr>
              <a:t>250% of the poverty level is $28,725 for an individual or $58,875 for a family of four. </a:t>
            </a:r>
            <a:br>
              <a:rPr lang="en-US" sz="1100" dirty="0">
                <a:latin typeface="Calibri" panose="020F050202020403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Bars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may not sum to 100 percent because of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rounding. </a:t>
            </a:r>
            <a:endParaRPr lang="en-US" sz="1100" dirty="0" smtClean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latin typeface="Calibri" panose="020F0502020204030204" pitchFamily="34" charset="0"/>
              </a:rPr>
              <a:t>Source: </a:t>
            </a:r>
            <a:r>
              <a:rPr lang="en-US" sz="1100" dirty="0">
                <a:latin typeface="Calibri" panose="020F0502020204030204" pitchFamily="34" charset="0"/>
                <a:cs typeface="Arial" pitchFamily="34" charset="0"/>
              </a:rPr>
              <a:t>The Commonwealth Fund Affordable Care Act Tracking Survey, </a:t>
            </a:r>
            <a:r>
              <a:rPr lang="en-US" sz="1100" dirty="0" smtClean="0">
                <a:latin typeface="Calibri" panose="020F0502020204030204" pitchFamily="34" charset="0"/>
                <a:cs typeface="Arial" pitchFamily="34" charset="0"/>
              </a:rPr>
              <a:t>April–June </a:t>
            </a:r>
            <a:r>
              <a:rPr lang="en-US" sz="1100" dirty="0">
                <a:latin typeface="Calibri" panose="020F0502020204030204" pitchFamily="34" charset="0"/>
                <a:cs typeface="Arial" pitchFamily="34" charset="0"/>
              </a:rPr>
              <a:t>2014.</a:t>
            </a:r>
            <a:endParaRPr lang="en-US" sz="1100" dirty="0">
              <a:latin typeface="Calibri" panose="020F0502020204030204" pitchFamily="34" charset="0"/>
              <a:ea typeface="ＭＳ Ｐゴシック" charset="-128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56254316"/>
              </p:ext>
            </p:extLst>
          </p:nvPr>
        </p:nvGraphicFramePr>
        <p:xfrm>
          <a:off x="1295400" y="1981200"/>
          <a:ext cx="7467600" cy="383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9063" y="1752600"/>
            <a:ext cx="2218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Adults with incomes below 250% FPL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846" y="3505200"/>
            <a:ext cx="2207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Adults with incomes of 250% FPL or more</a:t>
            </a:r>
            <a:endParaRPr lang="en-US" b="1" u="sng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048001" y="5757446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dirty="0">
                <a:latin typeface="Calibri" panose="020F0502020204030204" pitchFamily="34" charset="0"/>
                <a:cs typeface="Arial" charset="0"/>
              </a:rPr>
              <a:t>Percent </a:t>
            </a:r>
            <a:r>
              <a:rPr lang="en-US" sz="1600" b="1" dirty="0" smtClean="0">
                <a:latin typeface="Calibri" panose="020F0502020204030204" pitchFamily="34" charset="0"/>
                <a:cs typeface="Arial" charset="0"/>
              </a:rPr>
              <a:t>adults </a:t>
            </a:r>
            <a:r>
              <a:rPr lang="en-US" sz="1600" b="1" dirty="0">
                <a:latin typeface="Calibri" panose="020F0502020204030204" pitchFamily="34" charset="0"/>
                <a:cs typeface="Arial" charset="0"/>
              </a:rPr>
              <a:t>ages </a:t>
            </a:r>
            <a:r>
              <a:rPr lang="en-US" sz="1600" b="1" dirty="0" smtClean="0">
                <a:latin typeface="Calibri" panose="020F0502020204030204" pitchFamily="34" charset="0"/>
                <a:cs typeface="Arial" charset="0"/>
              </a:rPr>
              <a:t>19–64</a:t>
            </a:r>
            <a:endParaRPr lang="en-US" sz="1600" b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74775" y="1444213"/>
            <a:ext cx="1311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charset="0"/>
              </a:rPr>
              <a:t>$1,000 or more</a:t>
            </a:r>
            <a:endParaRPr lang="en-US" sz="1400" b="1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37559" y="1446323"/>
            <a:ext cx="2153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charset="0"/>
              </a:rPr>
              <a:t>$500 to less than $1,000</a:t>
            </a:r>
            <a:endParaRPr lang="en-US" sz="1400" b="1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32559" y="1444213"/>
            <a:ext cx="1848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charset="0"/>
              </a:rPr>
              <a:t>$1 to less than $500</a:t>
            </a:r>
            <a:endParaRPr lang="en-US" sz="1400" b="1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38800" y="1535653"/>
            <a:ext cx="137160" cy="13716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05200" y="1535653"/>
            <a:ext cx="137160" cy="13716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0200" y="1535653"/>
            <a:ext cx="137160" cy="1371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9837" y="1444212"/>
            <a:ext cx="1346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charset="0"/>
              </a:rPr>
              <a:t>No deductible</a:t>
            </a:r>
            <a:endParaRPr lang="en-US" sz="1400" b="1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200" y="1535653"/>
            <a:ext cx="137160" cy="13716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98775" y="1449300"/>
            <a:ext cx="1921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charset="0"/>
              </a:rPr>
              <a:t>Don’t know or refused</a:t>
            </a:r>
            <a:endParaRPr lang="en-US" sz="1400" b="1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62800" y="1540740"/>
            <a:ext cx="137160" cy="13716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18" name="Picture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4"/>
          <a:stretch/>
        </p:blipFill>
        <p:spPr bwMode="auto">
          <a:xfrm>
            <a:off x="8458200" y="6172200"/>
            <a:ext cx="62435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4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3476</TotalTime>
  <Words>81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CMWF_template_5-2014_white_bg</vt:lpstr>
      <vt:lpstr>Adults with Low and Moderate Incomes  Who Had Marketplace Coverage Had Deductibles  Comparable to Those in Employer Plans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Petra W. Rasmussen</dc:creator>
  <cp:lastModifiedBy>Samantha Mackie</cp:lastModifiedBy>
  <cp:revision>324</cp:revision>
  <cp:lastPrinted>2014-08-20T14:18:37Z</cp:lastPrinted>
  <dcterms:created xsi:type="dcterms:W3CDTF">2014-07-17T20:56:35Z</dcterms:created>
  <dcterms:modified xsi:type="dcterms:W3CDTF">2014-09-19T18:04:17Z</dcterms:modified>
</cp:coreProperties>
</file>