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nira Gunja" initials="MG" lastIdx="4" clrIdx="0"/>
  <p:cmAuthor id="1" name="Deborah Lorber" initials="DL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068"/>
    <a:srgbClr val="00673F"/>
    <a:srgbClr val="B8D9EC"/>
    <a:srgbClr val="22603B"/>
    <a:srgbClr val="104168"/>
    <a:srgbClr val="1F5014"/>
    <a:srgbClr val="255E1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4" autoAdjust="0"/>
    <p:restoredTop sz="93594" autoAdjust="0"/>
  </p:normalViewPr>
  <p:slideViewPr>
    <p:cSldViewPr snapToGrid="0">
      <p:cViewPr>
        <p:scale>
          <a:sx n="70" d="100"/>
          <a:sy n="70" d="100"/>
        </p:scale>
        <p:origin x="-11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818053993250799"/>
          <c:y val="0.13429667678651799"/>
          <c:w val="0.72029741817987003"/>
          <c:h val="0.691869623577303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Pays nothing</c:v>
                </c:pt>
              </c:strCache>
            </c:strRef>
          </c:tx>
          <c:spPr>
            <a:pattFill prst="dkUpDiag">
              <a:fgClr>
                <a:schemeClr val="accent2">
                  <a:lumMod val="75000"/>
                </a:schemeClr>
              </a:fgClr>
              <a:bgClr>
                <a:schemeClr val="accent2"/>
              </a:bgClr>
            </a:pattFill>
            <a:ln>
              <a:noFill/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</c:v>
                </c:pt>
                <c:pt idx="1">
                  <c:v>6</c:v>
                </c:pt>
                <c:pt idx="3">
                  <c:v>16</c:v>
                </c:pt>
                <c:pt idx="4">
                  <c:v>13</c:v>
                </c:pt>
                <c:pt idx="6">
                  <c:v>17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 to less than $125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39</c:v>
                </c:pt>
                <c:pt idx="1">
                  <c:v>26</c:v>
                </c:pt>
                <c:pt idx="3">
                  <c:v>39</c:v>
                </c:pt>
                <c:pt idx="4">
                  <c:v>58</c:v>
                </c:pt>
                <c:pt idx="6">
                  <c:v>39</c:v>
                </c:pt>
                <c:pt idx="7">
                  <c:v>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$125 or more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37</c:v>
                </c:pt>
                <c:pt idx="1">
                  <c:v>68</c:v>
                </c:pt>
                <c:pt idx="3">
                  <c:v>28</c:v>
                </c:pt>
                <c:pt idx="4">
                  <c:v>26</c:v>
                </c:pt>
                <c:pt idx="6">
                  <c:v>32</c:v>
                </c:pt>
                <c:pt idx="7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Don't know or 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Employer coverage</c:v>
                </c:pt>
                <c:pt idx="1">
                  <c:v>Marketplace coverage</c:v>
                </c:pt>
                <c:pt idx="3">
                  <c:v>Employer coverage</c:v>
                </c:pt>
                <c:pt idx="4">
                  <c:v>Marketplace coverage</c:v>
                </c:pt>
                <c:pt idx="6">
                  <c:v>Employer coverage</c:v>
                </c:pt>
                <c:pt idx="7">
                  <c:v>Marketplace coverage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8</c:v>
                </c:pt>
                <c:pt idx="1">
                  <c:v>0</c:v>
                </c:pt>
                <c:pt idx="3">
                  <c:v>17</c:v>
                </c:pt>
                <c:pt idx="4">
                  <c:v>2</c:v>
                </c:pt>
                <c:pt idx="6">
                  <c:v>13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1453568"/>
        <c:axId val="181455104"/>
      </c:barChart>
      <c:catAx>
        <c:axId val="181453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1455104"/>
        <c:crosses val="autoZero"/>
        <c:auto val="1"/>
        <c:lblAlgn val="ctr"/>
        <c:lblOffset val="100"/>
        <c:noMultiLvlLbl val="0"/>
      </c:catAx>
      <c:valAx>
        <c:axId val="181455104"/>
        <c:scaling>
          <c:orientation val="minMax"/>
          <c:max val="102"/>
          <c:min val="0"/>
        </c:scaling>
        <c:delete val="1"/>
        <c:axPos val="b"/>
        <c:numFmt formatCode="General" sourceLinked="1"/>
        <c:majorTickMark val="none"/>
        <c:minorTickMark val="none"/>
        <c:tickLblPos val="none"/>
        <c:crossAx val="181453568"/>
        <c:crosses val="autoZero"/>
        <c:crossBetween val="between"/>
        <c:majorUnit val="25"/>
        <c:minorUnit val="5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2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BC25-CF63-495D-AF49-382A8C4E5359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5325"/>
            <a:ext cx="4641850" cy="34813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16914114"/>
              </p:ext>
            </p:extLst>
          </p:nvPr>
        </p:nvGraphicFramePr>
        <p:xfrm>
          <a:off x="1254034" y="1525072"/>
          <a:ext cx="7578638" cy="4137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1005840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cs typeface="Arial" charset="0"/>
              </a:rPr>
              <a:t>Adults with Marketplace Coverage with Incomes </a:t>
            </a:r>
            <a:br>
              <a:rPr lang="en-US" sz="2000" b="1" dirty="0" smtClean="0">
                <a:cs typeface="Arial" charset="0"/>
              </a:rPr>
            </a:br>
            <a:r>
              <a:rPr lang="en-US" sz="2000" b="1" dirty="0" smtClean="0">
                <a:cs typeface="Arial" charset="0"/>
              </a:rPr>
              <a:t>Under 250 Percent of Poverty Paid Monthly Premiums </a:t>
            </a:r>
            <a:br>
              <a:rPr lang="en-US" sz="2000" b="1" dirty="0" smtClean="0">
                <a:cs typeface="Arial" charset="0"/>
              </a:rPr>
            </a:br>
            <a:r>
              <a:rPr lang="en-US" sz="2000" b="1" dirty="0" smtClean="0">
                <a:cs typeface="Arial" charset="0"/>
              </a:rPr>
              <a:t>Comparable to Those with Employer Coverage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5720" y="5780504"/>
            <a:ext cx="66343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bin" panose="020B0803050202020004" pitchFamily="34" charset="0"/>
              </a:rPr>
              <a:t>Note: FPL refers to federal poverty level. </a:t>
            </a:r>
            <a:r>
              <a:rPr lang="en-US" sz="1100" dirty="0">
                <a:latin typeface="Cabin" panose="020B0803050202020004" pitchFamily="34" charset="0"/>
              </a:rPr>
              <a:t>250% of the poverty level is $29,175 for an individual or $59,625 for a family of four. </a:t>
            </a:r>
            <a:br>
              <a:rPr lang="en-US" sz="1100" dirty="0">
                <a:latin typeface="Cabin" panose="020B08030502020200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Bars </a:t>
            </a:r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may not sum to 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subtotals or to 100 </a:t>
            </a:r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percent because of 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rounding. </a:t>
            </a:r>
          </a:p>
          <a:p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“All adults” 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includes </a:t>
            </a:r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adults who do not 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report </a:t>
            </a:r>
            <a:r>
              <a:rPr lang="en-US" sz="1100" dirty="0">
                <a:solidFill>
                  <a:prstClr val="black"/>
                </a:solidFill>
                <a:latin typeface="Cabin" panose="020B0803050202020004" pitchFamily="34" charset="0"/>
              </a:rPr>
              <a:t>their income and may therefore not be the average of adults below and above 250% FPL</a:t>
            </a:r>
            <a:r>
              <a:rPr lang="en-US" sz="1100" dirty="0" smtClean="0">
                <a:solidFill>
                  <a:prstClr val="black"/>
                </a:solidFill>
                <a:latin typeface="Cabin" panose="020B0803050202020004" pitchFamily="34" charset="0"/>
              </a:rPr>
              <a:t>.</a:t>
            </a:r>
            <a:endParaRPr lang="en-US" sz="1100" dirty="0" smtClean="0">
              <a:latin typeface="Cabin" panose="020B08030502020200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Cabin" panose="020B0803050202020004" pitchFamily="34" charset="0"/>
              </a:rPr>
              <a:t>Source: </a:t>
            </a:r>
            <a:r>
              <a:rPr lang="en-US" sz="1100" dirty="0">
                <a:latin typeface="Cabin" panose="020B08030502020200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bin" panose="020B0803050202020004" pitchFamily="34" charset="0"/>
                <a:cs typeface="Arial" pitchFamily="34" charset="0"/>
              </a:rPr>
              <a:t>March–May 2015.</a:t>
            </a:r>
            <a:endParaRPr lang="en-US" sz="1100" dirty="0"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09" y="1837801"/>
            <a:ext cx="1754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All adults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17" y="2909252"/>
            <a:ext cx="304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Adults with incomes &lt;250% FPL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8007" y="1381679"/>
            <a:ext cx="3349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Don’t know premium amount or refused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0631" y="1217903"/>
            <a:ext cx="1239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$125 or more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3471" y="1217903"/>
            <a:ext cx="1792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$1 to less than $125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2032" y="1300199"/>
            <a:ext cx="137160" cy="137160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8272" y="1300199"/>
            <a:ext cx="137160" cy="13716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31112" y="1300199"/>
            <a:ext cx="137160" cy="13716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2534" y="1217903"/>
            <a:ext cx="136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Paid nothing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5374" y="1300199"/>
            <a:ext cx="137160" cy="137160"/>
          </a:xfrm>
          <a:prstGeom prst="rect">
            <a:avLst/>
          </a:prstGeom>
          <a:pattFill prst="dkUpDiag">
            <a:fgClr>
              <a:schemeClr val="accent2">
                <a:lumMod val="75000"/>
              </a:schemeClr>
            </a:fgClr>
            <a:bgClr>
              <a:schemeClr val="accent2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307073" y="5583067"/>
            <a:ext cx="5029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Cabin" panose="020B0803050202020004" pitchFamily="34" charset="0"/>
                <a:cs typeface="Arial" charset="0"/>
              </a:rPr>
              <a:t>Percent </a:t>
            </a:r>
            <a:r>
              <a:rPr lang="en-US" sz="1400" b="1" dirty="0" smtClean="0">
                <a:latin typeface="Cabin" panose="020B0803050202020004" pitchFamily="34" charset="0"/>
                <a:cs typeface="Arial" charset="0"/>
              </a:rPr>
              <a:t>adults </a:t>
            </a:r>
            <a:r>
              <a:rPr lang="en-US" sz="1400" b="1" dirty="0">
                <a:latin typeface="Cabin" panose="020B0803050202020004" pitchFamily="34" charset="0"/>
                <a:cs typeface="Arial" charset="0"/>
              </a:rPr>
              <a:t>ages </a:t>
            </a:r>
            <a:r>
              <a:rPr lang="en-US" sz="1400" b="1" dirty="0" smtClean="0">
                <a:latin typeface="Cabin" panose="020B0803050202020004" pitchFamily="34" charset="0"/>
                <a:cs typeface="Arial" charset="0"/>
              </a:rPr>
              <a:t>19–64 with single policies</a:t>
            </a:r>
            <a:endParaRPr lang="en-US" sz="1400" b="1" dirty="0"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72" y="3982580"/>
            <a:ext cx="304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Cabin" panose="020B0803050202020004" pitchFamily="34" charset="0"/>
              </a:rPr>
              <a:t>Adults with incomes 250%+ FPL</a:t>
            </a:r>
            <a:endParaRPr lang="en-US" sz="1400" b="1" u="sng" dirty="0">
              <a:latin typeface="Cabin" panose="020B08030502020200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6754" y="1160159"/>
            <a:ext cx="3730752" cy="410521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ln>
                <a:solidFill>
                  <a:srgbClr val="000000"/>
                </a:solidFill>
              </a:ln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407" y="1033213"/>
            <a:ext cx="149961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Paid </a:t>
            </a:r>
            <a:r>
              <a:rPr lang="en-US" sz="1400" b="1" dirty="0">
                <a:solidFill>
                  <a:srgbClr val="1F497D"/>
                </a:solidFill>
                <a:latin typeface="Cabin" panose="020B0803050202020004" pitchFamily="34" charset="0"/>
              </a:rPr>
              <a:t>less than $125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138618" y="2443264"/>
            <a:ext cx="3000245" cy="356616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10381" y="2713615"/>
            <a:ext cx="349047" cy="184666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55%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8618" y="2088903"/>
            <a:ext cx="3200270" cy="356616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97340" y="1967298"/>
            <a:ext cx="365270" cy="184666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60%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38618" y="3507395"/>
            <a:ext cx="2941357" cy="356616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628444" y="3795164"/>
            <a:ext cx="349047" cy="184666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55%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38617" y="3146684"/>
            <a:ext cx="3786058" cy="3566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46306" y="3042497"/>
            <a:ext cx="36527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72%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38619" y="4580251"/>
            <a:ext cx="3000244" cy="356616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10381" y="4868519"/>
            <a:ext cx="349047" cy="184666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56%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38618" y="4226389"/>
            <a:ext cx="1721633" cy="356616"/>
          </a:xfrm>
          <a:prstGeom prst="rect">
            <a:avLst/>
          </a:prstGeom>
          <a:noFill/>
          <a:ln w="19050">
            <a:solidFill>
              <a:srgbClr val="104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06110" y="4115852"/>
            <a:ext cx="365270" cy="184666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1F497D"/>
                </a:solidFill>
                <a:latin typeface="Cabin" panose="020B0803050202020004" pitchFamily="34" charset="0"/>
              </a:rPr>
              <a:t>32%</a:t>
            </a:r>
            <a:endParaRPr lang="en-US" sz="1200" b="1" dirty="0">
              <a:solidFill>
                <a:srgbClr val="1F497D"/>
              </a:solidFill>
              <a:latin typeface="Cabin" panose="020B08030502020200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33853" y="5208125"/>
            <a:ext cx="545896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48195" y="5212191"/>
            <a:ext cx="0" cy="5486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59168" y="5325856"/>
            <a:ext cx="1875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Cabin" panose="020B0803050202020004" pitchFamily="34" charset="0"/>
                <a:cs typeface="Arial" panose="020B0604020202020204" pitchFamily="34" charset="0"/>
              </a:rPr>
              <a:t>75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4205" y="5325856"/>
            <a:ext cx="22281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Cabin" panose="020B08030502020200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85818" y="5325856"/>
            <a:ext cx="19075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Cabin" panose="020B08030502020200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327708" y="5325856"/>
            <a:ext cx="31899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Cabin" panose="020B08030502020200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74035" y="5325856"/>
            <a:ext cx="12663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400" b="1" dirty="0" smtClean="0">
                <a:latin typeface="Cabin" panose="020B08030502020200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8484870" y="5212826"/>
            <a:ext cx="0" cy="5486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77385" y="5209016"/>
            <a:ext cx="0" cy="5486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814060" y="5209016"/>
            <a:ext cx="0" cy="5486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36392" y="4935966"/>
            <a:ext cx="0" cy="32918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81528" y="2940381"/>
            <a:ext cx="0" cy="7315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081528" y="4016803"/>
            <a:ext cx="0" cy="7315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080" y="616226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5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16363</TotalTime>
  <Words>100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Adults with Marketplace Coverage with Incomes  Under 250 Percent of Poverty Paid Monthly Premiums  Comparable to Those with Employer Coverage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812</cp:revision>
  <cp:lastPrinted>2015-09-02T16:42:35Z</cp:lastPrinted>
  <dcterms:created xsi:type="dcterms:W3CDTF">2014-06-13T13:57:10Z</dcterms:created>
  <dcterms:modified xsi:type="dcterms:W3CDTF">2015-09-25T14:54:45Z</dcterms:modified>
</cp:coreProperties>
</file>