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73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unira Gunja" initials="MG" lastIdx="4" clrIdx="0"/>
  <p:cmAuthor id="1" name="Deborah Lorber" initials="DL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068"/>
    <a:srgbClr val="00673F"/>
    <a:srgbClr val="B8D9EC"/>
    <a:srgbClr val="22603B"/>
    <a:srgbClr val="104168"/>
    <a:srgbClr val="1F5014"/>
    <a:srgbClr val="255E18"/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34" autoAdjust="0"/>
    <p:restoredTop sz="93594" autoAdjust="0"/>
  </p:normalViewPr>
  <p:slideViewPr>
    <p:cSldViewPr snapToGrid="0">
      <p:cViewPr>
        <p:scale>
          <a:sx n="70" d="100"/>
          <a:sy n="70" d="100"/>
        </p:scale>
        <p:origin x="-114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28540848757808"/>
          <c:y val="0.22700324409762138"/>
          <c:w val="0.91767104472094096"/>
          <c:h val="0.6891298781206709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Very Confident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Employer coverage</c:v>
                </c:pt>
                <c:pt idx="1">
                  <c:v>Marketplace coverage</c:v>
                </c:pt>
                <c:pt idx="4">
                  <c:v>Employer coverage</c:v>
                </c:pt>
                <c:pt idx="5">
                  <c:v>Marketplace coverage</c:v>
                </c:pt>
                <c:pt idx="8">
                  <c:v>Employer coverage</c:v>
                </c:pt>
                <c:pt idx="9">
                  <c:v>Marketplace coverage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-6.68</c:v>
                </c:pt>
                <c:pt idx="1">
                  <c:v>-12.43</c:v>
                </c:pt>
                <c:pt idx="4">
                  <c:v>-12.43</c:v>
                </c:pt>
                <c:pt idx="5">
                  <c:v>-19.77</c:v>
                </c:pt>
                <c:pt idx="8">
                  <c:v>-8.4500000000000011</c:v>
                </c:pt>
                <c:pt idx="9">
                  <c:v>-17.25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Employer coverage</c:v>
                </c:pt>
                <c:pt idx="1">
                  <c:v>Marketplace coverage</c:v>
                </c:pt>
                <c:pt idx="4">
                  <c:v>Employer coverage</c:v>
                </c:pt>
                <c:pt idx="5">
                  <c:v>Marketplace coverage</c:v>
                </c:pt>
                <c:pt idx="8">
                  <c:v>Employer coverage</c:v>
                </c:pt>
                <c:pt idx="9">
                  <c:v>Marketplace coverage</c:v>
                </c:pt>
              </c:strCache>
            </c:strRef>
          </c:cat>
          <c:val>
            <c:numRef>
              <c:f>Sheet1!$C$2:$C$11</c:f>
              <c:numCache>
                <c:formatCode>0</c:formatCode>
                <c:ptCount val="10"/>
                <c:pt idx="0">
                  <c:v>-8.6499999999999986</c:v>
                </c:pt>
                <c:pt idx="1">
                  <c:v>-14.149999999999999</c:v>
                </c:pt>
                <c:pt idx="4">
                  <c:v>-13.850000000000001</c:v>
                </c:pt>
                <c:pt idx="5">
                  <c:v>-18.440000000000001</c:v>
                </c:pt>
                <c:pt idx="8">
                  <c:v>-10.17</c:v>
                </c:pt>
                <c:pt idx="9">
                  <c:v>-16.520000000000003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Confident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Employer coverage</c:v>
                </c:pt>
                <c:pt idx="1">
                  <c:v>Marketplace coverage</c:v>
                </c:pt>
                <c:pt idx="4">
                  <c:v>Employer coverage</c:v>
                </c:pt>
                <c:pt idx="5">
                  <c:v>Marketplace coverage</c:v>
                </c:pt>
                <c:pt idx="8">
                  <c:v>Employer coverage</c:v>
                </c:pt>
                <c:pt idx="9">
                  <c:v>Marketplace coverage</c:v>
                </c:pt>
              </c:strCache>
            </c:strRef>
          </c:cat>
          <c:val>
            <c:numRef>
              <c:f>Sheet1!$D$2:$D$11</c:f>
              <c:numCache>
                <c:formatCode>0</c:formatCode>
                <c:ptCount val="10"/>
                <c:pt idx="0">
                  <c:v>35.36</c:v>
                </c:pt>
                <c:pt idx="1">
                  <c:v>27.839999999999996</c:v>
                </c:pt>
                <c:pt idx="4">
                  <c:v>37.159999999999997</c:v>
                </c:pt>
                <c:pt idx="5">
                  <c:v>36.03</c:v>
                </c:pt>
                <c:pt idx="8">
                  <c:v>35.839999999999996</c:v>
                </c:pt>
                <c:pt idx="9">
                  <c:v>32.879999999999995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Confident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Employer coverage</c:v>
                </c:pt>
                <c:pt idx="1">
                  <c:v>Marketplace coverage</c:v>
                </c:pt>
                <c:pt idx="4">
                  <c:v>Employer coverage</c:v>
                </c:pt>
                <c:pt idx="5">
                  <c:v>Marketplace coverage</c:v>
                </c:pt>
                <c:pt idx="8">
                  <c:v>Employer coverage</c:v>
                </c:pt>
                <c:pt idx="9">
                  <c:v>Marketplace coverage</c:v>
                </c:pt>
              </c:strCache>
            </c:strRef>
          </c:cat>
          <c:val>
            <c:numRef>
              <c:f>Sheet1!$E$2:$E$11</c:f>
              <c:numCache>
                <c:formatCode>0</c:formatCode>
                <c:ptCount val="10"/>
                <c:pt idx="0">
                  <c:v>48.16</c:v>
                </c:pt>
                <c:pt idx="1">
                  <c:v>43.32</c:v>
                </c:pt>
                <c:pt idx="4">
                  <c:v>35.68</c:v>
                </c:pt>
                <c:pt idx="5">
                  <c:v>25.25</c:v>
                </c:pt>
                <c:pt idx="8">
                  <c:v>44.519999999999996</c:v>
                </c:pt>
                <c:pt idx="9">
                  <c:v>31.929999999999996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185914112"/>
        <c:axId val="185915648"/>
      </c:barChart>
      <c:catAx>
        <c:axId val="185914112"/>
        <c:scaling>
          <c:orientation val="minMax"/>
        </c:scaling>
        <c:delete val="0"/>
        <c:axPos val="l"/>
        <c:majorTickMark val="none"/>
        <c:minorTickMark val="none"/>
        <c:tickLblPos val="low"/>
        <c:spPr>
          <a:ln w="5080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85915648"/>
        <c:crosses val="autoZero"/>
        <c:auto val="1"/>
        <c:lblAlgn val="ctr"/>
        <c:lblOffset val="100"/>
        <c:noMultiLvlLbl val="0"/>
      </c:catAx>
      <c:valAx>
        <c:axId val="185915648"/>
        <c:scaling>
          <c:orientation val="minMax"/>
          <c:max val="100"/>
          <c:min val="-45"/>
        </c:scaling>
        <c:delete val="1"/>
        <c:axPos val="b"/>
        <c:numFmt formatCode="0" sourceLinked="1"/>
        <c:majorTickMark val="out"/>
        <c:minorTickMark val="none"/>
        <c:tickLblPos val="nextTo"/>
        <c:crossAx val="185914112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2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9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0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613975414"/>
              </p:ext>
            </p:extLst>
          </p:nvPr>
        </p:nvGraphicFramePr>
        <p:xfrm>
          <a:off x="944560" y="1528718"/>
          <a:ext cx="8155707" cy="434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91960" y="5749233"/>
            <a:ext cx="5265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b="1" dirty="0" smtClean="0">
                <a:latin typeface="Cabin" panose="020B0803050202020004" pitchFamily="34" charset="0"/>
                <a:cs typeface="Arial" pitchFamily="34" charset="0"/>
              </a:rPr>
              <a:t>Percent adults </a:t>
            </a:r>
            <a:r>
              <a:rPr lang="en-US" sz="1400" b="1" dirty="0">
                <a:latin typeface="Cabin" panose="020B0803050202020004" pitchFamily="34" charset="0"/>
                <a:cs typeface="Arial" pitchFamily="34" charset="0"/>
              </a:rPr>
              <a:t>ages </a:t>
            </a:r>
            <a:r>
              <a:rPr lang="en-US" sz="1400" b="1" dirty="0" smtClean="0">
                <a:latin typeface="Cabin" panose="020B0803050202020004" pitchFamily="34" charset="0"/>
                <a:cs typeface="Arial" pitchFamily="34" charset="0"/>
              </a:rPr>
              <a:t>19–64</a:t>
            </a:r>
            <a:endParaRPr lang="en-US" sz="1400" b="1" dirty="0">
              <a:latin typeface="Cabin" panose="020B0803050202020004" pitchFamily="34" charset="0"/>
              <a:cs typeface="Arial" pitchFamily="34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45720" y="6080760"/>
            <a:ext cx="90982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Cabin" panose="020B0803050202020004" pitchFamily="34" charset="0"/>
              </a:rPr>
              <a:t>Note: FPL refers to federal poverty level. </a:t>
            </a:r>
            <a:r>
              <a:rPr lang="en-US" sz="1100" dirty="0">
                <a:latin typeface="Cabin" panose="020B0803050202020004" pitchFamily="34" charset="0"/>
              </a:rPr>
              <a:t>250% of the poverty level is $29,175 for an individual or $59,625 for a family of four. </a:t>
            </a:r>
            <a:br>
              <a:rPr lang="en-US" sz="1100" dirty="0">
                <a:latin typeface="Cabin" panose="020B08030502020200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latin typeface="Cabin" panose="020B0803050202020004" pitchFamily="34" charset="0"/>
              </a:rPr>
              <a:t>Bars </a:t>
            </a:r>
            <a:r>
              <a:rPr lang="en-US" sz="1100" dirty="0">
                <a:solidFill>
                  <a:prstClr val="black"/>
                </a:solidFill>
                <a:latin typeface="Cabin" panose="020B0803050202020004" pitchFamily="34" charset="0"/>
              </a:rPr>
              <a:t>may not sum to 100 percent because of “don’t know” responses or refusal to respond; segments may not sum to subtotals because of rounding</a:t>
            </a:r>
            <a:r>
              <a:rPr lang="en-US" sz="1100" dirty="0" smtClean="0">
                <a:solidFill>
                  <a:prstClr val="black"/>
                </a:solidFill>
                <a:latin typeface="Cabin" panose="020B0803050202020004" pitchFamily="34" charset="0"/>
              </a:rPr>
              <a:t>.</a:t>
            </a:r>
          </a:p>
          <a:p>
            <a:r>
              <a:rPr lang="en-US" sz="1100" dirty="0" smtClean="0">
                <a:solidFill>
                  <a:prstClr val="black"/>
                </a:solidFill>
                <a:latin typeface="Cabin" panose="020B0803050202020004" pitchFamily="34" charset="0"/>
              </a:rPr>
              <a:t>“All adults” includes adults who do not report their income and may therefore not be the average of adults below and above 250% FPL.</a:t>
            </a:r>
            <a:endParaRPr lang="en-US" sz="1100" dirty="0">
              <a:solidFill>
                <a:prstClr val="black"/>
              </a:solidFill>
              <a:latin typeface="Cabin" panose="020B08030502020200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Cabin" panose="020B0803050202020004" pitchFamily="34" charset="0"/>
              </a:rPr>
              <a:t>Source</a:t>
            </a:r>
            <a:r>
              <a:rPr lang="en-US" sz="1100" dirty="0">
                <a:latin typeface="Cabin" panose="020B0803050202020004" pitchFamily="34" charset="0"/>
              </a:rPr>
              <a:t>: </a:t>
            </a:r>
            <a:r>
              <a:rPr lang="en-US" sz="1100" dirty="0">
                <a:latin typeface="Cabin" panose="020B0803050202020004" pitchFamily="34" charset="0"/>
                <a:cs typeface="Arial" pitchFamily="34" charset="0"/>
              </a:rPr>
              <a:t>The Commonwealth Fund Affordable Care Act Tracking Survey, </a:t>
            </a:r>
            <a:r>
              <a:rPr lang="en-US" sz="1100" dirty="0" smtClean="0">
                <a:latin typeface="Cabin" panose="020B0803050202020004" pitchFamily="34" charset="0"/>
                <a:cs typeface="Arial" pitchFamily="34" charset="0"/>
              </a:rPr>
              <a:t>March–May 2015.</a:t>
            </a:r>
            <a:endParaRPr lang="en-US" sz="1100" dirty="0">
              <a:latin typeface="Cabin" panose="020B0803050202020004" pitchFamily="34" charset="0"/>
              <a:ea typeface="ＭＳ Ｐゴシック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3" y="3426834"/>
            <a:ext cx="2739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latin typeface="Cabin" panose="020B0803050202020004" pitchFamily="34" charset="0"/>
              </a:rPr>
              <a:t>Adults with incomes &lt;250% FPL</a:t>
            </a:r>
            <a:endParaRPr lang="en-US" sz="1400" b="1" u="sng" dirty="0">
              <a:latin typeface="Cabin" panose="020B08030502020200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3" y="4619907"/>
            <a:ext cx="2899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latin typeface="Cabin" panose="020B0803050202020004" pitchFamily="34" charset="0"/>
              </a:rPr>
              <a:t>Adults with incomes of 250%+ FPL</a:t>
            </a:r>
            <a:endParaRPr lang="en-US" sz="1400" b="1" u="sng" dirty="0">
              <a:latin typeface="Cabin" panose="020B08030502020200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68039" y="3984042"/>
            <a:ext cx="3994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73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61768" y="3700046"/>
            <a:ext cx="3754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61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427424" y="5200550"/>
            <a:ext cx="4267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84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89660" y="4885405"/>
            <a:ext cx="3642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71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3" y="2238108"/>
            <a:ext cx="10537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latin typeface="Cabin" panose="020B0803050202020004" pitchFamily="34" charset="0"/>
              </a:rPr>
              <a:t>All adults</a:t>
            </a:r>
            <a:endParaRPr lang="en-US" sz="1400" b="1" u="sng" dirty="0">
              <a:latin typeface="Cabin" panose="020B08030502020200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88382" y="2807265"/>
            <a:ext cx="4523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80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14918" y="2489572"/>
            <a:ext cx="4106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65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94427" y="2807265"/>
            <a:ext cx="3754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19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02827" y="2489572"/>
            <a:ext cx="4138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34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7498" y="3984042"/>
            <a:ext cx="4090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26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37048" y="3700046"/>
            <a:ext cx="4187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38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43922" y="5200550"/>
            <a:ext cx="3706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15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37802" y="4885405"/>
            <a:ext cx="3978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27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73606" y="1610521"/>
            <a:ext cx="1840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Cabin" panose="020B0803050202020004" pitchFamily="34" charset="0"/>
              </a:rPr>
              <a:t>Somewhat confident</a:t>
            </a:r>
            <a:endParaRPr lang="en-US" sz="1400" b="1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51586" y="1610521"/>
            <a:ext cx="1311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Cabin" panose="020B0803050202020004" pitchFamily="34" charset="0"/>
              </a:rPr>
              <a:t>Very confident</a:t>
            </a:r>
            <a:endParaRPr lang="en-US" sz="1400" b="1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64870" y="1610521"/>
            <a:ext cx="1692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Cabin" panose="020B0803050202020004" pitchFamily="34" charset="0"/>
              </a:rPr>
              <a:t>Not very confident</a:t>
            </a:r>
            <a:endParaRPr lang="en-US" sz="1400" b="1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75734" y="1610521"/>
            <a:ext cx="2282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Cabin" panose="020B0803050202020004" pitchFamily="34" charset="0"/>
              </a:rPr>
              <a:t>Not at all confident</a:t>
            </a:r>
            <a:endParaRPr lang="en-US" sz="1400" b="1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937631" y="1693252"/>
            <a:ext cx="137160" cy="13716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015611" y="1693252"/>
            <a:ext cx="137160" cy="13716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32511" y="1693252"/>
            <a:ext cx="137160" cy="13716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43376" y="1693252"/>
            <a:ext cx="137160" cy="13716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kern="0" dirty="0" smtClean="0">
                <a:ea typeface="ＭＳ Ｐゴシック"/>
              </a:rPr>
              <a:t>Majority of Adults with Marketplace Coverage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Were Confident They Could Afford Needed Care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0" y="83763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  <a:cs typeface="Arial" pitchFamily="34" charset="0"/>
              </a:rPr>
              <a:t>How confident are you that if you become seriously ill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Arial" pitchFamily="34" charset="0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Arial" pitchFamily="34" charset="0"/>
              </a:rPr>
              <a:t>you </a:t>
            </a:r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  <a:cs typeface="Arial" pitchFamily="34" charset="0"/>
              </a:rPr>
              <a:t>will be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Arial" pitchFamily="34" charset="0"/>
              </a:rPr>
              <a:t>able to afford the health care that you need?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79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16364</TotalTime>
  <Words>102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Majority of Adults with Marketplace Coverage  Were Confident They Could Afford Needed Care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Samantha Mackie</cp:lastModifiedBy>
  <cp:revision>815</cp:revision>
  <cp:lastPrinted>2015-09-02T16:42:35Z</cp:lastPrinted>
  <dcterms:created xsi:type="dcterms:W3CDTF">2014-06-13T13:57:10Z</dcterms:created>
  <dcterms:modified xsi:type="dcterms:W3CDTF">2015-09-25T14:55:05Z</dcterms:modified>
</cp:coreProperties>
</file>