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50" r:id="rId2"/>
  </p:sldIdLst>
  <p:sldSz cx="9144000" cy="6858000" type="screen4x3"/>
  <p:notesSz cx="6858000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632" autoAdjust="0"/>
  </p:normalViewPr>
  <p:slideViewPr>
    <p:cSldViewPr>
      <p:cViewPr>
        <p:scale>
          <a:sx n="89" d="100"/>
          <a:sy n="89" d="100"/>
        </p:scale>
        <p:origin x="-162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9605675187109802E-2"/>
          <c:y val="3.4304290777055997E-2"/>
          <c:w val="0.94438580763791002"/>
          <c:h val="0.637414019368269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July–Sept. 2013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Total</c:v>
                </c:pt>
                <c:pt idx="1">
                  <c:v>&lt;138% FPL</c:v>
                </c:pt>
                <c:pt idx="2">
                  <c:v>138%–399% FPL</c:v>
                </c:pt>
                <c:pt idx="3">
                  <c:v>400% FPL 
or more</c:v>
                </c:pt>
                <c:pt idx="5">
                  <c:v>State expanded Medicaid</c:v>
                </c:pt>
                <c:pt idx="6">
                  <c:v>State did 
not expand Medicaid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36</c:v>
                </c:pt>
                <c:pt idx="1">
                  <c:v>46</c:v>
                </c:pt>
                <c:pt idx="2">
                  <c:v>35</c:v>
                </c:pt>
                <c:pt idx="3">
                  <c:v>7</c:v>
                </c:pt>
                <c:pt idx="5">
                  <c:v>35</c:v>
                </c:pt>
                <c:pt idx="6">
                  <c:v>39</c:v>
                </c:pt>
              </c:numCache>
            </c:numRef>
          </c:val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April–June 2014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Total</c:v>
                </c:pt>
                <c:pt idx="1">
                  <c:v>&lt;138% FPL</c:v>
                </c:pt>
                <c:pt idx="2">
                  <c:v>138%–399% FPL</c:v>
                </c:pt>
                <c:pt idx="3">
                  <c:v>400% FPL 
or more</c:v>
                </c:pt>
                <c:pt idx="5">
                  <c:v>State expanded Medicaid</c:v>
                </c:pt>
                <c:pt idx="6">
                  <c:v>State did 
not expand Medicaid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23</c:v>
                </c:pt>
                <c:pt idx="1">
                  <c:v>28</c:v>
                </c:pt>
                <c:pt idx="2">
                  <c:v>25</c:v>
                </c:pt>
                <c:pt idx="3">
                  <c:v>2</c:v>
                </c:pt>
                <c:pt idx="5">
                  <c:v>17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31147904"/>
        <c:axId val="31149440"/>
      </c:barChart>
      <c:catAx>
        <c:axId val="31147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31149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1149440"/>
        <c:scaling>
          <c:orientation val="minMax"/>
          <c:max val="75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31147904"/>
        <c:crosses val="autoZero"/>
        <c:crossBetween val="between"/>
        <c:majorUnit val="25"/>
      </c:valAx>
    </c:plotArea>
    <c:legend>
      <c:legendPos val="t"/>
      <c:layout>
        <c:manualLayout>
          <c:xMode val="edge"/>
          <c:yMode val="edge"/>
          <c:x val="0.102857450661705"/>
          <c:y val="5.1093764141551298E-2"/>
          <c:w val="0.82695127968480897"/>
          <c:h val="6.74671916010499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>
          <a:latin typeface="+mj-lt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70932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9/25/2014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946072"/>
            <a:ext cx="2971800" cy="470932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712240"/>
            <a:ext cx="1981200" cy="54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70932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8DFE3B8F-BCCC-4CBB-A7A4-17E85891DEFE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4738" y="706438"/>
            <a:ext cx="4708525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54"/>
            <a:ext cx="5486400" cy="4238387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2"/>
            <a:ext cx="2971800" cy="470932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946072"/>
            <a:ext cx="2971800" cy="470932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A75D0C2E-E865-4D70-AB66-99ED2FC22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08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E1A38-B81F-4AE3-91C4-6D8F2B41D5ED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05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09B413E-45DC-384A-A4C6-850E67FB4BD7}" type="datetimeFigureOut">
              <a:rPr lang="en-US"/>
              <a:pPr>
                <a:defRPr/>
              </a:pPr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9CD9CB3-3A1F-4446-B9A7-3ED7078B9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534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0A13786-ED77-3B46-85C2-87E222A1C2DC}" type="datetimeFigureOut">
              <a:rPr lang="en-US"/>
              <a:pPr>
                <a:defRPr/>
              </a:pPr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47FF244-9096-1B45-BA69-8B241D77E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33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7013"/>
            <a:ext cx="9140825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010400" y="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824A6E0-6494-49F6-BAA0-04BC097E3F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77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2CC6964-7B54-064A-B31D-DB278A5CB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ED0522F-A562-0C4E-A9E2-00D0C807E3C4}" type="datetimeFigureOut">
              <a:rPr lang="en-US"/>
              <a:pPr>
                <a:defRPr/>
              </a:pPr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9A48E77-557D-0441-BF24-7F0936EB9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0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11E20C5-E51B-484A-967C-ACF884F1D43B}" type="datetimeFigureOut">
              <a:rPr lang="en-US"/>
              <a:pPr>
                <a:defRPr/>
              </a:pPr>
              <a:t>9/25/2014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4C29385-C4FE-3348-8039-ABCDCDCCBB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79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2C8D2B3-419B-2243-A3DC-68BB2D5C07C5}" type="datetimeFigureOut">
              <a:rPr lang="en-US"/>
              <a:pPr>
                <a:defRPr/>
              </a:pPr>
              <a:t>9/25/2014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BB2491-389E-F04C-8008-B0E54D7E5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63BB522-5728-2444-BFDB-02D050E0264F}" type="datetimeFigureOut">
              <a:rPr lang="en-US"/>
              <a:pPr>
                <a:defRPr/>
              </a:pPr>
              <a:t>9/25/2014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C9E642F-CFD6-9447-A437-F07736F07D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3170395-5B5E-2F4E-9314-A35A2550D0DE}" type="datetimeFigureOut">
              <a:rPr lang="en-US"/>
              <a:pPr>
                <a:defRPr/>
              </a:pPr>
              <a:t>9/25/2014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72B731B-4214-E947-85E0-5A691331B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807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6984A60-7719-2D4F-B510-76A8ED5241AC}" type="datetimeFigureOut">
              <a:rPr lang="en-US"/>
              <a:pPr>
                <a:defRPr/>
              </a:pPr>
              <a:t>9/25/2014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3C2B94D-3879-1F42-81B0-7BF34F3F4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345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72B3008-D0E0-554C-8F56-402F3AAB90E6}" type="datetimeFigureOut">
              <a:rPr lang="en-US"/>
              <a:pPr>
                <a:defRPr/>
              </a:pPr>
              <a:t>9/25/2014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9356B36-0106-C64C-8336-6064633A7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6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4429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696" r:id="rId12"/>
    <p:sldLayoutId id="2147483708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4000" cy="1005840"/>
          </a:xfrm>
        </p:spPr>
        <p:txBody>
          <a:bodyPr anchor="t" anchorCtr="1">
            <a:noAutofit/>
          </a:bodyPr>
          <a:lstStyle/>
          <a:p>
            <a:pPr algn="ctr"/>
            <a:r>
              <a:rPr lang="en-US" sz="2000" b="1" dirty="0" smtClean="0">
                <a:latin typeface="Georgia" panose="02040502050405020303" pitchFamily="18" charset="0"/>
                <a:cs typeface="Arial" pitchFamily="34" charset="0"/>
              </a:rPr>
              <a:t>The </a:t>
            </a:r>
            <a:r>
              <a:rPr lang="en-US" sz="2000" b="1" dirty="0" smtClean="0">
                <a:latin typeface="Georgia" panose="02040502050405020303" pitchFamily="18" charset="0"/>
                <a:cs typeface="Arial" pitchFamily="34" charset="0"/>
              </a:rPr>
              <a:t>Greatest Decline in the Uninsured </a:t>
            </a:r>
            <a:r>
              <a:rPr lang="en-US" sz="2000" b="1" dirty="0">
                <a:latin typeface="Georgia" panose="02040502050405020303" pitchFamily="18" charset="0"/>
                <a:cs typeface="Arial" pitchFamily="34" charset="0"/>
              </a:rPr>
              <a:t>W</a:t>
            </a:r>
            <a:r>
              <a:rPr lang="en-US" sz="2000" b="1" dirty="0" smtClean="0">
                <a:latin typeface="Georgia" panose="02040502050405020303" pitchFamily="18" charset="0"/>
                <a:cs typeface="Arial" pitchFamily="34" charset="0"/>
              </a:rPr>
              <a:t>as Among Latinos with Low Incomes; </a:t>
            </a:r>
            <a:r>
              <a:rPr lang="en-US" sz="2000" b="1" dirty="0" smtClean="0"/>
              <a:t>One-Third of </a:t>
            </a:r>
            <a:r>
              <a:rPr lang="en-US" sz="2000" b="1" dirty="0"/>
              <a:t>Latinos Remained Uninsured in States </a:t>
            </a:r>
            <a:r>
              <a:rPr lang="en-US" sz="2000" b="1" dirty="0" smtClean="0"/>
              <a:t>That </a:t>
            </a:r>
            <a:r>
              <a:rPr lang="en-US" sz="2000" b="1" dirty="0"/>
              <a:t>Did Not Expand Medicaid</a:t>
            </a:r>
            <a:endParaRPr lang="en-US" sz="2000" b="1" dirty="0">
              <a:solidFill>
                <a:srgbClr val="FF0000"/>
              </a:solidFill>
              <a:latin typeface="Georgia" panose="02040502050405020303" pitchFamily="18" charset="0"/>
              <a:cs typeface="Arial" pitchFamily="34" charset="0"/>
            </a:endParaRP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3435729"/>
              </p:ext>
            </p:extLst>
          </p:nvPr>
        </p:nvGraphicFramePr>
        <p:xfrm>
          <a:off x="344357" y="1828800"/>
          <a:ext cx="8465483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65176" y="1295400"/>
            <a:ext cx="6211824" cy="3383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Percent of Latino adults ages 19–64 uninsured</a:t>
            </a:r>
            <a:endParaRPr lang="en-US" sz="1600" b="1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" name="Text Box 47"/>
          <p:cNvSpPr txBox="1">
            <a:spLocks noChangeArrowheads="1"/>
          </p:cNvSpPr>
          <p:nvPr/>
        </p:nvSpPr>
        <p:spPr bwMode="auto">
          <a:xfrm>
            <a:off x="43199" y="5867400"/>
            <a:ext cx="841500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ea typeface="ＭＳ Ｐゴシック" charset="0"/>
                <a:cs typeface="Arial" panose="020B0604020202020204" pitchFamily="34" charset="0"/>
              </a:rPr>
              <a:t>Notes: FPL refers to federal poverty level. </a:t>
            </a:r>
            <a:r>
              <a:rPr lang="en-US" sz="1200" dirty="0" smtClean="0">
                <a:solidFill>
                  <a:prstClr val="black"/>
                </a:solidFill>
                <a:ea typeface="ＭＳ Ｐゴシック" charset="0"/>
                <a:cs typeface="Arial" panose="020B0604020202020204" pitchFamily="34" charset="0"/>
              </a:rPr>
              <a:t>The April–June 2014 sample </a:t>
            </a:r>
            <a:r>
              <a:rPr lang="en-US" sz="1200" dirty="0" smtClean="0">
                <a:solidFill>
                  <a:prstClr val="black"/>
                </a:solidFill>
                <a:cs typeface="Arial" panose="020B0604020202020204" pitchFamily="34" charset="0"/>
              </a:rPr>
              <a:t>of Latinos with incomes 400 percent of poverty or more is small, n=76. </a:t>
            </a:r>
            <a:r>
              <a:rPr lang="en-US" sz="1200" dirty="0" smtClean="0">
                <a:solidFill>
                  <a:prstClr val="black"/>
                </a:solidFill>
                <a:ea typeface="ＭＳ Ｐゴシック" charset="0"/>
                <a:cs typeface="Arial" panose="020B0604020202020204" pitchFamily="34" charset="0"/>
              </a:rPr>
              <a:t>Expanded </a:t>
            </a:r>
            <a:r>
              <a:rPr lang="en-US" sz="1200" dirty="0">
                <a:solidFill>
                  <a:prstClr val="black"/>
                </a:solidFill>
                <a:ea typeface="ＭＳ Ｐゴシック" charset="0"/>
                <a:cs typeface="Arial" panose="020B0604020202020204" pitchFamily="34" charset="0"/>
              </a:rPr>
              <a:t>Medicaid: </a:t>
            </a:r>
            <a:r>
              <a:rPr lang="en-US" sz="1200" dirty="0">
                <a:solidFill>
                  <a:prstClr val="black"/>
                </a:solidFill>
                <a:ea typeface="ＭＳ Ｐゴシック" charset="0"/>
              </a:rPr>
              <a:t>States that began enrolling individuals in Medicaid in April </a:t>
            </a:r>
            <a:r>
              <a:rPr lang="en-US" sz="1200" dirty="0" smtClean="0">
                <a:solidFill>
                  <a:prstClr val="black"/>
                </a:solidFill>
                <a:ea typeface="ＭＳ Ｐゴシック" charset="0"/>
              </a:rPr>
              <a:t>2014 or </a:t>
            </a:r>
            <a:r>
              <a:rPr lang="en-US" sz="1200" dirty="0">
                <a:solidFill>
                  <a:prstClr val="black"/>
                </a:solidFill>
                <a:ea typeface="ＭＳ Ｐゴシック" charset="0"/>
              </a:rPr>
              <a:t>earlier, </a:t>
            </a:r>
            <a:r>
              <a:rPr lang="en-US" sz="1200" dirty="0" smtClean="0">
                <a:solidFill>
                  <a:prstClr val="black"/>
                </a:solidFill>
                <a:ea typeface="ＭＳ Ｐゴシック" charset="0"/>
              </a:rPr>
              <a:t>including </a:t>
            </a:r>
            <a:r>
              <a:rPr lang="en-US" sz="1200" dirty="0">
                <a:solidFill>
                  <a:prstClr val="black"/>
                </a:solidFill>
                <a:ea typeface="ＭＳ Ｐゴシック" charset="0"/>
              </a:rPr>
              <a:t>AR, AZ, CA, CO, CT, DE, HI, IA, IL, KY, MA, MD, MI, MN, ND, NJ, NM, NV, NY, OH, OR, RI, VT, WA, WV, and the District of Columbia. </a:t>
            </a:r>
            <a:r>
              <a:rPr lang="en-US" sz="1200" dirty="0" smtClean="0">
                <a:solidFill>
                  <a:prstClr val="black"/>
                </a:solidFill>
                <a:ea typeface="ＭＳ Ｐゴシック" charset="0"/>
              </a:rPr>
              <a:t>All </a:t>
            </a:r>
            <a:r>
              <a:rPr lang="en-US" sz="1200" dirty="0">
                <a:solidFill>
                  <a:prstClr val="black"/>
                </a:solidFill>
                <a:ea typeface="ＭＳ Ｐゴシック" charset="0"/>
              </a:rPr>
              <a:t>other states were </a:t>
            </a:r>
            <a:r>
              <a:rPr lang="en-US" sz="1200" dirty="0" smtClean="0">
                <a:solidFill>
                  <a:prstClr val="black"/>
                </a:solidFill>
                <a:ea typeface="ＭＳ Ｐゴシック" charset="0"/>
              </a:rPr>
              <a:t>considered </a:t>
            </a:r>
            <a:r>
              <a:rPr lang="en-US" sz="1200" dirty="0">
                <a:solidFill>
                  <a:prstClr val="black"/>
                </a:solidFill>
                <a:ea typeface="ＭＳ Ｐゴシック" charset="0"/>
              </a:rPr>
              <a:t>as not expanding.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ea typeface="ＭＳ Ｐゴシック" charset="0"/>
                <a:cs typeface="Arial" panose="020B0604020202020204" pitchFamily="34" charset="0"/>
              </a:rPr>
              <a:t>Source: The Commonwealth Fund Affordable Care Act Tracking Surveys, </a:t>
            </a:r>
            <a:r>
              <a:rPr lang="en-US" sz="1200" dirty="0" smtClean="0">
                <a:solidFill>
                  <a:prstClr val="black"/>
                </a:solidFill>
                <a:ea typeface="ＭＳ Ｐゴシック" charset="0"/>
                <a:cs typeface="Arial" panose="020B0604020202020204" pitchFamily="34" charset="0"/>
              </a:rPr>
              <a:t>July–Sept</a:t>
            </a:r>
            <a:r>
              <a:rPr lang="en-US" sz="1200" dirty="0">
                <a:solidFill>
                  <a:prstClr val="black"/>
                </a:solidFill>
                <a:ea typeface="ＭＳ Ｐゴシック" charset="0"/>
                <a:cs typeface="Arial" panose="020B0604020202020204" pitchFamily="34" charset="0"/>
              </a:rPr>
              <a:t>. 2013 and </a:t>
            </a:r>
            <a:r>
              <a:rPr lang="en-US" sz="1200" dirty="0" smtClean="0">
                <a:solidFill>
                  <a:prstClr val="black"/>
                </a:solidFill>
                <a:ea typeface="ＭＳ Ｐゴシック" charset="0"/>
                <a:cs typeface="Arial" panose="020B0604020202020204" pitchFamily="34" charset="0"/>
              </a:rPr>
              <a:t>April–June </a:t>
            </a:r>
            <a:r>
              <a:rPr lang="en-US" sz="1200" dirty="0">
                <a:solidFill>
                  <a:prstClr val="black"/>
                </a:solidFill>
                <a:ea typeface="ＭＳ Ｐゴシック" charset="0"/>
                <a:cs typeface="Arial" panose="020B0604020202020204" pitchFamily="34" charset="0"/>
              </a:rPr>
              <a:t>2014. </a:t>
            </a:r>
          </a:p>
        </p:txBody>
      </p:sp>
      <p:pic>
        <p:nvPicPr>
          <p:cNvPr id="6" name="Picture 14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554"/>
          <a:stretch/>
        </p:blipFill>
        <p:spPr bwMode="auto">
          <a:xfrm>
            <a:off x="8458200" y="6172200"/>
            <a:ext cx="62435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536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AA3607"/>
    </a:accent1>
    <a:accent2>
      <a:srgbClr val="FF7300"/>
    </a:accent2>
    <a:accent3>
      <a:srgbClr val="7AC9EF"/>
    </a:accent3>
    <a:accent4>
      <a:srgbClr val="E6F5FC"/>
    </a:accent4>
    <a:accent5>
      <a:srgbClr val="576258"/>
    </a:accent5>
    <a:accent6>
      <a:srgbClr val="33383B"/>
    </a:accent6>
    <a:hlink>
      <a:srgbClr val="576258"/>
    </a:hlink>
    <a:folHlink>
      <a:srgbClr val="576258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3546</TotalTime>
  <Words>161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The Greatest Decline in the Uninsured Was Among Latinos with Low Incomes; One-Third of Latinos Remained Uninsured in States That Did Not Expand Medicaid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Findings on ACA Awareness and Marketplace Visitors: Implications for Outreach and Enrollment Among Latinos and African Americans</dc:title>
  <dc:creator>Petra W. Rasmussen</dc:creator>
  <cp:lastModifiedBy>Samantha Mackie</cp:lastModifiedBy>
  <cp:revision>337</cp:revision>
  <cp:lastPrinted>2014-08-07T17:58:55Z</cp:lastPrinted>
  <dcterms:created xsi:type="dcterms:W3CDTF">2014-05-30T13:54:02Z</dcterms:created>
  <dcterms:modified xsi:type="dcterms:W3CDTF">2014-09-25T19:11:21Z</dcterms:modified>
</cp:coreProperties>
</file>