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85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632" autoAdjust="0"/>
  </p:normalViewPr>
  <p:slideViewPr>
    <p:cSldViewPr>
      <p:cViewPr>
        <p:scale>
          <a:sx n="89" d="100"/>
          <a:sy n="89" d="100"/>
        </p:scale>
        <p:origin x="-162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42043041042"/>
          <c:y val="0.176972630979257"/>
          <c:w val="0.85373143838280896"/>
          <c:h val="0.648380730241320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Private health plan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Latinos</c:v>
                </c:pt>
                <c:pt idx="1">
                  <c:v>Non-Hispanic whites</c:v>
                </c:pt>
                <c:pt idx="2">
                  <c:v>All adults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33</c:v>
                </c:pt>
                <c:pt idx="1">
                  <c:v>28</c:v>
                </c:pt>
                <c:pt idx="2">
                  <c:v>29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Latinos</c:v>
                </c:pt>
                <c:pt idx="1">
                  <c:v>Non-Hispanic whites</c:v>
                </c:pt>
                <c:pt idx="2">
                  <c:v>All adults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26</c:v>
                </c:pt>
                <c:pt idx="1">
                  <c:v>17</c:v>
                </c:pt>
                <c:pt idx="2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Unsure whether private or Medicaid</c:v>
                </c:pt>
              </c:strCache>
            </c:strRef>
          </c:tx>
          <c:spPr>
            <a:noFill/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Latinos</c:v>
                </c:pt>
                <c:pt idx="1">
                  <c:v>Non-Hispanic whites</c:v>
                </c:pt>
                <c:pt idx="2">
                  <c:v>All adults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7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Did not enroll in Medicaid or select plan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Latinos</c:v>
                </c:pt>
                <c:pt idx="1">
                  <c:v>Non-Hispanic whites</c:v>
                </c:pt>
                <c:pt idx="2">
                  <c:v>All adults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-28</c:v>
                </c:pt>
                <c:pt idx="1">
                  <c:v>-51</c:v>
                </c:pt>
                <c:pt idx="2">
                  <c:v>-46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30972544"/>
        <c:axId val="30971008"/>
      </c:barChart>
      <c:valAx>
        <c:axId val="30971008"/>
        <c:scaling>
          <c:orientation val="minMax"/>
          <c:max val="75"/>
          <c:min val="-75"/>
        </c:scaling>
        <c:delete val="1"/>
        <c:axPos val="b"/>
        <c:numFmt formatCode="General" sourceLinked="1"/>
        <c:majorTickMark val="none"/>
        <c:minorTickMark val="none"/>
        <c:tickLblPos val="nextTo"/>
        <c:crossAx val="30972544"/>
        <c:crosses val="autoZero"/>
        <c:crossBetween val="between"/>
        <c:majorUnit val="25"/>
      </c:valAx>
      <c:catAx>
        <c:axId val="30972544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crossAx val="30971008"/>
        <c:crossesAt val="0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600" b="1">
          <a:latin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8DFE3B8F-BCCC-4CBB-A7A4-17E85891DEFE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4"/>
            <a:ext cx="5486400" cy="423838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A75D0C2E-E865-4D70-AB66-99ED2FC22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8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3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33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72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0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4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/>
              <a:pPr>
                <a:defRPr/>
              </a:pPr>
              <a:t>9/25/2014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96" r:id="rId12"/>
    <p:sldLayoutId id="2147483709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527286809"/>
              </p:ext>
            </p:extLst>
          </p:nvPr>
        </p:nvGraphicFramePr>
        <p:xfrm>
          <a:off x="457200" y="1847164"/>
          <a:ext cx="8267700" cy="4325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590800" y="5562600"/>
            <a:ext cx="609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latin typeface="+mn-lt"/>
                <a:cs typeface="Arial" pitchFamily="34" charset="0"/>
              </a:rPr>
              <a:t>Percent adults ages 19–64 who went to marketplace</a:t>
            </a:r>
            <a:endParaRPr lang="en-US" sz="1600" b="1" dirty="0">
              <a:latin typeface="+mn-lt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100584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When </a:t>
            </a:r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They Visited the Marketplace, </a:t>
            </a:r>
            <a:b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</a:br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Latinos Were More Likely </a:t>
            </a:r>
            <a:r>
              <a:rPr lang="en-US" sz="2000" b="1" kern="0" dirty="0">
                <a:latin typeface="Georgia" panose="02040502050405020303" pitchFamily="18" charset="0"/>
                <a:ea typeface="ＭＳ Ｐゴシック"/>
              </a:rPr>
              <a:t>T</a:t>
            </a:r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han Non-Hispanic Whites to </a:t>
            </a:r>
            <a:b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</a:br>
            <a:r>
              <a:rPr lang="en-US" sz="2000" b="1" kern="0" dirty="0" smtClean="0">
                <a:latin typeface="Georgia" panose="02040502050405020303" pitchFamily="18" charset="0"/>
                <a:ea typeface="ＭＳ Ｐゴシック"/>
              </a:rPr>
              <a:t>Select a Health Plan or Enroll in Medicaid</a:t>
            </a:r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0920" y="1295400"/>
            <a:ext cx="8503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prstClr val="black"/>
                </a:solidFill>
                <a:latin typeface="+mn-lt"/>
                <a:cs typeface="Arial" pitchFamily="34" charset="0"/>
              </a:rPr>
              <a:t>D</a:t>
            </a:r>
            <a:r>
              <a:rPr lang="en-US" sz="1600" b="1" dirty="0" smtClean="0">
                <a:solidFill>
                  <a:prstClr val="black"/>
                </a:solidFill>
                <a:latin typeface="+mn-lt"/>
                <a:cs typeface="Arial" pitchFamily="34" charset="0"/>
              </a:rPr>
              <a:t>id you select a private health plan or enroll in Medicaid through the marketplace?</a:t>
            </a:r>
            <a:endParaRPr lang="en-US" sz="1600" b="1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5989320"/>
            <a:ext cx="84124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+mn-lt"/>
              </a:rPr>
              <a:t>Note: Bars may not sum to 100 because of “don’t know” responses and refusals; segments may not sum to indicated total because of rounding. This question was only asked of those individuals who said they had visited a marketplace. More people may have enrolled in coverage through Medicaid or a qualified health plan outside of the marketplace.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+mn-lt"/>
              </a:rPr>
              <a:t>Source</a:t>
            </a:r>
            <a:r>
              <a:rPr lang="en-US" sz="1200" dirty="0">
                <a:latin typeface="+mn-lt"/>
              </a:rPr>
              <a:t>: </a:t>
            </a:r>
            <a:r>
              <a:rPr lang="en-US" sz="1200" dirty="0">
                <a:latin typeface="+mn-lt"/>
                <a:cs typeface="Arial" pitchFamily="34" charset="0"/>
              </a:rPr>
              <a:t>The Commonwealth Fund Affordable Care Act Tracking Survey, </a:t>
            </a:r>
            <a:r>
              <a:rPr lang="en-US" sz="1200" dirty="0" smtClean="0">
                <a:latin typeface="+mn-lt"/>
                <a:cs typeface="Arial" pitchFamily="34" charset="0"/>
              </a:rPr>
              <a:t>April–June </a:t>
            </a:r>
            <a:r>
              <a:rPr lang="en-US" sz="1200" dirty="0">
                <a:latin typeface="+mn-lt"/>
                <a:cs typeface="Arial" pitchFamily="34" charset="0"/>
              </a:rPr>
              <a:t>2014.</a:t>
            </a:r>
            <a:endParaRPr lang="en-US" sz="1200" dirty="0">
              <a:latin typeface="+mn-lt"/>
              <a:ea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96200" y="2913965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51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0" y="478521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66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43800" y="3852749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+mj-lt"/>
                <a:cs typeface="Arial" panose="020B0604020202020204" pitchFamily="34" charset="0"/>
              </a:rPr>
              <a:t>47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2908" y="1926377"/>
            <a:ext cx="137160" cy="13716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9588" y="1834973"/>
            <a:ext cx="15311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Did not select a</a:t>
            </a:r>
            <a:br>
              <a:rPr lang="en-US" sz="1400" b="1" dirty="0" smtClean="0">
                <a:latin typeface="+mj-lt"/>
                <a:cs typeface="Arial" panose="020B0604020202020204" pitchFamily="34" charset="0"/>
              </a:rPr>
            </a:br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private plan or</a:t>
            </a:r>
            <a:br>
              <a:rPr lang="en-US" sz="1400" b="1" dirty="0" smtClean="0">
                <a:latin typeface="+mj-lt"/>
                <a:cs typeface="Arial" panose="020B0604020202020204" pitchFamily="34" charset="0"/>
              </a:rPr>
            </a:br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enroll in Medicaid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14029" y="1932473"/>
            <a:ext cx="137160" cy="137160"/>
          </a:xfrm>
          <a:prstGeom prst="rect">
            <a:avLst/>
          </a:prstGeom>
          <a:solidFill>
            <a:schemeClr val="accent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20709" y="1834973"/>
            <a:ext cx="983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Enrolled in</a:t>
            </a:r>
            <a:br>
              <a:rPr lang="en-US" sz="1400" b="1" dirty="0" smtClean="0">
                <a:latin typeface="+mj-lt"/>
                <a:cs typeface="Arial" panose="020B0604020202020204" pitchFamily="34" charset="0"/>
              </a:rPr>
            </a:br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Medicaid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16188" y="1932473"/>
            <a:ext cx="137160" cy="137160"/>
          </a:xfrm>
          <a:prstGeom prst="rect">
            <a:avLst/>
          </a:prstGeom>
          <a:solidFill>
            <a:schemeClr val="tx2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47992" y="1834973"/>
            <a:ext cx="1508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Selected a private</a:t>
            </a:r>
            <a:br>
              <a:rPr lang="en-US" sz="1400" b="1" dirty="0" smtClean="0">
                <a:latin typeface="+mj-lt"/>
                <a:cs typeface="Arial" panose="020B0604020202020204" pitchFamily="34" charset="0"/>
              </a:rPr>
            </a:br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health plan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091814" y="1932473"/>
            <a:ext cx="137160" cy="1371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98494" y="1834973"/>
            <a:ext cx="16407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Selected a plan,</a:t>
            </a:r>
            <a:br>
              <a:rPr lang="en-US" sz="1400" b="1" dirty="0" smtClean="0">
                <a:latin typeface="+mj-lt"/>
                <a:cs typeface="Arial" panose="020B0604020202020204" pitchFamily="34" charset="0"/>
              </a:rPr>
            </a:br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but not sure if</a:t>
            </a:r>
            <a:br>
              <a:rPr lang="en-US" sz="1400" b="1" dirty="0" smtClean="0">
                <a:latin typeface="+mj-lt"/>
                <a:cs typeface="Arial" panose="020B0604020202020204" pitchFamily="34" charset="0"/>
              </a:rPr>
            </a:br>
            <a:r>
              <a:rPr lang="en-US" sz="1400" b="1" dirty="0" smtClean="0">
                <a:latin typeface="+mj-lt"/>
                <a:cs typeface="Arial" panose="020B0604020202020204" pitchFamily="34" charset="0"/>
              </a:rPr>
              <a:t>private or Medicaid</a:t>
            </a:r>
          </a:p>
        </p:txBody>
      </p:sp>
      <p:pic>
        <p:nvPicPr>
          <p:cNvPr id="21" name="Picture 1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554"/>
          <a:stretch/>
        </p:blipFill>
        <p:spPr bwMode="auto">
          <a:xfrm>
            <a:off x="8458200" y="6172200"/>
            <a:ext cx="624353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4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3549</TotalTime>
  <Words>127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Findings on ACA Awareness and Marketplace Visitors: Implications for Outreach and Enrollment Among Latinos and African Americans</dc:title>
  <dc:creator>Petra W. Rasmussen</dc:creator>
  <cp:lastModifiedBy>Samantha Mackie</cp:lastModifiedBy>
  <cp:revision>340</cp:revision>
  <cp:lastPrinted>2014-08-07T17:58:55Z</cp:lastPrinted>
  <dcterms:created xsi:type="dcterms:W3CDTF">2014-05-30T13:54:02Z</dcterms:created>
  <dcterms:modified xsi:type="dcterms:W3CDTF">2014-09-25T19:14:57Z</dcterms:modified>
</cp:coreProperties>
</file>