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312" r:id="rId2"/>
  </p:sldIdLst>
  <p:sldSz cx="9144000" cy="6858000" type="screen4x3"/>
  <p:notesSz cx="6858000" cy="9418638"/>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8632" autoAdjust="0"/>
  </p:normalViewPr>
  <p:slideViewPr>
    <p:cSldViewPr>
      <p:cViewPr>
        <p:scale>
          <a:sx n="89" d="100"/>
          <a:sy n="89" d="100"/>
        </p:scale>
        <p:origin x="-162" y="-5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605675187109802E-2"/>
          <c:y val="3.4304290777055997E-2"/>
          <c:w val="0.93351369540345897"/>
          <c:h val="0.74646797512844798"/>
        </c:manualLayout>
      </c:layout>
      <c:barChart>
        <c:barDir val="col"/>
        <c:grouping val="clustered"/>
        <c:varyColors val="0"/>
        <c:ser>
          <c:idx val="1"/>
          <c:order val="0"/>
          <c:tx>
            <c:strRef>
              <c:f>Sheet1!$B$1</c:f>
              <c:strCache>
                <c:ptCount val="1"/>
                <c:pt idx="0">
                  <c:v>July–Sept. 2013</c:v>
                </c:pt>
              </c:strCache>
            </c:strRef>
          </c:tx>
          <c:spPr>
            <a:solidFill>
              <a:schemeClr val="tx2"/>
            </a:solidFill>
          </c:spPr>
          <c:invertIfNegative val="0"/>
          <c:dPt>
            <c:idx val="1"/>
            <c:invertIfNegative val="0"/>
            <c:bubble3D val="0"/>
          </c:dPt>
          <c:dPt>
            <c:idx val="2"/>
            <c:invertIfNegative val="0"/>
            <c:bubble3D val="0"/>
          </c:dPt>
          <c:dPt>
            <c:idx val="3"/>
            <c:invertIfNegative val="0"/>
            <c:bubble3D val="0"/>
          </c:dPt>
          <c:dPt>
            <c:idx val="4"/>
            <c:invertIfNegative val="0"/>
            <c:bubble3D val="0"/>
          </c:dPt>
          <c:dLbls>
            <c:txPr>
              <a:bodyPr/>
              <a:lstStyle/>
              <a:p>
                <a:pPr>
                  <a:defRPr sz="1600"/>
                </a:pPr>
                <a:endParaRPr lang="en-US"/>
              </a:p>
            </c:txPr>
            <c:dLblPos val="outEnd"/>
            <c:showLegendKey val="0"/>
            <c:showVal val="1"/>
            <c:showCatName val="0"/>
            <c:showSerName val="0"/>
            <c:showPercent val="0"/>
            <c:showBubbleSize val="0"/>
            <c:showLeaderLines val="0"/>
          </c:dLbls>
          <c:cat>
            <c:strRef>
              <c:f>Sheet1!$A$2:$A$10</c:f>
              <c:strCache>
                <c:ptCount val="9"/>
                <c:pt idx="0">
                  <c:v>All 
adults</c:v>
                </c:pt>
                <c:pt idx="1">
                  <c:v>Non-
Hispanic 
whites</c:v>
                </c:pt>
                <c:pt idx="2">
                  <c:v>Latinos</c:v>
                </c:pt>
                <c:pt idx="4">
                  <c:v>English-
dominant</c:v>
                </c:pt>
                <c:pt idx="5">
                  <c:v>Spanish-
dominant</c:v>
                </c:pt>
                <c:pt idx="7">
                  <c:v>&lt;138% 
FPL</c:v>
                </c:pt>
                <c:pt idx="8">
                  <c:v>138% FPL 
or more</c:v>
                </c:pt>
              </c:strCache>
            </c:strRef>
          </c:cat>
          <c:val>
            <c:numRef>
              <c:f>Sheet1!$B$2:$B$10</c:f>
              <c:numCache>
                <c:formatCode>General</c:formatCode>
                <c:ptCount val="9"/>
                <c:pt idx="0">
                  <c:v>32</c:v>
                </c:pt>
                <c:pt idx="1">
                  <c:v>38</c:v>
                </c:pt>
                <c:pt idx="2">
                  <c:v>29</c:v>
                </c:pt>
                <c:pt idx="4">
                  <c:v>29</c:v>
                </c:pt>
                <c:pt idx="5">
                  <c:v>28</c:v>
                </c:pt>
                <c:pt idx="7">
                  <c:v>28</c:v>
                </c:pt>
                <c:pt idx="8">
                  <c:v>30</c:v>
                </c:pt>
              </c:numCache>
            </c:numRef>
          </c:val>
        </c:ser>
        <c:ser>
          <c:idx val="2"/>
          <c:order val="1"/>
          <c:tx>
            <c:strRef>
              <c:f>Sheet1!$C$1</c:f>
              <c:strCache>
                <c:ptCount val="1"/>
                <c:pt idx="0">
                  <c:v>April–June 2014</c:v>
                </c:pt>
              </c:strCache>
            </c:strRef>
          </c:tx>
          <c:spPr>
            <a:solidFill>
              <a:schemeClr val="accent1"/>
            </a:solidFill>
          </c:spPr>
          <c:invertIfNegative val="0"/>
          <c:dLbls>
            <c:txPr>
              <a:bodyPr/>
              <a:lstStyle/>
              <a:p>
                <a:pPr>
                  <a:defRPr sz="1600"/>
                </a:pPr>
                <a:endParaRPr lang="en-US"/>
              </a:p>
            </c:txPr>
            <c:dLblPos val="outEnd"/>
            <c:showLegendKey val="0"/>
            <c:showVal val="1"/>
            <c:showCatName val="0"/>
            <c:showSerName val="0"/>
            <c:showPercent val="0"/>
            <c:showBubbleSize val="0"/>
            <c:showLeaderLines val="0"/>
          </c:dLbls>
          <c:cat>
            <c:strRef>
              <c:f>Sheet1!$A$2:$A$10</c:f>
              <c:strCache>
                <c:ptCount val="9"/>
                <c:pt idx="0">
                  <c:v>All 
adults</c:v>
                </c:pt>
                <c:pt idx="1">
                  <c:v>Non-
Hispanic 
whites</c:v>
                </c:pt>
                <c:pt idx="2">
                  <c:v>Latinos</c:v>
                </c:pt>
                <c:pt idx="4">
                  <c:v>English-
dominant</c:v>
                </c:pt>
                <c:pt idx="5">
                  <c:v>Spanish-
dominant</c:v>
                </c:pt>
                <c:pt idx="7">
                  <c:v>&lt;138% 
FPL</c:v>
                </c:pt>
                <c:pt idx="8">
                  <c:v>138% FPL 
or more</c:v>
                </c:pt>
              </c:strCache>
            </c:strRef>
          </c:cat>
          <c:val>
            <c:numRef>
              <c:f>Sheet1!$C$2:$C$10</c:f>
              <c:numCache>
                <c:formatCode>General</c:formatCode>
                <c:ptCount val="9"/>
                <c:pt idx="0">
                  <c:v>68</c:v>
                </c:pt>
                <c:pt idx="1">
                  <c:v>74</c:v>
                </c:pt>
                <c:pt idx="2">
                  <c:v>50</c:v>
                </c:pt>
                <c:pt idx="4">
                  <c:v>65</c:v>
                </c:pt>
                <c:pt idx="5">
                  <c:v>35</c:v>
                </c:pt>
                <c:pt idx="7">
                  <c:v>45</c:v>
                </c:pt>
                <c:pt idx="8">
                  <c:v>56</c:v>
                </c:pt>
              </c:numCache>
            </c:numRef>
          </c:val>
        </c:ser>
        <c:dLbls>
          <c:showLegendKey val="0"/>
          <c:showVal val="0"/>
          <c:showCatName val="0"/>
          <c:showSerName val="0"/>
          <c:showPercent val="0"/>
          <c:showBubbleSize val="0"/>
        </c:dLbls>
        <c:gapWidth val="100"/>
        <c:axId val="30498176"/>
        <c:axId val="30622848"/>
      </c:barChart>
      <c:catAx>
        <c:axId val="30498176"/>
        <c:scaling>
          <c:orientation val="minMax"/>
        </c:scaling>
        <c:delete val="0"/>
        <c:axPos val="b"/>
        <c:numFmt formatCode="General" sourceLinked="1"/>
        <c:majorTickMark val="out"/>
        <c:minorTickMark val="none"/>
        <c:tickLblPos val="nextTo"/>
        <c:txPr>
          <a:bodyPr rot="0" vert="horz"/>
          <a:lstStyle/>
          <a:p>
            <a:pPr>
              <a:defRPr sz="1400"/>
            </a:pPr>
            <a:endParaRPr lang="en-US"/>
          </a:p>
        </c:txPr>
        <c:crossAx val="30622848"/>
        <c:crosses val="autoZero"/>
        <c:auto val="1"/>
        <c:lblAlgn val="ctr"/>
        <c:lblOffset val="100"/>
        <c:noMultiLvlLbl val="0"/>
      </c:catAx>
      <c:valAx>
        <c:axId val="30622848"/>
        <c:scaling>
          <c:orientation val="minMax"/>
          <c:max val="100"/>
        </c:scaling>
        <c:delete val="0"/>
        <c:axPos val="l"/>
        <c:numFmt formatCode="General" sourceLinked="1"/>
        <c:majorTickMark val="out"/>
        <c:minorTickMark val="none"/>
        <c:tickLblPos val="nextTo"/>
        <c:txPr>
          <a:bodyPr rot="0" vert="horz"/>
          <a:lstStyle/>
          <a:p>
            <a:pPr>
              <a:defRPr sz="1600"/>
            </a:pPr>
            <a:endParaRPr lang="en-US"/>
          </a:p>
        </c:txPr>
        <c:crossAx val="30498176"/>
        <c:crosses val="autoZero"/>
        <c:crossBetween val="between"/>
        <c:majorUnit val="25"/>
      </c:valAx>
    </c:plotArea>
    <c:legend>
      <c:legendPos val="t"/>
      <c:layout>
        <c:manualLayout>
          <c:xMode val="edge"/>
          <c:yMode val="edge"/>
          <c:x val="0.16913612689327401"/>
          <c:y val="5.57644877658987E-2"/>
          <c:w val="0.74950466706766905"/>
          <c:h val="8.11536977190917E-2"/>
        </c:manualLayout>
      </c:layout>
      <c:overlay val="0"/>
    </c:legend>
    <c:plotVisOnly val="1"/>
    <c:dispBlanksAs val="gap"/>
    <c:showDLblsOverMax val="0"/>
  </c:chart>
  <c:txPr>
    <a:bodyPr/>
    <a:lstStyle/>
    <a:p>
      <a:pPr>
        <a:defRPr sz="1400" b="1">
          <a:latin typeface="+mj-lt"/>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3175" tIns="46587" rIns="93175" bIns="46587"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4" y="0"/>
            <a:ext cx="2971800" cy="470932"/>
          </a:xfrm>
          <a:prstGeom prst="rect">
            <a:avLst/>
          </a:prstGeom>
        </p:spPr>
        <p:txBody>
          <a:bodyPr vert="horz" lIns="93175" tIns="46587" rIns="93175" bIns="46587" rtlCol="0"/>
          <a:lstStyle>
            <a:lvl1pPr algn="r" fontAlgn="auto">
              <a:spcBef>
                <a:spcPts val="0"/>
              </a:spcBef>
              <a:spcAft>
                <a:spcPts val="0"/>
              </a:spcAft>
              <a:defRPr sz="1200" smtClean="0">
                <a:latin typeface="+mn-lt"/>
                <a:ea typeface="+mn-ea"/>
                <a:cs typeface="+mn-cs"/>
              </a:defRPr>
            </a:lvl1pPr>
          </a:lstStyle>
          <a:p>
            <a:pPr>
              <a:defRPr/>
            </a:pPr>
            <a:fld id="{0E4EF529-1E16-8F42-8100-6C5B5593DA27}" type="datetimeFigureOut">
              <a:rPr lang="en-US"/>
              <a:pPr>
                <a:defRPr/>
              </a:pPr>
              <a:t>9/25/2014</a:t>
            </a:fld>
            <a:endParaRPr lang="en-US"/>
          </a:p>
        </p:txBody>
      </p:sp>
      <p:sp>
        <p:nvSpPr>
          <p:cNvPr id="5" name="Slide Number Placeholder 4"/>
          <p:cNvSpPr>
            <a:spLocks noGrp="1"/>
          </p:cNvSpPr>
          <p:nvPr>
            <p:ph type="sldNum" sz="quarter" idx="3"/>
          </p:nvPr>
        </p:nvSpPr>
        <p:spPr>
          <a:xfrm>
            <a:off x="3884614" y="8946072"/>
            <a:ext cx="2971800" cy="470932"/>
          </a:xfrm>
          <a:prstGeom prst="rect">
            <a:avLst/>
          </a:prstGeom>
        </p:spPr>
        <p:txBody>
          <a:bodyPr vert="horz" lIns="93175" tIns="46587" rIns="93175" bIns="46587" rtlCol="0" anchor="b"/>
          <a:lstStyle>
            <a:lvl1pPr algn="r" fontAlgn="auto">
              <a:spcBef>
                <a:spcPts val="0"/>
              </a:spcBef>
              <a:spcAft>
                <a:spcPts val="0"/>
              </a:spcAft>
              <a:defRPr sz="1200" smtClean="0">
                <a:latin typeface="+mn-lt"/>
                <a:ea typeface="+mn-ea"/>
                <a:cs typeface="+mn-cs"/>
              </a:defRPr>
            </a:lvl1pPr>
          </a:lstStyle>
          <a:p>
            <a:pPr>
              <a:defRPr/>
            </a:pPr>
            <a:fld id="{EF61D3EA-0ADC-1A4E-A739-3169D7F8DEDB}" type="slidenum">
              <a:rPr lang="en-US"/>
              <a:pPr>
                <a:defRPr/>
              </a:pPr>
              <a:t>‹#›</a:t>
            </a:fld>
            <a:endParaRPr lang="en-US"/>
          </a:p>
        </p:txBody>
      </p:sp>
      <p:pic>
        <p:nvPicPr>
          <p:cNvPr id="16389" name="Picture 5" descr="CFlogo_2014_4-color_PMS_K_outlines.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33400" y="8712240"/>
            <a:ext cx="1981200" cy="54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0212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884614" y="0"/>
            <a:ext cx="2971800" cy="470932"/>
          </a:xfrm>
          <a:prstGeom prst="rect">
            <a:avLst/>
          </a:prstGeom>
        </p:spPr>
        <p:txBody>
          <a:bodyPr vert="horz" lIns="93175" tIns="46587" rIns="93175" bIns="46587" rtlCol="0"/>
          <a:lstStyle>
            <a:lvl1pPr algn="r">
              <a:defRPr sz="1200"/>
            </a:lvl1pPr>
          </a:lstStyle>
          <a:p>
            <a:fld id="{8DFE3B8F-BCCC-4CBB-A7A4-17E85891DEFE}" type="datetimeFigureOut">
              <a:rPr lang="en-US" smtClean="0"/>
              <a:t>9/25/2014</a:t>
            </a:fld>
            <a:endParaRPr lang="en-US"/>
          </a:p>
        </p:txBody>
      </p:sp>
      <p:sp>
        <p:nvSpPr>
          <p:cNvPr id="4" name="Slide Image Placeholder 3"/>
          <p:cNvSpPr>
            <a:spLocks noGrp="1" noRot="1" noChangeAspect="1"/>
          </p:cNvSpPr>
          <p:nvPr>
            <p:ph type="sldImg" idx="2"/>
          </p:nvPr>
        </p:nvSpPr>
        <p:spPr>
          <a:xfrm>
            <a:off x="1074738" y="706438"/>
            <a:ext cx="4708525" cy="3532187"/>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685800" y="4473854"/>
            <a:ext cx="5486400" cy="4238387"/>
          </a:xfrm>
          <a:prstGeom prst="rect">
            <a:avLst/>
          </a:prstGeom>
        </p:spPr>
        <p:txBody>
          <a:bodyPr vert="horz" lIns="93175" tIns="46587" rIns="93175"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46072"/>
            <a:ext cx="2971800" cy="470932"/>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946072"/>
            <a:ext cx="2971800" cy="470932"/>
          </a:xfrm>
          <a:prstGeom prst="rect">
            <a:avLst/>
          </a:prstGeom>
        </p:spPr>
        <p:txBody>
          <a:bodyPr vert="horz" lIns="93175" tIns="46587" rIns="93175" bIns="46587" rtlCol="0" anchor="b"/>
          <a:lstStyle>
            <a:lvl1pPr algn="r">
              <a:defRPr sz="1200"/>
            </a:lvl1pPr>
          </a:lstStyle>
          <a:p>
            <a:fld id="{A75D0C2E-E865-4D70-AB66-99ED2FC22643}" type="slidenum">
              <a:rPr lang="en-US" smtClean="0"/>
              <a:t>‹#›</a:t>
            </a:fld>
            <a:endParaRPr lang="en-US"/>
          </a:p>
        </p:txBody>
      </p:sp>
    </p:spTree>
    <p:extLst>
      <p:ext uri="{BB962C8B-B14F-4D97-AF65-F5344CB8AC3E}">
        <p14:creationId xmlns:p14="http://schemas.microsoft.com/office/powerpoint/2010/main" val="2880408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2" indent="-174702">
              <a:buFont typeface="Arial"/>
              <a:buChar char="•"/>
            </a:pPr>
            <a:endParaRPr lang="en-US" sz="1400" dirty="0"/>
          </a:p>
        </p:txBody>
      </p:sp>
      <p:sp>
        <p:nvSpPr>
          <p:cNvPr id="4" name="Slide Number Placeholder 3"/>
          <p:cNvSpPr>
            <a:spLocks noGrp="1"/>
          </p:cNvSpPr>
          <p:nvPr>
            <p:ph type="sldNum" sz="quarter" idx="10"/>
          </p:nvPr>
        </p:nvSpPr>
        <p:spPr/>
        <p:txBody>
          <a:bodyPr/>
          <a:lstStyle/>
          <a:p>
            <a:fld id="{B0BE1A38-B81F-4AE3-91C4-6D8F2B41D5ED}" type="slidenum">
              <a:rPr lang="en-US" smtClean="0"/>
              <a:t>1</a:t>
            </a:fld>
            <a:endParaRPr lang="en-US"/>
          </a:p>
        </p:txBody>
      </p:sp>
    </p:spTree>
    <p:extLst>
      <p:ext uri="{BB962C8B-B14F-4D97-AF65-F5344CB8AC3E}">
        <p14:creationId xmlns:p14="http://schemas.microsoft.com/office/powerpoint/2010/main" val="2512926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Footer Placeholder 4"/>
          <p:cNvSpPr>
            <a:spLocks noGrp="1"/>
          </p:cNvSpPr>
          <p:nvPr>
            <p:ph type="ftr" sz="quarter" idx="10"/>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Tree>
    <p:extLst>
      <p:ext uri="{BB962C8B-B14F-4D97-AF65-F5344CB8AC3E}">
        <p14:creationId xmlns:p14="http://schemas.microsoft.com/office/powerpoint/2010/main" val="3193821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309B413E-45DC-384A-A4C6-850E67FB4BD7}" type="datetimeFigureOut">
              <a:rPr lang="en-US"/>
              <a:pPr>
                <a:defRPr/>
              </a:pPr>
              <a:t>9/25/2014</a:t>
            </a:fld>
            <a:endParaRPr lang="en-US"/>
          </a:p>
        </p:txBody>
      </p:sp>
      <p:sp>
        <p:nvSpPr>
          <p:cNvPr id="5"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C9CD9CB3-3A1F-4446-B9A7-3ED7078B9F52}" type="slidenum">
              <a:rPr lang="en-US"/>
              <a:pPr>
                <a:defRPr/>
              </a:pPr>
              <a:t>‹#›</a:t>
            </a:fld>
            <a:endParaRPr lang="en-US"/>
          </a:p>
        </p:txBody>
      </p:sp>
    </p:spTree>
    <p:extLst>
      <p:ext uri="{BB962C8B-B14F-4D97-AF65-F5344CB8AC3E}">
        <p14:creationId xmlns:p14="http://schemas.microsoft.com/office/powerpoint/2010/main" val="2722534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50A13786-ED77-3B46-85C2-87E222A1C2DC}" type="datetimeFigureOut">
              <a:rPr lang="en-US"/>
              <a:pPr>
                <a:defRPr/>
              </a:pPr>
              <a:t>9/25/2014</a:t>
            </a:fld>
            <a:endParaRPr lang="en-US"/>
          </a:p>
        </p:txBody>
      </p:sp>
      <p:sp>
        <p:nvSpPr>
          <p:cNvPr id="5"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347FF244-9096-1B45-BA69-8B241D77E417}" type="slidenum">
              <a:rPr lang="en-US"/>
              <a:pPr>
                <a:defRPr/>
              </a:pPr>
              <a:t>‹#›</a:t>
            </a:fld>
            <a:endParaRPr lang="en-US"/>
          </a:p>
        </p:txBody>
      </p:sp>
    </p:spTree>
    <p:extLst>
      <p:ext uri="{BB962C8B-B14F-4D97-AF65-F5344CB8AC3E}">
        <p14:creationId xmlns:p14="http://schemas.microsoft.com/office/powerpoint/2010/main" val="3150233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4294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9144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r>
              <a:rPr lang="en-US" smtClean="0"/>
              <a:t>Click icon to add chart</a:t>
            </a:r>
            <a:endParaRPr lang="en-US"/>
          </a:p>
        </p:txBody>
      </p:sp>
      <p:sp>
        <p:nvSpPr>
          <p:cNvPr id="4" name="Footer Placeholder 3"/>
          <p:cNvSpPr>
            <a:spLocks noGrp="1"/>
          </p:cNvSpPr>
          <p:nvPr>
            <p:ph type="ftr" sz="quarter" idx="10"/>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a:xfrm>
            <a:off x="7010400" y="0"/>
            <a:ext cx="2133600" cy="476250"/>
          </a:xfrm>
          <a:prstGeom prst="rect">
            <a:avLst/>
          </a:prstGeom>
        </p:spPr>
        <p:txBody>
          <a:bodyPr/>
          <a:lstStyle>
            <a:lvl1pPr>
              <a:defRPr/>
            </a:lvl1pPr>
          </a:lstStyle>
          <a:p>
            <a:fld id="{1824A6E0-6494-49F6-BAA0-04BC097E3F34}" type="slidenum">
              <a:rPr lang="en-US"/>
              <a:pPr/>
              <a:t>‹#›</a:t>
            </a:fld>
            <a:endParaRPr lang="en-US"/>
          </a:p>
        </p:txBody>
      </p:sp>
    </p:spTree>
    <p:extLst>
      <p:ext uri="{BB962C8B-B14F-4D97-AF65-F5344CB8AC3E}">
        <p14:creationId xmlns:p14="http://schemas.microsoft.com/office/powerpoint/2010/main" val="1658477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5" name="Slide Number Placeholder 5"/>
          <p:cNvSpPr>
            <a:spLocks noGrp="1"/>
          </p:cNvSpPr>
          <p:nvPr>
            <p:ph type="sldNum" sz="quarter" idx="11"/>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72CC6964-7B54-064A-B31D-DB278A5CB2E4}" type="slidenum">
              <a:rPr lang="en-US"/>
              <a:pPr>
                <a:defRPr/>
              </a:pPr>
              <a:t>‹#›</a:t>
            </a:fld>
            <a:endParaRPr lang="en-US"/>
          </a:p>
        </p:txBody>
      </p:sp>
    </p:spTree>
    <p:extLst>
      <p:ext uri="{BB962C8B-B14F-4D97-AF65-F5344CB8AC3E}">
        <p14:creationId xmlns:p14="http://schemas.microsoft.com/office/powerpoint/2010/main" val="330878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AED0522F-A562-0C4E-A9E2-00D0C807E3C4}" type="datetimeFigureOut">
              <a:rPr lang="en-US"/>
              <a:pPr>
                <a:defRPr/>
              </a:pPr>
              <a:t>9/25/2014</a:t>
            </a:fld>
            <a:endParaRPr lang="en-US"/>
          </a:p>
        </p:txBody>
      </p:sp>
      <p:sp>
        <p:nvSpPr>
          <p:cNvPr id="5"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99A48E77-557D-0441-BF24-7F0936EB9457}" type="slidenum">
              <a:rPr lang="en-US"/>
              <a:pPr>
                <a:defRPr/>
              </a:pPr>
              <a:t>‹#›</a:t>
            </a:fld>
            <a:endParaRPr lang="en-US"/>
          </a:p>
        </p:txBody>
      </p:sp>
    </p:spTree>
    <p:extLst>
      <p:ext uri="{BB962C8B-B14F-4D97-AF65-F5344CB8AC3E}">
        <p14:creationId xmlns:p14="http://schemas.microsoft.com/office/powerpoint/2010/main" val="86310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B11E20C5-E51B-484A-967C-ACF884F1D43B}" type="datetimeFigureOut">
              <a:rPr lang="en-US"/>
              <a:pPr>
                <a:defRPr/>
              </a:pPr>
              <a:t>9/25/2014</a:t>
            </a:fld>
            <a:endParaRPr lang="en-US"/>
          </a:p>
        </p:txBody>
      </p:sp>
      <p:sp>
        <p:nvSpPr>
          <p:cNvPr id="6"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94C29385-C4FE-3348-8039-ABCDCDCCBBBA}" type="slidenum">
              <a:rPr lang="en-US"/>
              <a:pPr>
                <a:defRPr/>
              </a:pPr>
              <a:t>‹#›</a:t>
            </a:fld>
            <a:endParaRPr lang="en-US"/>
          </a:p>
        </p:txBody>
      </p:sp>
    </p:spTree>
    <p:extLst>
      <p:ext uri="{BB962C8B-B14F-4D97-AF65-F5344CB8AC3E}">
        <p14:creationId xmlns:p14="http://schemas.microsoft.com/office/powerpoint/2010/main" val="1977779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A2C8D2B3-419B-2243-A3DC-68BB2D5C07C5}" type="datetimeFigureOut">
              <a:rPr lang="en-US"/>
              <a:pPr>
                <a:defRPr/>
              </a:pPr>
              <a:t>9/25/2014</a:t>
            </a:fld>
            <a:endParaRPr lang="en-US"/>
          </a:p>
        </p:txBody>
      </p:sp>
      <p:sp>
        <p:nvSpPr>
          <p:cNvPr id="8"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9"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FBBB2491-389E-F04C-8008-B0E54D7E5B0F}" type="slidenum">
              <a:rPr lang="en-US"/>
              <a:pPr>
                <a:defRPr/>
              </a:pPr>
              <a:t>‹#›</a:t>
            </a:fld>
            <a:endParaRPr lang="en-US"/>
          </a:p>
        </p:txBody>
      </p:sp>
    </p:spTree>
    <p:extLst>
      <p:ext uri="{BB962C8B-B14F-4D97-AF65-F5344CB8AC3E}">
        <p14:creationId xmlns:p14="http://schemas.microsoft.com/office/powerpoint/2010/main" val="2570809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563BB522-5728-2444-BFDB-02D050E0264F}" type="datetimeFigureOut">
              <a:rPr lang="en-US"/>
              <a:pPr>
                <a:defRPr/>
              </a:pPr>
              <a:t>9/25/2014</a:t>
            </a:fld>
            <a:endParaRPr lang="en-US"/>
          </a:p>
        </p:txBody>
      </p:sp>
      <p:sp>
        <p:nvSpPr>
          <p:cNvPr id="4"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5"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0C9E642F-CFD6-9447-A437-F07736F07DC6}" type="slidenum">
              <a:rPr lang="en-US"/>
              <a:pPr>
                <a:defRPr/>
              </a:pPr>
              <a:t>‹#›</a:t>
            </a:fld>
            <a:endParaRPr lang="en-US"/>
          </a:p>
        </p:txBody>
      </p:sp>
    </p:spTree>
    <p:extLst>
      <p:ext uri="{BB962C8B-B14F-4D97-AF65-F5344CB8AC3E}">
        <p14:creationId xmlns:p14="http://schemas.microsoft.com/office/powerpoint/2010/main" val="3387951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A3170395-5B5E-2F4E-9314-A35A2550D0DE}" type="datetimeFigureOut">
              <a:rPr lang="en-US"/>
              <a:pPr>
                <a:defRPr/>
              </a:pPr>
              <a:t>9/25/2014</a:t>
            </a:fld>
            <a:endParaRPr lang="en-US"/>
          </a:p>
        </p:txBody>
      </p:sp>
      <p:sp>
        <p:nvSpPr>
          <p:cNvPr id="3"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4"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072B731B-4214-E947-85E0-5A691331BAE8}" type="slidenum">
              <a:rPr lang="en-US"/>
              <a:pPr>
                <a:defRPr/>
              </a:pPr>
              <a:t>‹#›</a:t>
            </a:fld>
            <a:endParaRPr lang="en-US"/>
          </a:p>
        </p:txBody>
      </p:sp>
    </p:spTree>
    <p:extLst>
      <p:ext uri="{BB962C8B-B14F-4D97-AF65-F5344CB8AC3E}">
        <p14:creationId xmlns:p14="http://schemas.microsoft.com/office/powerpoint/2010/main" val="3739807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56984A60-7719-2D4F-B510-76A8ED5241AC}" type="datetimeFigureOut">
              <a:rPr lang="en-US"/>
              <a:pPr>
                <a:defRPr/>
              </a:pPr>
              <a:t>9/25/2014</a:t>
            </a:fld>
            <a:endParaRPr lang="en-US"/>
          </a:p>
        </p:txBody>
      </p:sp>
      <p:sp>
        <p:nvSpPr>
          <p:cNvPr id="6"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23C2B94D-3879-1F42-81B0-7BF34F3F493F}" type="slidenum">
              <a:rPr lang="en-US"/>
              <a:pPr>
                <a:defRPr/>
              </a:pPr>
              <a:t>‹#›</a:t>
            </a:fld>
            <a:endParaRPr lang="en-US"/>
          </a:p>
        </p:txBody>
      </p:sp>
    </p:spTree>
    <p:extLst>
      <p:ext uri="{BB962C8B-B14F-4D97-AF65-F5344CB8AC3E}">
        <p14:creationId xmlns:p14="http://schemas.microsoft.com/office/powerpoint/2010/main" val="418134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772B3008-D0E0-554C-8F56-402F3AAB90E6}" type="datetimeFigureOut">
              <a:rPr lang="en-US"/>
              <a:pPr>
                <a:defRPr/>
              </a:pPr>
              <a:t>9/25/2014</a:t>
            </a:fld>
            <a:endParaRPr lang="en-US"/>
          </a:p>
        </p:txBody>
      </p:sp>
      <p:sp>
        <p:nvSpPr>
          <p:cNvPr id="6"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C9356B36-0106-C64C-8336-6064633A72C4}" type="slidenum">
              <a:rPr lang="en-US"/>
              <a:pPr>
                <a:defRPr/>
              </a:pPr>
              <a:t>‹#›</a:t>
            </a:fld>
            <a:endParaRPr lang="en-US"/>
          </a:p>
        </p:txBody>
      </p:sp>
    </p:spTree>
    <p:extLst>
      <p:ext uri="{BB962C8B-B14F-4D97-AF65-F5344CB8AC3E}">
        <p14:creationId xmlns:p14="http://schemas.microsoft.com/office/powerpoint/2010/main" val="239456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4429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28" name="Picture 14"/>
          <p:cNvPicPr>
            <a:picLocks noChangeAspect="1"/>
          </p:cNvPicPr>
          <p:nvPr/>
        </p:nvPicPr>
        <p:blipFill>
          <a:blip r:embed="rId15"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696" r:id="rId12"/>
    <p:sldLayoutId id="2147483708" r:id="rId13"/>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91440"/>
            <a:ext cx="9144000" cy="1005840"/>
          </a:xfrm>
        </p:spPr>
        <p:txBody>
          <a:bodyPr anchor="t" anchorCtr="1">
            <a:noAutofit/>
          </a:bodyPr>
          <a:lstStyle/>
          <a:p>
            <a:pPr algn="ctr"/>
            <a:r>
              <a:rPr lang="en-US" sz="2000" b="1" dirty="0" smtClean="0">
                <a:latin typeface="Georgia" panose="02040502050405020303" pitchFamily="18" charset="0"/>
                <a:cs typeface="Arial" pitchFamily="34" charset="0"/>
              </a:rPr>
              <a:t>Awareness </a:t>
            </a:r>
            <a:r>
              <a:rPr lang="en-US" sz="2000" b="1" dirty="0" smtClean="0">
                <a:latin typeface="Georgia" panose="02040502050405020303" pitchFamily="18" charset="0"/>
                <a:cs typeface="Arial" pitchFamily="34" charset="0"/>
              </a:rPr>
              <a:t>of the Marketplace Increased During Open Enrollment </a:t>
            </a:r>
            <a:r>
              <a:rPr lang="en-US" sz="2000" b="1" dirty="0">
                <a:latin typeface="Georgia" panose="02040502050405020303" pitchFamily="18" charset="0"/>
                <a:cs typeface="Arial" pitchFamily="34" charset="0"/>
              </a:rPr>
              <a:t>B</a:t>
            </a:r>
            <a:r>
              <a:rPr lang="en-US" sz="2000" b="1" dirty="0" smtClean="0">
                <a:latin typeface="Georgia" panose="02040502050405020303" pitchFamily="18" charset="0"/>
                <a:cs typeface="Arial" pitchFamily="34" charset="0"/>
              </a:rPr>
              <a:t>ut Still Lags Among </a:t>
            </a:r>
            <a:r>
              <a:rPr lang="en-US" sz="2000" b="1" dirty="0">
                <a:latin typeface="Georgia" panose="02040502050405020303" pitchFamily="18" charset="0"/>
                <a:cs typeface="Arial" pitchFamily="34" charset="0"/>
              </a:rPr>
              <a:t>Spanish-Dominant Latinos</a:t>
            </a:r>
            <a:r>
              <a:rPr lang="en-US" sz="2000" b="1" dirty="0" smtClean="0">
                <a:latin typeface="Georgia" panose="02040502050405020303" pitchFamily="18" charset="0"/>
                <a:cs typeface="Arial" pitchFamily="34" charset="0"/>
              </a:rPr>
              <a:t> </a:t>
            </a:r>
            <a:r>
              <a:rPr lang="en-US" sz="2000" b="1" dirty="0">
                <a:latin typeface="Georgia" panose="02040502050405020303" pitchFamily="18" charset="0"/>
                <a:cs typeface="Arial" pitchFamily="34" charset="0"/>
              </a:rPr>
              <a:t>Who Are Potentially Eligible </a:t>
            </a:r>
            <a:r>
              <a:rPr lang="en-US" sz="2000" b="1" dirty="0" smtClean="0">
                <a:latin typeface="Georgia" panose="02040502050405020303" pitchFamily="18" charset="0"/>
                <a:cs typeface="Arial" pitchFamily="34" charset="0"/>
              </a:rPr>
              <a:t>for </a:t>
            </a:r>
            <a:r>
              <a:rPr lang="en-US" sz="2000" b="1" dirty="0">
                <a:latin typeface="Georgia" panose="02040502050405020303" pitchFamily="18" charset="0"/>
                <a:cs typeface="Arial" pitchFamily="34" charset="0"/>
              </a:rPr>
              <a:t>New Coverage Under </a:t>
            </a:r>
            <a:r>
              <a:rPr lang="en-US" sz="2000" b="1" dirty="0" smtClean="0">
                <a:latin typeface="Georgia" panose="02040502050405020303" pitchFamily="18" charset="0"/>
                <a:cs typeface="Arial" pitchFamily="34" charset="0"/>
              </a:rPr>
              <a:t>Health Reform</a:t>
            </a:r>
            <a:endParaRPr lang="en-US" sz="2000" b="1" dirty="0">
              <a:latin typeface="Georgia" panose="02040502050405020303" pitchFamily="18" charset="0"/>
              <a:cs typeface="Arial" pitchFamily="34" charset="0"/>
            </a:endParaRPr>
          </a:p>
        </p:txBody>
      </p:sp>
      <p:graphicFrame>
        <p:nvGraphicFramePr>
          <p:cNvPr id="5" name="Object 3"/>
          <p:cNvGraphicFramePr>
            <a:graphicFrameLocks noChangeAspect="1"/>
          </p:cNvGraphicFramePr>
          <p:nvPr>
            <p:extLst>
              <p:ext uri="{D42A27DB-BD31-4B8C-83A1-F6EECF244321}">
                <p14:modId xmlns:p14="http://schemas.microsoft.com/office/powerpoint/2010/main" val="172459794"/>
              </p:ext>
            </p:extLst>
          </p:nvPr>
        </p:nvGraphicFramePr>
        <p:xfrm>
          <a:off x="76200" y="2540407"/>
          <a:ext cx="8915400" cy="325079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62000" y="1143000"/>
            <a:ext cx="7840684" cy="1077218"/>
          </a:xfrm>
          <a:prstGeom prst="rect">
            <a:avLst/>
          </a:prstGeom>
          <a:noFill/>
        </p:spPr>
        <p:txBody>
          <a:bodyPr wrap="square" rtlCol="0">
            <a:spAutoFit/>
          </a:bodyPr>
          <a:lstStyle/>
          <a:p>
            <a:pPr algn="ctr" fontAlgn="b"/>
            <a:r>
              <a:rPr lang="en-US" sz="1600" b="1" i="0" u="none" strike="noStrike" dirty="0" smtClean="0">
                <a:effectLst/>
                <a:latin typeface="+mj-lt"/>
                <a:cs typeface="Arial" panose="020B0604020202020204" pitchFamily="34" charset="0"/>
              </a:rPr>
              <a:t>Since the beginning of October, under the health reform law, also known as the Affordable Care Act, new marketplaces have been open in each state where people who do not have affordable health insurance through a job can shop and sign up for health insurance. </a:t>
            </a:r>
          </a:p>
          <a:p>
            <a:pPr algn="ctr" fontAlgn="b"/>
            <a:r>
              <a:rPr lang="en-US" sz="1600" b="1" i="0" u="none" strike="noStrike" dirty="0" smtClean="0">
                <a:effectLst/>
                <a:latin typeface="+mj-lt"/>
                <a:cs typeface="Arial" panose="020B0604020202020204" pitchFamily="34" charset="0"/>
              </a:rPr>
              <a:t>Are you aware of this new marketplace in your state? </a:t>
            </a:r>
            <a:endParaRPr lang="en-US" sz="1600" b="1" i="0" u="none" strike="noStrike" dirty="0">
              <a:effectLst/>
              <a:latin typeface="+mj-lt"/>
              <a:cs typeface="Arial" panose="020B0604020202020204" pitchFamily="34" charset="0"/>
            </a:endParaRPr>
          </a:p>
        </p:txBody>
      </p:sp>
      <p:sp>
        <p:nvSpPr>
          <p:cNvPr id="8" name="TextBox 7"/>
          <p:cNvSpPr txBox="1"/>
          <p:nvPr/>
        </p:nvSpPr>
        <p:spPr>
          <a:xfrm>
            <a:off x="45719" y="5833646"/>
            <a:ext cx="9052560" cy="338554"/>
          </a:xfrm>
          <a:prstGeom prst="rect">
            <a:avLst/>
          </a:prstGeom>
          <a:noFill/>
        </p:spPr>
        <p:txBody>
          <a:bodyPr wrap="square" rtlCol="0">
            <a:spAutoFit/>
          </a:bodyPr>
          <a:lstStyle/>
          <a:p>
            <a:pPr algn="ctr"/>
            <a:r>
              <a:rPr lang="en-US" sz="1600" b="1" dirty="0" smtClean="0">
                <a:latin typeface="+mj-lt"/>
                <a:cs typeface="Arial" panose="020B0604020202020204" pitchFamily="34" charset="0"/>
              </a:rPr>
              <a:t>Adults </a:t>
            </a:r>
            <a:r>
              <a:rPr lang="en-US" sz="1600" b="1" dirty="0">
                <a:latin typeface="+mj-lt"/>
                <a:cs typeface="Arial" panose="020B0604020202020204" pitchFamily="34" charset="0"/>
              </a:rPr>
              <a:t>ages 19–64 who are uninsured or have individual </a:t>
            </a:r>
            <a:r>
              <a:rPr lang="en-US" sz="1600" b="1" dirty="0" smtClean="0">
                <a:latin typeface="+mj-lt"/>
                <a:cs typeface="Arial" panose="020B0604020202020204" pitchFamily="34" charset="0"/>
              </a:rPr>
              <a:t>coverage</a:t>
            </a:r>
            <a:endParaRPr lang="en-US" sz="1600" b="1" dirty="0">
              <a:latin typeface="+mj-lt"/>
              <a:cs typeface="Arial" panose="020B0604020202020204" pitchFamily="34" charset="0"/>
            </a:endParaRPr>
          </a:p>
        </p:txBody>
      </p:sp>
      <p:sp>
        <p:nvSpPr>
          <p:cNvPr id="9" name="Text Box 47"/>
          <p:cNvSpPr txBox="1">
            <a:spLocks noChangeArrowheads="1"/>
          </p:cNvSpPr>
          <p:nvPr/>
        </p:nvSpPr>
        <p:spPr bwMode="auto">
          <a:xfrm>
            <a:off x="45720" y="6172200"/>
            <a:ext cx="6964680" cy="646331"/>
          </a:xfrm>
          <a:prstGeom prst="rect">
            <a:avLst/>
          </a:prstGeom>
          <a:noFill/>
          <a:ln w="9525">
            <a:noFill/>
            <a:miter lim="800000"/>
            <a:headEnd/>
            <a:tailEnd/>
          </a:ln>
        </p:spPr>
        <p:txBody>
          <a:bodyPr wrap="square">
            <a:spAutoFit/>
          </a:bodyPr>
          <a:lstStyle/>
          <a:p>
            <a:r>
              <a:rPr lang="en-US" sz="1200" dirty="0" smtClean="0">
                <a:latin typeface="+mj-lt"/>
                <a:cs typeface="Arial" panose="020B0604020202020204" pitchFamily="34" charset="0"/>
              </a:rPr>
              <a:t>Notes: FPL refers to federal poverty level. The question wording differed somewhat between the </a:t>
            </a:r>
            <a:br>
              <a:rPr lang="en-US" sz="1200" dirty="0" smtClean="0">
                <a:latin typeface="+mj-lt"/>
                <a:cs typeface="Arial" panose="020B0604020202020204" pitchFamily="34" charset="0"/>
              </a:rPr>
            </a:br>
            <a:r>
              <a:rPr lang="en-US" sz="1200" dirty="0" smtClean="0">
                <a:latin typeface="+mj-lt"/>
                <a:cs typeface="Arial" panose="020B0604020202020204" pitchFamily="34" charset="0"/>
              </a:rPr>
              <a:t>July–September 2013 and April–June 2014 surveys. </a:t>
            </a:r>
          </a:p>
          <a:p>
            <a:r>
              <a:rPr lang="en-US" sz="1200" dirty="0" smtClean="0">
                <a:latin typeface="+mj-lt"/>
                <a:cs typeface="Arial" panose="020B0604020202020204" pitchFamily="34" charset="0"/>
              </a:rPr>
              <a:t>Source</a:t>
            </a:r>
            <a:r>
              <a:rPr lang="en-US" sz="1200" dirty="0">
                <a:latin typeface="+mj-lt"/>
                <a:cs typeface="Arial" panose="020B0604020202020204" pitchFamily="34" charset="0"/>
              </a:rPr>
              <a:t>: The Commonwealth Fund Affordable Care Act Tracking Surveys, July-Sept. </a:t>
            </a:r>
            <a:r>
              <a:rPr lang="en-US" sz="1200" dirty="0" smtClean="0">
                <a:latin typeface="+mj-lt"/>
                <a:cs typeface="Arial" panose="020B0604020202020204" pitchFamily="34" charset="0"/>
              </a:rPr>
              <a:t>2013 and April-June 2014.  </a:t>
            </a:r>
            <a:endParaRPr lang="en-US" sz="1200" dirty="0">
              <a:latin typeface="+mj-lt"/>
              <a:cs typeface="Arial" panose="020B0604020202020204" pitchFamily="34" charset="0"/>
            </a:endParaRPr>
          </a:p>
        </p:txBody>
      </p:sp>
      <p:sp>
        <p:nvSpPr>
          <p:cNvPr id="10" name="TextBox 9"/>
          <p:cNvSpPr txBox="1"/>
          <p:nvPr/>
        </p:nvSpPr>
        <p:spPr>
          <a:xfrm>
            <a:off x="4267200" y="5528846"/>
            <a:ext cx="4572000" cy="338554"/>
          </a:xfrm>
          <a:prstGeom prst="rect">
            <a:avLst/>
          </a:prstGeom>
          <a:noFill/>
        </p:spPr>
        <p:txBody>
          <a:bodyPr wrap="square" rtlCol="0">
            <a:spAutoFit/>
          </a:bodyPr>
          <a:lstStyle/>
          <a:p>
            <a:pPr algn="ctr"/>
            <a:r>
              <a:rPr lang="en-US" sz="1600" b="1" dirty="0" smtClean="0"/>
              <a:t>Latinos</a:t>
            </a:r>
            <a:endParaRPr lang="en-US" sz="1600" b="1" dirty="0"/>
          </a:p>
        </p:txBody>
      </p:sp>
      <p:cxnSp>
        <p:nvCxnSpPr>
          <p:cNvPr id="11" name="Straight Connector 10"/>
          <p:cNvCxnSpPr/>
          <p:nvPr/>
        </p:nvCxnSpPr>
        <p:spPr>
          <a:xfrm>
            <a:off x="4268492" y="5528846"/>
            <a:ext cx="46469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2"/>
          <p:cNvSpPr txBox="1">
            <a:spLocks noChangeArrowheads="1"/>
          </p:cNvSpPr>
          <p:nvPr/>
        </p:nvSpPr>
        <p:spPr>
          <a:xfrm>
            <a:off x="0" y="1981200"/>
            <a:ext cx="975360" cy="381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b="1" dirty="0" smtClean="0">
                <a:cs typeface="Arial" panose="020B0604020202020204" pitchFamily="34" charset="0"/>
              </a:rPr>
              <a:t>Percent  “Yes”</a:t>
            </a:r>
            <a:endParaRPr lang="en-US" sz="1600" b="1" dirty="0">
              <a:cs typeface="Arial" panose="020B0604020202020204" pitchFamily="34" charset="0"/>
            </a:endParaRPr>
          </a:p>
        </p:txBody>
      </p:sp>
      <p:pic>
        <p:nvPicPr>
          <p:cNvPr id="13" name="Picture 14"/>
          <p:cNvPicPr>
            <a:picLocks noChangeAspect="1"/>
          </p:cNvPicPr>
          <p:nvPr/>
        </p:nvPicPr>
        <p:blipFill rotWithShape="1">
          <a:blip r:embed="rId4" cstate="email">
            <a:extLst>
              <a:ext uri="{28A0092B-C50C-407E-A947-70E740481C1C}">
                <a14:useLocalDpi xmlns:a14="http://schemas.microsoft.com/office/drawing/2010/main" val="0"/>
              </a:ext>
            </a:extLst>
          </a:blip>
          <a:srcRect r="72554"/>
          <a:stretch/>
        </p:blipFill>
        <p:spPr bwMode="auto">
          <a:xfrm>
            <a:off x="8458200" y="6172200"/>
            <a:ext cx="624353"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565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CMWF_template_5-2014_white_bg</Template>
  <TotalTime>3553</TotalTime>
  <Words>116</Words>
  <Application>Microsoft Office PowerPoint</Application>
  <PresentationFormat>On-screen Show (4:3)</PresentationFormat>
  <Paragraphs>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CMWF_template_5-2014_white_bg</vt:lpstr>
      <vt:lpstr>Awareness of the Marketplace Increased During Open Enrollment But Still Lags Among Spanish-Dominant Latinos Who Are Potentially Eligible for New Coverage Under Health Reform</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Findings on ACA Awareness and Marketplace Visitors: Implications for Outreach and Enrollment Among Latinos and African Americans</dc:title>
  <dc:creator>Petra W. Rasmussen</dc:creator>
  <cp:lastModifiedBy>Samantha Mackie</cp:lastModifiedBy>
  <cp:revision>343</cp:revision>
  <cp:lastPrinted>2014-08-07T17:58:55Z</cp:lastPrinted>
  <dcterms:created xsi:type="dcterms:W3CDTF">2014-05-30T13:54:02Z</dcterms:created>
  <dcterms:modified xsi:type="dcterms:W3CDTF">2014-09-25T19:18:08Z</dcterms:modified>
</cp:coreProperties>
</file>