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4711" autoAdjust="0"/>
  </p:normalViewPr>
  <p:slideViewPr>
    <p:cSldViewPr>
      <p:cViewPr>
        <p:scale>
          <a:sx n="80" d="100"/>
          <a:sy n="80" d="100"/>
        </p:scale>
        <p:origin x="-2226" y="-8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4046059739937899E-3"/>
                  <c:y val="-2.19552770857829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9761316848713999E-4"/>
                  <c:y val="3.29445388863481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17283950617284E-3"/>
                  <c:y val="1.403016330447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234567901234569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26</c:v>
                </c:pt>
                <c:pt idx="1">
                  <c:v>19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White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4320987654321E-3"/>
                  <c:y val="5.61206532178898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7725105237833202E-4"/>
                  <c:y val="5.61213146876555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21</c:v>
                </c:pt>
                <c:pt idx="1">
                  <c:v>15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2.09985853038715E-3"/>
                  <c:y val="8.54013574274306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8640018901032E-3"/>
                  <c:y val="2.4429974310487198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17283950617284E-3"/>
                  <c:y val="1.12241306435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2.80603266089449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27</c:v>
                </c:pt>
                <c:pt idx="1">
                  <c:v>24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Hispanic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numRef>
              <c:f>Sheet1!$A$2:$A$3</c:f>
              <c:numCache>
                <c:formatCode>General</c:formatCode>
                <c:ptCount val="2"/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43</c:v>
                </c:pt>
                <c:pt idx="1">
                  <c:v>29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1"/>
        <c:overlap val="-12"/>
        <c:axId val="42098688"/>
        <c:axId val="87667072"/>
      </c:barChart>
      <c:catAx>
        <c:axId val="42098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7667072"/>
        <c:crosses val="autoZero"/>
        <c:auto val="1"/>
        <c:lblAlgn val="ctr"/>
        <c:lblOffset val="100"/>
        <c:noMultiLvlLbl val="0"/>
      </c:catAx>
      <c:valAx>
        <c:axId val="876670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2098688"/>
        <c:crosses val="autoZero"/>
        <c:crossBetween val="between"/>
        <c:majorUnit val="10"/>
      </c:valAx>
    </c:plotArea>
    <c:legend>
      <c:legendPos val="t"/>
      <c:layout>
        <c:manualLayout>
          <c:xMode val="edge"/>
          <c:yMode val="edge"/>
          <c:x val="0.188034033382219"/>
          <c:y val="1.7402158243347302E-2"/>
          <c:w val="0.65851874688464296"/>
          <c:h val="8.334302994342800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 b="1">
          <a:solidFill>
            <a:schemeClr val="accent6"/>
          </a:solidFill>
          <a:latin typeface="Cabin" panose="020B0803050202020004" pitchFamily="34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E4EF529-1E16-8F42-8100-6C5B5593DA27}" type="datetimeFigureOut">
              <a:rPr lang="en-US"/>
              <a:pPr>
                <a:defRPr/>
              </a:pPr>
              <a:t>3/26/2015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F61D3EA-0ADC-1A4E-A739-3169D7F8D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389" name="Picture 5" descr="CFlogo_2014_4-color_PMS_K_outlines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458200"/>
            <a:ext cx="198120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212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DF4EF-B5F3-4137-9F50-C64E3078FB4D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31495-809F-4118-87B7-2B4F3E8D5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44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FE42A-B280-4FC2-B7E7-C1F0AEC48908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183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21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8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09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51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763"/>
            <a:ext cx="9140825" cy="731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1775" y="1066800"/>
            <a:ext cx="4265613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066800"/>
            <a:ext cx="4265612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94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" y="442913"/>
            <a:ext cx="9067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1" r:id="rId3"/>
    <p:sldLayoutId id="2147483702" r:id="rId4"/>
    <p:sldLayoutId id="214748369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Georgia"/>
          <a:ea typeface="ＭＳ Ｐゴシック" charset="-128"/>
          <a:cs typeface="Georgi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731520"/>
          </a:xfrm>
        </p:spPr>
        <p:txBody>
          <a:bodyPr anchor="t" anchorCtr="1">
            <a:noAutofit/>
          </a:bodyPr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  <a:latin typeface="Cabin" panose="020B0803050202020004" pitchFamily="34" charset="0"/>
              </a:rPr>
              <a:t>Blacks </a:t>
            </a:r>
            <a:r>
              <a:rPr lang="en-US" sz="2000" b="1" dirty="0" smtClean="0">
                <a:solidFill>
                  <a:schemeClr val="accent6"/>
                </a:solidFill>
                <a:latin typeface="Cabin" panose="020B0803050202020004" pitchFamily="34" charset="0"/>
              </a:rPr>
              <a:t>and Hispanics Are More Likely Than Whites to Lack a </a:t>
            </a:r>
            <a:br>
              <a:rPr lang="en-US" sz="2000" b="1" dirty="0" smtClean="0">
                <a:solidFill>
                  <a:schemeClr val="accent6"/>
                </a:solidFill>
                <a:latin typeface="Cabin" panose="020B0803050202020004" pitchFamily="34" charset="0"/>
              </a:rPr>
            </a:br>
            <a:r>
              <a:rPr lang="en-US" sz="2000" b="1" dirty="0" smtClean="0">
                <a:solidFill>
                  <a:schemeClr val="accent6"/>
                </a:solidFill>
                <a:latin typeface="Cabin" panose="020B0803050202020004" pitchFamily="34" charset="0"/>
              </a:rPr>
              <a:t>Usual Source of Care and Go Without Care Because </a:t>
            </a:r>
            <a:r>
              <a:rPr lang="en-US" sz="2000" b="1" dirty="0">
                <a:solidFill>
                  <a:schemeClr val="accent6"/>
                </a:solidFill>
                <a:latin typeface="Cabin" panose="020B0803050202020004" pitchFamily="34" charset="0"/>
              </a:rPr>
              <a:t>o</a:t>
            </a:r>
            <a:r>
              <a:rPr lang="en-US" sz="2000" b="1" dirty="0" smtClean="0">
                <a:solidFill>
                  <a:schemeClr val="accent6"/>
                </a:solidFill>
                <a:latin typeface="Cabin" panose="020B0803050202020004" pitchFamily="34" charset="0"/>
              </a:rPr>
              <a:t>f Cost (2012–13)</a:t>
            </a:r>
            <a:endParaRPr lang="en-US" sz="2000" b="1" dirty="0">
              <a:solidFill>
                <a:schemeClr val="accent6"/>
              </a:solidFill>
              <a:latin typeface="Cabin" panose="020B0803050202020004" pitchFamily="34" charset="0"/>
            </a:endParaRPr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6858574"/>
              </p:ext>
            </p:extLst>
          </p:nvPr>
        </p:nvGraphicFramePr>
        <p:xfrm>
          <a:off x="259080" y="1369296"/>
          <a:ext cx="8676775" cy="4503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802600" y="5757446"/>
            <a:ext cx="3990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6"/>
                </a:solidFill>
                <a:latin typeface="Cabin" panose="020B0803050202020004" pitchFamily="34" charset="0"/>
              </a:rPr>
              <a:t>Went </a:t>
            </a:r>
            <a:r>
              <a:rPr lang="en-US" sz="1600" b="1" dirty="0" smtClean="0">
                <a:solidFill>
                  <a:schemeClr val="accent6"/>
                </a:solidFill>
                <a:latin typeface="Cabin" panose="020B0803050202020004" pitchFamily="34" charset="0"/>
              </a:rPr>
              <a:t>without care because of cost</a:t>
            </a:r>
            <a:endParaRPr lang="en-US" sz="1600" b="1" dirty="0">
              <a:solidFill>
                <a:schemeClr val="accent6"/>
              </a:solidFill>
              <a:latin typeface="Cabin" panose="020B08030502020200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2480" y="5757446"/>
            <a:ext cx="39904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6"/>
                </a:solidFill>
                <a:latin typeface="Cabin" panose="020B0803050202020004" pitchFamily="34" charset="0"/>
              </a:rPr>
              <a:t>Did </a:t>
            </a:r>
            <a:r>
              <a:rPr lang="en-US" sz="1600" b="1" dirty="0" smtClean="0">
                <a:solidFill>
                  <a:schemeClr val="accent6"/>
                </a:solidFill>
                <a:latin typeface="Cabin" panose="020B0803050202020004" pitchFamily="34" charset="0"/>
              </a:rPr>
              <a:t>not have a usual source of care</a:t>
            </a:r>
            <a:endParaRPr lang="en-US" sz="1600" b="1" dirty="0">
              <a:solidFill>
                <a:schemeClr val="accent6"/>
              </a:solidFill>
              <a:latin typeface="Cabin" panose="020B08030502020200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782312" y="2055096"/>
            <a:ext cx="0" cy="3651504"/>
          </a:xfrm>
          <a:prstGeom prst="line">
            <a:avLst/>
          </a:prstGeom>
          <a:ln w="9525">
            <a:solidFill>
              <a:schemeClr val="accent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5720" y="6355080"/>
            <a:ext cx="9022079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200" dirty="0" smtClean="0">
                <a:solidFill>
                  <a:schemeClr val="accent6"/>
                </a:solidFill>
                <a:latin typeface="Cabin" panose="020B0803050202020004" pitchFamily="34" charset="0"/>
              </a:rPr>
              <a:t>Notes: Black </a:t>
            </a:r>
            <a:r>
              <a:rPr lang="en-US" sz="1200" dirty="0">
                <a:solidFill>
                  <a:schemeClr val="accent6"/>
                </a:solidFill>
                <a:latin typeface="Cabin" panose="020B0803050202020004" pitchFamily="34" charset="0"/>
              </a:rPr>
              <a:t>and white refer to black and white non-Hispanic populations. Hispanics may identify as any race.</a:t>
            </a:r>
          </a:p>
          <a:p>
            <a:r>
              <a:rPr lang="en-US" sz="1200" dirty="0" smtClean="0">
                <a:solidFill>
                  <a:schemeClr val="accent6"/>
                </a:solidFill>
                <a:latin typeface="Cabin" panose="020B0803050202020004" pitchFamily="34" charset="0"/>
              </a:rPr>
              <a:t>Source: </a:t>
            </a:r>
            <a:r>
              <a:rPr lang="en-US" sz="1200" dirty="0">
                <a:solidFill>
                  <a:schemeClr val="accent6"/>
                </a:solidFill>
                <a:latin typeface="Cabin" panose="020B0803050202020004" pitchFamily="34" charset="0"/>
              </a:rPr>
              <a:t>2012 and 2013 </a:t>
            </a:r>
            <a:r>
              <a:rPr lang="en-US" sz="1200" dirty="0" smtClean="0">
                <a:solidFill>
                  <a:schemeClr val="accent6"/>
                </a:solidFill>
                <a:latin typeface="Cabin" panose="020B0803050202020004" pitchFamily="34" charset="0"/>
              </a:rPr>
              <a:t>Behavioral Risk Factor Surveillance Survey (BRFSS).</a:t>
            </a:r>
            <a:endParaRPr lang="en-US" sz="1200" dirty="0">
              <a:solidFill>
                <a:schemeClr val="accent6"/>
              </a:solidFill>
              <a:latin typeface="Cabin" panose="020B08030502020200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7744" y="1005230"/>
            <a:ext cx="27014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6"/>
                </a:solidFill>
                <a:latin typeface="Cabin" panose="020B0803050202020004" pitchFamily="34" charset="0"/>
                <a:cs typeface="Arial" panose="020B0604020202020204" pitchFamily="34" charset="0"/>
              </a:rPr>
              <a:t>Percent of adults ages 18–64</a:t>
            </a:r>
          </a:p>
        </p:txBody>
      </p:sp>
      <p:pic>
        <p:nvPicPr>
          <p:cNvPr id="10" name="Picture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13" y="6099175"/>
            <a:ext cx="2274887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777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yes_disparities_exhibits_edit_pf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AA3607"/>
      </a:accent1>
      <a:accent2>
        <a:srgbClr val="FF7300"/>
      </a:accent2>
      <a:accent3>
        <a:srgbClr val="7AC9EF"/>
      </a:accent3>
      <a:accent4>
        <a:srgbClr val="E6F5FC"/>
      </a:accent4>
      <a:accent5>
        <a:srgbClr val="576258"/>
      </a:accent5>
      <a:accent6>
        <a:srgbClr val="33383B"/>
      </a:accent6>
      <a:hlink>
        <a:srgbClr val="576258"/>
      </a:hlink>
      <a:folHlink>
        <a:srgbClr val="576258"/>
      </a:folHlink>
    </a:clrScheme>
    <a:fontScheme name="CMWF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Hayes_disparities_exhibits_edit_pf.potx</Template>
  <TotalTime>175</TotalTime>
  <Words>70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Hayes_disparities_exhibits_edit_pf</vt:lpstr>
      <vt:lpstr>Blacks and Hispanics Are More Likely Than Whites to Lack a  Usual Source of Care and Go Without Care Because of Cost (2012–13)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Samantha Mackie</dc:creator>
  <cp:lastModifiedBy>Samantha Mackie</cp:lastModifiedBy>
  <cp:revision>88</cp:revision>
  <dcterms:created xsi:type="dcterms:W3CDTF">2014-05-29T19:47:38Z</dcterms:created>
  <dcterms:modified xsi:type="dcterms:W3CDTF">2015-03-26T11:39:03Z</dcterms:modified>
</cp:coreProperties>
</file>