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2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7718997060294E-3"/>
          <c:y val="0.24053020093574001"/>
          <c:w val="0.99764562005879398"/>
          <c:h val="0.53125182349309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FF73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3"/>
                <c:pt idx="0">
                  <c:v>5450</c:v>
                </c:pt>
                <c:pt idx="1">
                  <c:v>2250</c:v>
                </c:pt>
                <c:pt idx="2">
                  <c:v>2250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3"/>
                <c:pt idx="0">
                  <c:v>5000</c:v>
                </c:pt>
                <c:pt idx="1">
                  <c:v>1850</c:v>
                </c:pt>
                <c:pt idx="2">
                  <c:v>650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rgbClr val="FF73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3"/>
                <c:pt idx="0">
                  <c:v>25000</c:v>
                </c:pt>
                <c:pt idx="1">
                  <c:v>20000</c:v>
                </c:pt>
                <c:pt idx="2">
                  <c:v>17000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3"/>
                <c:pt idx="0">
                  <c:v>1500</c:v>
                </c:pt>
                <c:pt idx="1">
                  <c:v>1000</c:v>
                </c:pt>
                <c:pt idx="2">
                  <c:v>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0"/>
        <c:axId val="459536968"/>
        <c:axId val="459537360"/>
      </c:barChart>
      <c:catAx>
        <c:axId val="459536968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37360"/>
        <c:crosses val="autoZero"/>
        <c:auto val="1"/>
        <c:lblAlgn val="ctr"/>
        <c:lblOffset val="100"/>
        <c:noMultiLvlLbl val="0"/>
      </c:catAx>
      <c:valAx>
        <c:axId val="459537360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45953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11971627679801"/>
          <c:y val="6.4085456245837003E-2"/>
          <c:w val="0.78376096076347601"/>
          <c:h val="0.70769657699037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rgbClr val="FF7300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Sheet1!$B$2:$B$5</c:f>
              <c:numCache>
                <c:formatCode>"$"#,##0</c:formatCode>
                <c:ptCount val="1"/>
                <c:pt idx="0">
                  <c:v>6850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112441565969599E-7"/>
                  <c:y val="3.52889330015989E-3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44419015622602"/>
                      <c:h val="6.6343194043005801E-2"/>
                    </c:manualLayout>
                  </c15:layout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Sheet1!$C$2:$C$5</c:f>
              <c:numCache>
                <c:formatCode>"$"#,##0</c:formatCode>
                <c:ptCount val="1"/>
                <c:pt idx="0">
                  <c:v>6500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rgbClr val="FF73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Lato Semibold" charset="0"/>
                      <a:ea typeface="Lato Semibold" charset="0"/>
                      <a:cs typeface="Lato Semibold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Lato Semibold" charset="0"/>
                    <a:ea typeface="Lato Semibold" charset="0"/>
                    <a:cs typeface="Lato Semibold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"$"#,##0_);[Red]\("$"#,##0\)</c:formatCode>
                <c:ptCount val="1"/>
                <c:pt idx="0">
                  <c:v>35000</c:v>
                </c:pt>
              </c:numCache>
            </c:numRef>
          </c:cat>
          <c:val>
            <c:numRef>
              <c:f>Sheet1!$D$2:$D$5</c:f>
              <c:numCache>
                <c:formatCode>"$"#,##0</c:formatCode>
                <c:ptCount val="1"/>
                <c:pt idx="0">
                  <c:v>4000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-20"/>
        <c:axId val="459538144"/>
        <c:axId val="459538536"/>
      </c:barChart>
      <c:catAx>
        <c:axId val="459538144"/>
        <c:scaling>
          <c:orientation val="minMax"/>
        </c:scaling>
        <c:delete val="0"/>
        <c:axPos val="b"/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38536"/>
        <c:crosses val="autoZero"/>
        <c:auto val="1"/>
        <c:lblAlgn val="ctr"/>
        <c:lblOffset val="100"/>
        <c:noMultiLvlLbl val="0"/>
      </c:catAx>
      <c:valAx>
        <c:axId val="459538536"/>
        <c:scaling>
          <c:orientation val="minMax"/>
        </c:scaling>
        <c:delete val="1"/>
        <c:axPos val="l"/>
        <c:numFmt formatCode="&quot;$&quot;#,##0" sourceLinked="0"/>
        <c:majorTickMark val="none"/>
        <c:minorTickMark val="none"/>
        <c:tickLblPos val="nextTo"/>
        <c:crossAx val="4595381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3122" y="1800520"/>
            <a:ext cx="2762053" cy="36301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3693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Without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1800" y="1819373"/>
            <a:ext cx="256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With cost-sharing reductions</a:t>
            </a:r>
            <a:endParaRPr lang="en-US" sz="1200" i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65748" y="1800520"/>
            <a:ext cx="6174557" cy="3630168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-1" y="5506225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income</a:t>
            </a:r>
            <a:endParaRPr lang="en-US" sz="14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>
          <a:xfrm>
            <a:off x="1" y="6248400"/>
            <a:ext cx="6746788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state; The </a:t>
            </a:r>
            <a:r>
              <a:rPr lang="en-US" dirty="0" smtClean="0"/>
              <a:t>highest, </a:t>
            </a:r>
            <a:r>
              <a:rPr lang="en-US" dirty="0"/>
              <a:t>median, and </a:t>
            </a:r>
            <a:r>
              <a:rPr lang="en-US" dirty="0" smtClean="0"/>
              <a:t>lowest </a:t>
            </a:r>
            <a:r>
              <a:rPr lang="en-US" dirty="0"/>
              <a:t>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 for the $17,000 category; 37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$20,000 category; and the 38 states that use the </a:t>
            </a:r>
            <a:r>
              <a:rPr lang="en-US" dirty="0" err="1"/>
              <a:t>HealthCare.gov</a:t>
            </a:r>
            <a:r>
              <a:rPr lang="en-US" dirty="0"/>
              <a:t> platform for the $25,000 and $35,000 categories.</a:t>
            </a:r>
          </a:p>
          <a:p>
            <a:r>
              <a:rPr lang="en-US" dirty="0"/>
              <a:t>Source: </a:t>
            </a:r>
            <a:r>
              <a:rPr lang="en-US" dirty="0" err="1"/>
              <a:t>HealthCare.gov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93754348"/>
              </p:ext>
            </p:extLst>
          </p:nvPr>
        </p:nvGraphicFramePr>
        <p:xfrm>
          <a:off x="2999678" y="2065958"/>
          <a:ext cx="5965902" cy="371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3070"/>
          </a:xfrm>
        </p:spPr>
        <p:txBody>
          <a:bodyPr/>
          <a:lstStyle/>
          <a:p>
            <a:r>
              <a:rPr lang="en-US" sz="2800" dirty="0" smtClean="0"/>
              <a:t>There </a:t>
            </a:r>
            <a:r>
              <a:rPr lang="en-US" sz="2800" dirty="0"/>
              <a:t>is wide variation in out-of-pocket limits across </a:t>
            </a:r>
            <a:r>
              <a:rPr lang="en-US" sz="2800" dirty="0" smtClean="0"/>
              <a:t>markets </a:t>
            </a:r>
            <a:r>
              <a:rPr lang="en-US" sz="2800" dirty="0"/>
              <a:t>for </a:t>
            </a:r>
            <a:r>
              <a:rPr lang="en-US" sz="2800" dirty="0" smtClean="0"/>
              <a:t>silver </a:t>
            </a:r>
            <a:r>
              <a:rPr lang="en-US" sz="2800" dirty="0"/>
              <a:t>plans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371600"/>
            <a:ext cx="818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Highest,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median, and </a:t>
            </a:r>
            <a:r>
              <a:rPr lang="en-US" sz="1600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lowest out-of-pocket </a:t>
            </a:r>
            <a:r>
              <a:rPr lang="en-US" sz="1600" dirty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limits in states that use </a:t>
            </a:r>
            <a:r>
              <a:rPr lang="en-US" sz="1600" dirty="0" err="1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HealthCare.gov</a:t>
            </a:r>
            <a:endParaRPr lang="en-US" sz="1600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2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595983"/>
              </p:ext>
            </p:extLst>
          </p:nvPr>
        </p:nvGraphicFramePr>
        <p:xfrm>
          <a:off x="100364" y="2065958"/>
          <a:ext cx="2698592" cy="371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969173" y="1807613"/>
            <a:ext cx="1717090" cy="900956"/>
            <a:chOff x="7331219" y="1807613"/>
            <a:chExt cx="1717090" cy="900956"/>
          </a:xfrm>
        </p:grpSpPr>
        <p:grpSp>
          <p:nvGrpSpPr>
            <p:cNvPr id="18" name="Group 17"/>
            <p:cNvGrpSpPr/>
            <p:nvPr/>
          </p:nvGrpSpPr>
          <p:grpSpPr>
            <a:xfrm>
              <a:off x="7331219" y="1807613"/>
              <a:ext cx="1717090" cy="635145"/>
              <a:chOff x="6757059" y="2647585"/>
              <a:chExt cx="1717090" cy="63514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6916941" y="2647585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Highest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757059" y="2760529"/>
                <a:ext cx="159882" cy="159882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16941" y="2913398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Median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331219" y="2339237"/>
              <a:ext cx="1717090" cy="369332"/>
              <a:chOff x="6757059" y="2913398"/>
              <a:chExt cx="1717090" cy="36933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916941" y="2913398"/>
                <a:ext cx="1557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200" b="1" dirty="0" smtClean="0">
                    <a:solidFill>
                      <a:schemeClr val="accent5"/>
                    </a:solidFill>
                    <a:latin typeface="Lato" charset="0"/>
                    <a:ea typeface="Lato" charset="0"/>
                    <a:cs typeface="Lato" charset="0"/>
                  </a:rPr>
                  <a:t>Lowest</a:t>
                </a:r>
                <a:endParaRPr lang="en-US" sz="1200" b="1" dirty="0">
                  <a:solidFill>
                    <a:schemeClr val="accent5"/>
                  </a:solidFill>
                  <a:latin typeface="Lato" charset="0"/>
                  <a:ea typeface="Lato" charset="0"/>
                  <a:cs typeface="Lato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757059" y="3026342"/>
                <a:ext cx="159882" cy="15988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6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23451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AA3607"/>
    </a:accent1>
    <a:accent2>
      <a:srgbClr val="FF7300"/>
    </a:accent2>
    <a:accent3>
      <a:srgbClr val="7AC9EF"/>
    </a:accent3>
    <a:accent4>
      <a:srgbClr val="E6F5FC"/>
    </a:accent4>
    <a:accent5>
      <a:srgbClr val="576258"/>
    </a:accent5>
    <a:accent6>
      <a:srgbClr val="33383B"/>
    </a:accent6>
    <a:hlink>
      <a:srgbClr val="576258"/>
    </a:hlink>
    <a:folHlink>
      <a:srgbClr val="57625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118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Georgia</vt:lpstr>
      <vt:lpstr>Lato</vt:lpstr>
      <vt:lpstr>Lato Semibold</vt:lpstr>
      <vt:lpstr>Trebuchet MS</vt:lpstr>
      <vt:lpstr>6_CMWF_template_5-2014_white_bg</vt:lpstr>
      <vt:lpstr>There is wide variation in out-of-pocket limits across markets for silver plans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243</cp:revision>
  <cp:lastPrinted>2016-03-16T14:17:45Z</cp:lastPrinted>
  <dcterms:created xsi:type="dcterms:W3CDTF">2015-08-25T18:13:59Z</dcterms:created>
  <dcterms:modified xsi:type="dcterms:W3CDTF">2016-03-17T14:52:27Z</dcterms:modified>
  <cp:category/>
</cp:coreProperties>
</file>