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717A"/>
    <a:srgbClr val="4ABDBC"/>
    <a:srgbClr val="5F5A9D"/>
    <a:srgbClr val="E0E0E0"/>
    <a:srgbClr val="8ADAD2"/>
    <a:srgbClr val="9FE1DB"/>
    <a:srgbClr val="B6E8E3"/>
    <a:srgbClr val="CDEFEC"/>
    <a:srgbClr val="DFF5F3"/>
    <a:srgbClr val="EDF9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4" autoAdjust="0"/>
    <p:restoredTop sz="95491" autoAdjust="0"/>
  </p:normalViewPr>
  <p:slideViewPr>
    <p:cSldViewPr snapToObjects="1">
      <p:cViewPr varScale="1">
        <p:scale>
          <a:sx n="99" d="100"/>
          <a:sy n="99" d="100"/>
        </p:scale>
        <p:origin x="1086" y="78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2862" y="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Total: CA vs FL; CA vs TX; NY vs FL; NY vs TX; TX vs FL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EE951-AF34-497B-B159-113D7EBC89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28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655676" y="6368920"/>
            <a:ext cx="5976664" cy="408452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/>
              <a:t>Source: M. Z. </a:t>
            </a:r>
            <a:r>
              <a:rPr lang="en-US" sz="900" dirty="0" err="1" smtClean="0"/>
              <a:t>Gunja</a:t>
            </a:r>
            <a:r>
              <a:rPr lang="en-US" sz="900" dirty="0" smtClean="0"/>
              <a:t>, S. R. Collins, M. M. Doty, and S. </a:t>
            </a:r>
            <a:r>
              <a:rPr lang="en-US" sz="900" dirty="0" err="1" smtClean="0"/>
              <a:t>Beutel</a:t>
            </a:r>
            <a:r>
              <a:rPr lang="en-US" sz="900" dirty="0" smtClean="0"/>
              <a:t>, </a:t>
            </a:r>
            <a:r>
              <a:rPr lang="en-US" sz="900" i="1" dirty="0" smtClean="0"/>
              <a:t>Insurance Coverage, Access to Care, and Medical Debt Since the ACA: A Look at California, Florida, New York, and Texas,</a:t>
            </a:r>
            <a:r>
              <a:rPr lang="en-US" sz="900" dirty="0" smtClean="0"/>
              <a:t> The Commonwealth Fund, March 2017.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 smtClean="0"/>
              <a:t>Exhibit #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Notes &amp;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499" y="1052736"/>
            <a:ext cx="4389120" cy="470115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1655676" y="6368920"/>
            <a:ext cx="7416823" cy="408452"/>
          </a:xfrm>
        </p:spPr>
        <p:txBody>
          <a:bodyPr anchor="b" anchorCtr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800" spc="0">
                <a:solidFill>
                  <a:srgbClr val="676E7B"/>
                </a:solidFill>
              </a:defRPr>
            </a:lvl1pPr>
          </a:lstStyle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Source:</a:t>
            </a:r>
          </a:p>
        </p:txBody>
      </p:sp>
      <p:cxnSp>
        <p:nvCxnSpPr>
          <p:cNvPr id="12" name="Straight Connector 11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 smtClean="0"/>
              <a:t>Exhibit #</a:t>
            </a:r>
            <a:endParaRPr lang="en-US" dirty="0"/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0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Notes &amp; Data</a:t>
            </a:r>
            <a:endParaRPr lang="en-US" dirty="0"/>
          </a:p>
        </p:txBody>
      </p:sp>
      <p:sp>
        <p:nvSpPr>
          <p:cNvPr id="15" name="Chart Placeholder 5"/>
          <p:cNvSpPr>
            <a:spLocks noGrp="1"/>
          </p:cNvSpPr>
          <p:nvPr>
            <p:ph type="chart" sz="quarter" idx="24"/>
          </p:nvPr>
        </p:nvSpPr>
        <p:spPr>
          <a:xfrm>
            <a:off x="4683379" y="1052736"/>
            <a:ext cx="4389120" cy="470115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954653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ble Placeholder 3"/>
          <p:cNvSpPr>
            <a:spLocks noGrp="1"/>
          </p:cNvSpPr>
          <p:nvPr>
            <p:ph type="tbl" sz="quarter" idx="21"/>
          </p:nvPr>
        </p:nvSpPr>
        <p:spPr>
          <a:xfrm>
            <a:off x="71500" y="1052736"/>
            <a:ext cx="9000999" cy="4680407"/>
          </a:xfrm>
        </p:spPr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1655676" y="6368920"/>
            <a:ext cx="7416823" cy="408452"/>
          </a:xfrm>
        </p:spPr>
        <p:txBody>
          <a:bodyPr anchor="b" anchorCtr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800" spc="0">
                <a:solidFill>
                  <a:srgbClr val="676E7B"/>
                </a:solidFill>
              </a:defRPr>
            </a:lvl1pPr>
          </a:lstStyle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Source:</a:t>
            </a:r>
          </a:p>
        </p:txBody>
      </p:sp>
      <p:cxnSp>
        <p:nvCxnSpPr>
          <p:cNvPr id="11" name="Straight Connector 1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 smtClean="0"/>
              <a:t>Exhibit #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0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Notes &amp;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715038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6" r:id="rId2"/>
    <p:sldLayoutId id="2147483734" r:id="rId3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kff.org/medicaid/fact-sheet/where-are-states-today-medicaid-and-chip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cms.gov/Research-Statistics-Data-and-Systems/Statistics-Trends-and-Reports/Marketplace-Products/Plan_Selection_ZIP.html" TargetMode="External"/><Relationship Id="rId5" Type="http://schemas.openxmlformats.org/officeDocument/2006/relationships/hyperlink" Target="https://nationaldisabilitynavigator.org/wp-content/uploads/news-items/CMS-Medicaid-Dec-2016-Enrollment-Report.pdf" TargetMode="External"/><Relationship Id="rId4" Type="http://schemas.openxmlformats.org/officeDocument/2006/relationships/hyperlink" Target="https://www.medicaid.gov/medicaid/outreach-and-enrollment/lawfully-residing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1500" y="4337322"/>
            <a:ext cx="9001063" cy="1539950"/>
          </a:xfrm>
        </p:spPr>
        <p:txBody>
          <a:bodyPr/>
          <a:lstStyle/>
          <a:p>
            <a:r>
              <a:rPr lang="en-US" sz="1000" dirty="0"/>
              <a:t>Note: FPL refers to federal poverty level.</a:t>
            </a:r>
          </a:p>
          <a:p>
            <a:r>
              <a:rPr lang="en-US" sz="1000" baseline="30000" dirty="0"/>
              <a:t>a</a:t>
            </a:r>
            <a:r>
              <a:rPr lang="en-US" sz="1000" dirty="0"/>
              <a:t> Kaiser Family Foundation, </a:t>
            </a:r>
            <a:r>
              <a:rPr lang="en-US" sz="1000" i="1" dirty="0">
                <a:hlinkClick r:id="rId3"/>
              </a:rPr>
              <a:t>Where Are States Today? Medicaid and CHIP Eligibility Levels for Children, Pregnant Women, and Adults</a:t>
            </a:r>
            <a:r>
              <a:rPr lang="en-US" sz="1000" i="1" dirty="0"/>
              <a:t>,</a:t>
            </a:r>
            <a:r>
              <a:rPr lang="en-US" sz="1000" dirty="0"/>
              <a:t> Fact sheet (Henry J. Kaiser Family Foundation, Jan. 19, 2017).</a:t>
            </a:r>
          </a:p>
          <a:p>
            <a:r>
              <a:rPr lang="en-US" sz="1000" baseline="30000" dirty="0"/>
              <a:t>b</a:t>
            </a:r>
            <a:r>
              <a:rPr lang="en-US" sz="1000" dirty="0"/>
              <a:t> </a:t>
            </a:r>
            <a:r>
              <a:rPr lang="en-US" sz="1000" dirty="0" err="1" smtClean="0"/>
              <a:t>Medicaid.gov</a:t>
            </a:r>
            <a:r>
              <a:rPr lang="en-US" sz="1000" dirty="0"/>
              <a:t>, </a:t>
            </a:r>
            <a:r>
              <a:rPr lang="en-US" sz="1000" i="1" dirty="0">
                <a:hlinkClick r:id="rId4"/>
              </a:rPr>
              <a:t>Medicaid and CHIP Coverage of Lawfully Residing Children and Pregnant Women</a:t>
            </a:r>
            <a:r>
              <a:rPr lang="en-US" sz="1000" i="1" dirty="0"/>
              <a:t>,</a:t>
            </a:r>
            <a:r>
              <a:rPr lang="en-US" sz="1000" dirty="0"/>
              <a:t> Sept. 2016. For low-income immigrants lawfully residing in the United States, there is a five-year waiting period for enrollment in state Medicaid programs. Some states, including New York and California, have opted to eliminate these waiting periods. The ACA allows “qualified non-citizens” (such as those with a green card) who are in the five-year waiting period to enroll in marketplace plans and become eligible for subsidies, regardless of income.</a:t>
            </a:r>
          </a:p>
          <a:p>
            <a:r>
              <a:rPr lang="en-US" sz="1000" baseline="30000" dirty="0"/>
              <a:t>c</a:t>
            </a:r>
            <a:r>
              <a:rPr lang="en-US" sz="1000" dirty="0"/>
              <a:t> </a:t>
            </a:r>
            <a:r>
              <a:rPr lang="en-US" sz="1000" dirty="0" smtClean="0"/>
              <a:t>Centers </a:t>
            </a:r>
            <a:r>
              <a:rPr lang="en-US" sz="1000" dirty="0"/>
              <a:t>for Medicare and Medicaid Services, </a:t>
            </a:r>
            <a:r>
              <a:rPr lang="en-US" sz="1000" i="1" dirty="0">
                <a:hlinkClick r:id="rId5"/>
              </a:rPr>
              <a:t>Table 1: Medicaid and CHIP: November and December 2016 Preliminary Monthly Enrollment</a:t>
            </a:r>
            <a:r>
              <a:rPr lang="en-US" sz="1000" dirty="0"/>
              <a:t> (CMS, Feb. 2017).</a:t>
            </a:r>
          </a:p>
          <a:p>
            <a:r>
              <a:rPr lang="en-US" sz="1000" baseline="30000" dirty="0"/>
              <a:t>d</a:t>
            </a:r>
            <a:r>
              <a:rPr lang="en-US" sz="1000" dirty="0"/>
              <a:t> </a:t>
            </a:r>
            <a:r>
              <a:rPr lang="en-US" sz="1000" dirty="0" smtClean="0"/>
              <a:t>Centers </a:t>
            </a:r>
            <a:r>
              <a:rPr lang="en-US" sz="1000" dirty="0"/>
              <a:t>for Medicare and Medicaid Services, </a:t>
            </a:r>
            <a:r>
              <a:rPr lang="en-US" sz="1000" i="1" dirty="0">
                <a:hlinkClick r:id="rId6"/>
              </a:rPr>
              <a:t>2017 Marketplace Open Enrollment Period Public Use Files</a:t>
            </a:r>
            <a:r>
              <a:rPr lang="en-US" sz="1000" dirty="0"/>
              <a:t> (CMS, </a:t>
            </a:r>
            <a:r>
              <a:rPr lang="en-US" sz="1000" dirty="0" err="1"/>
              <a:t>n.d</a:t>
            </a:r>
            <a:r>
              <a:rPr lang="en-US" sz="1000" dirty="0" err="1" smtClean="0"/>
              <a:t>.</a:t>
            </a:r>
            <a:r>
              <a:rPr lang="en-US" sz="1000" dirty="0" smtClean="0"/>
              <a:t>).</a:t>
            </a:r>
            <a:endParaRPr lang="en-US" sz="1000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State Approaches to Expanding Health Insurance Coverage and Enrollment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780244"/>
              </p:ext>
            </p:extLst>
          </p:nvPr>
        </p:nvGraphicFramePr>
        <p:xfrm>
          <a:off x="71500" y="838280"/>
          <a:ext cx="9001000" cy="3502992"/>
        </p:xfrm>
        <a:graphic>
          <a:graphicData uri="http://schemas.openxmlformats.org/drawingml/2006/table">
            <a:tbl>
              <a:tblPr/>
              <a:tblGrid>
                <a:gridCol w="2124236"/>
                <a:gridCol w="1692188"/>
                <a:gridCol w="1584176"/>
                <a:gridCol w="1800200"/>
                <a:gridCol w="1800200"/>
              </a:tblGrid>
              <a:tr h="447583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InterFace" charset="0"/>
                        </a:rPr>
                        <a:t/>
                      </a:r>
                      <a:br>
                        <a:rPr lang="en-US" sz="1100" dirty="0">
                          <a:effectLst/>
                          <a:latin typeface="InterFace" charset="0"/>
                        </a:rPr>
                      </a:br>
                      <a:endParaRPr lang="en-US" sz="1100" dirty="0">
                        <a:effectLst/>
                        <a:latin typeface="InterFace" charset="0"/>
                      </a:endParaRPr>
                    </a:p>
                  </a:txBody>
                  <a:tcPr marL="54124" marR="27062" marT="27062" marB="54124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InterFace" charset="0"/>
                        </a:rPr>
                        <a:t>California</a:t>
                      </a:r>
                      <a:endParaRPr lang="en-US" sz="1100" dirty="0">
                        <a:solidFill>
                          <a:srgbClr val="FFFFFF"/>
                        </a:solidFill>
                        <a:effectLst/>
                        <a:latin typeface="InterFace" charset="0"/>
                      </a:endParaRPr>
                    </a:p>
                  </a:txBody>
                  <a:tcPr marL="54124" marR="27062" marT="27062" marB="54124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InterFace" charset="0"/>
                        </a:rPr>
                        <a:t>New York</a:t>
                      </a:r>
                      <a:endParaRPr lang="en-US" sz="1100" dirty="0">
                        <a:solidFill>
                          <a:srgbClr val="FFFFFF"/>
                        </a:solidFill>
                        <a:effectLst/>
                        <a:latin typeface="InterFace" charset="0"/>
                      </a:endParaRPr>
                    </a:p>
                  </a:txBody>
                  <a:tcPr marL="54124" marR="27062" marT="27062" marB="54124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rgbClr val="FFFFFF"/>
                          </a:solidFill>
                          <a:effectLst/>
                          <a:latin typeface="InterFace" charset="0"/>
                        </a:rPr>
                        <a:t>Florida</a:t>
                      </a:r>
                      <a:endParaRPr lang="en-US" sz="1100">
                        <a:solidFill>
                          <a:srgbClr val="FFFFFF"/>
                        </a:solidFill>
                        <a:effectLst/>
                        <a:latin typeface="InterFace" charset="0"/>
                      </a:endParaRPr>
                    </a:p>
                  </a:txBody>
                  <a:tcPr marL="54124" marR="27062" marT="27062" marB="54124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InterFace" charset="0"/>
                        </a:rPr>
                        <a:t>Texas</a:t>
                      </a:r>
                      <a:endParaRPr lang="en-US" sz="1100" dirty="0">
                        <a:solidFill>
                          <a:srgbClr val="FFFFFF"/>
                        </a:solidFill>
                        <a:effectLst/>
                        <a:latin typeface="InterFace" charset="0"/>
                      </a:endParaRPr>
                    </a:p>
                  </a:txBody>
                  <a:tcPr marL="54124" marR="27062" marT="27062" marB="54124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67417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Expanded Medicaid</a:t>
                      </a:r>
                      <a:endParaRPr lang="en-US" sz="1100" dirty="0">
                        <a:solidFill>
                          <a:srgbClr val="6D717A"/>
                        </a:solidFill>
                        <a:effectLst/>
                        <a:latin typeface="InterFace" charset="0"/>
                      </a:endParaRPr>
                    </a:p>
                  </a:txBody>
                  <a:tcPr marL="54124" marR="27062" marT="27062" marB="54124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Yes</a:t>
                      </a:r>
                    </a:p>
                  </a:txBody>
                  <a:tcPr marL="54124" marR="27062" marT="27062" marB="54124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Yes</a:t>
                      </a:r>
                    </a:p>
                  </a:txBody>
                  <a:tcPr marL="54124" marR="27062" marT="27062" marB="54124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No</a:t>
                      </a:r>
                    </a:p>
                  </a:txBody>
                  <a:tcPr marL="54124" marR="27062" marT="27062" marB="54124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No</a:t>
                      </a:r>
                    </a:p>
                  </a:txBody>
                  <a:tcPr marL="54124" marR="27062" marT="27062" marB="54124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390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Qualifications for Medicaid</a:t>
                      </a:r>
                      <a:endParaRPr lang="en-US" sz="1100" dirty="0">
                        <a:solidFill>
                          <a:srgbClr val="6D717A"/>
                        </a:solidFill>
                        <a:effectLst/>
                        <a:latin typeface="InterFace" charset="0"/>
                      </a:endParaRPr>
                    </a:p>
                  </a:txBody>
                  <a:tcPr marL="54124" marR="27062" marT="27062" marB="54124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mr-IN" sz="1100" dirty="0">
                        <a:solidFill>
                          <a:srgbClr val="6D717A"/>
                        </a:solidFill>
                        <a:effectLst/>
                        <a:latin typeface="InterFace" charset="0"/>
                      </a:endParaRPr>
                    </a:p>
                  </a:txBody>
                  <a:tcPr marL="54124" marR="27062" marT="27062" marB="54124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mr-IN" sz="1100" dirty="0">
                        <a:solidFill>
                          <a:srgbClr val="6D717A"/>
                        </a:solidFill>
                        <a:effectLst/>
                        <a:latin typeface="InterFace" charset="0"/>
                      </a:endParaRPr>
                    </a:p>
                  </a:txBody>
                  <a:tcPr marL="54124" marR="27062" marT="27062" marB="54124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mr-IN" sz="1100" dirty="0">
                        <a:solidFill>
                          <a:srgbClr val="6D717A"/>
                        </a:solidFill>
                        <a:effectLst/>
                        <a:latin typeface="InterFace" charset="0"/>
                      </a:endParaRPr>
                    </a:p>
                  </a:txBody>
                  <a:tcPr marL="54124" marR="27062" marT="27062" marB="54124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mr-IN" sz="1100" dirty="0">
                        <a:solidFill>
                          <a:srgbClr val="6D717A"/>
                        </a:solidFill>
                        <a:effectLst/>
                        <a:latin typeface="InterFace" charset="0"/>
                      </a:endParaRPr>
                    </a:p>
                  </a:txBody>
                  <a:tcPr marL="54124" marR="27062" marT="27062" marB="54124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136"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     </a:t>
                      </a:r>
                      <a:r>
                        <a:rPr lang="en-US" sz="1100" b="0" dirty="0" err="1" smtClean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Parents</a:t>
                      </a:r>
                      <a:r>
                        <a:rPr lang="en-US" sz="1100" b="0" baseline="30000" dirty="0" err="1" smtClean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a</a:t>
                      </a:r>
                      <a:endParaRPr lang="en-US" sz="1100" b="0" dirty="0">
                        <a:solidFill>
                          <a:srgbClr val="6D717A"/>
                        </a:solidFill>
                        <a:effectLst/>
                        <a:latin typeface="InterFace" charset="0"/>
                      </a:endParaRPr>
                    </a:p>
                  </a:txBody>
                  <a:tcPr marL="54124" marR="27062" marT="27062" marB="54124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mr-IN" sz="110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&lt;138% FPL</a:t>
                      </a:r>
                    </a:p>
                  </a:txBody>
                  <a:tcPr marL="54124" marR="27062" marT="27062" marB="54124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mr-IN" sz="110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&lt;138% FPL</a:t>
                      </a:r>
                    </a:p>
                  </a:txBody>
                  <a:tcPr marL="54124" marR="27062" marT="27062" marB="54124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mr-IN" sz="110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&lt;33% FPL</a:t>
                      </a:r>
                    </a:p>
                  </a:txBody>
                  <a:tcPr marL="54124" marR="27062" marT="27062" marB="54124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mr-IN" sz="1100" dirty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&lt;18% FPL</a:t>
                      </a:r>
                    </a:p>
                  </a:txBody>
                  <a:tcPr marL="54124" marR="27062" marT="27062" marB="54124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660"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     Childless </a:t>
                      </a:r>
                      <a:r>
                        <a:rPr lang="en-US" sz="1100" b="0" dirty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adults</a:t>
                      </a:r>
                    </a:p>
                  </a:txBody>
                  <a:tcPr marL="54124" marR="27062" marT="27062" marB="54124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mr-IN" sz="1100" dirty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&lt;138% FPL</a:t>
                      </a:r>
                    </a:p>
                  </a:txBody>
                  <a:tcPr marL="54124" marR="27062" marT="27062" marB="54124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mr-IN" sz="110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&lt;138% FPL</a:t>
                      </a:r>
                    </a:p>
                  </a:txBody>
                  <a:tcPr marL="54124" marR="27062" marT="27062" marB="54124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Do not qualify for Medicaid</a:t>
                      </a:r>
                    </a:p>
                  </a:txBody>
                  <a:tcPr marL="54124" marR="27062" marT="27062" marB="54124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Do not qualify for Medicaid</a:t>
                      </a:r>
                    </a:p>
                  </a:txBody>
                  <a:tcPr marL="54124" marR="27062" marT="27062" marB="54124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766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     </a:t>
                      </a:r>
                      <a:r>
                        <a:rPr lang="en-US" sz="1100" b="0" dirty="0" err="1" smtClean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Immigrants</a:t>
                      </a:r>
                      <a:r>
                        <a:rPr lang="en-US" sz="1100" b="0" baseline="30000" dirty="0" err="1" smtClean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b</a:t>
                      </a:r>
                      <a:endParaRPr lang="en-US" sz="1100" b="0" dirty="0">
                        <a:solidFill>
                          <a:srgbClr val="6D717A"/>
                        </a:solidFill>
                        <a:effectLst/>
                        <a:latin typeface="InterFace" charset="0"/>
                      </a:endParaRPr>
                    </a:p>
                  </a:txBody>
                  <a:tcPr marL="54124" marR="27062" marT="27062" marB="54124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Legal immigrants qualify without </a:t>
                      </a:r>
                      <a:r>
                        <a:rPr lang="en-US" sz="1100" dirty="0" smtClean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the </a:t>
                      </a:r>
                      <a:r>
                        <a:rPr lang="en-US" sz="1100" dirty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five-year </a:t>
                      </a:r>
                      <a:r>
                        <a:rPr lang="en-US" sz="1100" dirty="0" smtClean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waiting </a:t>
                      </a:r>
                      <a:r>
                        <a:rPr lang="en-US" sz="1100" dirty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period</a:t>
                      </a:r>
                    </a:p>
                  </a:txBody>
                  <a:tcPr marL="54124" marR="27062" marT="27062" marB="54124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Legal immigrants qualify without </a:t>
                      </a:r>
                      <a:r>
                        <a:rPr lang="en-US" sz="1100" dirty="0" smtClean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the </a:t>
                      </a:r>
                      <a:r>
                        <a:rPr lang="en-US" sz="1100" dirty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five-year </a:t>
                      </a:r>
                      <a:r>
                        <a:rPr lang="en-US" sz="1100" dirty="0" smtClean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waiting </a:t>
                      </a:r>
                      <a:r>
                        <a:rPr lang="en-US" sz="1100" dirty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period</a:t>
                      </a:r>
                    </a:p>
                  </a:txBody>
                  <a:tcPr marL="54124" marR="27062" marT="27062" marB="54124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Children of legal immigrants only qualify without </a:t>
                      </a:r>
                      <a:r>
                        <a:rPr lang="en-US" sz="1100" dirty="0" smtClean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the </a:t>
                      </a:r>
                      <a:r>
                        <a:rPr lang="en-US" sz="1100" dirty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five-year </a:t>
                      </a:r>
                      <a:r>
                        <a:rPr lang="en-US" sz="1100" dirty="0" smtClean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waiting </a:t>
                      </a:r>
                      <a:r>
                        <a:rPr lang="en-US" sz="1100" dirty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period</a:t>
                      </a:r>
                    </a:p>
                  </a:txBody>
                  <a:tcPr marL="54124" marR="27062" marT="27062" marB="54124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Children of legal immigrants only qualify without </a:t>
                      </a:r>
                      <a:r>
                        <a:rPr lang="en-US" sz="1100" dirty="0" smtClean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the </a:t>
                      </a:r>
                      <a:r>
                        <a:rPr lang="en-US" sz="1100" dirty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five-year </a:t>
                      </a:r>
                      <a:r>
                        <a:rPr lang="en-US" sz="1100" dirty="0" smtClean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waiting </a:t>
                      </a:r>
                      <a:r>
                        <a:rPr lang="en-US" sz="1100" dirty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period</a:t>
                      </a:r>
                    </a:p>
                  </a:txBody>
                  <a:tcPr marL="54124" marR="27062" marT="27062" marB="54124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696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Enrollment </a:t>
                      </a:r>
                      <a:r>
                        <a:rPr lang="en-US" sz="1100" b="1" dirty="0" smtClean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in</a:t>
                      </a:r>
                      <a:r>
                        <a:rPr lang="en-US" sz="1100" b="1" baseline="0" dirty="0" smtClean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Medicaid/</a:t>
                      </a:r>
                      <a:r>
                        <a:rPr lang="en-US" sz="1100" b="1" dirty="0" err="1" smtClean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CHIP</a:t>
                      </a:r>
                      <a:r>
                        <a:rPr lang="en-US" sz="1100" b="1" baseline="30000" dirty="0" err="1" smtClean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c</a:t>
                      </a:r>
                      <a:endParaRPr lang="en-US" sz="1100" dirty="0">
                        <a:solidFill>
                          <a:srgbClr val="6D717A"/>
                        </a:solidFill>
                        <a:effectLst/>
                        <a:latin typeface="InterFace" charset="0"/>
                      </a:endParaRPr>
                    </a:p>
                  </a:txBody>
                  <a:tcPr marL="54124" marR="27062" marT="27062" marB="54124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sz="110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11.9 million</a:t>
                      </a:r>
                    </a:p>
                  </a:txBody>
                  <a:tcPr marL="54124" marR="27062" marT="27062" marB="54124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6.4 million</a:t>
                      </a:r>
                    </a:p>
                  </a:txBody>
                  <a:tcPr marL="54124" marR="27062" marT="27062" marB="54124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4.3 million</a:t>
                      </a:r>
                    </a:p>
                  </a:txBody>
                  <a:tcPr marL="54124" marR="27062" marT="27062" marB="54124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4.8 million</a:t>
                      </a:r>
                    </a:p>
                  </a:txBody>
                  <a:tcPr marL="54124" marR="27062" marT="27062" marB="54124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898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Marketplace type</a:t>
                      </a:r>
                      <a:endParaRPr lang="en-US" sz="1100" dirty="0">
                        <a:solidFill>
                          <a:srgbClr val="6D717A"/>
                        </a:solidFill>
                        <a:effectLst/>
                        <a:latin typeface="InterFace" charset="0"/>
                      </a:endParaRPr>
                    </a:p>
                  </a:txBody>
                  <a:tcPr marL="54124" marR="27062" marT="27062" marB="54124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State-run</a:t>
                      </a:r>
                    </a:p>
                  </a:txBody>
                  <a:tcPr marL="54124" marR="27062" marT="27062" marB="54124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State-run</a:t>
                      </a:r>
                    </a:p>
                  </a:txBody>
                  <a:tcPr marL="54124" marR="27062" marT="27062" marB="54124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Federal</a:t>
                      </a:r>
                    </a:p>
                  </a:txBody>
                  <a:tcPr marL="54124" marR="27062" marT="27062" marB="54124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Federal </a:t>
                      </a:r>
                    </a:p>
                  </a:txBody>
                  <a:tcPr marL="54124" marR="27062" marT="27062" marB="54124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104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Enrollment in the </a:t>
                      </a:r>
                      <a:r>
                        <a:rPr lang="en-US" sz="1100" b="1" dirty="0" err="1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marketplace</a:t>
                      </a:r>
                      <a:r>
                        <a:rPr lang="en-US" sz="1100" b="1" baseline="30000" dirty="0" err="1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d</a:t>
                      </a:r>
                      <a:endParaRPr lang="en-US" sz="1100" dirty="0">
                        <a:solidFill>
                          <a:srgbClr val="6D717A"/>
                        </a:solidFill>
                        <a:effectLst/>
                        <a:latin typeface="InterFace" charset="0"/>
                      </a:endParaRPr>
                    </a:p>
                  </a:txBody>
                  <a:tcPr marL="54124" marR="27062" marT="27062" marB="54124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1,556,676</a:t>
                      </a:r>
                    </a:p>
                  </a:txBody>
                  <a:tcPr marL="54124" marR="27062" marT="27062" marB="54124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10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242,880</a:t>
                      </a:r>
                    </a:p>
                  </a:txBody>
                  <a:tcPr marL="54124" marR="27062" marT="27062" marB="54124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10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1,760,025 </a:t>
                      </a:r>
                    </a:p>
                  </a:txBody>
                  <a:tcPr marL="54124" marR="27062" marT="27062" marB="54124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100" dirty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1,227,290</a:t>
                      </a:r>
                    </a:p>
                  </a:txBody>
                  <a:tcPr marL="54124" marR="27062" marT="27062" marB="54124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30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158963</TotalTime>
  <Words>345</Words>
  <Application>Microsoft Office PowerPoint</Application>
  <PresentationFormat>On-screen Show (4:3)</PresentationFormat>
  <Paragraphs>49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Berlingske Serif Text</vt:lpstr>
      <vt:lpstr>Calibri</vt:lpstr>
      <vt:lpstr>InterFace</vt:lpstr>
      <vt:lpstr>1_Office Theme</vt:lpstr>
      <vt:lpstr>State Approaches to Expanding Health Insurance Coverage and Enrollment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Aisha Gomez</cp:lastModifiedBy>
  <cp:revision>1879</cp:revision>
  <cp:lastPrinted>2017-03-10T19:19:30Z</cp:lastPrinted>
  <dcterms:created xsi:type="dcterms:W3CDTF">2014-10-08T23:03:32Z</dcterms:created>
  <dcterms:modified xsi:type="dcterms:W3CDTF">2017-03-22T14:01:15Z</dcterms:modified>
</cp:coreProperties>
</file>