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3"/>
  </p:notesMasterIdLst>
  <p:handoutMasterIdLst>
    <p:handoutMasterId r:id="rId4"/>
  </p:handoutMasterIdLst>
  <p:sldIdLst>
    <p:sldId id="265" r:id="rId2"/>
  </p:sldIdLst>
  <p:sldSz cx="9144000" cy="6858000" type="screen4x3"/>
  <p:notesSz cx="7010400" cy="9236075"/>
  <p:defaultTextStyle>
    <a:defPPr>
      <a:defRPr lang="en-US"/>
    </a:defPPr>
    <a:lvl1pPr algn="l" rtl="0" fontAlgn="base">
      <a:spcBef>
        <a:spcPct val="0"/>
      </a:spcBef>
      <a:spcAft>
        <a:spcPct val="0"/>
      </a:spcAft>
      <a:defRPr kern="1200">
        <a:solidFill>
          <a:schemeClr val="tx1"/>
        </a:solidFill>
        <a:latin typeface="Calibri" charset="0"/>
        <a:ea typeface="ＭＳ Ｐゴシック" charset="0"/>
        <a:cs typeface="ＭＳ Ｐゴシック" charset="0"/>
      </a:defRPr>
    </a:lvl1pPr>
    <a:lvl2pPr marL="457200" algn="l" rtl="0" fontAlgn="base">
      <a:spcBef>
        <a:spcPct val="0"/>
      </a:spcBef>
      <a:spcAft>
        <a:spcPct val="0"/>
      </a:spcAft>
      <a:defRPr kern="1200">
        <a:solidFill>
          <a:schemeClr val="tx1"/>
        </a:solidFill>
        <a:latin typeface="Calibri" charset="0"/>
        <a:ea typeface="ＭＳ Ｐゴシック" charset="0"/>
        <a:cs typeface="ＭＳ Ｐゴシック" charset="0"/>
      </a:defRPr>
    </a:lvl2pPr>
    <a:lvl3pPr marL="914400" algn="l" rtl="0" fontAlgn="base">
      <a:spcBef>
        <a:spcPct val="0"/>
      </a:spcBef>
      <a:spcAft>
        <a:spcPct val="0"/>
      </a:spcAft>
      <a:defRPr kern="1200">
        <a:solidFill>
          <a:schemeClr val="tx1"/>
        </a:solidFill>
        <a:latin typeface="Calibri" charset="0"/>
        <a:ea typeface="ＭＳ Ｐゴシック" charset="0"/>
        <a:cs typeface="ＭＳ Ｐゴシック" charset="0"/>
      </a:defRPr>
    </a:lvl3pPr>
    <a:lvl4pPr marL="1371600" algn="l" rtl="0" fontAlgn="base">
      <a:spcBef>
        <a:spcPct val="0"/>
      </a:spcBef>
      <a:spcAft>
        <a:spcPct val="0"/>
      </a:spcAft>
      <a:defRPr kern="1200">
        <a:solidFill>
          <a:schemeClr val="tx1"/>
        </a:solidFill>
        <a:latin typeface="Calibri" charset="0"/>
        <a:ea typeface="ＭＳ Ｐゴシック" charset="0"/>
        <a:cs typeface="ＭＳ Ｐゴシック" charset="0"/>
      </a:defRPr>
    </a:lvl4pPr>
    <a:lvl5pPr marL="1828800" algn="l" rtl="0" fontAlgn="base">
      <a:spcBef>
        <a:spcPct val="0"/>
      </a:spcBef>
      <a:spcAft>
        <a:spcPct val="0"/>
      </a:spcAft>
      <a:defRPr kern="1200">
        <a:solidFill>
          <a:schemeClr val="tx1"/>
        </a:solidFill>
        <a:latin typeface="Calibri" charset="0"/>
        <a:ea typeface="ＭＳ Ｐゴシック" charset="0"/>
        <a:cs typeface="ＭＳ Ｐゴシック" charset="0"/>
      </a:defRPr>
    </a:lvl5pPr>
    <a:lvl6pPr marL="2286000" algn="l" defTabSz="457200" rtl="0" eaLnBrk="1" latinLnBrk="0" hangingPunct="1">
      <a:defRPr kern="1200">
        <a:solidFill>
          <a:schemeClr val="tx1"/>
        </a:solidFill>
        <a:latin typeface="Calibri" charset="0"/>
        <a:ea typeface="ＭＳ Ｐゴシック" charset="0"/>
        <a:cs typeface="ＭＳ Ｐゴシック" charset="0"/>
      </a:defRPr>
    </a:lvl6pPr>
    <a:lvl7pPr marL="2743200" algn="l" defTabSz="457200" rtl="0" eaLnBrk="1" latinLnBrk="0" hangingPunct="1">
      <a:defRPr kern="1200">
        <a:solidFill>
          <a:schemeClr val="tx1"/>
        </a:solidFill>
        <a:latin typeface="Calibri" charset="0"/>
        <a:ea typeface="ＭＳ Ｐゴシック" charset="0"/>
        <a:cs typeface="ＭＳ Ｐゴシック" charset="0"/>
      </a:defRPr>
    </a:lvl7pPr>
    <a:lvl8pPr marL="3200400" algn="l" defTabSz="457200" rtl="0" eaLnBrk="1" latinLnBrk="0" hangingPunct="1">
      <a:defRPr kern="1200">
        <a:solidFill>
          <a:schemeClr val="tx1"/>
        </a:solidFill>
        <a:latin typeface="Calibri" charset="0"/>
        <a:ea typeface="ＭＳ Ｐゴシック" charset="0"/>
        <a:cs typeface="ＭＳ Ｐゴシック" charset="0"/>
      </a:defRPr>
    </a:lvl8pPr>
    <a:lvl9pPr marL="3657600" algn="l" defTabSz="457200" rtl="0" eaLnBrk="1" latinLnBrk="0" hangingPunct="1">
      <a:defRPr kern="1200">
        <a:solidFill>
          <a:schemeClr val="tx1"/>
        </a:solidFill>
        <a:latin typeface="Calibri" charset="0"/>
        <a:ea typeface="ＭＳ Ｐゴシック" charset="0"/>
        <a:cs typeface="ＭＳ Ｐゴシック"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93607"/>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p:restoredTop sz="99772" autoAdjust="0"/>
  </p:normalViewPr>
  <p:slideViewPr>
    <p:cSldViewPr>
      <p:cViewPr varScale="1">
        <p:scale>
          <a:sx n="90" d="100"/>
          <a:sy n="90" d="100"/>
        </p:scale>
        <p:origin x="-120" y="-654"/>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1446"/>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tx>
            <c:strRef>
              <c:f>Sheet1!$A$2</c:f>
              <c:strCache>
                <c:ptCount val="1"/>
                <c:pt idx="0">
                  <c:v>July–Sept. 2013</c:v>
                </c:pt>
              </c:strCache>
            </c:strRef>
          </c:tx>
          <c:spPr>
            <a:solidFill>
              <a:schemeClr val="tx2">
                <a:lumMod val="50000"/>
              </a:schemeClr>
            </a:solidFill>
            <a:ln>
              <a:noFill/>
            </a:ln>
          </c:spPr>
          <c:invertIfNegative val="0"/>
          <c:dLbls>
            <c:txPr>
              <a:bodyPr/>
              <a:lstStyle/>
              <a:p>
                <a:pPr>
                  <a:defRPr>
                    <a:solidFill>
                      <a:schemeClr val="tx1"/>
                    </a:solidFill>
                  </a:defRPr>
                </a:pPr>
                <a:endParaRPr lang="en-US"/>
              </a:p>
            </c:txPr>
            <c:dLblPos val="outEnd"/>
            <c:showLegendKey val="0"/>
            <c:showVal val="1"/>
            <c:showCatName val="0"/>
            <c:showSerName val="0"/>
            <c:showPercent val="0"/>
            <c:showBubbleSize val="0"/>
            <c:showLeaderLines val="0"/>
          </c:dLbls>
          <c:cat>
            <c:strRef>
              <c:f>Sheet1!$B$1:$D$1</c:f>
              <c:strCache>
                <c:ptCount val="3"/>
                <c:pt idx="0">
                  <c:v>Total</c:v>
                </c:pt>
                <c:pt idx="1">
                  <c:v>Expanded Medicaid</c:v>
                </c:pt>
                <c:pt idx="2">
                  <c:v>Did not expand Medicaid</c:v>
                </c:pt>
              </c:strCache>
            </c:strRef>
          </c:cat>
          <c:val>
            <c:numRef>
              <c:f>Sheet1!$B$2:$D$2</c:f>
              <c:numCache>
                <c:formatCode>General</c:formatCode>
                <c:ptCount val="3"/>
                <c:pt idx="0">
                  <c:v>33</c:v>
                </c:pt>
                <c:pt idx="1">
                  <c:v>28</c:v>
                </c:pt>
                <c:pt idx="2">
                  <c:v>38</c:v>
                </c:pt>
              </c:numCache>
            </c:numRef>
          </c:val>
        </c:ser>
        <c:ser>
          <c:idx val="1"/>
          <c:order val="1"/>
          <c:tx>
            <c:strRef>
              <c:f>Sheet1!$A$3</c:f>
              <c:strCache>
                <c:ptCount val="1"/>
                <c:pt idx="0">
                  <c:v>April–June 2014</c:v>
                </c:pt>
              </c:strCache>
            </c:strRef>
          </c:tx>
          <c:spPr>
            <a:solidFill>
              <a:schemeClr val="accent1"/>
            </a:solidFill>
            <a:ln>
              <a:noFill/>
            </a:ln>
          </c:spPr>
          <c:invertIfNegative val="0"/>
          <c:dLbls>
            <c:txPr>
              <a:bodyPr/>
              <a:lstStyle/>
              <a:p>
                <a:pPr>
                  <a:defRPr>
                    <a:solidFill>
                      <a:schemeClr val="tx1"/>
                    </a:solidFill>
                  </a:defRPr>
                </a:pPr>
                <a:endParaRPr lang="en-US"/>
              </a:p>
            </c:txPr>
            <c:dLblPos val="outEnd"/>
            <c:showLegendKey val="0"/>
            <c:showVal val="1"/>
            <c:showCatName val="0"/>
            <c:showSerName val="0"/>
            <c:showPercent val="0"/>
            <c:showBubbleSize val="0"/>
            <c:showLeaderLines val="0"/>
          </c:dLbls>
          <c:cat>
            <c:strRef>
              <c:f>Sheet1!$B$1:$D$1</c:f>
              <c:strCache>
                <c:ptCount val="3"/>
                <c:pt idx="0">
                  <c:v>Total</c:v>
                </c:pt>
                <c:pt idx="1">
                  <c:v>Expanded Medicaid</c:v>
                </c:pt>
                <c:pt idx="2">
                  <c:v>Did not expand Medicaid</c:v>
                </c:pt>
              </c:strCache>
            </c:strRef>
          </c:cat>
          <c:val>
            <c:numRef>
              <c:f>Sheet1!$B$3:$D$3</c:f>
              <c:numCache>
                <c:formatCode>General</c:formatCode>
                <c:ptCount val="3"/>
                <c:pt idx="0">
                  <c:v>26</c:v>
                </c:pt>
                <c:pt idx="1">
                  <c:v>17</c:v>
                </c:pt>
                <c:pt idx="2">
                  <c:v>36</c:v>
                </c:pt>
              </c:numCache>
            </c:numRef>
          </c:val>
        </c:ser>
        <c:dLbls>
          <c:showLegendKey val="0"/>
          <c:showVal val="0"/>
          <c:showCatName val="0"/>
          <c:showSerName val="0"/>
          <c:showPercent val="0"/>
          <c:showBubbleSize val="0"/>
        </c:dLbls>
        <c:gapWidth val="205"/>
        <c:axId val="163678464"/>
        <c:axId val="163704832"/>
      </c:barChart>
      <c:catAx>
        <c:axId val="163678464"/>
        <c:scaling>
          <c:orientation val="minMax"/>
        </c:scaling>
        <c:delete val="0"/>
        <c:axPos val="b"/>
        <c:numFmt formatCode="General" sourceLinked="1"/>
        <c:majorTickMark val="out"/>
        <c:minorTickMark val="none"/>
        <c:tickLblPos val="nextTo"/>
        <c:crossAx val="163704832"/>
        <c:crosses val="autoZero"/>
        <c:auto val="1"/>
        <c:lblAlgn val="ctr"/>
        <c:lblOffset val="100"/>
        <c:noMultiLvlLbl val="0"/>
      </c:catAx>
      <c:valAx>
        <c:axId val="163704832"/>
        <c:scaling>
          <c:orientation val="minMax"/>
          <c:max val="50"/>
        </c:scaling>
        <c:delete val="0"/>
        <c:axPos val="l"/>
        <c:numFmt formatCode="General" sourceLinked="1"/>
        <c:majorTickMark val="out"/>
        <c:minorTickMark val="none"/>
        <c:tickLblPos val="nextTo"/>
        <c:crossAx val="163678464"/>
        <c:crosses val="autoZero"/>
        <c:crossBetween val="between"/>
        <c:majorUnit val="10"/>
      </c:valAx>
    </c:plotArea>
    <c:legend>
      <c:legendPos val="t"/>
      <c:layout>
        <c:manualLayout>
          <c:xMode val="edge"/>
          <c:yMode val="edge"/>
          <c:x val="0.24827828813065"/>
          <c:y val="0.134689567722935"/>
          <c:w val="0.45376664722465299"/>
          <c:h val="7.1089843200220604E-2"/>
        </c:manualLayout>
      </c:layout>
      <c:overlay val="0"/>
    </c:legend>
    <c:plotVisOnly val="1"/>
    <c:dispBlanksAs val="gap"/>
    <c:showDLblsOverMax val="0"/>
  </c:chart>
  <c:txPr>
    <a:bodyPr/>
    <a:lstStyle/>
    <a:p>
      <a:pPr>
        <a:defRPr sz="1600" b="1"/>
      </a:pPr>
      <a:endParaRPr lang="en-US"/>
    </a:p>
  </c:txPr>
  <c:externalData r:id="rId1">
    <c:autoUpdate val="0"/>
  </c:externalData>
</c:chartSpace>
</file>

<file path=ppt/handoutMasters/_rels/handoutMaster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1804"/>
          </a:xfrm>
          <a:prstGeom prst="rect">
            <a:avLst/>
          </a:prstGeom>
        </p:spPr>
        <p:txBody>
          <a:bodyPr vert="horz" lIns="93177" tIns="46589" rIns="93177" bIns="46589" rtlCol="0"/>
          <a:lstStyle>
            <a:lvl1pPr algn="l" fontAlgn="auto">
              <a:spcBef>
                <a:spcPts val="0"/>
              </a:spcBef>
              <a:spcAft>
                <a:spcPts val="0"/>
              </a:spcAft>
              <a:defRPr sz="1200">
                <a:latin typeface="+mn-lt"/>
                <a:ea typeface="+mn-ea"/>
                <a:cs typeface="+mn-cs"/>
              </a:defRPr>
            </a:lvl1pPr>
          </a:lstStyle>
          <a:p>
            <a:pPr>
              <a:defRPr/>
            </a:pPr>
            <a:endParaRPr lang="en-US"/>
          </a:p>
        </p:txBody>
      </p:sp>
      <p:sp>
        <p:nvSpPr>
          <p:cNvPr id="3" name="Date Placeholder 2"/>
          <p:cNvSpPr>
            <a:spLocks noGrp="1"/>
          </p:cNvSpPr>
          <p:nvPr>
            <p:ph type="dt" sz="quarter" idx="1"/>
          </p:nvPr>
        </p:nvSpPr>
        <p:spPr>
          <a:xfrm>
            <a:off x="3970938" y="0"/>
            <a:ext cx="3037840" cy="461804"/>
          </a:xfrm>
          <a:prstGeom prst="rect">
            <a:avLst/>
          </a:prstGeom>
        </p:spPr>
        <p:txBody>
          <a:bodyPr vert="horz" lIns="93177" tIns="46589" rIns="93177" bIns="46589" rtlCol="0"/>
          <a:lstStyle>
            <a:lvl1pPr algn="r" fontAlgn="auto">
              <a:spcBef>
                <a:spcPts val="0"/>
              </a:spcBef>
              <a:spcAft>
                <a:spcPts val="0"/>
              </a:spcAft>
              <a:defRPr sz="1200" smtClean="0">
                <a:latin typeface="+mn-lt"/>
                <a:ea typeface="+mn-ea"/>
                <a:cs typeface="+mn-cs"/>
              </a:defRPr>
            </a:lvl1pPr>
          </a:lstStyle>
          <a:p>
            <a:pPr>
              <a:defRPr/>
            </a:pPr>
            <a:fld id="{0E4EF529-1E16-8F42-8100-6C5B5593DA27}" type="datetimeFigureOut">
              <a:rPr lang="en-US"/>
              <a:pPr>
                <a:defRPr/>
              </a:pPr>
              <a:t>7/9/2014</a:t>
            </a:fld>
            <a:endParaRPr lang="en-US"/>
          </a:p>
        </p:txBody>
      </p:sp>
      <p:sp>
        <p:nvSpPr>
          <p:cNvPr id="5" name="Slide Number Placeholder 4"/>
          <p:cNvSpPr>
            <a:spLocks noGrp="1"/>
          </p:cNvSpPr>
          <p:nvPr>
            <p:ph type="sldNum" sz="quarter" idx="3"/>
          </p:nvPr>
        </p:nvSpPr>
        <p:spPr>
          <a:xfrm>
            <a:off x="3970938" y="8772669"/>
            <a:ext cx="3037840" cy="461804"/>
          </a:xfrm>
          <a:prstGeom prst="rect">
            <a:avLst/>
          </a:prstGeom>
        </p:spPr>
        <p:txBody>
          <a:bodyPr vert="horz" lIns="93177" tIns="46589" rIns="93177" bIns="46589" rtlCol="0" anchor="b"/>
          <a:lstStyle>
            <a:lvl1pPr algn="r" fontAlgn="auto">
              <a:spcBef>
                <a:spcPts val="0"/>
              </a:spcBef>
              <a:spcAft>
                <a:spcPts val="0"/>
              </a:spcAft>
              <a:defRPr sz="1200" smtClean="0">
                <a:latin typeface="+mn-lt"/>
                <a:ea typeface="+mn-ea"/>
                <a:cs typeface="+mn-cs"/>
              </a:defRPr>
            </a:lvl1pPr>
          </a:lstStyle>
          <a:p>
            <a:pPr>
              <a:defRPr/>
            </a:pPr>
            <a:fld id="{EF61D3EA-0ADC-1A4E-A739-3169D7F8DEDB}" type="slidenum">
              <a:rPr lang="en-US"/>
              <a:pPr>
                <a:defRPr/>
              </a:pPr>
              <a:t>‹#›</a:t>
            </a:fld>
            <a:endParaRPr lang="en-US"/>
          </a:p>
        </p:txBody>
      </p:sp>
      <p:pic>
        <p:nvPicPr>
          <p:cNvPr id="16389" name="Picture 5" descr="CFlogo_2014_4-color_PMS_K_outlines.eps"/>
          <p:cNvPicPr>
            <a:picLocks noChangeAspect="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545254" y="8543369"/>
            <a:ext cx="2025227" cy="5323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92021232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180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1804"/>
          </a:xfrm>
          <a:prstGeom prst="rect">
            <a:avLst/>
          </a:prstGeom>
        </p:spPr>
        <p:txBody>
          <a:bodyPr vert="horz" lIns="93177" tIns="46589" rIns="93177" bIns="46589" rtlCol="0"/>
          <a:lstStyle>
            <a:lvl1pPr algn="r">
              <a:defRPr sz="1200"/>
            </a:lvl1pPr>
          </a:lstStyle>
          <a:p>
            <a:fld id="{67756023-9739-487E-AA2B-7A78600DB984}" type="datetimeFigureOut">
              <a:rPr lang="en-US" smtClean="0"/>
              <a:t>7/9/2014</a:t>
            </a:fld>
            <a:endParaRPr lang="en-US"/>
          </a:p>
        </p:txBody>
      </p:sp>
      <p:sp>
        <p:nvSpPr>
          <p:cNvPr id="4" name="Slide Image Placeholder 3"/>
          <p:cNvSpPr>
            <a:spLocks noGrp="1" noRot="1" noChangeAspect="1"/>
          </p:cNvSpPr>
          <p:nvPr>
            <p:ph type="sldImg" idx="2"/>
          </p:nvPr>
        </p:nvSpPr>
        <p:spPr>
          <a:xfrm>
            <a:off x="1195388" y="692150"/>
            <a:ext cx="4619625" cy="3463925"/>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387137"/>
            <a:ext cx="5608320" cy="4156234"/>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772669"/>
            <a:ext cx="3037840" cy="461804"/>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772669"/>
            <a:ext cx="3037840" cy="461804"/>
          </a:xfrm>
          <a:prstGeom prst="rect">
            <a:avLst/>
          </a:prstGeom>
        </p:spPr>
        <p:txBody>
          <a:bodyPr vert="horz" lIns="93177" tIns="46589" rIns="93177" bIns="46589" rtlCol="0" anchor="b"/>
          <a:lstStyle>
            <a:lvl1pPr algn="r">
              <a:defRPr sz="1200"/>
            </a:lvl1pPr>
          </a:lstStyle>
          <a:p>
            <a:fld id="{55ADB526-017D-4E6D-A189-5702C71EF700}" type="slidenum">
              <a:rPr lang="en-US" smtClean="0"/>
              <a:t>‹#›</a:t>
            </a:fld>
            <a:endParaRPr lang="en-US"/>
          </a:p>
        </p:txBody>
      </p:sp>
    </p:spTree>
    <p:extLst>
      <p:ext uri="{BB962C8B-B14F-4D97-AF65-F5344CB8AC3E}">
        <p14:creationId xmlns:p14="http://schemas.microsoft.com/office/powerpoint/2010/main" val="24862580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5DA669D-E2FC-4F32-848D-CBEED4636B7E}" type="slidenum">
              <a:rPr lang="en-US" smtClean="0"/>
              <a:t>1</a:t>
            </a:fld>
            <a:endParaRPr lang="en-US"/>
          </a:p>
        </p:txBody>
      </p:sp>
    </p:spTree>
    <p:extLst>
      <p:ext uri="{BB962C8B-B14F-4D97-AF65-F5344CB8AC3E}">
        <p14:creationId xmlns:p14="http://schemas.microsoft.com/office/powerpoint/2010/main" val="35532424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Tree>
    <p:extLst>
      <p:ext uri="{BB962C8B-B14F-4D97-AF65-F5344CB8AC3E}">
        <p14:creationId xmlns:p14="http://schemas.microsoft.com/office/powerpoint/2010/main" val="31938216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3087889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5708094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33879511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0" y="258763"/>
            <a:ext cx="9140825" cy="731837"/>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231775" y="1066800"/>
            <a:ext cx="4265613" cy="502761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9788" y="1066800"/>
            <a:ext cx="4265612" cy="502761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99429452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emf"/><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76200" y="442913"/>
            <a:ext cx="9067800"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ctr" anchorCtr="0" compatLnSpc="1">
            <a:prstTxWarp prst="textNoShape">
              <a:avLst/>
            </a:prstTxWarp>
            <a:spAutoFit/>
          </a:bodyPr>
          <a:lstStyle/>
          <a:p>
            <a:pPr lvl="0"/>
            <a:r>
              <a:rPr lang="en-US" smtClean="0"/>
              <a:t>Click to edit Master title style</a:t>
            </a:r>
            <a:endParaRPr lang="en-US" dirty="0"/>
          </a:p>
        </p:txBody>
      </p:sp>
      <p:sp>
        <p:nvSpPr>
          <p:cNvPr id="1027" name="Text Placeholder 2"/>
          <p:cNvSpPr>
            <a:spLocks noGrp="1"/>
          </p:cNvSpPr>
          <p:nvPr>
            <p:ph type="body" idx="1"/>
          </p:nvPr>
        </p:nvSpPr>
        <p:spPr bwMode="auto">
          <a:xfrm>
            <a:off x="457200" y="1600200"/>
            <a:ext cx="8229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pic>
        <p:nvPicPr>
          <p:cNvPr id="1028" name="Picture 14"/>
          <p:cNvPicPr>
            <a:picLocks noChangeAspect="1"/>
          </p:cNvPicPr>
          <p:nvPr/>
        </p:nvPicPr>
        <p:blipFill>
          <a:blip r:embed="rId7" cstate="email">
            <a:extLst>
              <a:ext uri="{28A0092B-C50C-407E-A947-70E740481C1C}">
                <a14:useLocalDpi xmlns:a14="http://schemas.microsoft.com/office/drawing/2010/main" val="0"/>
              </a:ext>
            </a:extLst>
          </a:blip>
          <a:srcRect/>
          <a:stretch>
            <a:fillRect/>
          </a:stretch>
        </p:blipFill>
        <p:spPr bwMode="auto">
          <a:xfrm>
            <a:off x="6640513" y="6099175"/>
            <a:ext cx="2274887" cy="606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97" r:id="rId1"/>
    <p:sldLayoutId id="2147483698" r:id="rId2"/>
    <p:sldLayoutId id="2147483701" r:id="rId3"/>
    <p:sldLayoutId id="2147483702" r:id="rId4"/>
    <p:sldLayoutId id="2147483696" r:id="rId5"/>
  </p:sldLayoutIdLst>
  <p:txStyles>
    <p:titleStyle>
      <a:lvl1pPr algn="l" rtl="0" eaLnBrk="1" fontAlgn="base" hangingPunct="1">
        <a:spcBef>
          <a:spcPct val="0"/>
        </a:spcBef>
        <a:spcAft>
          <a:spcPct val="0"/>
        </a:spcAft>
        <a:defRPr sz="3600" kern="1200">
          <a:solidFill>
            <a:schemeClr val="tx1"/>
          </a:solidFill>
          <a:latin typeface="Georgia"/>
          <a:ea typeface="ＭＳ Ｐゴシック" charset="-128"/>
          <a:cs typeface="Georgia"/>
        </a:defRPr>
      </a:lvl1pPr>
      <a:lvl2pPr algn="l" rtl="0" eaLnBrk="1" fontAlgn="base" hangingPunct="1">
        <a:spcBef>
          <a:spcPct val="0"/>
        </a:spcBef>
        <a:spcAft>
          <a:spcPct val="0"/>
        </a:spcAft>
        <a:defRPr sz="3600">
          <a:solidFill>
            <a:schemeClr val="tx1"/>
          </a:solidFill>
          <a:latin typeface="Georgia" charset="0"/>
          <a:ea typeface="ＭＳ Ｐゴシック" charset="-128"/>
        </a:defRPr>
      </a:lvl2pPr>
      <a:lvl3pPr algn="l" rtl="0" eaLnBrk="1" fontAlgn="base" hangingPunct="1">
        <a:spcBef>
          <a:spcPct val="0"/>
        </a:spcBef>
        <a:spcAft>
          <a:spcPct val="0"/>
        </a:spcAft>
        <a:defRPr sz="3600">
          <a:solidFill>
            <a:schemeClr val="tx1"/>
          </a:solidFill>
          <a:latin typeface="Georgia" charset="0"/>
          <a:ea typeface="ＭＳ Ｐゴシック" charset="-128"/>
        </a:defRPr>
      </a:lvl3pPr>
      <a:lvl4pPr algn="l" rtl="0" eaLnBrk="1" fontAlgn="base" hangingPunct="1">
        <a:spcBef>
          <a:spcPct val="0"/>
        </a:spcBef>
        <a:spcAft>
          <a:spcPct val="0"/>
        </a:spcAft>
        <a:defRPr sz="3600">
          <a:solidFill>
            <a:schemeClr val="tx1"/>
          </a:solidFill>
          <a:latin typeface="Georgia" charset="0"/>
          <a:ea typeface="ＭＳ Ｐゴシック" charset="-128"/>
        </a:defRPr>
      </a:lvl4pPr>
      <a:lvl5pPr algn="l" rtl="0" eaLnBrk="1" fontAlgn="base" hangingPunct="1">
        <a:spcBef>
          <a:spcPct val="0"/>
        </a:spcBef>
        <a:spcAft>
          <a:spcPct val="0"/>
        </a:spcAft>
        <a:defRPr sz="3600">
          <a:solidFill>
            <a:schemeClr val="tx1"/>
          </a:solidFill>
          <a:latin typeface="Georgia" charset="0"/>
          <a:ea typeface="ＭＳ Ｐゴシック" charset="-128"/>
        </a:defRPr>
      </a:lvl5pPr>
      <a:lvl6pPr marL="457200" algn="ctr" rtl="0" eaLnBrk="1" fontAlgn="base" hangingPunct="1">
        <a:spcBef>
          <a:spcPct val="0"/>
        </a:spcBef>
        <a:spcAft>
          <a:spcPct val="0"/>
        </a:spcAft>
        <a:defRPr sz="4400">
          <a:solidFill>
            <a:schemeClr val="tx1"/>
          </a:solidFill>
          <a:latin typeface="Trebuchet MS" charset="0"/>
          <a:ea typeface="ＭＳ Ｐゴシック" charset="-128"/>
        </a:defRPr>
      </a:lvl6pPr>
      <a:lvl7pPr marL="914400" algn="ctr" rtl="0" eaLnBrk="1" fontAlgn="base" hangingPunct="1">
        <a:spcBef>
          <a:spcPct val="0"/>
        </a:spcBef>
        <a:spcAft>
          <a:spcPct val="0"/>
        </a:spcAft>
        <a:defRPr sz="4400">
          <a:solidFill>
            <a:schemeClr val="tx1"/>
          </a:solidFill>
          <a:latin typeface="Trebuchet MS" charset="0"/>
          <a:ea typeface="ＭＳ Ｐゴシック" charset="-128"/>
        </a:defRPr>
      </a:lvl7pPr>
      <a:lvl8pPr marL="1371600" algn="ctr" rtl="0" eaLnBrk="1" fontAlgn="base" hangingPunct="1">
        <a:spcBef>
          <a:spcPct val="0"/>
        </a:spcBef>
        <a:spcAft>
          <a:spcPct val="0"/>
        </a:spcAft>
        <a:defRPr sz="4400">
          <a:solidFill>
            <a:schemeClr val="tx1"/>
          </a:solidFill>
          <a:latin typeface="Trebuchet MS" charset="0"/>
          <a:ea typeface="ＭＳ Ｐゴシック" charset="-128"/>
        </a:defRPr>
      </a:lvl8pPr>
      <a:lvl9pPr marL="1828800" algn="ctr" rtl="0" eaLnBrk="1" fontAlgn="base" hangingPunct="1">
        <a:spcBef>
          <a:spcPct val="0"/>
        </a:spcBef>
        <a:spcAft>
          <a:spcPct val="0"/>
        </a:spcAft>
        <a:defRPr sz="4400">
          <a:solidFill>
            <a:schemeClr val="tx1"/>
          </a:solidFill>
          <a:latin typeface="Trebuchet MS" charset="0"/>
          <a:ea typeface="ＭＳ Ｐゴシック" charset="-128"/>
        </a:defRPr>
      </a:lvl9pPr>
    </p:titleStyle>
    <p:bodyStyle>
      <a:lvl1pPr marL="342900" indent="-342900" algn="l" rtl="0" eaLnBrk="1" fontAlgn="base" hangingPunct="1">
        <a:spcBef>
          <a:spcPct val="20000"/>
        </a:spcBef>
        <a:spcAft>
          <a:spcPct val="0"/>
        </a:spcAft>
        <a:buFont typeface="Arial" charset="0"/>
        <a:buChar char="•"/>
        <a:defRPr sz="2000" kern="1200">
          <a:solidFill>
            <a:schemeClr val="tx1"/>
          </a:solidFill>
          <a:latin typeface="Corbel" pitchFamily="34" charset="0"/>
          <a:ea typeface="ＭＳ Ｐゴシック" charset="-128"/>
          <a:cs typeface="ＭＳ Ｐゴシック" charset="0"/>
        </a:defRPr>
      </a:lvl1pPr>
      <a:lvl2pPr marL="742950" indent="-285750" algn="l" rtl="0" eaLnBrk="1" fontAlgn="base" hangingPunct="1">
        <a:spcBef>
          <a:spcPct val="20000"/>
        </a:spcBef>
        <a:spcAft>
          <a:spcPct val="0"/>
        </a:spcAft>
        <a:buFont typeface="Arial" charset="0"/>
        <a:buChar char="–"/>
        <a:defRPr sz="2000" kern="1200">
          <a:solidFill>
            <a:schemeClr val="tx1"/>
          </a:solidFill>
          <a:latin typeface="Corbel" pitchFamily="34" charset="0"/>
          <a:ea typeface="ＭＳ Ｐゴシック" charset="-128"/>
          <a:cs typeface="+mn-cs"/>
        </a:defRPr>
      </a:lvl2pPr>
      <a:lvl3pPr marL="1143000" indent="-228600" algn="l" rtl="0" eaLnBrk="1" fontAlgn="base" hangingPunct="1">
        <a:spcBef>
          <a:spcPct val="20000"/>
        </a:spcBef>
        <a:spcAft>
          <a:spcPct val="0"/>
        </a:spcAft>
        <a:buFont typeface="Arial" charset="0"/>
        <a:buChar char="•"/>
        <a:defRPr sz="1800" kern="1200">
          <a:solidFill>
            <a:schemeClr val="tx1"/>
          </a:solidFill>
          <a:latin typeface="Corbel" pitchFamily="34" charset="0"/>
          <a:ea typeface="ＭＳ Ｐゴシック" charset="-128"/>
          <a:cs typeface="+mn-cs"/>
        </a:defRPr>
      </a:lvl3pPr>
      <a:lvl4pPr marL="1600200" indent="-228600" algn="l" rtl="0" eaLnBrk="1" fontAlgn="base" hangingPunct="1">
        <a:spcBef>
          <a:spcPct val="20000"/>
        </a:spcBef>
        <a:spcAft>
          <a:spcPct val="0"/>
        </a:spcAft>
        <a:buFont typeface="Arial" charset="0"/>
        <a:buChar char="–"/>
        <a:defRPr sz="1600" kern="1200">
          <a:solidFill>
            <a:schemeClr val="tx1"/>
          </a:solidFill>
          <a:latin typeface="Corbel" pitchFamily="34" charset="0"/>
          <a:ea typeface="ＭＳ Ｐゴシック" charset="-128"/>
          <a:cs typeface="+mn-cs"/>
        </a:defRPr>
      </a:lvl4pPr>
      <a:lvl5pPr marL="2057400" indent="-228600" algn="l" rtl="0" eaLnBrk="1" fontAlgn="base" hangingPunct="1">
        <a:spcBef>
          <a:spcPct val="20000"/>
        </a:spcBef>
        <a:spcAft>
          <a:spcPct val="0"/>
        </a:spcAft>
        <a:buFont typeface="Arial" charset="0"/>
        <a:buChar char="»"/>
        <a:defRPr sz="1600" kern="1200">
          <a:solidFill>
            <a:schemeClr val="tx1"/>
          </a:solidFill>
          <a:latin typeface="Corbel" pitchFamily="34" charset="0"/>
          <a:ea typeface="ＭＳ Ｐゴシック" charset="-128"/>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0" y="76200"/>
            <a:ext cx="9144000" cy="1143000"/>
          </a:xfrm>
        </p:spPr>
        <p:txBody>
          <a:bodyPr anchor="t">
            <a:noAutofit/>
          </a:bodyPr>
          <a:lstStyle/>
          <a:p>
            <a:pPr algn="ctr"/>
            <a:r>
              <a:rPr lang="en-US" sz="2000" b="1" dirty="0" smtClean="0"/>
              <a:t>The </a:t>
            </a:r>
            <a:r>
              <a:rPr lang="en-US" sz="2000" b="1" dirty="0" smtClean="0"/>
              <a:t>Percent of Uninsured Adults with Incomes </a:t>
            </a:r>
            <a:br>
              <a:rPr lang="en-US" sz="2000" b="1" dirty="0" smtClean="0"/>
            </a:br>
            <a:r>
              <a:rPr lang="en-US" sz="2000" b="1" dirty="0" smtClean="0"/>
              <a:t>Under 100 Percent of Poverty Fell Sharply in States That </a:t>
            </a:r>
            <a:br>
              <a:rPr lang="en-US" sz="2000" b="1" dirty="0" smtClean="0"/>
            </a:br>
            <a:r>
              <a:rPr lang="en-US" sz="2000" b="1" dirty="0" smtClean="0"/>
              <a:t>Expanded Medicaid; More Than a Third of Poor Adults </a:t>
            </a:r>
            <a:br>
              <a:rPr lang="en-US" sz="2000" b="1" dirty="0" smtClean="0"/>
            </a:br>
            <a:r>
              <a:rPr lang="en-US" sz="2000" b="1" dirty="0" smtClean="0"/>
              <a:t>Remained Uninsured in States That Did Not Expand Medicaid</a:t>
            </a:r>
            <a:endParaRPr lang="en-US" sz="2000" b="1"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695279422"/>
              </p:ext>
            </p:extLst>
          </p:nvPr>
        </p:nvGraphicFramePr>
        <p:xfrm>
          <a:off x="457200" y="1600201"/>
          <a:ext cx="8229600" cy="3962399"/>
        </p:xfrm>
        <a:graphic>
          <a:graphicData uri="http://schemas.openxmlformats.org/drawingml/2006/chart">
            <c:chart xmlns:c="http://schemas.openxmlformats.org/drawingml/2006/chart" xmlns:r="http://schemas.openxmlformats.org/officeDocument/2006/relationships" r:id="rId3"/>
          </a:graphicData>
        </a:graphic>
      </p:graphicFrame>
      <p:sp>
        <p:nvSpPr>
          <p:cNvPr id="5" name="TextBox 4"/>
          <p:cNvSpPr txBox="1"/>
          <p:nvPr/>
        </p:nvSpPr>
        <p:spPr>
          <a:xfrm>
            <a:off x="448900" y="1524000"/>
            <a:ext cx="8305800" cy="307777"/>
          </a:xfrm>
          <a:prstGeom prst="rect">
            <a:avLst/>
          </a:prstGeom>
          <a:noFill/>
        </p:spPr>
        <p:txBody>
          <a:bodyPr wrap="square" rtlCol="0">
            <a:spAutoFit/>
          </a:bodyPr>
          <a:lstStyle/>
          <a:p>
            <a:r>
              <a:rPr lang="en-US" sz="1400" b="1" dirty="0" smtClean="0">
                <a:latin typeface="+mn-lt"/>
              </a:rPr>
              <a:t>Percent adults ages 19–64 with incomes below 100 percent of poverty who were uninsured</a:t>
            </a:r>
            <a:endParaRPr lang="en-US" sz="1400" b="1" dirty="0">
              <a:latin typeface="+mn-lt"/>
            </a:endParaRPr>
          </a:p>
        </p:txBody>
      </p:sp>
      <p:sp>
        <p:nvSpPr>
          <p:cNvPr id="3" name="TextBox 2"/>
          <p:cNvSpPr txBox="1"/>
          <p:nvPr/>
        </p:nvSpPr>
        <p:spPr>
          <a:xfrm>
            <a:off x="-9861" y="6053859"/>
            <a:ext cx="8643800" cy="769441"/>
          </a:xfrm>
          <a:prstGeom prst="rect">
            <a:avLst/>
          </a:prstGeom>
          <a:noFill/>
        </p:spPr>
        <p:txBody>
          <a:bodyPr wrap="square" rtlCol="0">
            <a:spAutoFit/>
          </a:bodyPr>
          <a:lstStyle/>
          <a:p>
            <a:pPr lvl="0" fontAlgn="base">
              <a:spcBef>
                <a:spcPct val="0"/>
              </a:spcBef>
              <a:spcAft>
                <a:spcPct val="0"/>
              </a:spcAft>
            </a:pPr>
            <a:r>
              <a:rPr lang="en-US" sz="1100" dirty="0" smtClean="0">
                <a:latin typeface="+mn-lt"/>
              </a:rPr>
              <a:t>Note: States were coded as expanding their Medicaid program if they began enrolling individuals in April or earlier. These states include AR, AZ, CA, CO, CT, DE, HI, IA, IL, KY, MA, MD, MI, MN, ND, NJ, NM, NV, NY, OH, OR, RI, VT, WA, WV, and the District of Columbia. All other states were coded as not expanding. </a:t>
            </a:r>
          </a:p>
          <a:p>
            <a:pPr lvl="0" fontAlgn="base">
              <a:spcBef>
                <a:spcPct val="0"/>
              </a:spcBef>
              <a:spcAft>
                <a:spcPct val="0"/>
              </a:spcAft>
            </a:pPr>
            <a:r>
              <a:rPr lang="en-US" sz="1100" dirty="0" smtClean="0">
                <a:latin typeface="+mn-lt"/>
              </a:rPr>
              <a:t>Source</a:t>
            </a:r>
            <a:r>
              <a:rPr lang="en-US" sz="1100" dirty="0">
                <a:latin typeface="+mn-lt"/>
              </a:rPr>
              <a:t>: </a:t>
            </a:r>
            <a:r>
              <a:rPr lang="en-US" sz="1100" dirty="0">
                <a:latin typeface="+mn-lt"/>
                <a:cs typeface="Arial" pitchFamily="34" charset="0"/>
              </a:rPr>
              <a:t>The Commonwealth Fund Affordable Care Act Tracking Surveys, </a:t>
            </a:r>
            <a:r>
              <a:rPr lang="en-US" sz="1100" dirty="0" smtClean="0">
                <a:latin typeface="+mn-lt"/>
                <a:cs typeface="Arial" pitchFamily="34" charset="0"/>
              </a:rPr>
              <a:t>July–Sept</a:t>
            </a:r>
            <a:r>
              <a:rPr lang="en-US" sz="1100" dirty="0">
                <a:latin typeface="+mn-lt"/>
                <a:cs typeface="Arial" pitchFamily="34" charset="0"/>
              </a:rPr>
              <a:t>. 2013 </a:t>
            </a:r>
            <a:r>
              <a:rPr lang="en-US" sz="1100" dirty="0">
                <a:latin typeface="+mn-lt"/>
              </a:rPr>
              <a:t>and </a:t>
            </a:r>
            <a:r>
              <a:rPr lang="en-US" sz="1100" dirty="0" smtClean="0">
                <a:latin typeface="+mn-lt"/>
                <a:cs typeface="Arial" pitchFamily="34" charset="0"/>
              </a:rPr>
              <a:t>April–June </a:t>
            </a:r>
            <a:r>
              <a:rPr lang="en-US" sz="1100" dirty="0">
                <a:latin typeface="+mn-lt"/>
                <a:cs typeface="Arial" pitchFamily="34" charset="0"/>
              </a:rPr>
              <a:t>2014.</a:t>
            </a:r>
            <a:endParaRPr lang="en-US" sz="1100" dirty="0">
              <a:latin typeface="+mn-lt"/>
              <a:ea typeface="ＭＳ Ｐゴシック" charset="-128"/>
            </a:endParaRPr>
          </a:p>
        </p:txBody>
      </p:sp>
      <p:sp>
        <p:nvSpPr>
          <p:cNvPr id="6" name="TextBox 5"/>
          <p:cNvSpPr txBox="1"/>
          <p:nvPr/>
        </p:nvSpPr>
        <p:spPr>
          <a:xfrm>
            <a:off x="3695700" y="5486400"/>
            <a:ext cx="2095500" cy="338554"/>
          </a:xfrm>
          <a:prstGeom prst="rect">
            <a:avLst/>
          </a:prstGeom>
          <a:noFill/>
        </p:spPr>
        <p:txBody>
          <a:bodyPr wrap="square" rtlCol="0">
            <a:spAutoFit/>
          </a:bodyPr>
          <a:lstStyle/>
          <a:p>
            <a:pPr algn="ctr"/>
            <a:r>
              <a:rPr lang="en-US" sz="1600" b="1" dirty="0" smtClean="0">
                <a:latin typeface="+mn-lt"/>
              </a:rPr>
              <a:t>(25 states + D.C.)</a:t>
            </a:r>
            <a:endParaRPr lang="en-US" sz="1600" b="1" dirty="0">
              <a:latin typeface="+mn-lt"/>
            </a:endParaRPr>
          </a:p>
        </p:txBody>
      </p:sp>
      <p:sp>
        <p:nvSpPr>
          <p:cNvPr id="7" name="TextBox 6"/>
          <p:cNvSpPr txBox="1"/>
          <p:nvPr/>
        </p:nvSpPr>
        <p:spPr>
          <a:xfrm>
            <a:off x="6248400" y="5486400"/>
            <a:ext cx="2057400" cy="338554"/>
          </a:xfrm>
          <a:prstGeom prst="rect">
            <a:avLst/>
          </a:prstGeom>
          <a:noFill/>
        </p:spPr>
        <p:txBody>
          <a:bodyPr wrap="square" rtlCol="0">
            <a:spAutoFit/>
          </a:bodyPr>
          <a:lstStyle/>
          <a:p>
            <a:pPr algn="ctr"/>
            <a:r>
              <a:rPr lang="en-US" sz="1600" b="1" dirty="0" smtClean="0">
                <a:latin typeface="+mn-lt"/>
              </a:rPr>
              <a:t>(25 states)</a:t>
            </a:r>
            <a:endParaRPr lang="en-US" sz="1600" b="1" dirty="0">
              <a:latin typeface="+mn-lt"/>
            </a:endParaRPr>
          </a:p>
        </p:txBody>
      </p:sp>
      <p:pic>
        <p:nvPicPr>
          <p:cNvPr id="8" name="Picture 3"/>
          <p:cNvPicPr>
            <a:picLocks noChangeAspect="1" noChangeArrowheads="1"/>
          </p:cNvPicPr>
          <p:nvPr/>
        </p:nvPicPr>
        <p:blipFill>
          <a:blip r:embed="rId4" cstate="email">
            <a:extLst>
              <a:ext uri="{28A0092B-C50C-407E-A947-70E740481C1C}">
                <a14:useLocalDpi xmlns:a14="http://schemas.microsoft.com/office/drawing/2010/main" val="0"/>
              </a:ext>
            </a:extLst>
          </a:blip>
          <a:srcRect/>
          <a:stretch>
            <a:fillRect/>
          </a:stretch>
        </p:blipFill>
        <p:spPr bwMode="auto">
          <a:xfrm>
            <a:off x="8458200" y="6172200"/>
            <a:ext cx="651100" cy="6511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416691446"/>
      </p:ext>
    </p:extLst>
  </p:cSld>
  <p:clrMapOvr>
    <a:masterClrMapping/>
  </p:clrMapOvr>
  <p:timing>
    <p:tnLst>
      <p:par>
        <p:cTn id="1" dur="indefinite" restart="never" nodeType="tmRoot"/>
      </p:par>
    </p:tnLst>
  </p:timing>
</p:sld>
</file>

<file path=ppt/theme/theme1.xml><?xml version="1.0" encoding="utf-8"?>
<a:theme xmlns:a="http://schemas.openxmlformats.org/drawingml/2006/main" name="CMWF_template_5-2014_white_bg">
  <a:themeElements>
    <a:clrScheme name="Custom 1">
      <a:dk1>
        <a:sysClr val="windowText" lastClr="000000"/>
      </a:dk1>
      <a:lt1>
        <a:sysClr val="window" lastClr="FFFFFF"/>
      </a:lt1>
      <a:dk2>
        <a:srgbClr val="1F497D"/>
      </a:dk2>
      <a:lt2>
        <a:srgbClr val="EEECE1"/>
      </a:lt2>
      <a:accent1>
        <a:srgbClr val="AA3607"/>
      </a:accent1>
      <a:accent2>
        <a:srgbClr val="FF7300"/>
      </a:accent2>
      <a:accent3>
        <a:srgbClr val="7AC9EF"/>
      </a:accent3>
      <a:accent4>
        <a:srgbClr val="E6F5FC"/>
      </a:accent4>
      <a:accent5>
        <a:srgbClr val="576258"/>
      </a:accent5>
      <a:accent6>
        <a:srgbClr val="33383B"/>
      </a:accent6>
      <a:hlink>
        <a:srgbClr val="576258"/>
      </a:hlink>
      <a:folHlink>
        <a:srgbClr val="576258"/>
      </a:folHlink>
    </a:clrScheme>
    <a:fontScheme name="CMWF">
      <a:majorFont>
        <a:latin typeface="Georgia"/>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rtlCol="0">
        <a:spAutoFit/>
      </a:bodyPr>
      <a:lstStyle>
        <a:defPPr>
          <a:defRPr sz="3200" dirty="0" smtClean="0">
            <a:latin typeface="Arial" panose="020B0604020202020204" pitchFamily="34" charset="0"/>
            <a:cs typeface="Arial" panose="020B0604020202020204" pitchFamily="34" charset="0"/>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CMWF_template_5-2014_white_bg</Template>
  <TotalTime>3130</TotalTime>
  <Words>138</Words>
  <Application>Microsoft Office PowerPoint</Application>
  <PresentationFormat>On-screen Show (4:3)</PresentationFormat>
  <Paragraphs>7</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CMWF_template_5-2014_white_bg</vt:lpstr>
      <vt:lpstr>The Percent of Uninsured Adults with Incomes  Under 100 Percent of Poverty Fell Sharply in States That  Expanded Medicaid; More Than a Third of Poor Adults  Remained Uninsured in States That Did Not Expand Medicaid</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April-June 2014 ACA Tracking Survey Topline Findings</dc:title>
  <dc:creator>Petra W. Rasmussen</dc:creator>
  <cp:lastModifiedBy>Samantha Mackie</cp:lastModifiedBy>
  <cp:revision>360</cp:revision>
  <cp:lastPrinted>2014-07-02T17:14:05Z</cp:lastPrinted>
  <dcterms:created xsi:type="dcterms:W3CDTF">2014-06-13T13:57:10Z</dcterms:created>
  <dcterms:modified xsi:type="dcterms:W3CDTF">2014-07-09T15:36:37Z</dcterms:modified>
</cp:coreProperties>
</file>