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65" r:id="rId2"/>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36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72" autoAdjust="0"/>
  </p:normalViewPr>
  <p:slideViewPr>
    <p:cSldViewPr>
      <p:cViewPr varScale="1">
        <p:scale>
          <a:sx n="90" d="100"/>
          <a:sy n="90" d="100"/>
        </p:scale>
        <p:origin x="-120" y="-6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July–Sept. 2013</c:v>
                </c:pt>
              </c:strCache>
            </c:strRef>
          </c:tx>
          <c:spPr>
            <a:solidFill>
              <a:schemeClr val="tx2">
                <a:lumMod val="50000"/>
              </a:schemeClr>
            </a:solidFill>
            <a:ln>
              <a:noFill/>
            </a:ln>
          </c:spPr>
          <c:invertIfNegative val="0"/>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Sheet1!$B$1:$D$1</c:f>
              <c:strCache>
                <c:ptCount val="3"/>
                <c:pt idx="0">
                  <c:v>Total</c:v>
                </c:pt>
                <c:pt idx="1">
                  <c:v>Expanded Medicaid</c:v>
                </c:pt>
                <c:pt idx="2">
                  <c:v>Did not expand Medicaid</c:v>
                </c:pt>
              </c:strCache>
            </c:strRef>
          </c:cat>
          <c:val>
            <c:numRef>
              <c:f>Sheet1!$B$2:$D$2</c:f>
              <c:numCache>
                <c:formatCode>General</c:formatCode>
                <c:ptCount val="3"/>
                <c:pt idx="0">
                  <c:v>33</c:v>
                </c:pt>
                <c:pt idx="1">
                  <c:v>28</c:v>
                </c:pt>
                <c:pt idx="2">
                  <c:v>38</c:v>
                </c:pt>
              </c:numCache>
            </c:numRef>
          </c:val>
        </c:ser>
        <c:ser>
          <c:idx val="1"/>
          <c:order val="1"/>
          <c:tx>
            <c:strRef>
              <c:f>Sheet1!$A$3</c:f>
              <c:strCache>
                <c:ptCount val="1"/>
                <c:pt idx="0">
                  <c:v>April–June 2014</c:v>
                </c:pt>
              </c:strCache>
            </c:strRef>
          </c:tx>
          <c:spPr>
            <a:solidFill>
              <a:schemeClr val="accent1"/>
            </a:solidFill>
            <a:ln>
              <a:noFill/>
            </a:ln>
          </c:spPr>
          <c:invertIfNegative val="0"/>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Sheet1!$B$1:$D$1</c:f>
              <c:strCache>
                <c:ptCount val="3"/>
                <c:pt idx="0">
                  <c:v>Total</c:v>
                </c:pt>
                <c:pt idx="1">
                  <c:v>Expanded Medicaid</c:v>
                </c:pt>
                <c:pt idx="2">
                  <c:v>Did not expand Medicaid</c:v>
                </c:pt>
              </c:strCache>
            </c:strRef>
          </c:cat>
          <c:val>
            <c:numRef>
              <c:f>Sheet1!$B$3:$D$3</c:f>
              <c:numCache>
                <c:formatCode>General</c:formatCode>
                <c:ptCount val="3"/>
                <c:pt idx="0">
                  <c:v>26</c:v>
                </c:pt>
                <c:pt idx="1">
                  <c:v>17</c:v>
                </c:pt>
                <c:pt idx="2">
                  <c:v>36</c:v>
                </c:pt>
              </c:numCache>
            </c:numRef>
          </c:val>
        </c:ser>
        <c:dLbls>
          <c:showLegendKey val="0"/>
          <c:showVal val="0"/>
          <c:showCatName val="0"/>
          <c:showSerName val="0"/>
          <c:showPercent val="0"/>
          <c:showBubbleSize val="0"/>
        </c:dLbls>
        <c:gapWidth val="205"/>
        <c:axId val="163678464"/>
        <c:axId val="163704832"/>
      </c:barChart>
      <c:catAx>
        <c:axId val="163678464"/>
        <c:scaling>
          <c:orientation val="minMax"/>
        </c:scaling>
        <c:delete val="0"/>
        <c:axPos val="b"/>
        <c:numFmt formatCode="General" sourceLinked="1"/>
        <c:majorTickMark val="out"/>
        <c:minorTickMark val="none"/>
        <c:tickLblPos val="nextTo"/>
        <c:crossAx val="163704832"/>
        <c:crosses val="autoZero"/>
        <c:auto val="1"/>
        <c:lblAlgn val="ctr"/>
        <c:lblOffset val="100"/>
        <c:noMultiLvlLbl val="0"/>
      </c:catAx>
      <c:valAx>
        <c:axId val="163704832"/>
        <c:scaling>
          <c:orientation val="minMax"/>
          <c:max val="50"/>
        </c:scaling>
        <c:delete val="0"/>
        <c:axPos val="l"/>
        <c:numFmt formatCode="General" sourceLinked="1"/>
        <c:majorTickMark val="out"/>
        <c:minorTickMark val="none"/>
        <c:tickLblPos val="nextTo"/>
        <c:crossAx val="163678464"/>
        <c:crosses val="autoZero"/>
        <c:crossBetween val="between"/>
        <c:majorUnit val="10"/>
      </c:valAx>
    </c:plotArea>
    <c:legend>
      <c:legendPos val="t"/>
      <c:layout>
        <c:manualLayout>
          <c:xMode val="edge"/>
          <c:yMode val="edge"/>
          <c:x val="0.24827828813065"/>
          <c:y val="0.134689567722935"/>
          <c:w val="0.45376664722465299"/>
          <c:h val="7.1089843200220604E-2"/>
        </c:manualLayout>
      </c:layout>
      <c:overlay val="0"/>
    </c:legend>
    <c:plotVisOnly val="1"/>
    <c:dispBlanksAs val="gap"/>
    <c:showDLblsOverMax val="0"/>
  </c:chart>
  <c:txPr>
    <a:bodyPr/>
    <a:lstStyle/>
    <a:p>
      <a:pPr>
        <a:defRPr sz="1600" b="1"/>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7/9/2014</a:t>
            </a:fld>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5254" y="8543369"/>
            <a:ext cx="2025227" cy="532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67756023-9739-487E-AA2B-7A78600DB984}" type="datetimeFigureOut">
              <a:rPr lang="en-US" smtClean="0"/>
              <a:t>7/9/2014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387137"/>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55ADB526-017D-4E6D-A189-5702C71EF700}" type="slidenum">
              <a:rPr lang="en-US" smtClean="0"/>
              <a:t>‹#›</a:t>
            </a:fld>
            <a:endParaRPr lang="en-US"/>
          </a:p>
        </p:txBody>
      </p:sp>
    </p:spTree>
    <p:extLst>
      <p:ext uri="{BB962C8B-B14F-4D97-AF65-F5344CB8AC3E}">
        <p14:creationId xmlns:p14="http://schemas.microsoft.com/office/powerpoint/2010/main" val="2486258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1</a:t>
            </a:fld>
            <a:endParaRPr lang="en-US"/>
          </a:p>
        </p:txBody>
      </p:sp>
    </p:spTree>
    <p:extLst>
      <p:ext uri="{BB962C8B-B14F-4D97-AF65-F5344CB8AC3E}">
        <p14:creationId xmlns:p14="http://schemas.microsoft.com/office/powerpoint/2010/main" val="35532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chor="t">
            <a:noAutofit/>
          </a:bodyPr>
          <a:lstStyle/>
          <a:p>
            <a:pPr algn="ctr"/>
            <a:r>
              <a:rPr lang="en-US" sz="2000" b="1" dirty="0" smtClean="0"/>
              <a:t>The </a:t>
            </a:r>
            <a:r>
              <a:rPr lang="en-US" sz="2000" b="1" dirty="0" smtClean="0"/>
              <a:t>Percent of Uninsured Adults with Incomes </a:t>
            </a:r>
            <a:br>
              <a:rPr lang="en-US" sz="2000" b="1" dirty="0" smtClean="0"/>
            </a:br>
            <a:r>
              <a:rPr lang="en-US" sz="2000" b="1" dirty="0" smtClean="0"/>
              <a:t>Under 100 Percent of Poverty Fell Sharply in States That </a:t>
            </a:r>
            <a:br>
              <a:rPr lang="en-US" sz="2000" b="1" dirty="0" smtClean="0"/>
            </a:br>
            <a:r>
              <a:rPr lang="en-US" sz="2000" b="1" dirty="0" smtClean="0"/>
              <a:t>Expanded Medicaid; More Than a Third of Poor Adults </a:t>
            </a:r>
            <a:br>
              <a:rPr lang="en-US" sz="2000" b="1" dirty="0" smtClean="0"/>
            </a:br>
            <a:r>
              <a:rPr lang="en-US" sz="2000" b="1" dirty="0" smtClean="0"/>
              <a:t>Remained Uninsured in States That Did Not Expand Medicaid</a:t>
            </a: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5279422"/>
              </p:ext>
            </p:extLst>
          </p:nvPr>
        </p:nvGraphicFramePr>
        <p:xfrm>
          <a:off x="457200" y="1600201"/>
          <a:ext cx="8229600" cy="39623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48900" y="1524000"/>
            <a:ext cx="8305800" cy="307777"/>
          </a:xfrm>
          <a:prstGeom prst="rect">
            <a:avLst/>
          </a:prstGeom>
          <a:noFill/>
        </p:spPr>
        <p:txBody>
          <a:bodyPr wrap="square" rtlCol="0">
            <a:spAutoFit/>
          </a:bodyPr>
          <a:lstStyle/>
          <a:p>
            <a:r>
              <a:rPr lang="en-US" sz="1400" b="1" dirty="0" smtClean="0">
                <a:latin typeface="+mn-lt"/>
              </a:rPr>
              <a:t>Percent adults ages 19–64 with incomes below 100 percent of poverty who were uninsured</a:t>
            </a:r>
            <a:endParaRPr lang="en-US" sz="1400" b="1" dirty="0">
              <a:latin typeface="+mn-lt"/>
            </a:endParaRPr>
          </a:p>
        </p:txBody>
      </p:sp>
      <p:sp>
        <p:nvSpPr>
          <p:cNvPr id="3" name="TextBox 2"/>
          <p:cNvSpPr txBox="1"/>
          <p:nvPr/>
        </p:nvSpPr>
        <p:spPr>
          <a:xfrm>
            <a:off x="-9861" y="6053859"/>
            <a:ext cx="8643800" cy="769441"/>
          </a:xfrm>
          <a:prstGeom prst="rect">
            <a:avLst/>
          </a:prstGeom>
          <a:noFill/>
        </p:spPr>
        <p:txBody>
          <a:bodyPr wrap="square" rtlCol="0">
            <a:spAutoFit/>
          </a:bodyPr>
          <a:lstStyle/>
          <a:p>
            <a:pPr lvl="0" fontAlgn="base">
              <a:spcBef>
                <a:spcPct val="0"/>
              </a:spcBef>
              <a:spcAft>
                <a:spcPct val="0"/>
              </a:spcAft>
            </a:pPr>
            <a:r>
              <a:rPr lang="en-US" sz="1100" dirty="0" smtClean="0">
                <a:latin typeface="+mn-lt"/>
              </a:rPr>
              <a:t>Note: States were coded as expanding their Medicaid program if they began enrolling individuals in April or earlier. These states include AR, AZ, CA, CO, CT, DE, HI, IA, IL, KY, MA, MD, MI, MN, ND, NJ, NM, NV, NY, OH, OR, RI, VT, WA, WV, and the District of Columbia. All other states were coded as not expanding. </a:t>
            </a:r>
          </a:p>
          <a:p>
            <a:pPr lvl="0" fontAlgn="base">
              <a:spcBef>
                <a:spcPct val="0"/>
              </a:spcBef>
              <a:spcAft>
                <a:spcPct val="0"/>
              </a:spcAft>
            </a:pPr>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Surveys, </a:t>
            </a:r>
            <a:r>
              <a:rPr lang="en-US" sz="1100" dirty="0" smtClean="0">
                <a:latin typeface="+mn-lt"/>
                <a:cs typeface="Arial" pitchFamily="34" charset="0"/>
              </a:rPr>
              <a:t>July–Sept</a:t>
            </a:r>
            <a:r>
              <a:rPr lang="en-US" sz="1100" dirty="0">
                <a:latin typeface="+mn-lt"/>
                <a:cs typeface="Arial" pitchFamily="34" charset="0"/>
              </a:rPr>
              <a:t>. 2013 </a:t>
            </a:r>
            <a:r>
              <a:rPr lang="en-US" sz="1100" dirty="0">
                <a:latin typeface="+mn-lt"/>
              </a:rPr>
              <a:t>and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
        <p:nvSpPr>
          <p:cNvPr id="6" name="TextBox 5"/>
          <p:cNvSpPr txBox="1"/>
          <p:nvPr/>
        </p:nvSpPr>
        <p:spPr>
          <a:xfrm>
            <a:off x="3695700" y="5486400"/>
            <a:ext cx="2095500" cy="338554"/>
          </a:xfrm>
          <a:prstGeom prst="rect">
            <a:avLst/>
          </a:prstGeom>
          <a:noFill/>
        </p:spPr>
        <p:txBody>
          <a:bodyPr wrap="square" rtlCol="0">
            <a:spAutoFit/>
          </a:bodyPr>
          <a:lstStyle/>
          <a:p>
            <a:pPr algn="ctr"/>
            <a:r>
              <a:rPr lang="en-US" sz="1600" b="1" dirty="0" smtClean="0">
                <a:latin typeface="+mn-lt"/>
              </a:rPr>
              <a:t>(25 states + D.C.)</a:t>
            </a:r>
            <a:endParaRPr lang="en-US" sz="1600" b="1" dirty="0">
              <a:latin typeface="+mn-lt"/>
            </a:endParaRPr>
          </a:p>
        </p:txBody>
      </p:sp>
      <p:sp>
        <p:nvSpPr>
          <p:cNvPr id="7" name="TextBox 6"/>
          <p:cNvSpPr txBox="1"/>
          <p:nvPr/>
        </p:nvSpPr>
        <p:spPr>
          <a:xfrm>
            <a:off x="6248400" y="5486400"/>
            <a:ext cx="2057400" cy="338554"/>
          </a:xfrm>
          <a:prstGeom prst="rect">
            <a:avLst/>
          </a:prstGeom>
          <a:noFill/>
        </p:spPr>
        <p:txBody>
          <a:bodyPr wrap="square" rtlCol="0">
            <a:spAutoFit/>
          </a:bodyPr>
          <a:lstStyle/>
          <a:p>
            <a:pPr algn="ctr"/>
            <a:r>
              <a:rPr lang="en-US" sz="1600" b="1" dirty="0" smtClean="0">
                <a:latin typeface="+mn-lt"/>
              </a:rPr>
              <a:t>(25 states)</a:t>
            </a:r>
            <a:endParaRPr lang="en-US" sz="1600" b="1" dirty="0">
              <a:latin typeface="+mn-lt"/>
            </a:endParaRPr>
          </a:p>
        </p:txBody>
      </p:sp>
      <p:pic>
        <p:nvPicPr>
          <p:cNvPr id="8"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458200" y="6172200"/>
            <a:ext cx="651100" cy="65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6691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CMWF_template_5-2014_white_bg</Template>
  <TotalTime>3130</TotalTime>
  <Words>138</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CMWF_template_5-2014_white_bg</vt:lpstr>
      <vt:lpstr>The Percent of Uninsured Adults with Incomes  Under 100 Percent of Poverty Fell Sharply in States That  Expanded Medicaid; More Than a Third of Poor Adults  Remained Uninsured in States That Did Not Expand Medicaid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April-June 2014 ACA Tracking Survey Topline Findings</dc:title>
  <dc:creator>Petra W. Rasmussen</dc:creator>
  <cp:lastModifiedBy>Samantha Mackie</cp:lastModifiedBy>
  <cp:revision>360</cp:revision>
  <cp:lastPrinted>2014-07-02T17:14:05Z</cp:lastPrinted>
  <dcterms:created xsi:type="dcterms:W3CDTF">2014-06-13T13:57:10Z</dcterms:created>
  <dcterms:modified xsi:type="dcterms:W3CDTF">2014-07-09T15:36:37Z</dcterms:modified>
</cp:coreProperties>
</file>