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07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3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772" autoAdjust="0"/>
  </p:normalViewPr>
  <p:slideViewPr>
    <p:cSldViewPr>
      <p:cViewPr varScale="1">
        <p:scale>
          <a:sx n="90" d="100"/>
          <a:sy n="90" d="100"/>
        </p:scale>
        <p:origin x="-120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27466961366693E-2"/>
          <c:y val="5.1274391770326E-2"/>
          <c:w val="0.90411451857991398"/>
          <c:h val="0.85858374873877996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July–Sept. 2013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California</c:v>
                </c:pt>
                <c:pt idx="2">
                  <c:v>Florida</c:v>
                </c:pt>
                <c:pt idx="3">
                  <c:v>Illinois</c:v>
                </c:pt>
                <c:pt idx="4">
                  <c:v>New York</c:v>
                </c:pt>
                <c:pt idx="5">
                  <c:v>Pennsylvania</c:v>
                </c:pt>
                <c:pt idx="6">
                  <c:v>Texas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20</c:v>
                </c:pt>
                <c:pt idx="1">
                  <c:v>22</c:v>
                </c:pt>
                <c:pt idx="2">
                  <c:v>30</c:v>
                </c:pt>
                <c:pt idx="3">
                  <c:v>15</c:v>
                </c:pt>
                <c:pt idx="4">
                  <c:v>12</c:v>
                </c:pt>
                <c:pt idx="5">
                  <c:v>14</c:v>
                </c:pt>
                <c:pt idx="6">
                  <c:v>34</c:v>
                </c:pt>
              </c:numCache>
            </c:numRef>
          </c:val>
        </c:ser>
        <c:ser>
          <c:idx val="0"/>
          <c:order val="1"/>
          <c:tx>
            <c:strRef>
              <c:f>Sheet1!$A$3</c:f>
              <c:strCache>
                <c:ptCount val="1"/>
                <c:pt idx="0">
                  <c:v>April–June 2014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Sheet1!$B$1:$H$1</c:f>
              <c:strCache>
                <c:ptCount val="7"/>
                <c:pt idx="0">
                  <c:v>Total</c:v>
                </c:pt>
                <c:pt idx="1">
                  <c:v>California</c:v>
                </c:pt>
                <c:pt idx="2">
                  <c:v>Florida</c:v>
                </c:pt>
                <c:pt idx="3">
                  <c:v>Illinois</c:v>
                </c:pt>
                <c:pt idx="4">
                  <c:v>New York</c:v>
                </c:pt>
                <c:pt idx="5">
                  <c:v>Pennsylvania</c:v>
                </c:pt>
                <c:pt idx="6">
                  <c:v>Texas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15</c:v>
                </c:pt>
                <c:pt idx="1">
                  <c:v>11</c:v>
                </c:pt>
                <c:pt idx="2">
                  <c:v>26</c:v>
                </c:pt>
                <c:pt idx="3">
                  <c:v>8</c:v>
                </c:pt>
                <c:pt idx="4">
                  <c:v>10</c:v>
                </c:pt>
                <c:pt idx="5">
                  <c:v>14</c:v>
                </c:pt>
                <c:pt idx="6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9690624"/>
        <c:axId val="169692160"/>
      </c:barChart>
      <c:catAx>
        <c:axId val="16969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9692160"/>
        <c:crosses val="autoZero"/>
        <c:auto val="1"/>
        <c:lblAlgn val="ctr"/>
        <c:lblOffset val="100"/>
        <c:noMultiLvlLbl val="0"/>
      </c:catAx>
      <c:valAx>
        <c:axId val="169692160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69690624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0.18608275410297301"/>
          <c:y val="1.7863371929469199E-2"/>
          <c:w val="0.57897910374268602"/>
          <c:h val="0.161766664041079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7/9/2014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4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756023-9739-487E-AA2B-7A78600DB984}" type="datetimeFigureOut">
              <a:rPr lang="en-US" smtClean="0"/>
              <a:t>7/9/2014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7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ADB526-017D-4E6D-A189-5702C71EF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DA669D-E2FC-4F32-848D-CBEED4636B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731520"/>
          </a:xfrm>
        </p:spPr>
        <p:txBody>
          <a:bodyPr anchor="t">
            <a:noAutofit/>
          </a:bodyPr>
          <a:lstStyle/>
          <a:p>
            <a:pPr algn="ctr"/>
            <a:r>
              <a:rPr lang="en-US" sz="2000" b="1" dirty="0" smtClean="0"/>
              <a:t>Uninsured </a:t>
            </a:r>
            <a:r>
              <a:rPr lang="en-US" sz="2000" b="1" dirty="0" smtClean="0"/>
              <a:t>Rates Fell Sharply in California </a:t>
            </a:r>
            <a:br>
              <a:rPr lang="en-US" sz="2000" b="1" dirty="0" smtClean="0"/>
            </a:br>
            <a:r>
              <a:rPr lang="en-US" sz="2000" b="1" dirty="0" smtClean="0"/>
              <a:t>and Texas; Florida and Texas Continue to Have the </a:t>
            </a:r>
            <a:br>
              <a:rPr lang="en-US" sz="2000" b="1" dirty="0" smtClean="0"/>
            </a:br>
            <a:r>
              <a:rPr lang="en-US" sz="2000" b="1" dirty="0" smtClean="0"/>
              <a:t>Highest Uninsured Rates </a:t>
            </a:r>
            <a:r>
              <a:rPr lang="en-US" sz="2000" b="1" dirty="0"/>
              <a:t>A</a:t>
            </a:r>
            <a:r>
              <a:rPr lang="en-US" sz="2000" b="1" dirty="0" smtClean="0"/>
              <a:t>mong Largest States</a:t>
            </a:r>
            <a:endParaRPr lang="en-US" sz="2000" b="1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5601674"/>
              </p:ext>
            </p:extLst>
          </p:nvPr>
        </p:nvGraphicFramePr>
        <p:xfrm>
          <a:off x="-135800" y="1754088"/>
          <a:ext cx="9098280" cy="4265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6480" y="1371600"/>
            <a:ext cx="396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+mn-lt"/>
              </a:rPr>
              <a:t>Percent adults ages 19–64 uninsured</a:t>
            </a:r>
            <a:endParaRPr lang="en-US" sz="1400" b="1" dirty="0">
              <a:latin typeface="+mn-lt"/>
            </a:endParaRPr>
          </a:p>
        </p:txBody>
      </p:sp>
      <p:sp>
        <p:nvSpPr>
          <p:cNvPr id="10" name="Text Box 49"/>
          <p:cNvSpPr txBox="1">
            <a:spLocks noChangeArrowheads="1"/>
          </p:cNvSpPr>
          <p:nvPr/>
        </p:nvSpPr>
        <p:spPr bwMode="auto">
          <a:xfrm>
            <a:off x="45720" y="6561500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latin typeface="+mn-lt"/>
              </a:rPr>
              <a:t>Source: </a:t>
            </a:r>
            <a:r>
              <a:rPr lang="en-US" sz="1100" dirty="0">
                <a:latin typeface="+mn-lt"/>
                <a:cs typeface="Arial" pitchFamily="34" charset="0"/>
              </a:rPr>
              <a:t>The Commonwealth Fund Affordable Care Act Tracking Surveys, </a:t>
            </a:r>
            <a:r>
              <a:rPr lang="en-US" sz="1100" dirty="0" smtClean="0">
                <a:latin typeface="+mn-lt"/>
                <a:cs typeface="Arial" pitchFamily="34" charset="0"/>
              </a:rPr>
              <a:t>July–Sept</a:t>
            </a:r>
            <a:r>
              <a:rPr lang="en-US" sz="1100" dirty="0">
                <a:latin typeface="+mn-lt"/>
                <a:cs typeface="Arial" pitchFamily="34" charset="0"/>
              </a:rPr>
              <a:t>. </a:t>
            </a:r>
            <a:r>
              <a:rPr lang="en-US" sz="1100" dirty="0" smtClean="0">
                <a:latin typeface="+mn-lt"/>
                <a:cs typeface="Arial" pitchFamily="34" charset="0"/>
              </a:rPr>
              <a:t>2013 </a:t>
            </a:r>
            <a:r>
              <a:rPr lang="en-US" sz="1100" dirty="0" smtClean="0">
                <a:latin typeface="+mn-lt"/>
              </a:rPr>
              <a:t>and </a:t>
            </a:r>
            <a:r>
              <a:rPr lang="en-US" sz="1100" dirty="0" smtClean="0">
                <a:latin typeface="+mn-lt"/>
                <a:cs typeface="Arial" pitchFamily="34" charset="0"/>
              </a:rPr>
              <a:t>April–June </a:t>
            </a:r>
            <a:r>
              <a:rPr lang="en-US" sz="1100" dirty="0">
                <a:latin typeface="+mn-lt"/>
                <a:cs typeface="Arial" pitchFamily="34" charset="0"/>
              </a:rPr>
              <a:t>2014.</a:t>
            </a:r>
            <a:endParaRPr lang="en-US" sz="1100" dirty="0">
              <a:latin typeface="+mn-lt"/>
              <a:ea typeface="ＭＳ Ｐゴシック" charset="-128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6172200"/>
            <a:ext cx="651100" cy="6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9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3131</TotalTime>
  <Words>30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Uninsured Rates Fell Sharply in California  and Texas; Florida and Texas Continue to Have the  Highest Uninsured Rates Among Largest States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April-June 2014 ACA Tracking Survey Topline Findings</dc:title>
  <dc:creator>Petra W. Rasmussen</dc:creator>
  <cp:lastModifiedBy>Samantha Mackie</cp:lastModifiedBy>
  <cp:revision>361</cp:revision>
  <cp:lastPrinted>2014-07-02T17:14:05Z</cp:lastPrinted>
  <dcterms:created xsi:type="dcterms:W3CDTF">2014-06-13T13:57:10Z</dcterms:created>
  <dcterms:modified xsi:type="dcterms:W3CDTF">2014-07-09T15:36:44Z</dcterms:modified>
</cp:coreProperties>
</file>