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74" r:id="rId2"/>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36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72" autoAdjust="0"/>
  </p:normalViewPr>
  <p:slideViewPr>
    <p:cSldViewPr>
      <p:cViewPr varScale="1">
        <p:scale>
          <a:sx n="90" d="100"/>
          <a:sy n="90" d="100"/>
        </p:scale>
        <p:origin x="-120" y="-6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819253749060205E-2"/>
          <c:y val="5.6150718375098302E-2"/>
          <c:w val="0.90411451857991398"/>
          <c:h val="0.77224409448818898"/>
        </c:manualLayout>
      </c:layout>
      <c:barChart>
        <c:barDir val="col"/>
        <c:grouping val="clustered"/>
        <c:varyColors val="0"/>
        <c:ser>
          <c:idx val="2"/>
          <c:order val="0"/>
          <c:tx>
            <c:strRef>
              <c:f>Sheet1!$A$2</c:f>
              <c:strCache>
                <c:ptCount val="1"/>
                <c:pt idx="0">
                  <c:v>Uninsured</c:v>
                </c:pt>
              </c:strCache>
            </c:strRef>
          </c:tx>
          <c:spPr>
            <a:solidFill>
              <a:schemeClr val="tx2">
                <a:lumMod val="50000"/>
              </a:schemeClr>
            </a:solidFill>
            <a:ln>
              <a:noFill/>
            </a:ln>
          </c:spPr>
          <c:invertIfNegative val="0"/>
          <c:dPt>
            <c:idx val="1"/>
            <c:invertIfNegative val="0"/>
            <c:bubble3D val="0"/>
          </c:dPt>
          <c:dPt>
            <c:idx val="2"/>
            <c:invertIfNegative val="0"/>
            <c:bubble3D val="0"/>
          </c:dPt>
          <c:dPt>
            <c:idx val="3"/>
            <c:invertIfNegative val="0"/>
            <c:bubble3D val="0"/>
          </c:dPt>
          <c:dPt>
            <c:idx val="5"/>
            <c:invertIfNegative val="0"/>
            <c:bubble3D val="0"/>
          </c:dPt>
          <c:dPt>
            <c:idx val="6"/>
            <c:invertIfNegative val="0"/>
            <c:bubble3D val="0"/>
          </c:dPt>
          <c:dPt>
            <c:idx val="7"/>
            <c:invertIfNegative val="0"/>
            <c:bubble3D val="0"/>
          </c:dPt>
          <c:dLbls>
            <c:dLblPos val="outEnd"/>
            <c:showLegendKey val="0"/>
            <c:showVal val="1"/>
            <c:showCatName val="0"/>
            <c:showSerName val="0"/>
            <c:showPercent val="0"/>
            <c:showBubbleSize val="0"/>
            <c:showLeaderLines val="0"/>
          </c:dLbls>
          <c:cat>
            <c:strRef>
              <c:f>Sheet1!$B$1:$D$1</c:f>
              <c:strCache>
                <c:ptCount val="3"/>
                <c:pt idx="0">
                  <c:v>Total new enrollees*</c:v>
                </c:pt>
                <c:pt idx="1">
                  <c:v>Selected a private plan 
through marketplace</c:v>
                </c:pt>
                <c:pt idx="2">
                  <c:v>Enrolled in Medicaid**</c:v>
                </c:pt>
              </c:strCache>
            </c:strRef>
          </c:cat>
          <c:val>
            <c:numRef>
              <c:f>Sheet1!$B$2:$D$2</c:f>
              <c:numCache>
                <c:formatCode>General</c:formatCode>
                <c:ptCount val="3"/>
                <c:pt idx="0">
                  <c:v>63</c:v>
                </c:pt>
                <c:pt idx="1">
                  <c:v>59</c:v>
                </c:pt>
                <c:pt idx="2">
                  <c:v>66</c:v>
                </c:pt>
              </c:numCache>
            </c:numRef>
          </c:val>
        </c:ser>
        <c:ser>
          <c:idx val="0"/>
          <c:order val="1"/>
          <c:tx>
            <c:strRef>
              <c:f>Sheet1!$A$3</c:f>
              <c:strCache>
                <c:ptCount val="1"/>
                <c:pt idx="0">
                  <c:v>Employer coverage</c:v>
                </c:pt>
              </c:strCache>
            </c:strRef>
          </c:tx>
          <c:spPr>
            <a:ln>
              <a:no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Selected a private plan 
through marketplace</c:v>
                </c:pt>
                <c:pt idx="2">
                  <c:v>Enrolled in Medicaid**</c:v>
                </c:pt>
              </c:strCache>
            </c:strRef>
          </c:cat>
          <c:val>
            <c:numRef>
              <c:f>Sheet1!$B$3:$D$3</c:f>
              <c:numCache>
                <c:formatCode>General</c:formatCode>
                <c:ptCount val="3"/>
                <c:pt idx="0">
                  <c:v>18</c:v>
                </c:pt>
                <c:pt idx="1">
                  <c:v>21</c:v>
                </c:pt>
                <c:pt idx="2">
                  <c:v>17</c:v>
                </c:pt>
              </c:numCache>
            </c:numRef>
          </c:val>
        </c:ser>
        <c:ser>
          <c:idx val="1"/>
          <c:order val="2"/>
          <c:tx>
            <c:strRef>
              <c:f>Sheet1!$A$4</c:f>
              <c:strCache>
                <c:ptCount val="1"/>
                <c:pt idx="0">
                  <c:v>Individual coverage</c:v>
                </c:pt>
              </c:strCache>
            </c:strRef>
          </c:tx>
          <c:spPr>
            <a:solidFill>
              <a:schemeClr val="accent3"/>
            </a:solidFill>
            <a:ln>
              <a:no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Selected a private plan 
through marketplace</c:v>
                </c:pt>
                <c:pt idx="2">
                  <c:v>Enrolled in Medicaid**</c:v>
                </c:pt>
              </c:strCache>
            </c:strRef>
          </c:cat>
          <c:val>
            <c:numRef>
              <c:f>Sheet1!$B$4:$D$4</c:f>
              <c:numCache>
                <c:formatCode>General</c:formatCode>
                <c:ptCount val="3"/>
                <c:pt idx="0">
                  <c:v>9</c:v>
                </c:pt>
                <c:pt idx="1">
                  <c:v>17</c:v>
                </c:pt>
                <c:pt idx="2">
                  <c:v>1</c:v>
                </c:pt>
              </c:numCache>
            </c:numRef>
          </c:val>
        </c:ser>
        <c:ser>
          <c:idx val="3"/>
          <c:order val="3"/>
          <c:tx>
            <c:strRef>
              <c:f>Sheet1!$A$5</c:f>
              <c:strCache>
                <c:ptCount val="1"/>
                <c:pt idx="0">
                  <c:v>Medicaid</c:v>
                </c:pt>
              </c:strCache>
            </c:strRef>
          </c:tx>
          <c:spPr>
            <a:solidFill>
              <a:schemeClr val="bg1"/>
            </a:solidFill>
            <a:ln>
              <a:solidFill>
                <a:schemeClr val="tx1"/>
              </a:solid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Selected a private plan 
through marketplace</c:v>
                </c:pt>
                <c:pt idx="2">
                  <c:v>Enrolled in Medicaid**</c:v>
                </c:pt>
              </c:strCache>
            </c:strRef>
          </c:cat>
          <c:val>
            <c:numRef>
              <c:f>Sheet1!$B$5:$D$5</c:f>
              <c:numCache>
                <c:formatCode>General</c:formatCode>
                <c:ptCount val="3"/>
                <c:pt idx="0">
                  <c:v>4</c:v>
                </c:pt>
                <c:pt idx="1">
                  <c:v>1</c:v>
                </c:pt>
                <c:pt idx="2">
                  <c:v>8</c:v>
                </c:pt>
              </c:numCache>
            </c:numRef>
          </c:val>
        </c:ser>
        <c:ser>
          <c:idx val="4"/>
          <c:order val="4"/>
          <c:tx>
            <c:strRef>
              <c:f>Sheet1!$A$6</c:f>
              <c:strCache>
                <c:ptCount val="1"/>
                <c:pt idx="0">
                  <c:v>Other</c:v>
                </c:pt>
              </c:strCache>
            </c:strRef>
          </c:tx>
          <c:spPr>
            <a:solidFill>
              <a:schemeClr val="accent2"/>
            </a:solidFill>
            <a:ln>
              <a:noFill/>
            </a:ln>
          </c:spPr>
          <c:invertIfNegative val="0"/>
          <c:dLbls>
            <c:showLegendKey val="0"/>
            <c:showVal val="1"/>
            <c:showCatName val="0"/>
            <c:showSerName val="0"/>
            <c:showPercent val="0"/>
            <c:showBubbleSize val="0"/>
            <c:showLeaderLines val="0"/>
          </c:dLbls>
          <c:cat>
            <c:strRef>
              <c:f>Sheet1!$B$1:$D$1</c:f>
              <c:strCache>
                <c:ptCount val="3"/>
                <c:pt idx="0">
                  <c:v>Total new enrollees*</c:v>
                </c:pt>
                <c:pt idx="1">
                  <c:v>Selected a private plan 
through marketplace</c:v>
                </c:pt>
                <c:pt idx="2">
                  <c:v>Enrolled in Medicaid**</c:v>
                </c:pt>
              </c:strCache>
            </c:strRef>
          </c:cat>
          <c:val>
            <c:numRef>
              <c:f>Sheet1!$B$6:$D$6</c:f>
              <c:numCache>
                <c:formatCode>General</c:formatCode>
                <c:ptCount val="3"/>
                <c:pt idx="0">
                  <c:v>1</c:v>
                </c:pt>
                <c:pt idx="1">
                  <c:v>1</c:v>
                </c:pt>
                <c:pt idx="2">
                  <c:v>1</c:v>
                </c:pt>
              </c:numCache>
            </c:numRef>
          </c:val>
        </c:ser>
        <c:dLbls>
          <c:showLegendKey val="0"/>
          <c:showVal val="0"/>
          <c:showCatName val="0"/>
          <c:showSerName val="0"/>
          <c:showPercent val="0"/>
          <c:showBubbleSize val="0"/>
        </c:dLbls>
        <c:gapWidth val="149"/>
        <c:axId val="115302784"/>
        <c:axId val="115304320"/>
      </c:barChart>
      <c:catAx>
        <c:axId val="115302784"/>
        <c:scaling>
          <c:orientation val="minMax"/>
        </c:scaling>
        <c:delete val="0"/>
        <c:axPos val="b"/>
        <c:numFmt formatCode="General" sourceLinked="1"/>
        <c:majorTickMark val="out"/>
        <c:minorTickMark val="none"/>
        <c:tickLblPos val="nextTo"/>
        <c:txPr>
          <a:bodyPr/>
          <a:lstStyle/>
          <a:p>
            <a:pPr>
              <a:defRPr sz="1400"/>
            </a:pPr>
            <a:endParaRPr lang="en-US"/>
          </a:p>
        </c:txPr>
        <c:crossAx val="115304320"/>
        <c:crosses val="autoZero"/>
        <c:auto val="1"/>
        <c:lblAlgn val="ctr"/>
        <c:lblOffset val="100"/>
        <c:noMultiLvlLbl val="0"/>
      </c:catAx>
      <c:valAx>
        <c:axId val="115304320"/>
        <c:scaling>
          <c:orientation val="minMax"/>
          <c:max val="100"/>
        </c:scaling>
        <c:delete val="0"/>
        <c:axPos val="l"/>
        <c:numFmt formatCode="General" sourceLinked="1"/>
        <c:majorTickMark val="out"/>
        <c:minorTickMark val="none"/>
        <c:tickLblPos val="nextTo"/>
        <c:crossAx val="115302784"/>
        <c:crosses val="autoZero"/>
        <c:crossBetween val="between"/>
        <c:majorUnit val="25"/>
      </c:valAx>
    </c:plotArea>
    <c:legend>
      <c:legendPos val="t"/>
      <c:layout>
        <c:manualLayout>
          <c:xMode val="edge"/>
          <c:yMode val="edge"/>
          <c:x val="9.3955450920393702E-2"/>
          <c:y val="4.5085191163010997E-2"/>
          <c:w val="0.88789826208909794"/>
          <c:h val="0.143903296401801"/>
        </c:manualLayout>
      </c:layout>
      <c:overlay val="0"/>
      <c:txPr>
        <a:bodyPr/>
        <a:lstStyle/>
        <a:p>
          <a:pPr>
            <a:defRPr sz="1400"/>
          </a:pPr>
          <a:endParaRPr lang="en-US"/>
        </a:p>
      </c:txPr>
    </c:legend>
    <c:plotVisOnly val="1"/>
    <c:dispBlanksAs val="gap"/>
    <c:showDLblsOverMax val="0"/>
  </c:chart>
  <c:txPr>
    <a:bodyPr/>
    <a:lstStyle/>
    <a:p>
      <a:pPr>
        <a:defRPr sz="1600" b="1"/>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7/9/2014</a:t>
            </a:fld>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5254" y="8543369"/>
            <a:ext cx="2025227" cy="532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67756023-9739-487E-AA2B-7A78600DB984}" type="datetimeFigureOut">
              <a:rPr lang="en-US" smtClean="0"/>
              <a:t>7/9/2014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387137"/>
            <a:ext cx="5608320" cy="415623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55ADB526-017D-4E6D-A189-5702C71EF700}" type="slidenum">
              <a:rPr lang="en-US" smtClean="0"/>
              <a:t>‹#›</a:t>
            </a:fld>
            <a:endParaRPr lang="en-US"/>
          </a:p>
        </p:txBody>
      </p:sp>
    </p:spTree>
    <p:extLst>
      <p:ext uri="{BB962C8B-B14F-4D97-AF65-F5344CB8AC3E}">
        <p14:creationId xmlns:p14="http://schemas.microsoft.com/office/powerpoint/2010/main" val="2486258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t>1</a:t>
            </a:fld>
            <a:endParaRPr lang="en-US"/>
          </a:p>
        </p:txBody>
      </p:sp>
    </p:spTree>
    <p:extLst>
      <p:ext uri="{BB962C8B-B14F-4D97-AF65-F5344CB8AC3E}">
        <p14:creationId xmlns:p14="http://schemas.microsoft.com/office/powerpoint/2010/main" val="35532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19382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08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795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2945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1" r:id="rId3"/>
    <p:sldLayoutId id="2147483702" r:id="rId4"/>
    <p:sldLayoutId id="2147483696" r:id="rId5"/>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899160"/>
          </a:xfrm>
        </p:spPr>
        <p:txBody>
          <a:bodyPr anchor="t">
            <a:noAutofit/>
          </a:bodyPr>
          <a:lstStyle/>
          <a:p>
            <a:pPr algn="ctr"/>
            <a:r>
              <a:rPr lang="en-US" sz="2000" b="1" dirty="0" smtClean="0"/>
              <a:t>More </a:t>
            </a:r>
            <a:r>
              <a:rPr lang="en-US" sz="2000" b="1" dirty="0" smtClean="0"/>
              <a:t>Than Three of Five Adults Who Selected a </a:t>
            </a:r>
            <a:br>
              <a:rPr lang="en-US" sz="2000" b="1" dirty="0" smtClean="0"/>
            </a:br>
            <a:r>
              <a:rPr lang="en-US" sz="2000" b="1" dirty="0" smtClean="0"/>
              <a:t>Private Plan or Enrolled in Medicaid Were Uninsured </a:t>
            </a:r>
            <a:br>
              <a:rPr lang="en-US" sz="2000" b="1" dirty="0" smtClean="0"/>
            </a:br>
            <a:r>
              <a:rPr lang="en-US" sz="2000" b="1" dirty="0" smtClean="0"/>
              <a:t>Prior to Gaining Coverage</a:t>
            </a:r>
            <a:endParaRPr lang="en-US" sz="2000" b="1" dirty="0"/>
          </a:p>
        </p:txBody>
      </p:sp>
      <p:sp>
        <p:nvSpPr>
          <p:cNvPr id="5" name="TextBox 4"/>
          <p:cNvSpPr txBox="1"/>
          <p:nvPr/>
        </p:nvSpPr>
        <p:spPr>
          <a:xfrm>
            <a:off x="0" y="5410200"/>
            <a:ext cx="9144000" cy="523220"/>
          </a:xfrm>
          <a:prstGeom prst="rect">
            <a:avLst/>
          </a:prstGeom>
          <a:noFill/>
        </p:spPr>
        <p:txBody>
          <a:bodyPr wrap="square" rtlCol="0">
            <a:spAutoFit/>
          </a:bodyPr>
          <a:lstStyle/>
          <a:p>
            <a:pPr algn="ctr" fontAlgn="b"/>
            <a:r>
              <a:rPr lang="en-US" sz="1400" b="1" dirty="0">
                <a:latin typeface="+mn-lt"/>
                <a:cs typeface="Arial" pitchFamily="34" charset="0"/>
              </a:rPr>
              <a:t>Adults ages 19–64 who selected </a:t>
            </a:r>
            <a:r>
              <a:rPr lang="en-US" sz="1400" b="1" dirty="0" smtClean="0">
                <a:latin typeface="+mn-lt"/>
                <a:cs typeface="Arial" pitchFamily="34" charset="0"/>
              </a:rPr>
              <a:t>a private plan or enrolled in Medicaid </a:t>
            </a:r>
            <a:r>
              <a:rPr lang="en-US" sz="1400" b="1" dirty="0">
                <a:latin typeface="+mn-lt"/>
                <a:cs typeface="Arial" pitchFamily="34" charset="0"/>
              </a:rPr>
              <a:t>through marketplace </a:t>
            </a:r>
            <a:r>
              <a:rPr lang="en-US" sz="1400" b="1" dirty="0" smtClean="0">
                <a:latin typeface="+mn-lt"/>
                <a:cs typeface="Arial" pitchFamily="34" charset="0"/>
              </a:rPr>
              <a:t/>
            </a:r>
            <a:br>
              <a:rPr lang="en-US" sz="1400" b="1" dirty="0" smtClean="0">
                <a:latin typeface="+mn-lt"/>
                <a:cs typeface="Arial" pitchFamily="34" charset="0"/>
              </a:rPr>
            </a:br>
            <a:r>
              <a:rPr lang="en-US" sz="1400" b="1" dirty="0" smtClean="0">
                <a:latin typeface="+mn-lt"/>
                <a:cs typeface="Arial" pitchFamily="34" charset="0"/>
              </a:rPr>
              <a:t>or have </a:t>
            </a:r>
            <a:r>
              <a:rPr lang="en-US" sz="1400" b="1" dirty="0">
                <a:latin typeface="+mn-lt"/>
                <a:cs typeface="Arial" pitchFamily="34" charset="0"/>
              </a:rPr>
              <a:t>had Medicaid for less than 1 year</a:t>
            </a:r>
          </a:p>
        </p:txBody>
      </p:sp>
      <p:graphicFrame>
        <p:nvGraphicFramePr>
          <p:cNvPr id="7" name="Content Placeholder 3"/>
          <p:cNvGraphicFramePr>
            <a:graphicFrameLocks/>
          </p:cNvGraphicFramePr>
          <p:nvPr>
            <p:extLst>
              <p:ext uri="{D42A27DB-BD31-4B8C-83A1-F6EECF244321}">
                <p14:modId xmlns:p14="http://schemas.microsoft.com/office/powerpoint/2010/main" val="3124070531"/>
              </p:ext>
            </p:extLst>
          </p:nvPr>
        </p:nvGraphicFramePr>
        <p:xfrm>
          <a:off x="-106680" y="1810688"/>
          <a:ext cx="9098280" cy="373231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10900" y="1547400"/>
            <a:ext cx="1752600" cy="307777"/>
          </a:xfrm>
          <a:prstGeom prst="rect">
            <a:avLst/>
          </a:prstGeom>
          <a:noFill/>
        </p:spPr>
        <p:txBody>
          <a:bodyPr wrap="square" rtlCol="0">
            <a:spAutoFit/>
          </a:bodyPr>
          <a:lstStyle/>
          <a:p>
            <a:r>
              <a:rPr lang="en-US" sz="1400" b="1" dirty="0" smtClean="0">
                <a:latin typeface="+mn-lt"/>
              </a:rPr>
              <a:t>Percent</a:t>
            </a:r>
            <a:endParaRPr lang="en-US" sz="1400" b="1" dirty="0">
              <a:latin typeface="+mn-lt"/>
            </a:endParaRPr>
          </a:p>
        </p:txBody>
      </p:sp>
      <p:sp>
        <p:nvSpPr>
          <p:cNvPr id="10" name="Text Box 49"/>
          <p:cNvSpPr txBox="1">
            <a:spLocks noChangeArrowheads="1"/>
          </p:cNvSpPr>
          <p:nvPr/>
        </p:nvSpPr>
        <p:spPr bwMode="auto">
          <a:xfrm>
            <a:off x="45720" y="5894381"/>
            <a:ext cx="8564880" cy="938719"/>
          </a:xfrm>
          <a:prstGeom prst="rect">
            <a:avLst/>
          </a:prstGeom>
          <a:noFill/>
          <a:ln w="9525">
            <a:noFill/>
            <a:miter lim="800000"/>
            <a:headEnd/>
            <a:tailEnd/>
          </a:ln>
        </p:spPr>
        <p:txBody>
          <a:bodyPr wrap="square">
            <a:spAutoFit/>
          </a:bodyPr>
          <a:lstStyle/>
          <a:p>
            <a:r>
              <a:rPr lang="en-US" sz="1100" dirty="0" smtClean="0">
                <a:latin typeface="+mn-lt"/>
              </a:rPr>
              <a:t>* New </a:t>
            </a:r>
            <a:r>
              <a:rPr lang="en-US" sz="1100" dirty="0">
                <a:latin typeface="+mn-lt"/>
              </a:rPr>
              <a:t>enrollees include those who signed up for private coverage through the marketplace, those who signed up for Medicaid through the marketplace, those who signed up for coverage through the marketplace but are not sure if it is Medicaid or private coverage, and those who have been enrolled in Medicaid for less than 1 year. </a:t>
            </a:r>
            <a:r>
              <a:rPr lang="en-US" sz="1100" dirty="0" smtClean="0">
                <a:latin typeface="+mn-lt"/>
              </a:rPr>
              <a:t>** This includes some individuals who enrolled in Medicaid outside of the marketplace, but have been covered by Medicaid for less than 1 year.</a:t>
            </a:r>
            <a:endParaRPr lang="en-US" sz="1100" dirty="0">
              <a:latin typeface="+mn-lt"/>
            </a:endParaRPr>
          </a:p>
          <a:p>
            <a:pPr fontAlgn="base">
              <a:spcBef>
                <a:spcPct val="0"/>
              </a:spcBef>
              <a:spcAft>
                <a:spcPct val="0"/>
              </a:spcAft>
            </a:pPr>
            <a:r>
              <a:rPr lang="en-US" sz="1100" dirty="0" smtClean="0">
                <a:latin typeface="+mn-lt"/>
              </a:rPr>
              <a:t>Source</a:t>
            </a:r>
            <a:r>
              <a:rPr lang="en-US" sz="1100" dirty="0">
                <a:latin typeface="+mn-lt"/>
              </a:rPr>
              <a:t>: </a:t>
            </a:r>
            <a:r>
              <a:rPr lang="en-US" sz="1100" dirty="0">
                <a:latin typeface="+mn-lt"/>
                <a:cs typeface="Arial" pitchFamily="34" charset="0"/>
              </a:rPr>
              <a:t>The Commonwealth Fund Affordable Care Act Tracking </a:t>
            </a:r>
            <a:r>
              <a:rPr lang="en-US" sz="1100" dirty="0" smtClean="0">
                <a:latin typeface="+mn-lt"/>
                <a:cs typeface="Arial" pitchFamily="34" charset="0"/>
              </a:rPr>
              <a:t>Survey, April–June </a:t>
            </a:r>
            <a:r>
              <a:rPr lang="en-US" sz="1100" dirty="0">
                <a:latin typeface="+mn-lt"/>
                <a:cs typeface="Arial" pitchFamily="34" charset="0"/>
              </a:rPr>
              <a:t>2014.</a:t>
            </a:r>
            <a:endParaRPr lang="en-US" sz="1100" dirty="0">
              <a:latin typeface="+mn-lt"/>
              <a:ea typeface="ＭＳ Ｐゴシック" charset="-128"/>
            </a:endParaRPr>
          </a:p>
        </p:txBody>
      </p:sp>
      <p:sp>
        <p:nvSpPr>
          <p:cNvPr id="4" name="TextBox 3"/>
          <p:cNvSpPr txBox="1"/>
          <p:nvPr/>
        </p:nvSpPr>
        <p:spPr>
          <a:xfrm>
            <a:off x="0" y="1142999"/>
            <a:ext cx="91440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What type of health insurance did you have prior to getting your new coverage? </a:t>
            </a:r>
          </a:p>
        </p:txBody>
      </p:sp>
      <p:pic>
        <p:nvPicPr>
          <p:cNvPr id="8"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458200" y="6172200"/>
            <a:ext cx="651100" cy="65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5331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CMWF_template_5-2014_white_bg</Template>
  <TotalTime>3131</TotalTime>
  <Words>140</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CMWF_template_5-2014_white_bg</vt:lpstr>
      <vt:lpstr>More Than Three of Five Adults Who Selected a  Private Plan or Enrolled in Medicaid Were Uninsured  Prior to Gaining Coverage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April-June 2014 ACA Tracking Survey Topline Findings</dc:title>
  <dc:creator>Petra W. Rasmussen</dc:creator>
  <cp:lastModifiedBy>Samantha Mackie</cp:lastModifiedBy>
  <cp:revision>366</cp:revision>
  <cp:lastPrinted>2014-07-02T17:14:05Z</cp:lastPrinted>
  <dcterms:created xsi:type="dcterms:W3CDTF">2014-06-13T13:57:10Z</dcterms:created>
  <dcterms:modified xsi:type="dcterms:W3CDTF">2014-07-09T15:37:20Z</dcterms:modified>
</cp:coreProperties>
</file>