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72" autoAdjust="0"/>
  </p:normalViewPr>
  <p:slideViewPr>
    <p:cSldViewPr>
      <p:cViewPr varScale="1">
        <p:scale>
          <a:sx n="90" d="100"/>
          <a:sy n="90" d="100"/>
        </p:scale>
        <p:origin x="-120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7.0193246038837503E-2"/>
          <c:w val="0.91767104472094096"/>
          <c:h val="0.75178472074050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Better off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Previously uninsured</c:v>
                </c:pt>
                <c:pt idx="2">
                  <c:v>Previously insured</c:v>
                </c:pt>
                <c:pt idx="3">
                  <c:v>   </c:v>
                </c:pt>
                <c:pt idx="4">
                  <c:v>Enrolled in Medicaid*</c:v>
                </c:pt>
                <c:pt idx="5">
                  <c:v>Selected a private plan</c:v>
                </c:pt>
                <c:pt idx="6">
                  <c:v>  </c:v>
                </c:pt>
                <c:pt idx="7">
                  <c:v>Health problem**</c:v>
                </c:pt>
                <c:pt idx="8">
                  <c:v>No health problem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58</c:v>
                </c:pt>
                <c:pt idx="1">
                  <c:v>61</c:v>
                </c:pt>
                <c:pt idx="2">
                  <c:v>52</c:v>
                </c:pt>
                <c:pt idx="4">
                  <c:v>67</c:v>
                </c:pt>
                <c:pt idx="5">
                  <c:v>49</c:v>
                </c:pt>
                <c:pt idx="7">
                  <c:v>61</c:v>
                </c:pt>
                <c:pt idx="8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 effect 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Pt>
            <c:idx val="5"/>
            <c:invertIfNegative val="0"/>
            <c:bubble3D val="0"/>
          </c:dPt>
          <c:dLbls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Previously uninsured</c:v>
                </c:pt>
                <c:pt idx="2">
                  <c:v>Previously insured</c:v>
                </c:pt>
                <c:pt idx="3">
                  <c:v>   </c:v>
                </c:pt>
                <c:pt idx="4">
                  <c:v>Enrolled in Medicaid*</c:v>
                </c:pt>
                <c:pt idx="5">
                  <c:v>Selected a private plan</c:v>
                </c:pt>
                <c:pt idx="6">
                  <c:v>  </c:v>
                </c:pt>
                <c:pt idx="7">
                  <c:v>Health problem**</c:v>
                </c:pt>
                <c:pt idx="8">
                  <c:v>No health problem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  <c:pt idx="0">
                  <c:v>27</c:v>
                </c:pt>
                <c:pt idx="1">
                  <c:v>26</c:v>
                </c:pt>
                <c:pt idx="2">
                  <c:v>28</c:v>
                </c:pt>
                <c:pt idx="4">
                  <c:v>23</c:v>
                </c:pt>
                <c:pt idx="5">
                  <c:v>30</c:v>
                </c:pt>
                <c:pt idx="7">
                  <c:v>23</c:v>
                </c:pt>
                <c:pt idx="8">
                  <c:v>32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Worse off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Previously uninsured</c:v>
                </c:pt>
                <c:pt idx="2">
                  <c:v>Previously insured</c:v>
                </c:pt>
                <c:pt idx="3">
                  <c:v>   </c:v>
                </c:pt>
                <c:pt idx="4">
                  <c:v>Enrolled in Medicaid*</c:v>
                </c:pt>
                <c:pt idx="5">
                  <c:v>Selected a private plan</c:v>
                </c:pt>
                <c:pt idx="6">
                  <c:v>  </c:v>
                </c:pt>
                <c:pt idx="7">
                  <c:v>Health problem**</c:v>
                </c:pt>
                <c:pt idx="8">
                  <c:v>No health problem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  <c:pt idx="0">
                  <c:v>9</c:v>
                </c:pt>
                <c:pt idx="1">
                  <c:v>6</c:v>
                </c:pt>
                <c:pt idx="2">
                  <c:v>16</c:v>
                </c:pt>
                <c:pt idx="4">
                  <c:v>6</c:v>
                </c:pt>
                <c:pt idx="5">
                  <c:v>13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Too soon to tell or don't know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Total</c:v>
                </c:pt>
                <c:pt idx="1">
                  <c:v>Previously uninsured</c:v>
                </c:pt>
                <c:pt idx="2">
                  <c:v>Previously insured</c:v>
                </c:pt>
                <c:pt idx="3">
                  <c:v>   </c:v>
                </c:pt>
                <c:pt idx="4">
                  <c:v>Enrolled in Medicaid*</c:v>
                </c:pt>
                <c:pt idx="5">
                  <c:v>Selected a private plan</c:v>
                </c:pt>
                <c:pt idx="6">
                  <c:v>  </c:v>
                </c:pt>
                <c:pt idx="7">
                  <c:v>Health problem**</c:v>
                </c:pt>
                <c:pt idx="8">
                  <c:v>No health problem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  <c:pt idx="0">
                  <c:v>6</c:v>
                </c:pt>
                <c:pt idx="1">
                  <c:v>7</c:v>
                </c:pt>
                <c:pt idx="2">
                  <c:v>4</c:v>
                </c:pt>
                <c:pt idx="4">
                  <c:v>4</c:v>
                </c:pt>
                <c:pt idx="5">
                  <c:v>7</c:v>
                </c:pt>
                <c:pt idx="7">
                  <c:v>7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axId val="200811264"/>
        <c:axId val="200812800"/>
      </c:barChart>
      <c:catAx>
        <c:axId val="200811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00812800"/>
        <c:crosses val="autoZero"/>
        <c:auto val="1"/>
        <c:lblAlgn val="ctr"/>
        <c:lblOffset val="100"/>
        <c:noMultiLvlLbl val="0"/>
      </c:catAx>
      <c:valAx>
        <c:axId val="20081280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0081126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5.5510093804990703E-2"/>
          <c:y val="2.2638435369198101E-2"/>
          <c:w val="0.92529710404200605"/>
          <c:h val="8.9407559276603904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4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A </a:t>
            </a:r>
            <a:r>
              <a:rPr lang="en-US" sz="2000" b="1" kern="0" dirty="0" smtClean="0">
                <a:ea typeface="ＭＳ Ｐゴシック"/>
              </a:rPr>
              <a:t>Majority of Adults with New Coverage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Said They </a:t>
            </a:r>
            <a:r>
              <a:rPr lang="en-US" sz="2000" b="1" kern="0" dirty="0">
                <a:ea typeface="ＭＳ Ｐゴシック"/>
              </a:rPr>
              <a:t>W</a:t>
            </a:r>
            <a:r>
              <a:rPr lang="en-US" sz="2000" b="1" kern="0" dirty="0" smtClean="0">
                <a:ea typeface="ＭＳ Ｐゴシック"/>
              </a:rPr>
              <a:t>ere Better Off Now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7576" y="5391102"/>
            <a:ext cx="8497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500" b="1" dirty="0">
                <a:latin typeface="+mn-lt"/>
                <a:cs typeface="Arial" pitchFamily="34" charset="0"/>
              </a:rPr>
              <a:t>Adults ages </a:t>
            </a:r>
            <a:r>
              <a:rPr lang="en-US" sz="1500" b="1" dirty="0" smtClean="0">
                <a:latin typeface="+mn-lt"/>
                <a:cs typeface="Arial" pitchFamily="34" charset="0"/>
              </a:rPr>
              <a:t>19–64 who selected a private plan or enrolled in Medicaid through marketplace or have had Medicaid for less than 1 year</a:t>
            </a:r>
            <a:endParaRPr lang="en-US" sz="1500" b="1" dirty="0">
              <a:latin typeface="+mn-lt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80584267"/>
              </p:ext>
            </p:extLst>
          </p:nvPr>
        </p:nvGraphicFramePr>
        <p:xfrm>
          <a:off x="173008" y="1893343"/>
          <a:ext cx="8742392" cy="336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96700" y="914400"/>
            <a:ext cx="7620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latin typeface="+mn-lt"/>
                <a:cs typeface="Arial" pitchFamily="34" charset="0"/>
              </a:rPr>
              <a:t>Would you say you are better off now or worse off now than you were </a:t>
            </a:r>
            <a:br>
              <a:rPr lang="en-US" sz="1600" b="1" dirty="0" smtClean="0">
                <a:latin typeface="+mn-lt"/>
                <a:cs typeface="Arial" pitchFamily="34" charset="0"/>
              </a:rPr>
            </a:br>
            <a:r>
              <a:rPr lang="en-US" sz="1600" b="1" dirty="0" smtClean="0">
                <a:latin typeface="+mn-lt"/>
                <a:cs typeface="Arial" pitchFamily="34" charset="0"/>
              </a:rPr>
              <a:t>before you had this new plan, or has there been no effect? </a:t>
            </a:r>
            <a:endParaRPr lang="en-US" sz="1600" b="1" dirty="0">
              <a:latin typeface="+mn-lt"/>
              <a:cs typeface="Arial" pitchFamily="34" charset="0"/>
            </a:endParaRP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2018" y="5945100"/>
            <a:ext cx="8450881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Arial"/>
              </a:rPr>
              <a:t>* This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includes some individuals who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enrolled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in Medicaid outside of the marketplace, but have been covered by Medicaid for less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than1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year.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** Respondent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said health status was fair or poor or said they had at least one of the following chronic diseases: hypertension or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1100" dirty="0" smtClean="0">
                <a:solidFill>
                  <a:prstClr val="black"/>
                </a:solidFill>
                <a:latin typeface="Arial"/>
              </a:rPr>
              <a:t>high </a:t>
            </a:r>
            <a:r>
              <a:rPr lang="en-US" sz="1100" dirty="0">
                <a:solidFill>
                  <a:prstClr val="black"/>
                </a:solidFill>
                <a:latin typeface="Arial"/>
              </a:rPr>
              <a:t>blood pressure; heart disease; diabetes; asthma, emphysema, or lung disease; high cholesterol; depression or anxiety. </a:t>
            </a:r>
            <a:endParaRPr lang="en-US" sz="1100" dirty="0" smtClean="0">
              <a:solidFill>
                <a:prstClr val="black"/>
              </a:solidFill>
              <a:latin typeface="Arial"/>
            </a:endParaRPr>
          </a:p>
          <a:p>
            <a:r>
              <a:rPr lang="en-US" sz="1100" dirty="0" smtClean="0">
                <a:latin typeface="+mn-lt"/>
              </a:rPr>
              <a:t>Source</a:t>
            </a:r>
            <a:r>
              <a:rPr lang="en-US" sz="1100" dirty="0">
                <a:latin typeface="+mn-lt"/>
              </a:rPr>
              <a:t>: </a:t>
            </a:r>
            <a:r>
              <a:rPr lang="en-US" sz="1100" dirty="0">
                <a:latin typeface="+mn-lt"/>
                <a:cs typeface="Arial" pitchFamily="34" charset="0"/>
              </a:rPr>
              <a:t>The Commonwealth Fund Affordable Care Act Tracking Survey, </a:t>
            </a:r>
            <a:r>
              <a:rPr lang="en-US" sz="1100" dirty="0" smtClean="0">
                <a:latin typeface="+mn-lt"/>
                <a:cs typeface="Arial" pitchFamily="34" charset="0"/>
              </a:rPr>
              <a:t>April–June </a:t>
            </a:r>
            <a:r>
              <a:rPr lang="en-US" sz="1100" dirty="0">
                <a:latin typeface="+mn-lt"/>
                <a:cs typeface="Arial" pitchFamily="34" charset="0"/>
              </a:rPr>
              <a:t>2014.</a:t>
            </a:r>
            <a:endParaRPr lang="en-US" sz="1100" dirty="0">
              <a:latin typeface="+mn-lt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5285" y="1603200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Percent</a:t>
            </a:r>
            <a:endParaRPr lang="en-US" sz="1400" b="1" dirty="0"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886200" y="2363700"/>
            <a:ext cx="0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629400" y="2363700"/>
            <a:ext cx="0" cy="2362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379" y="6172200"/>
            <a:ext cx="651100" cy="6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91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3131</TotalTime>
  <Words>134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A Majority of Adults with New Coverage  Said They Were Better Off Now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368</cp:revision>
  <cp:lastPrinted>2014-07-02T17:14:05Z</cp:lastPrinted>
  <dcterms:created xsi:type="dcterms:W3CDTF">2014-06-13T13:57:10Z</dcterms:created>
  <dcterms:modified xsi:type="dcterms:W3CDTF">2014-07-09T15:37:35Z</dcterms:modified>
</cp:coreProperties>
</file>