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607"/>
    <a:srgbClr val="8EB4E3"/>
    <a:srgbClr val="FF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12" autoAdjust="0"/>
    <p:restoredTop sz="97190"/>
  </p:normalViewPr>
  <p:slideViewPr>
    <p:cSldViewPr>
      <p:cViewPr varScale="1">
        <p:scale>
          <a:sx n="117" d="100"/>
          <a:sy n="117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49236900942898E-2"/>
          <c:y val="0.10046697287839"/>
          <c:w val="0.89487885194906192"/>
          <c:h val="0.7651730096237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medical home capability (0–5 items)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64*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2009</c:v>
                </c:pt>
                <c:pt idx="1">
                  <c:v>2013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 medical home capability (6–8 items)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2009</c:v>
                </c:pt>
                <c:pt idx="1">
                  <c:v>2013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</c:v>
                </c:pt>
                <c:pt idx="1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medical home capability (9–12 items)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16*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2009</c:v>
                </c:pt>
                <c:pt idx="1">
                  <c:v>2013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5</c:v>
                </c:pt>
                <c:pt idx="1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0328704"/>
        <c:axId val="220330240"/>
      </c:barChart>
      <c:catAx>
        <c:axId val="2203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330240"/>
        <c:crosses val="autoZero"/>
        <c:auto val="1"/>
        <c:lblAlgn val="ctr"/>
        <c:lblOffset val="100"/>
        <c:noMultiLvlLbl val="0"/>
      </c:catAx>
      <c:valAx>
        <c:axId val="22033024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22032870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45210338291046998"/>
          <c:y val="5.77215973003374E-2"/>
          <c:w val="0.51857562943520952"/>
          <c:h val="0.226798337707787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7DBE2-2FF5-4B67-97C3-C41C9E359E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98E9E-4347-4A67-B085-AC3A7E701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98E9E-4347-4A67-B085-AC3A7E701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7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9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8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0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6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4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44D67-99E1-4674-957B-D391B61E782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FF5-036F-48AA-9BF1-74A9FF18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  <a:t>Medical </a:t>
            </a:r>
            <a: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  <a:t>Home Capabilities Increased </a:t>
            </a:r>
            <a:b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US" sz="2000" b="1" dirty="0" smtClean="0">
                <a:latin typeface="Georgia" charset="0"/>
                <a:ea typeface="Georgia" charset="0"/>
                <a:cs typeface="Georgia" charset="0"/>
              </a:rPr>
              <a:t>Among Federally Qualified Health Centers, 2009–2013</a:t>
            </a:r>
            <a:endParaRPr lang="en-US" sz="2000" b="1" dirty="0"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206317"/>
              </p:ext>
            </p:extLst>
          </p:nvPr>
        </p:nvGraphicFramePr>
        <p:xfrm>
          <a:off x="457200" y="13716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3694" y="5867400"/>
            <a:ext cx="6278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Medical home capability is defined using a 12-item set of advanced functions from six categories: access/communication, patient tracking/registry, care management, test/referral tracking, quality improvement, and external coordination.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* p &lt; 0.05, referent to medium capability.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The Commonwealth Fund 2009 and 2013 Surveys of Federally Qualified Health Centers.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056" y="1066800"/>
            <a:ext cx="2670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 of FQHCs reporting: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8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7685</TotalTime>
  <Words>77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Medical Home Capabilities Increased  Among Federally Qualified Health Centers, 2009–2013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Samantha Mackie</cp:lastModifiedBy>
  <cp:revision>69</cp:revision>
  <dcterms:created xsi:type="dcterms:W3CDTF">2014-10-06T22:30:17Z</dcterms:created>
  <dcterms:modified xsi:type="dcterms:W3CDTF">2015-09-23T14:17:13Z</dcterms:modified>
</cp:coreProperties>
</file>