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3607"/>
    <a:srgbClr val="8EB4E3"/>
    <a:srgbClr val="FF7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712" autoAdjust="0"/>
    <p:restoredTop sz="97190"/>
  </p:normalViewPr>
  <p:slideViewPr>
    <p:cSldViewPr>
      <p:cViewPr varScale="1">
        <p:scale>
          <a:sx n="117" d="100"/>
          <a:sy n="117" d="100"/>
        </p:scale>
        <p:origin x="-192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6.2921891707980904E-2"/>
          <c:y val="0.116330023964396"/>
          <c:w val="0.91813113638572896"/>
          <c:h val="0.725053444406405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FF7300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Electronic _x000d_medication lists</c:v>
                </c:pt>
                <c:pt idx="1">
                  <c:v>List of patients _x000d_by lab result</c:v>
                </c:pt>
                <c:pt idx="2">
                  <c:v>Provider prompts _x000d_for needed care</c:v>
                </c:pt>
                <c:pt idx="3">
                  <c:v>Specialist visits for Medicaid patients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39</c:v>
                </c:pt>
                <c:pt idx="1">
                  <c:v>46</c:v>
                </c:pt>
                <c:pt idx="2">
                  <c:v>24</c:v>
                </c:pt>
                <c:pt idx="3">
                  <c:v>35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8EB4E3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87*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70*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44*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23*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Electronic _x000d_medication lists</c:v>
                </c:pt>
                <c:pt idx="1">
                  <c:v>List of patients _x000d_by lab result</c:v>
                </c:pt>
                <c:pt idx="2">
                  <c:v>Provider prompts _x000d_for needed care</c:v>
                </c:pt>
                <c:pt idx="3">
                  <c:v>Specialist visits for Medicaid patients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87</c:v>
                </c:pt>
                <c:pt idx="1">
                  <c:v>70</c:v>
                </c:pt>
                <c:pt idx="2">
                  <c:v>44</c:v>
                </c:pt>
                <c:pt idx="3">
                  <c:v>23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41868800"/>
        <c:axId val="241870336"/>
      </c:barChart>
      <c:catAx>
        <c:axId val="2418688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41870336"/>
        <c:crosses val="autoZero"/>
        <c:auto val="1"/>
        <c:lblAlgn val="ctr"/>
        <c:lblOffset val="100"/>
        <c:noMultiLvlLbl val="0"/>
      </c:catAx>
      <c:valAx>
        <c:axId val="241870336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crossAx val="241868800"/>
        <c:crosses val="autoZero"/>
        <c:crossBetween val="between"/>
        <c:majorUnit val="20"/>
      </c:valAx>
    </c:plotArea>
    <c:legend>
      <c:legendPos val="t"/>
      <c:layout>
        <c:manualLayout>
          <c:xMode val="edge"/>
          <c:yMode val="edge"/>
          <c:x val="0.34176983085447599"/>
          <c:y val="8.6956521739130405E-2"/>
          <c:w val="0.35041095557499802"/>
          <c:h val="6.7041538285975102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 b="1">
          <a:latin typeface="Cabin" panose="020B0803050202020004" pitchFamily="34" charset="0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7DBE2-2FF5-4B67-97C3-C41C9E359EC0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C98E9E-4347-4A67-B085-AC3A7E701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575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98E9E-4347-4A67-B085-AC3A7E701AE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728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44D67-99E1-4674-957B-D391B61E7827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BCFF5-036F-48AA-9BF1-74A9FF182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292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44D67-99E1-4674-957B-D391B61E7827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BCFF5-036F-48AA-9BF1-74A9FF182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884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44D67-99E1-4674-957B-D391B61E7827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BCFF5-036F-48AA-9BF1-74A9FF182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50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44D67-99E1-4674-957B-D391B61E7827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BCFF5-036F-48AA-9BF1-74A9FF182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348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44D67-99E1-4674-957B-D391B61E7827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BCFF5-036F-48AA-9BF1-74A9FF182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320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44D67-99E1-4674-957B-D391B61E7827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BCFF5-036F-48AA-9BF1-74A9FF182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91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44D67-99E1-4674-957B-D391B61E7827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BCFF5-036F-48AA-9BF1-74A9FF182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094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44D67-99E1-4674-957B-D391B61E7827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BCFF5-036F-48AA-9BF1-74A9FF182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854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44D67-99E1-4674-957B-D391B61E7827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BCFF5-036F-48AA-9BF1-74A9FF182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509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44D67-99E1-4674-957B-D391B61E7827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BCFF5-036F-48AA-9BF1-74A9FF182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164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44D67-99E1-4674-957B-D391B61E7827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BCFF5-036F-48AA-9BF1-74A9FF182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42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44D67-99E1-4674-957B-D391B61E7827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BCFF5-036F-48AA-9BF1-74A9FF182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18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1440"/>
            <a:ext cx="9144000" cy="731520"/>
          </a:xfrm>
        </p:spPr>
        <p:txBody>
          <a:bodyPr anchor="t" anchorCtr="1">
            <a:normAutofit/>
          </a:bodyPr>
          <a:lstStyle/>
          <a:p>
            <a:r>
              <a:rPr lang="en-US" sz="2000" b="1" dirty="0" smtClean="0">
                <a:latin typeface="Georgia" charset="0"/>
                <a:ea typeface="Georgia" charset="0"/>
                <a:cs typeface="Georgia" charset="0"/>
              </a:rPr>
              <a:t>Despite </a:t>
            </a:r>
            <a:r>
              <a:rPr lang="en-US" sz="2000" b="1" dirty="0" smtClean="0">
                <a:latin typeface="Georgia" charset="0"/>
                <a:ea typeface="Georgia" charset="0"/>
                <a:cs typeface="Georgia" charset="0"/>
              </a:rPr>
              <a:t>Improvement in Many Functions, </a:t>
            </a:r>
            <a:br>
              <a:rPr lang="en-US" sz="2000" b="1" dirty="0" smtClean="0">
                <a:latin typeface="Georgia" charset="0"/>
                <a:ea typeface="Georgia" charset="0"/>
                <a:cs typeface="Georgia" charset="0"/>
              </a:rPr>
            </a:br>
            <a:r>
              <a:rPr lang="en-US" sz="2000" b="1" dirty="0" smtClean="0">
                <a:latin typeface="Georgia" charset="0"/>
                <a:ea typeface="Georgia" charset="0"/>
                <a:cs typeface="Georgia" charset="0"/>
              </a:rPr>
              <a:t>Specialist Access Declined in Federally Qualified Health Centers</a:t>
            </a:r>
            <a:endParaRPr lang="en-US" sz="2000" b="1" dirty="0">
              <a:latin typeface="Georgia" charset="0"/>
              <a:ea typeface="Georgia" charset="0"/>
              <a:cs typeface="Georgia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9724252"/>
              </p:ext>
            </p:extLst>
          </p:nvPr>
        </p:nvGraphicFramePr>
        <p:xfrm>
          <a:off x="533400" y="1066800"/>
          <a:ext cx="82296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635508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abin" panose="020B0803050202020004" pitchFamily="34" charset="0"/>
              </a:rPr>
              <a:t>* p &lt; 0.05.</a:t>
            </a:r>
          </a:p>
          <a:p>
            <a:r>
              <a:rPr lang="en-US" sz="1200" dirty="0" smtClean="0">
                <a:latin typeface="Cabin" panose="020B0803050202020004" pitchFamily="34" charset="0"/>
              </a:rPr>
              <a:t>Source: The Commonwealth Fund 2009 and 2013 Surveys of Federally Qualified Health Centers.</a:t>
            </a:r>
            <a:endParaRPr lang="en-US" sz="1200" dirty="0">
              <a:latin typeface="Cabin" panose="020B08030502020200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1104" y="990600"/>
            <a:ext cx="79310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abin" panose="020B0803050202020004" pitchFamily="34" charset="0"/>
              </a:rPr>
              <a:t>Percent of FQHCs reporting they can easily or routinely generate or obtain the following:</a:t>
            </a:r>
            <a:endParaRPr lang="en-US" sz="1600" b="1" dirty="0">
              <a:latin typeface="Cabin" panose="020B0803050202020004" pitchFamily="34" charset="0"/>
            </a:endParaRPr>
          </a:p>
        </p:txBody>
      </p:sp>
      <p:pic>
        <p:nvPicPr>
          <p:cNvPr id="6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513" y="6099175"/>
            <a:ext cx="2274887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312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7685</TotalTime>
  <Words>50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Despite Improvement in Many Functions,  Specialist Access Declined in Federally Qualified Health Centers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 Ryan</dc:creator>
  <cp:lastModifiedBy>Samantha Mackie</cp:lastModifiedBy>
  <cp:revision>70</cp:revision>
  <dcterms:created xsi:type="dcterms:W3CDTF">2014-10-06T22:30:17Z</dcterms:created>
  <dcterms:modified xsi:type="dcterms:W3CDTF">2015-09-23T14:17:19Z</dcterms:modified>
</cp:coreProperties>
</file>